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/>
    <p:restoredTop sz="94674"/>
  </p:normalViewPr>
  <p:slideViewPr>
    <p:cSldViewPr snapToGrid="0" snapToObjects="1">
      <p:cViewPr>
        <p:scale>
          <a:sx n="261" d="100"/>
          <a:sy n="261" d="100"/>
        </p:scale>
        <p:origin x="-560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01B6-BEB0-B745-9702-BFC1377839E0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1C78-37C4-6A4E-AB93-3F8EE8E5B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2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F23201B6-BEB0-B745-9702-BFC1377839E0}" type="datetimeFigureOut">
              <a:rPr lang="en-US" smtClean="0"/>
              <a:pPr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D9021C78-37C4-6A4E-AB93-3F8EE8E5B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1854301"/>
          </a:xfrm>
        </p:spPr>
        <p:txBody>
          <a:bodyPr>
            <a:noAutofit/>
          </a:bodyPr>
          <a:lstStyle/>
          <a:p>
            <a:r>
              <a:rPr lang="en-US" dirty="0" smtClean="0"/>
              <a:t>ARG Matching and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3" y="2451370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5065211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4660368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38" y="3965721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338" t="-55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518519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77579" y="352238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3993990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6129" b="-18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3338" y="3560878"/>
            <a:ext cx="3647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a </a:t>
            </a:r>
            <a:r>
              <a:rPr lang="en-US" i="1" dirty="0" smtClean="0">
                <a:latin typeface="+mj-lt"/>
              </a:rPr>
              <a:t>nil</a:t>
            </a:r>
            <a:r>
              <a:rPr lang="en-US" dirty="0" smtClean="0">
                <a:latin typeface="+mj-lt"/>
              </a:rPr>
              <a:t> node.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65" y="4489189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4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↔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8050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6081632"/>
                <a:ext cx="374801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740647"/>
                <a:ext cx="22060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+mj-lt"/>
                  </a:rPr>
                  <a:t> means that node </a:t>
                </a:r>
                <a:r>
                  <a:rPr lang="en-US" i="1" dirty="0" smtClean="0">
                    <a:latin typeface="+mj-lt"/>
                  </a:rPr>
                  <a:t>a</a:t>
                </a:r>
                <a:r>
                  <a:rPr lang="en-US" dirty="0" smtClean="0">
                    <a:latin typeface="+mj-lt"/>
                  </a:rPr>
                  <a:t> in </a:t>
                </a:r>
                <a:r>
                  <a:rPr lang="en-US" i="1" dirty="0" smtClean="0">
                    <a:latin typeface="+mj-lt"/>
                  </a:rPr>
                  <a:t>G</a:t>
                </a:r>
                <a:r>
                  <a:rPr lang="en-US" dirty="0" smtClean="0">
                    <a:latin typeface="+mj-lt"/>
                  </a:rPr>
                  <a:t> is matched with node </a:t>
                </a:r>
                <a:r>
                  <a:rPr lang="en-US" i="1" dirty="0" smtClean="0">
                    <a:latin typeface="+mj-lt"/>
                  </a:rPr>
                  <a:t>i</a:t>
                </a:r>
                <a:r>
                  <a:rPr lang="en-US" dirty="0" smtClean="0">
                    <a:latin typeface="+mj-lt"/>
                  </a:rPr>
                  <a:t> from </a:t>
                </a:r>
                <a:r>
                  <a:rPr lang="en-US" i="1" dirty="0" smtClean="0">
                    <a:latin typeface="+mj-lt"/>
                  </a:rPr>
                  <a:t>G’</a:t>
                </a:r>
                <a:endParaRPr lang="en-US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194" y="3664422"/>
                <a:ext cx="3647530" cy="659136"/>
              </a:xfrm>
              <a:prstGeom prst="rect">
                <a:avLst/>
              </a:prstGeom>
              <a:blipFill rotWithShape="0">
                <a:blip r:embed="rId6"/>
                <a:stretch>
                  <a:fillRect l="-1505" t="-4630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𝑀</m:t>
                      </m:r>
                      <m:r>
                        <a:rPr lang="en-US" b="0" i="1" smtClean="0">
                          <a:latin typeface="Cambria Math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068554"/>
                <a:ext cx="88120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12129" y="30724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Subject to: 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3544025"/>
                <a:ext cx="2797072" cy="379335"/>
              </a:xfrm>
              <a:prstGeom prst="rect">
                <a:avLst/>
              </a:prstGeom>
              <a:blipFill rotWithShape="0">
                <a:blip r:embed="rId8"/>
                <a:stretch>
                  <a:fillRect l="-12200" t="-114286" b="-17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131194" y="3065961"/>
            <a:ext cx="3647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Both </a:t>
            </a:r>
            <a:r>
              <a:rPr lang="en-US" i="1" dirty="0" smtClean="0">
                <a:latin typeface="+mj-lt"/>
              </a:rPr>
              <a:t>G</a:t>
            </a:r>
            <a:r>
              <a:rPr lang="en-US" dirty="0" smtClean="0">
                <a:latin typeface="+mj-lt"/>
              </a:rPr>
              <a:t> and </a:t>
            </a:r>
            <a:r>
              <a:rPr lang="en-US" i="1" dirty="0" smtClean="0">
                <a:latin typeface="+mj-lt"/>
              </a:rPr>
              <a:t>G’</a:t>
            </a:r>
            <a:r>
              <a:rPr lang="en-US" dirty="0" smtClean="0">
                <a:latin typeface="+mj-lt"/>
              </a:rPr>
              <a:t> contain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G’|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nil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nodes and |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G| nil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nodes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𝑛𝑖𝑙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039224"/>
                <a:ext cx="279707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200" t="-12000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023691"/>
                <a:ext cx="262386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5371315"/>
                <a:ext cx="241867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311111"/>
                <a:ext cx="177952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𝑛𝑖𝑙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08" y="4660998"/>
                <a:ext cx="193187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4524335"/>
                <a:ext cx="2797072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= 0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′|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15" y="5001983"/>
                <a:ext cx="279707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3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Mathematic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energy of matching two ARGs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defined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9564"/>
                <a:ext cx="8033029" cy="532789"/>
              </a:xfrm>
              <a:blipFill rotWithShape="0">
                <a:blip r:embed="rId2"/>
                <a:stretch>
                  <a:fillRect l="-1366" t="-170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mr-IN" sz="2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r>
                          <a:rPr lang="en-US" sz="2400" i="1">
                            <a:latin typeface="Cambria Math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mr-IN" sz="2400" b="0" i="0" smtClean="0">
                            <a:latin typeface="Cambria Math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𝑎𝑖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is-IS" sz="2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charset="0"/>
                          </a:rPr>
                          <m:t>G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is-IS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𝑏𝑗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↔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2400" i="1">
                        <a:latin typeface="Cambria Math" charset="0"/>
                      </a:rPr>
                      <m:t>𝐶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sz="2400" i="1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" y="2214811"/>
                <a:ext cx="8323229" cy="731611"/>
              </a:xfrm>
              <a:prstGeom prst="rect">
                <a:avLst/>
              </a:prstGeom>
              <a:blipFill rotWithShape="0">
                <a:blip r:embed="rId3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82501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21420" y="2013420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6" name="Oval 5"/>
          <p:cNvSpPr/>
          <p:nvPr/>
        </p:nvSpPr>
        <p:spPr>
          <a:xfrm>
            <a:off x="4747097" y="2013420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</p:txBody>
      </p:sp>
      <p:cxnSp>
        <p:nvCxnSpPr>
          <p:cNvPr id="9" name="Straight Connector 8"/>
          <p:cNvCxnSpPr>
            <a:stCxn id="4" idx="6"/>
            <a:endCxn id="6" idx="2"/>
          </p:cNvCxnSpPr>
          <p:nvPr/>
        </p:nvCxnSpPr>
        <p:spPr>
          <a:xfrm>
            <a:off x="3861880" y="2208177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482501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</a:p>
        </p:txBody>
      </p:sp>
      <p:sp>
        <p:nvSpPr>
          <p:cNvPr id="11" name="Oval 10"/>
          <p:cNvSpPr/>
          <p:nvPr/>
        </p:nvSpPr>
        <p:spPr>
          <a:xfrm>
            <a:off x="6021420" y="3063601"/>
            <a:ext cx="379379" cy="3895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4747097" y="3063601"/>
            <a:ext cx="379379" cy="389513"/>
          </a:xfrm>
          <a:prstGeom prst="ellipse">
            <a:avLst/>
          </a:prstGeom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j</a:t>
            </a:r>
          </a:p>
        </p:txBody>
      </p:sp>
      <p:cxnSp>
        <p:nvCxnSpPr>
          <p:cNvPr id="13" name="Straight Connector 12"/>
          <p:cNvCxnSpPr>
            <a:stCxn id="10" idx="6"/>
            <a:endCxn id="12" idx="2"/>
          </p:cNvCxnSpPr>
          <p:nvPr/>
        </p:nvCxnSpPr>
        <p:spPr>
          <a:xfrm>
            <a:off x="3861880" y="3258358"/>
            <a:ext cx="885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442" y="2013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4442" y="30636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charset="0"/>
                <a:ea typeface="Times New Roman" charset="0"/>
                <a:cs typeface="Times New Roman" charset="0"/>
              </a:rPr>
              <a:t>G’</a:t>
            </a:r>
            <a:endParaRPr lang="en-US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Even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G’</a:t>
                </a:r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are very different from each other, as long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are not zeroes, the chance of having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𝑎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𝑏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  <m:r>
                      <a:rPr lang="en-US" i="1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can be high.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3882515"/>
                <a:ext cx="7124282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684" t="-9272" b="-48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To solve this problem, we need to have a reasonable definitions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↔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𝑛𝑖𝑙</m:t>
                        </m:r>
                      </m:e>
                    </m:d>
                  </m:oMath>
                </a14:m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.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56" y="4998609"/>
                <a:ext cx="712428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Graph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77609"/>
            <a:ext cx="8033029" cy="7808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Use </a:t>
            </a:r>
            <a:r>
              <a:rPr lang="en-US" i="1" dirty="0" smtClean="0"/>
              <a:t>Lagrange</a:t>
            </a:r>
            <a:r>
              <a:rPr lang="en-US" dirty="0" smtClean="0"/>
              <a:t> multipliers to incorporate the constraints into the cost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↔</m:t>
                                          </m:r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 marL="16589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∈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  <m:t>𝑎𝑖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−{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𝑛𝑖𝑙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𝑎𝑖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98" y="2358414"/>
                <a:ext cx="6284804" cy="3723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57554" y="4781006"/>
            <a:ext cx="195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more normalization and soft-assign?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525"/>
                <a:r>
                  <a:rPr lang="en-US" dirty="0" smtClean="0">
                    <a:latin typeface="Cambria Math" charset="0"/>
                  </a:rPr>
                  <a:t>a) Minimize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ai</m:t>
                        </m:r>
                      </m:sub>
                    </m:sSub>
                  </m:oMath>
                </a14:m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6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600" i="1">
                          <a:latin typeface="Cambria Math" charset="0"/>
                        </a:rPr>
                        <m:t>𝐶</m:t>
                      </m:r>
                      <m:d>
                        <m:d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𝑎</m:t>
                          </m:r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↔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7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1700" i="1">
                              <a:latin typeface="Cambria Math" charset="0"/>
                            </a:rPr>
                            <m:t>𝑏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∈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𝐺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𝑏𝑗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17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𝑏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↔</m:t>
                                  </m:r>
                                  <m:r>
                                    <a:rPr lang="en-US" sz="17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  <m:r>
                            <a:rPr lang="en-US" sz="17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1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  <m:r>
                            <a:rPr lang="en-US" sz="1700" i="1">
                              <a:latin typeface="Cambria Math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US" sz="1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↔</m:t>
                              </m:r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700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7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700" i="1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r>
                  <a:rPr lang="en-US" dirty="0" smtClean="0">
                    <a:latin typeface="Cambria Math" charset="0"/>
                  </a:rPr>
                  <a:t>b) </a:t>
                </a:r>
                <a:r>
                  <a:rPr lang="en-US" dirty="0" smtClean="0">
                    <a:solidFill>
                      <a:srgbClr val="FF0000"/>
                    </a:solidFill>
                    <a:latin typeface="Cambria Math" charset="0"/>
                  </a:rPr>
                  <a:t>Maximize</a:t>
                </a:r>
                <a:r>
                  <a:rPr 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latin typeface="Cambria Math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b="0" dirty="0" smtClean="0">
                  <a:latin typeface="Cambria Math" charset="0"/>
                </a:endParaRPr>
              </a:p>
              <a:p>
                <a:pPr marL="95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 smtClean="0">
                  <a:latin typeface="Cambria Math" charset="0"/>
                </a:endParaRPr>
              </a:p>
              <a:p>
                <a:pPr marL="9525"/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3" y="356273"/>
                <a:ext cx="7486022" cy="3896964"/>
              </a:xfrm>
              <a:prstGeom prst="rect">
                <a:avLst/>
              </a:prstGeom>
              <a:blipFill rotWithShape="0">
                <a:blip r:embed="rId2"/>
                <a:stretch>
                  <a:fillRect l="-489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800244" y="1860225"/>
            <a:ext cx="5313521" cy="2905014"/>
            <a:chOff x="30271879" y="7915386"/>
            <a:chExt cx="5313521" cy="2905014"/>
          </a:xfrm>
        </p:grpSpPr>
        <p:sp>
          <p:nvSpPr>
            <p:cNvPr id="100" name="TextBox 99"/>
            <p:cNvSpPr txBox="1"/>
            <p:nvPr/>
          </p:nvSpPr>
          <p:spPr>
            <a:xfrm>
              <a:off x="31623000" y="7915748"/>
              <a:ext cx="2326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Model Training Process</a:t>
              </a:r>
              <a:endParaRPr 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0472314" y="8259435"/>
                  <a:ext cx="4924790" cy="307777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r>
                    <a:rPr lang="en-US" sz="1400" baseline="30000" dirty="0" smtClean="0"/>
                    <a:t>st</a:t>
                  </a:r>
                  <a:r>
                    <a:rPr lang="en-US" sz="1400" dirty="0"/>
                    <a:t> </a:t>
                  </a:r>
                  <a:r>
                    <a:rPr lang="en-US" sz="1400" dirty="0" smtClean="0"/>
                    <a:t>Randomly pick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charset="0"/>
                        </a:rPr>
                        <m:t>𝑛</m:t>
                      </m:r>
                    </m:oMath>
                  </a14:m>
                  <a:r>
                    <a:rPr lang="en-US" sz="1400" dirty="0" smtClean="0"/>
                    <a:t> graphs as components</a:t>
                  </a:r>
                  <a:endParaRPr lang="en-US" sz="1400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2314" y="8259435"/>
                  <a:ext cx="4924790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3922" b="-17647"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/>
            <p:cNvSpPr txBox="1"/>
            <p:nvPr/>
          </p:nvSpPr>
          <p:spPr>
            <a:xfrm>
              <a:off x="30469266" y="8805545"/>
              <a:ext cx="1839534" cy="13849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Perform graph matching between components and sample </a:t>
              </a:r>
              <a:r>
                <a:rPr lang="en-US" sz="1400" dirty="0" smtClean="0"/>
                <a:t>graphs to calculate matching probability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528000" y="8815197"/>
              <a:ext cx="1899584" cy="13849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3</a:t>
              </a:r>
              <a:r>
                <a:rPr lang="en-US" sz="1400" baseline="30000" dirty="0" smtClean="0"/>
                <a:t>rd</a:t>
              </a:r>
              <a:r>
                <a:rPr lang="en-US" sz="1400" dirty="0" smtClean="0"/>
                <a:t> Update nodes and edges of the components </a:t>
              </a:r>
              <a:r>
                <a:rPr lang="en-US" sz="1400" dirty="0" smtClean="0"/>
                <a:t>to maximize the matching probability based on 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step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0481458" y="10396594"/>
              <a:ext cx="4924790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</a:t>
              </a:r>
              <a:r>
                <a:rPr lang="en-US" sz="1400" baseline="30000" dirty="0" smtClean="0"/>
                <a:t>th</a:t>
              </a:r>
              <a:r>
                <a:rPr lang="en-US" sz="1400" dirty="0" smtClean="0"/>
                <a:t> Output the components once the update is small</a:t>
              </a:r>
              <a:endParaRPr lang="en-US" sz="1400" dirty="0"/>
            </a:p>
          </p:txBody>
        </p:sp>
        <p:cxnSp>
          <p:nvCxnSpPr>
            <p:cNvPr id="105" name="Straight Arrow Connector 104"/>
            <p:cNvCxnSpPr>
              <a:stCxn id="101" idx="2"/>
              <a:endCxn id="102" idx="0"/>
            </p:cNvCxnSpPr>
            <p:nvPr/>
          </p:nvCxnSpPr>
          <p:spPr>
            <a:xfrm flipH="1">
              <a:off x="31389033" y="8567212"/>
              <a:ext cx="1545676" cy="238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3" idx="2"/>
            </p:cNvCxnSpPr>
            <p:nvPr/>
          </p:nvCxnSpPr>
          <p:spPr>
            <a:xfrm flipH="1">
              <a:off x="32943854" y="10200192"/>
              <a:ext cx="1533938" cy="196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32324040" y="9058584"/>
              <a:ext cx="1203960" cy="285745"/>
            </a:xfrm>
            <a:custGeom>
              <a:avLst/>
              <a:gdLst>
                <a:gd name="connsiteX0" fmla="*/ 0 w 1255776"/>
                <a:gd name="connsiteY0" fmla="*/ 317677 h 317677"/>
                <a:gd name="connsiteX1" fmla="*/ 487680 w 1255776"/>
                <a:gd name="connsiteY1" fmla="*/ 685 h 317677"/>
                <a:gd name="connsiteX2" fmla="*/ 1255776 w 1255776"/>
                <a:gd name="connsiteY2" fmla="*/ 232333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776" h="317677">
                  <a:moveTo>
                    <a:pt x="0" y="317677"/>
                  </a:moveTo>
                  <a:cubicBezTo>
                    <a:pt x="139192" y="166293"/>
                    <a:pt x="278384" y="14909"/>
                    <a:pt x="487680" y="685"/>
                  </a:cubicBezTo>
                  <a:cubicBezTo>
                    <a:pt x="696976" y="-13539"/>
                    <a:pt x="1107440" y="197789"/>
                    <a:pt x="1255776" y="23233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>
              <a:off x="32308800" y="9744384"/>
              <a:ext cx="1203960" cy="285745"/>
            </a:xfrm>
            <a:custGeom>
              <a:avLst/>
              <a:gdLst>
                <a:gd name="connsiteX0" fmla="*/ 0 w 1255776"/>
                <a:gd name="connsiteY0" fmla="*/ 317677 h 317677"/>
                <a:gd name="connsiteX1" fmla="*/ 487680 w 1255776"/>
                <a:gd name="connsiteY1" fmla="*/ 685 h 317677"/>
                <a:gd name="connsiteX2" fmla="*/ 1255776 w 1255776"/>
                <a:gd name="connsiteY2" fmla="*/ 232333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776" h="317677">
                  <a:moveTo>
                    <a:pt x="0" y="317677"/>
                  </a:moveTo>
                  <a:cubicBezTo>
                    <a:pt x="139192" y="166293"/>
                    <a:pt x="278384" y="14909"/>
                    <a:pt x="487680" y="685"/>
                  </a:cubicBezTo>
                  <a:cubicBezTo>
                    <a:pt x="696976" y="-13539"/>
                    <a:pt x="1107440" y="197789"/>
                    <a:pt x="1255776" y="232333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2354820" y="9210984"/>
              <a:ext cx="11119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EM Iterations</a:t>
              </a:r>
              <a:endParaRPr lang="en-US" sz="16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0271879" y="7915386"/>
              <a:ext cx="5313521" cy="2905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 smtClean="0">
            <a:latin typeface="Times New Roman" charset="0"/>
            <a:ea typeface="Times New Roman" charset="0"/>
            <a:cs typeface="Times New Roman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3537</TotalTime>
  <Words>1025</Words>
  <Application>Microsoft Macintosh PowerPoint</Application>
  <PresentationFormat>Letter Paper (8.5x11 in)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Cambria Math</vt:lpstr>
      <vt:lpstr>Mangal</vt:lpstr>
      <vt:lpstr>Times</vt:lpstr>
      <vt:lpstr>Times New Roman</vt:lpstr>
      <vt:lpstr>黑体</vt:lpstr>
      <vt:lpstr>Arial</vt:lpstr>
      <vt:lpstr>Office Theme</vt:lpstr>
      <vt:lpstr>ARG Matching and Modeling</vt:lpstr>
      <vt:lpstr>Mathematic Formulation</vt:lpstr>
      <vt:lpstr>New Mathematic Formulation</vt:lpstr>
      <vt:lpstr>New Mathematic Formulation</vt:lpstr>
      <vt:lpstr>The Problem</vt:lpstr>
      <vt:lpstr>Solve Graph Matching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Pengyu Hong</dc:creator>
  <cp:lastModifiedBy>Wesley Wei Qian</cp:lastModifiedBy>
  <cp:revision>56</cp:revision>
  <dcterms:created xsi:type="dcterms:W3CDTF">2016-05-24T15:08:54Z</dcterms:created>
  <dcterms:modified xsi:type="dcterms:W3CDTF">2017-05-02T04:57:16Z</dcterms:modified>
</cp:coreProperties>
</file>