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100" d="100"/>
          <a:sy n="100" d="100"/>
        </p:scale>
        <p:origin x="46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3BE5B-F1FF-3C4D-B66F-9B46AF23B871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EDBF0-A5CA-404D-92AC-00EDF2F7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EDBF0-A5CA-404D-92AC-00EDF2F712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A3F9-FA9A-F441-9BDE-6789C428663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522A-EA36-CB47-8050-817B9279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3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A3F9-FA9A-F441-9BDE-6789C428663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522A-EA36-CB47-8050-817B9279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A3F9-FA9A-F441-9BDE-6789C428663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522A-EA36-CB47-8050-817B9279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A3F9-FA9A-F441-9BDE-6789C428663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522A-EA36-CB47-8050-817B9279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0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A3F9-FA9A-F441-9BDE-6789C428663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522A-EA36-CB47-8050-817B9279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A3F9-FA9A-F441-9BDE-6789C428663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522A-EA36-CB47-8050-817B9279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0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A3F9-FA9A-F441-9BDE-6789C428663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522A-EA36-CB47-8050-817B9279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A3F9-FA9A-F441-9BDE-6789C428663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522A-EA36-CB47-8050-817B9279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A3F9-FA9A-F441-9BDE-6789C428663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522A-EA36-CB47-8050-817B9279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5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A3F9-FA9A-F441-9BDE-6789C428663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522A-EA36-CB47-8050-817B9279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A3F9-FA9A-F441-9BDE-6789C428663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522A-EA36-CB47-8050-817B9279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DA3F9-FA9A-F441-9BDE-6789C428663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522A-EA36-CB47-8050-817B9279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9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graduated assignment algorithm for graph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	----- and possible revision</a:t>
            </a:r>
          </a:p>
          <a:p>
            <a:endParaRPr lang="en-US" dirty="0"/>
          </a:p>
          <a:p>
            <a:r>
              <a:rPr lang="en-US" dirty="0" smtClean="0"/>
              <a:t>Steven Gold and </a:t>
            </a:r>
            <a:r>
              <a:rPr lang="en-US" dirty="0" err="1" smtClean="0"/>
              <a:t>Anand</a:t>
            </a:r>
            <a:r>
              <a:rPr lang="en-US" dirty="0" smtClean="0"/>
              <a:t> </a:t>
            </a:r>
            <a:r>
              <a:rPr lang="en-US" dirty="0" err="1" smtClean="0"/>
              <a:t>Rangarajan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 </a:t>
            </a:r>
            <a:r>
              <a:rPr lang="en-US" sz="2000" dirty="0" smtClean="0"/>
              <a:t>with NO slack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8075"/>
              </a:xfrm>
            </p:spPr>
            <p:txBody>
              <a:bodyPr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𝑀</m:t>
                    </m:r>
                    <m:r>
                      <a:rPr lang="en-US" sz="18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(1+</m:t>
                    </m:r>
                    <m:r>
                      <a:rPr lang="en-US" sz="1800" i="1" dirty="0" smtClean="0">
                        <a:latin typeface="Cambria Math" charset="0"/>
                      </a:rPr>
                      <m:t>𝑒</m:t>
                    </m:r>
                    <m:r>
                      <a:rPr lang="en-US" sz="1800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120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1+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200" dirty="0" smtClean="0">
                    <a:solidFill>
                      <a:srgbClr val="FF0000"/>
                    </a:solidFill>
                  </a:rPr>
                  <a:t> for every cell?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sz="1200" dirty="0" smtClean="0">
                    <a:solidFill>
                      <a:srgbClr val="FF0000"/>
                    </a:solidFill>
                  </a:rPr>
                  <a:t> a random number?)</a:t>
                </a:r>
                <a:endParaRPr lang="en-US" sz="12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dirty="0" smtClean="0"/>
                  <a:t>BEGIN</a:t>
                </a:r>
                <a:r>
                  <a:rPr lang="en-US" sz="1800" dirty="0" smtClean="0"/>
                  <a:t> A: (Do A until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 smtClean="0"/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smtClean="0"/>
                  <a:t>    </a:t>
                </a:r>
                <a:r>
                  <a:rPr lang="en-US" sz="1800" b="1" dirty="0" smtClean="0"/>
                  <a:t>BEGIN B</a:t>
                </a:r>
                <a:r>
                  <a:rPr lang="en-US" sz="1800" dirty="0" smtClean="0"/>
                  <a:t>: (Do B until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1800" dirty="0" smtClean="0"/>
                  <a:t> converges or # of iterations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&gt; 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𝑎𝑖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</a:rPr>
                      <m:t>=−</m:t>
                    </m:r>
                    <m:f>
                      <m:f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𝑤𝑔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en-US" sz="1200" b="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(here use M from last round; original format use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</m:oMath>
                </a14:m>
                <a:r>
                  <a:rPr lang="en-US" sz="1200" b="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instead of = )</a:t>
                </a:r>
                <a:endParaRPr lang="en-US" sz="1200" b="0" dirty="0" smtClean="0">
                  <a:ea typeface="Cambria Math" charset="0"/>
                  <a:cs typeface="Cambria Math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smtClean="0"/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𝑎𝑖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𝑎𝑖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800" b="0" dirty="0" smtClean="0">
                  <a:ea typeface="Cambria Math" charset="0"/>
                  <a:cs typeface="Cambria Math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smtClean="0"/>
                  <a:t>            </a:t>
                </a:r>
                <a:r>
                  <a:rPr lang="en-US" sz="1800" b="1" dirty="0" smtClean="0"/>
                  <a:t>BEGIN C</a:t>
                </a:r>
                <a:r>
                  <a:rPr lang="en-US" sz="1800" dirty="0" smtClean="0"/>
                  <a:t>: (Do C until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1800" dirty="0" smtClean="0"/>
                  <a:t> converges or # of iterations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&gt; 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en-US" sz="180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Update M by normalizing across all rows: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smtClean="0"/>
                  <a:t>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𝑎𝑖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1</m:t>
                        </m:r>
                      </m:sup>
                    </m:sSubSup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𝑎𝑖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is-IS" sz="18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𝐼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𝑎𝑖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1800" b="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800" dirty="0" smtClean="0"/>
                  <a:t>                Update </a:t>
                </a:r>
                <a:r>
                  <a:rPr lang="en-US" sz="1800" dirty="0"/>
                  <a:t>M by normalizing across all rows: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800" dirty="0"/>
                  <a:t>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𝑎𝑖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0</m:t>
                        </m:r>
                      </m:sup>
                    </m:sSubSup>
                    <m:r>
                      <a:rPr lang="en-US" sz="1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𝑎𝑖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is-IS" sz="18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1800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𝐴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80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𝑎𝑖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180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800" b="1" dirty="0" smtClean="0"/>
                  <a:t>             END C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END B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</m:t>
                      </m:r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800" b="1" dirty="0" smtClean="0"/>
                  <a:t>END 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8075"/>
              </a:xfrm>
              <a:blipFill rotWithShape="0">
                <a:blip r:embed="rId2"/>
                <a:stretch>
                  <a:fillRect l="-522" t="-7187" b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42200" y="1825624"/>
            <a:ext cx="454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simple words:</a:t>
            </a:r>
          </a:p>
          <a:p>
            <a:endParaRPr lang="en-US" dirty="0"/>
          </a:p>
          <a:p>
            <a:r>
              <a:rPr lang="en-US" dirty="0" smtClean="0"/>
              <a:t>We first initialize a random match M.</a:t>
            </a:r>
          </a:p>
          <a:p>
            <a:r>
              <a:rPr lang="en-US" dirty="0" smtClean="0"/>
              <a:t>Then we start a iteration doing:</a:t>
            </a:r>
          </a:p>
          <a:p>
            <a:r>
              <a:rPr lang="en-US" dirty="0"/>
              <a:t> </a:t>
            </a:r>
            <a:r>
              <a:rPr lang="en-US" dirty="0" smtClean="0"/>
              <a:t>   Compute match score Q by previous M</a:t>
            </a:r>
          </a:p>
          <a:p>
            <a:r>
              <a:rPr lang="en-US" dirty="0" smtClean="0"/>
              <a:t>    Soft assign on Q</a:t>
            </a:r>
          </a:p>
          <a:p>
            <a:r>
              <a:rPr lang="en-US" dirty="0" smtClean="0"/>
              <a:t>    Assign Q to the new M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mtClean="0"/>
              <a:t>Make new M </a:t>
            </a:r>
            <a:r>
              <a:rPr lang="en-US" dirty="0" smtClean="0"/>
              <a:t>satisfy the two way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2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 </a:t>
            </a:r>
            <a:r>
              <a:rPr lang="en-US" sz="2000" dirty="0"/>
              <a:t>with NO slack</a:t>
            </a:r>
          </a:p>
        </p:txBody>
      </p:sp>
      <p:sp>
        <p:nvSpPr>
          <p:cNvPr id="4" name="Oval 3"/>
          <p:cNvSpPr/>
          <p:nvPr/>
        </p:nvSpPr>
        <p:spPr>
          <a:xfrm>
            <a:off x="1304365" y="1963271"/>
            <a:ext cx="887506" cy="8875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671" y="1963271"/>
            <a:ext cx="887506" cy="8875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08494" y="1963271"/>
            <a:ext cx="887506" cy="8875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04365" y="4307541"/>
            <a:ext cx="887506" cy="8875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58671" y="4307541"/>
            <a:ext cx="887506" cy="8875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08494" y="4307541"/>
            <a:ext cx="887506" cy="8875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6"/>
            <a:endCxn id="5" idx="2"/>
          </p:cNvCxnSpPr>
          <p:nvPr/>
        </p:nvCxnSpPr>
        <p:spPr>
          <a:xfrm>
            <a:off x="2191871" y="2407024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46177" y="2407024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91871" y="4737847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46177" y="4737847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3728" y="5946230"/>
            <a:ext cx="265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 </a:t>
            </a:r>
            <a:r>
              <a:rPr lang="en-US" dirty="0" smtClean="0"/>
              <a:t>is match probability</a:t>
            </a:r>
          </a:p>
          <a:p>
            <a:pPr algn="ctr"/>
            <a:r>
              <a:rPr lang="en-US" dirty="0"/>
              <a:t>C is attribute </a:t>
            </a:r>
            <a:r>
              <a:rPr lang="en-US" dirty="0" smtClean="0"/>
              <a:t>compatibility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4"/>
            <a:endCxn id="9" idx="0"/>
          </p:cNvCxnSpPr>
          <p:nvPr/>
        </p:nvCxnSpPr>
        <p:spPr>
          <a:xfrm>
            <a:off x="3702424" y="2850777"/>
            <a:ext cx="0" cy="1456764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60615" y="206274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a12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49394" y="470209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12679" y="207073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a23</a:t>
            </a:r>
            <a:endParaRPr lang="en-US" dirty="0"/>
          </a:p>
        </p:txBody>
      </p:sp>
      <p:cxnSp>
        <p:nvCxnSpPr>
          <p:cNvPr id="32" name="Curved Connector 31"/>
          <p:cNvCxnSpPr>
            <a:stCxn id="4" idx="7"/>
            <a:endCxn id="6" idx="1"/>
          </p:cNvCxnSpPr>
          <p:nvPr/>
        </p:nvCxnSpPr>
        <p:spPr>
          <a:xfrm rot="5400000" flipH="1" flipV="1">
            <a:off x="3700182" y="454960"/>
            <a:ext cx="12700" cy="3276567"/>
          </a:xfrm>
          <a:prstGeom prst="curvedConnector3">
            <a:avLst>
              <a:gd name="adj1" fmla="val 28234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8" idx="5"/>
            <a:endCxn id="10" idx="3"/>
          </p:cNvCxnSpPr>
          <p:nvPr/>
        </p:nvCxnSpPr>
        <p:spPr>
          <a:xfrm rot="16200000" flipH="1">
            <a:off x="3700182" y="3426791"/>
            <a:ext cx="12700" cy="3276567"/>
          </a:xfrm>
          <a:prstGeom prst="curvedConnector3">
            <a:avLst>
              <a:gd name="adj1" fmla="val 282340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32157" y="545327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14921" y="46893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32157" y="140378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/>
              <a:t>1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49868" y="3989301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C(a2,b2)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44" name="Straight Arrow Connector 43"/>
          <p:cNvCxnSpPr>
            <a:stCxn id="4" idx="4"/>
            <a:endCxn id="8" idx="0"/>
          </p:cNvCxnSpPr>
          <p:nvPr/>
        </p:nvCxnSpPr>
        <p:spPr>
          <a:xfrm>
            <a:off x="1748118" y="2850777"/>
            <a:ext cx="0" cy="1456764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52247" y="2850777"/>
            <a:ext cx="0" cy="1456764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5"/>
            <a:endCxn id="10" idx="1"/>
          </p:cNvCxnSpPr>
          <p:nvPr/>
        </p:nvCxnSpPr>
        <p:spPr>
          <a:xfrm>
            <a:off x="2061899" y="2720805"/>
            <a:ext cx="3276567" cy="1716708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8" idx="7"/>
          </p:cNvCxnSpPr>
          <p:nvPr/>
        </p:nvCxnSpPr>
        <p:spPr>
          <a:xfrm flipH="1">
            <a:off x="2061899" y="2720805"/>
            <a:ext cx="3276567" cy="1716708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30990" y="342527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</a:t>
            </a:r>
            <a:r>
              <a:rPr lang="en-US" sz="1400" dirty="0" smtClean="0">
                <a:solidFill>
                  <a:schemeClr val="accent2"/>
                </a:solidFill>
              </a:rPr>
              <a:t>(a1,b1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52246" y="3387181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</a:t>
            </a:r>
            <a:r>
              <a:rPr lang="en-US" sz="1400" dirty="0" smtClean="0">
                <a:solidFill>
                  <a:schemeClr val="accent2"/>
                </a:solidFill>
              </a:rPr>
              <a:t>(a3,b3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1724" y="299356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</a:t>
            </a:r>
            <a:r>
              <a:rPr lang="en-US" sz="1400" dirty="0" smtClean="0">
                <a:solidFill>
                  <a:schemeClr val="accent2"/>
                </a:solidFill>
              </a:rPr>
              <a:t>(a3,b1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22007" y="299356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</a:t>
            </a:r>
            <a:r>
              <a:rPr lang="en-US" sz="1400" dirty="0" smtClean="0">
                <a:solidFill>
                  <a:schemeClr val="accent2"/>
                </a:solidFill>
              </a:rPr>
              <a:t>(a1,b3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719660" y="2481273"/>
            <a:ext cx="5610" cy="2270021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674530" y="2455480"/>
            <a:ext cx="5610" cy="2270021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2" idx="2"/>
            <a:endCxn id="39" idx="0"/>
          </p:cNvCxnSpPr>
          <p:nvPr/>
        </p:nvCxnSpPr>
        <p:spPr>
          <a:xfrm>
            <a:off x="2725271" y="2432072"/>
            <a:ext cx="1959917" cy="225732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3" idx="0"/>
          </p:cNvCxnSpPr>
          <p:nvPr/>
        </p:nvCxnSpPr>
        <p:spPr>
          <a:xfrm flipH="1">
            <a:off x="2719661" y="2444773"/>
            <a:ext cx="1947580" cy="225732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30224" y="287079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6"/>
                </a:solidFill>
              </a:rPr>
              <a:t>C(a12,b23)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80463" y="287079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C(a23,b12)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96147" y="3592154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C(a12,b12)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28081" y="3592154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C(a23,b23)</a:t>
            </a:r>
            <a:endParaRPr lang="en-US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7442200" y="1825624"/>
                <a:ext cx="4546600" cy="562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How do we compute the new match score Q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12,</m:t>
                          </m:r>
                          <m: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12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1,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1)+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12,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23)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1,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23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12)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23,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23)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Essentially, our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match score </a:t>
                </a:r>
                <a:r>
                  <a:rPr lang="en-US" dirty="0" smtClean="0"/>
                  <a:t>has a node compatibility score and a edge compatibility score. Since there are multiple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pairs of edges </a:t>
                </a:r>
                <a:r>
                  <a:rPr lang="en-US" dirty="0" smtClean="0"/>
                  <a:t>need to compare, we will need to give them different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weight</a:t>
                </a:r>
                <a:r>
                  <a:rPr lang="en-US" dirty="0" smtClean="0"/>
                  <a:t>, and that will be the matching probability of the nodes on the other side.</a:t>
                </a:r>
              </a:p>
              <a:p>
                <a:endParaRPr lang="en-US" dirty="0"/>
              </a:p>
              <a:p>
                <a:r>
                  <a:rPr lang="en-US" dirty="0" smtClean="0"/>
                  <a:t>So there is no penalty and the one has poor match will have less addition and later being pushed out by soft assign.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0" y="1825624"/>
                <a:ext cx="4546600" cy="5625964"/>
              </a:xfrm>
              <a:prstGeom prst="rect">
                <a:avLst/>
              </a:prstGeom>
              <a:blipFill rotWithShape="0">
                <a:blip r:embed="rId2"/>
                <a:stretch>
                  <a:fillRect l="-1206" t="-54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071100" y="2570173"/>
            <a:ext cx="698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10190" y="2373313"/>
            <a:ext cx="126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Node Score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9944100" y="2742645"/>
            <a:ext cx="330200" cy="95231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310255" y="2664803"/>
            <a:ext cx="16977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Edge Score</a:t>
            </a:r>
          </a:p>
          <a:p>
            <a:r>
              <a:rPr lang="en-US" sz="1200" dirty="0" smtClean="0">
                <a:solidFill>
                  <a:schemeClr val="accent6"/>
                </a:solidFill>
              </a:rPr>
              <a:t>(each node has two edges so total edge score need to compute is 2x2)</a:t>
            </a:r>
          </a:p>
        </p:txBody>
      </p:sp>
    </p:spTree>
    <p:extLst>
      <p:ext uri="{BB962C8B-B14F-4D97-AF65-F5344CB8AC3E}">
        <p14:creationId xmlns:p14="http://schemas.microsoft.com/office/powerpoint/2010/main" val="81811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8360" y="1825625"/>
                <a:ext cx="10515600" cy="435133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Goal: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sz="2000" dirty="0" smtClean="0"/>
                  <a:t>Match A(</a:t>
                </a:r>
                <a:r>
                  <a:rPr lang="en-US" sz="2000" dirty="0" err="1" smtClean="0"/>
                  <a:t>ttributed</a:t>
                </a:r>
                <a:r>
                  <a:rPr lang="en-US" sz="2000" dirty="0" smtClean="0"/>
                  <a:t>)R(</a:t>
                </a:r>
                <a:r>
                  <a:rPr lang="en-US" sz="2000" dirty="0" err="1" smtClean="0"/>
                  <a:t>elational</a:t>
                </a:r>
                <a:r>
                  <a:rPr lang="en-US" sz="2000" dirty="0" smtClean="0"/>
                  <a:t>)G(</a:t>
                </a:r>
                <a:r>
                  <a:rPr lang="en-US" sz="2000" dirty="0" err="1" smtClean="0"/>
                  <a:t>raph</a:t>
                </a:r>
                <a:r>
                  <a:rPr lang="en-US" sz="2000" dirty="0" smtClean="0"/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/>
                  <a:t>		</a:t>
                </a:r>
                <a:r>
                  <a:rPr lang="en-US" sz="2000" dirty="0" smtClean="0"/>
                  <a:t>for example: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0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0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0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0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0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00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where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 smtClean="0">
                            <a:latin typeface="Cambria Math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],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000" dirty="0" smtClean="0"/>
                  <a:t>] are attributes for nodes and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 smtClean="0">
                            <a:latin typeface="Cambria Math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] , 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are attributes for edges.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8360" y="1825625"/>
                <a:ext cx="10515600" cy="4351338"/>
              </a:xfrm>
              <a:blipFill rotWithShape="0">
                <a:blip r:embed="rId2"/>
                <a:stretch>
                  <a:fillRect l="-1159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924300" y="3438453"/>
                <a:ext cx="1155700" cy="11256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]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3438453"/>
                <a:ext cx="1155700" cy="112568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6"/>
          </p:cNvCxnSpPr>
          <p:nvPr/>
        </p:nvCxnSpPr>
        <p:spPr>
          <a:xfrm>
            <a:off x="5080000" y="4001294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235700" y="3438453"/>
                <a:ext cx="1155700" cy="11256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]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00" y="3438453"/>
                <a:ext cx="1155700" cy="112568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93071" y="3724295"/>
                <a:ext cx="7295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]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071" y="3724295"/>
                <a:ext cx="729559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2222" r="-8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2717800" y="4001294"/>
            <a:ext cx="1206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1374" y="3724295"/>
                <a:ext cx="181935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]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74" y="3724295"/>
                <a:ext cx="1819351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0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Two Main Approach: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State-Space Search: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Branch and bound method to construct state-space search tree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Bad time complexity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Could be fast for special instance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Nonlinear Optimization Methods: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Best performance is using Relaxation labeling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Low time 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𝑂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𝑙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i="1" dirty="0" smtClean="0">
                        <a:latin typeface="Cambria Math" charset="0"/>
                      </a:rPr>
                      <m:t>𝑚</m:t>
                    </m:r>
                    <m:r>
                      <a:rPr lang="en-US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 smtClean="0"/>
                  <a:t>where l and m is the link in the two matching graphs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Other methods include: neural network, linear programming, symmetric polynomial transform, </a:t>
                </a:r>
                <a:r>
                  <a:rPr lang="en-US" dirty="0" err="1" smtClean="0"/>
                  <a:t>eigen</a:t>
                </a:r>
                <a:r>
                  <a:rPr lang="en-US" dirty="0" smtClean="0"/>
                  <a:t>-decomposition, genetic algorithm and </a:t>
                </a:r>
                <a:r>
                  <a:rPr lang="en-US" dirty="0" err="1" smtClean="0"/>
                  <a:t>Lagrangian</a:t>
                </a:r>
                <a:r>
                  <a:rPr lang="en-US" dirty="0" smtClean="0"/>
                  <a:t> relaxation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Produce mixed result </a:t>
                </a:r>
                <a:r>
                  <a:rPr lang="en-US" dirty="0" err="1" smtClean="0"/>
                  <a:t>suffereing</a:t>
                </a:r>
                <a:r>
                  <a:rPr lang="en-US" dirty="0" smtClean="0"/>
                  <a:t> from either speed or accuracy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Try on graph with equal size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2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Relaxation Labeling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sz="2000" dirty="0" smtClean="0"/>
              <a:t>Match object to a single label from a set of labels: a stronger </a:t>
            </a:r>
            <a:r>
              <a:rPr lang="en-US" sz="2000" smtClean="0"/>
              <a:t>classification algorithm</a:t>
            </a:r>
            <a:endParaRPr lang="en-US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	</a:t>
            </a:r>
            <a:r>
              <a:rPr lang="en-US" sz="2000" dirty="0" smtClean="0"/>
              <a:t>In the context of matching two graphs G, and H. Nodes in G will be the object (door, wall, bed, ceiling in the picture), and nodes in H will be the labels (D,B,F,W,C) assigned to the object.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	</a:t>
            </a:r>
            <a:r>
              <a:rPr lang="en-US" sz="2000" dirty="0" smtClean="0"/>
              <a:t>Match Assignment:  object node &lt;-&gt; label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743200"/>
            <a:ext cx="6985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2860"/>
                <a:ext cx="10515600" cy="4628964"/>
              </a:xfrm>
            </p:spPr>
            <p:txBody>
              <a:bodyPr>
                <a:normAutofit fontScale="700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Relaxation Labeling Formulation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/>
                  <a:t>	</a:t>
                </a:r>
                <a:endParaRPr lang="en-US" sz="20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P is matching score, g is object, f is label, G is number of object and F is number of label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/>
                  <a:t>	</a:t>
                </a:r>
                <a:endParaRPr lang="en-US" sz="20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/>
                  <a:t>	</a:t>
                </a:r>
                <a:r>
                  <a:rPr lang="en-US" sz="2000" u="sng" dirty="0" smtClean="0"/>
                  <a:t>Support Function</a:t>
                </a:r>
                <a:r>
                  <a:rPr lang="en-US" sz="2000" dirty="0" smtClean="0"/>
                  <a:t>: how one object’s,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 labeling with all other label support labeling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sz="2000" dirty="0" smtClean="0"/>
                  <a:t>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𝑓</m:t>
                    </m:r>
                  </m:oMath>
                </a14:m>
                <a:endParaRPr lang="en-US" sz="20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𝐹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0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/>
                  <a:t>	</a:t>
                </a:r>
                <a:r>
                  <a:rPr lang="en-US" sz="2000" u="sng" dirty="0" smtClean="0"/>
                  <a:t>Total Support Function</a:t>
                </a:r>
                <a:r>
                  <a:rPr lang="en-US" sz="2000" dirty="0" smtClean="0"/>
                  <a:t>: how all other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support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𝑔</m:t>
                    </m:r>
                    <m:r>
                      <a:rPr lang="en-US" sz="2000" b="0" i="1" smtClean="0">
                        <a:latin typeface="Cambria Math" charset="0"/>
                      </a:rPr>
                      <m:t>→</m:t>
                    </m:r>
                    <m:r>
                      <a:rPr lang="en-US" sz="2000" b="0" i="1" smtClean="0">
                        <a:latin typeface="Cambria Math" charset="0"/>
                      </a:rPr>
                      <m:t>𝑓</m:t>
                    </m:r>
                  </m:oMath>
                </a14:m>
                <a:endParaRPr lang="en-US" sz="200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sz="20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𝒋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𝑮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is-IS" sz="20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𝒊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𝑭</m:t>
                          </m:r>
                        </m:sup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𝒓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𝒈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→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𝒇</m:t>
                              </m:r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𝑷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i="1" dirty="0"/>
                  <a:t>	</a:t>
                </a:r>
                <a:r>
                  <a:rPr lang="en-US" sz="2000" i="1" dirty="0" smtClean="0"/>
                  <a:t>	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0" i="1" dirty="0"/>
                  <a:t>	</a:t>
                </a:r>
                <a:r>
                  <a:rPr lang="en-US" sz="2000" b="0" i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i="1" dirty="0" smtClean="0"/>
                  <a:t> is the weight for each object (how influential its labeling is) and usually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</a:rPr>
                          <m:t>𝐺</m:t>
                        </m:r>
                      </m:den>
                    </m:f>
                  </m:oMath>
                </a14:m>
                <a:endParaRPr lang="en-US" sz="2000" i="1" dirty="0" smtClean="0"/>
              </a:p>
              <a:p>
                <a:pPr marL="1828800" lvl="4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𝑟</m:t>
                    </m:r>
                    <m:r>
                      <a:rPr lang="en-US" sz="2000" b="0" i="1" smtClean="0">
                        <a:latin typeface="Cambria Math" charset="0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</a:rPr>
                      <m:t>𝑔</m:t>
                    </m:r>
                    <m:r>
                      <a:rPr lang="en-US" sz="2000" b="0" i="1" smtClean="0">
                        <a:latin typeface="Cambria Math" charset="0"/>
                      </a:rPr>
                      <m:t>→</m:t>
                    </m:r>
                    <m:r>
                      <a:rPr lang="en-US" sz="2000" b="0" i="1" smtClean="0">
                        <a:latin typeface="Cambria Math" charset="0"/>
                      </a:rPr>
                      <m:t>𝑓</m:t>
                    </m:r>
                    <m:r>
                      <a:rPr lang="en-US" sz="20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i="1" dirty="0" smtClean="0"/>
                  <a:t> is the compatibility score for matching g to f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i="1" dirty="0" smtClean="0"/>
                  <a:t>, so in the context of graph matching this will be the </a:t>
                </a:r>
                <a:r>
                  <a:rPr lang="en-US" sz="2000" b="1" i="1" u="sng" dirty="0" smtClean="0"/>
                  <a:t>edge compatibility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000" i="1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/>
                  <a:t>	</a:t>
                </a:r>
                <a:r>
                  <a:rPr lang="en-US" sz="2000" u="sng" dirty="0" smtClean="0"/>
                  <a:t>Update Function</a:t>
                </a:r>
                <a:r>
                  <a:rPr lang="en-US" sz="2000" dirty="0" smtClean="0"/>
                  <a:t>: update matching probability each step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</a:p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</a:rPr>
                      <m:t>𝑔</m:t>
                    </m:r>
                    <m:r>
                      <a:rPr lang="en-US" sz="2000" b="0" i="1" smtClean="0">
                        <a:latin typeface="Cambria Math" charset="0"/>
                      </a:rPr>
                      <m:t>→</m:t>
                    </m:r>
                    <m:r>
                      <a:rPr lang="en-US" sz="2000" b="0" i="1" smtClean="0">
                        <a:latin typeface="Cambria Math" charset="0"/>
                      </a:rPr>
                      <m:t>𝑓</m:t>
                    </m:r>
                    <m:r>
                      <a:rPr lang="en-US" sz="2000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bg-BG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→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𝑔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is-I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sup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𝑔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𝑔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000" dirty="0" smtClean="0"/>
                  <a:t>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i="1" dirty="0"/>
                  <a:t>	</a:t>
                </a:r>
                <a:r>
                  <a:rPr lang="en-US" sz="2000" i="1" dirty="0" smtClean="0"/>
                  <a:t>	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i="1" dirty="0"/>
                  <a:t>	</a:t>
                </a:r>
                <a:r>
                  <a:rPr lang="en-US" sz="2000" i="1" dirty="0" smtClean="0"/>
                  <a:t>	This step implies a normalization across labels, so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sz="2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𝐹</m:t>
                        </m:r>
                      </m:sup>
                      <m:e>
                        <m:r>
                          <a:rPr lang="en-US" sz="2000" i="1">
                            <a:latin typeface="Cambria Math" charset="0"/>
                          </a:rPr>
                          <m:t>𝑃</m:t>
                        </m:r>
                        <m:r>
                          <a:rPr lang="en-US" sz="2000" i="1">
                            <a:latin typeface="Cambria Math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𝑔</m:t>
                        </m:r>
                        <m:r>
                          <a:rPr lang="en-US" sz="2000" i="1">
                            <a:latin typeface="Cambria Math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)=1</m:t>
                        </m:r>
                        <m:r>
                          <m:rPr>
                            <m:nor/>
                          </m:rPr>
                          <a:rPr lang="en-US" sz="2000" i="1" dirty="0"/>
                          <m:t> </m:t>
                        </m:r>
                      </m:e>
                    </m:nary>
                  </m:oMath>
                </a14:m>
                <a:r>
                  <a:rPr lang="en-US" sz="2000" i="1" dirty="0" smtClean="0"/>
                  <a:t>, </a:t>
                </a:r>
                <a:r>
                  <a:rPr lang="en-US" sz="2000" b="1" i="1" u="sng" dirty="0" smtClean="0"/>
                  <a:t>one way constraint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2860"/>
                <a:ext cx="10515600" cy="4628964"/>
              </a:xfrm>
              <a:blipFill rotWithShape="0">
                <a:blip r:embed="rId2"/>
                <a:stretch>
                  <a:fillRect l="-638" t="-1976" b="-9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9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Slack (Null) Matching in Relaxation Labeling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 smtClean="0"/>
                  <a:t>	For the object that does not have any label match, we can create a nil label. However, we will need to design compatibility function involve nil matching: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𝑟</m:t>
                    </m:r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𝑔</m:t>
                        </m:r>
                        <m:r>
                          <a:rPr lang="en-US" sz="2000" i="1">
                            <a:latin typeface="Cambria Math" charset="0"/>
                          </a:rPr>
                          <m:t>→</m:t>
                        </m:r>
                        <m:r>
                          <a:rPr lang="en-US" sz="2000" i="1">
                            <a:latin typeface="Cambria Math" charset="0"/>
                          </a:rPr>
                          <m:t>𝑓</m:t>
                        </m:r>
                        <m:r>
                          <a:rPr lang="en-US" sz="2000" i="1">
                            <a:latin typeface="Cambria Math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𝑔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′→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𝑛𝑖𝑙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 smtClean="0"/>
                  <a:t>	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Match Score Sample:</a:t>
                </a:r>
                <a:endParaRPr lang="en-US" sz="20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73" y="4008252"/>
            <a:ext cx="4586374" cy="215304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697014" y="4497221"/>
            <a:ext cx="5252304" cy="111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14447" y="41865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 = 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222376" y="4229561"/>
            <a:ext cx="0" cy="22835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17715" y="6127234"/>
                <a:ext cx="1015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Sum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715" y="6127234"/>
                <a:ext cx="1015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7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808750" y="5044851"/>
            <a:ext cx="20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</a:t>
            </a:r>
            <a:r>
              <a:rPr lang="en-US" smtClean="0">
                <a:solidFill>
                  <a:srgbClr val="FF0000"/>
                </a:solidFill>
              </a:rPr>
              <a:t>Way Constraint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1023"/>
            <a:ext cx="10515600" cy="245054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Things we can change about Relaxation Labeling: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One Way Constraint </a:t>
            </a:r>
            <a:r>
              <a:rPr lang="en-US" i="1" dirty="0" smtClean="0"/>
              <a:t>vs. </a:t>
            </a:r>
            <a:r>
              <a:rPr lang="en-US" dirty="0" smtClean="0"/>
              <a:t>Two Way Constraint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In graph matching, Relaxation Labeling treats the nodes from one graph as objects, and the nodes from another graph as a set of label, which can be assigned to each object. While each object/node can only have one label (match to one node), there is no constraint on how much objects one label can assign to and results in a </a:t>
            </a:r>
            <a:r>
              <a:rPr lang="en-US" dirty="0" smtClean="0">
                <a:solidFill>
                  <a:srgbClr val="FF0000"/>
                </a:solidFill>
              </a:rPr>
              <a:t>1:n</a:t>
            </a:r>
            <a:r>
              <a:rPr lang="en-US" dirty="0" smtClean="0"/>
              <a:t> relationship. Ideally, we would want to have constraint on both graphs and enjoy the beauty of symmetry.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593" y="4298578"/>
            <a:ext cx="2456824" cy="228133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4070830"/>
            <a:ext cx="852601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Local </a:t>
            </a:r>
            <a:r>
              <a:rPr lang="en-US" sz="2400" dirty="0"/>
              <a:t>Minima </a:t>
            </a:r>
            <a:r>
              <a:rPr lang="en-US" sz="2400" i="1" dirty="0"/>
              <a:t>vs</a:t>
            </a:r>
            <a:r>
              <a:rPr lang="en-US" sz="2400" dirty="0"/>
              <a:t>. Global Optimal</a:t>
            </a:r>
          </a:p>
          <a:p>
            <a:pPr lvl="2"/>
            <a:r>
              <a:rPr lang="en-US" altLang="zh-CN" sz="2000" dirty="0"/>
              <a:t>Relaxation</a:t>
            </a:r>
            <a:r>
              <a:rPr lang="zh-CN" altLang="en-US" sz="2000" dirty="0"/>
              <a:t> </a:t>
            </a:r>
            <a:r>
              <a:rPr lang="en-US" altLang="zh-CN" sz="2000" dirty="0"/>
              <a:t>Labeling</a:t>
            </a:r>
            <a:r>
              <a:rPr lang="zh-CN" altLang="en-US" sz="2000" dirty="0"/>
              <a:t> </a:t>
            </a:r>
            <a:r>
              <a:rPr lang="en-US" altLang="zh-CN" sz="2000" dirty="0"/>
              <a:t>usually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one-hot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representation </a:t>
            </a:r>
            <a:r>
              <a:rPr lang="en-US" altLang="zh-CN" sz="2000" dirty="0" smtClean="0"/>
              <a:t>(0/1)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assignment</a:t>
            </a:r>
            <a:r>
              <a:rPr lang="zh-CN" altLang="en-US" sz="2000" dirty="0"/>
              <a:t> </a:t>
            </a:r>
            <a:r>
              <a:rPr lang="en-US" altLang="zh-CN" sz="2000" dirty="0"/>
              <a:t>problem</a:t>
            </a:r>
            <a:r>
              <a:rPr lang="zh-CN" altLang="en-US" sz="2000" dirty="0"/>
              <a:t> </a:t>
            </a:r>
            <a:r>
              <a:rPr lang="en-US" altLang="zh-CN" sz="2000" dirty="0"/>
              <a:t>solution.</a:t>
            </a:r>
            <a:r>
              <a:rPr lang="zh-CN" altLang="en-US" sz="2000" dirty="0"/>
              <a:t> </a:t>
            </a:r>
            <a:r>
              <a:rPr lang="en-US" altLang="zh-CN" sz="2000" dirty="0"/>
              <a:t>However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solution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space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complex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non-convex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(like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pace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3)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could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easily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trapped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local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minima.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While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relaxation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labeling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allow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probability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representation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(0.1/0.9),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convex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nearly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convex)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space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(like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pace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instead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converging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global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optimal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might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show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non-convex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space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(like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Space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711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Solution to These Two Flaws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dirty="0" smtClean="0"/>
                  <a:t>Repeated Row and Column Normalization:</a:t>
                </a:r>
              </a:p>
              <a:p>
                <a:pPr marL="914400" lvl="2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dirty="0" smtClean="0"/>
                  <a:t>To implement the two-way constraint, we would need the assignment matrix add up to one by rows and by columns. According to </a:t>
                </a:r>
                <a:r>
                  <a:rPr lang="en-US" dirty="0" err="1" smtClean="0"/>
                  <a:t>Sinkhorn</a:t>
                </a:r>
                <a:r>
                  <a:rPr lang="en-US" dirty="0" smtClean="0"/>
                  <a:t>,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square</a:t>
                </a:r>
                <a:r>
                  <a:rPr lang="en-US" dirty="0" smtClean="0"/>
                  <a:t> matrix with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all positive value</a:t>
                </a:r>
                <a:r>
                  <a:rPr lang="en-US" dirty="0" smtClean="0"/>
                  <a:t>, will converge to a doubly stochastic matrix by iterative process of alternatively normalizing the rows and columns.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dirty="0" smtClean="0"/>
                  <a:t>Continuous -&gt; Discrete with a control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dirty="0" smtClean="0">
                    <a:ea typeface="Cambria Math" charset="0"/>
                    <a:cs typeface="Cambria Math" charset="0"/>
                  </a:rPr>
                  <a:t>:</a:t>
                </a:r>
              </a:p>
              <a:p>
                <a:pPr marL="9144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As mentioned previously, we would like our solution space to be convex (continuous). However, we would also want to convert the convex space to a non-convex space (discrete) in order to find the true global optimal for such kind of assignment problem. Therefore , we introduce a control parameter in our soft assign function: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exp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dirty="0" smtClean="0">
                    <a:ea typeface="Cambria Math" charset="0"/>
                    <a:cs typeface="Cambria Math" charset="0"/>
                  </a:rPr>
                  <a:t> is very small in the beginning so that we have a smooth continuous continuation. However, as the iterative process go,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dirty="0" smtClean="0">
                    <a:ea typeface="Cambria Math" charset="0"/>
                    <a:cs typeface="Cambria Math" charset="0"/>
                  </a:rPr>
                  <a:t> gets larger and larger (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→∞</m:t>
                    </m:r>
                  </m:oMath>
                </a14:m>
                <a:r>
                  <a:rPr lang="en-US" dirty="0" smtClean="0">
                    <a:ea typeface="Cambria Math" charset="0"/>
                    <a:cs typeface="Cambria Math" charset="0"/>
                  </a:rPr>
                  <a:t>) and gradually turn the continuous representation to a discrete one.</a:t>
                </a:r>
                <a:endParaRPr lang="en-US" dirty="0">
                  <a:ea typeface="Cambria Math" charset="0"/>
                  <a:cs typeface="Cambria Math" charset="0"/>
                </a:endParaRPr>
              </a:p>
              <a:p>
                <a:pPr marL="914400" lvl="2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090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00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38246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 smtClean="0"/>
                  <a:t>Objective Function: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𝑎𝑟𝑔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𝐼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s-IS" sz="20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s-IS" sz="20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𝐼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𝑎𝑖𝑏𝑗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𝛼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is-IS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𝐴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is-IS" sz="2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𝐼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𝑎𝑖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𝑎𝑖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𝑎𝑖𝑏𝑗</m:t>
                        </m:r>
                      </m:sub>
                    </m:sSub>
                  </m:oMath>
                </a14:m>
                <a:r>
                  <a:rPr lang="en-US" sz="2000" dirty="0" smtClean="0"/>
                  <a:t> is the link compatibility between </a:t>
                </a:r>
                <a:r>
                  <a:rPr lang="en-US" sz="2000" dirty="0" err="1" smtClean="0"/>
                  <a:t>ai</a:t>
                </a:r>
                <a:r>
                  <a:rPr lang="en-US" sz="2000" dirty="0" smtClean="0"/>
                  <a:t> and </a:t>
                </a:r>
                <a:r>
                  <a:rPr lang="en-US" sz="2000" dirty="0" err="1" smtClean="0"/>
                  <a:t>bj</a:t>
                </a:r>
                <a:r>
                  <a:rPr lang="en-US" sz="2000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𝑎𝑖</m:t>
                        </m:r>
                      </m:sub>
                    </m:sSub>
                  </m:oMath>
                </a14:m>
                <a:r>
                  <a:rPr lang="en-US" sz="2000" dirty="0" smtClean="0"/>
                  <a:t> is the node compatibility between a, </a:t>
                </a:r>
                <a:r>
                  <a:rPr lang="en-US" sz="2000" dirty="0" err="1" smtClean="0"/>
                  <a:t>i</a:t>
                </a:r>
                <a:endParaRPr lang="en-US" sz="200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sz="240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dirty="0" smtClean="0"/>
                  <a:t>Taylor Series Expansion:</a:t>
                </a: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𝑎𝑟𝑔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𝐴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s-IS" sz="20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𝐼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s-IS" sz="20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𝐴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s-IS" sz="2000" i="1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𝐼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𝑎𝑖𝑏𝑗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𝛼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is-I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𝐴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is-IS" sz="20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0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𝐼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𝑎𝑖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0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𝑎𝑖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−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  <m:nary>
                                        <m:naryPr>
                                          <m:chr m:val="∑"/>
                                          <m:ctrlPr>
                                            <a:rPr lang="is-I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𝐴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is-IS" sz="20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0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𝐼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𝑎𝑖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𝑎𝑖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𝑎𝑖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0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𝑎𝑖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hr-HR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𝑎𝑟𝑔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=+</m:t>
                    </m:r>
                    <m:nary>
                      <m:naryPr>
                        <m:chr m:val="∑"/>
                        <m:ctrlPr>
                          <a:rPr lang="is-I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s-IS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𝑏𝑗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0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𝑎𝑖𝑏𝑗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</m:e>
                    </m:nary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ai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200" dirty="0" smtClean="0"/>
                  <a:t>Now to minimize our objective function, we would only need 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s-I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𝑎𝑖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𝑎𝑖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00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hich is now an assignment problem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38246"/>
              </a:xfrm>
              <a:blipFill rotWithShape="0">
                <a:blip r:embed="rId2"/>
                <a:stretch>
                  <a:fillRect l="-928" t="-986" b="-5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1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9778</TotalTime>
  <Words>615</Words>
  <Application>Microsoft Macintosh PowerPoint</Application>
  <PresentationFormat>Widescreen</PresentationFormat>
  <Paragraphs>159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DengXian</vt:lpstr>
      <vt:lpstr>Arial</vt:lpstr>
      <vt:lpstr>Office Theme</vt:lpstr>
      <vt:lpstr>A graduated assignment algorithm for graph matching</vt:lpstr>
      <vt:lpstr>Motivation</vt:lpstr>
      <vt:lpstr>Motivation</vt:lpstr>
      <vt:lpstr>Motivation</vt:lpstr>
      <vt:lpstr>Motivation</vt:lpstr>
      <vt:lpstr>Motivation</vt:lpstr>
      <vt:lpstr>Motivation</vt:lpstr>
      <vt:lpstr>The Algorithm</vt:lpstr>
      <vt:lpstr>The Algorithm</vt:lpstr>
      <vt:lpstr>The Algorithm with NO slack</vt:lpstr>
      <vt:lpstr>The Algorithm with NO slack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graduated assignment algorithm for graph matching</dc:title>
  <dc:creator>Wesley Wei Qian</dc:creator>
  <cp:lastModifiedBy>Wesley Wei Qian</cp:lastModifiedBy>
  <cp:revision>96</cp:revision>
  <dcterms:created xsi:type="dcterms:W3CDTF">2016-05-08T06:44:13Z</dcterms:created>
  <dcterms:modified xsi:type="dcterms:W3CDTF">2016-05-24T02:36:08Z</dcterms:modified>
</cp:coreProperties>
</file>