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34"/>
    <p:restoredTop sz="94674"/>
  </p:normalViewPr>
  <p:slideViewPr>
    <p:cSldViewPr snapToGrid="0" snapToObjects="1">
      <p:cViewPr>
        <p:scale>
          <a:sx n="228" d="100"/>
          <a:sy n="228" d="100"/>
        </p:scale>
        <p:origin x="144" y="-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1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0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5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9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9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6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2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8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2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F23201B6-BEB0-B745-9702-BFC1377839E0}" type="datetimeFigureOut">
              <a:rPr lang="en-US" smtClean="0"/>
              <a:pPr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D9021C78-37C4-6A4E-AB93-3F8EE8E5B3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Relationship Id="rId3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1854301"/>
          </a:xfrm>
        </p:spPr>
        <p:txBody>
          <a:bodyPr>
            <a:noAutofit/>
          </a:bodyPr>
          <a:lstStyle/>
          <a:p>
            <a:r>
              <a:rPr lang="en-US" dirty="0" smtClean="0"/>
              <a:t>ARG Matching and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5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8033029" cy="53278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energy of matching two ARGs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is defined as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8033029" cy="532789"/>
              </a:xfrm>
              <a:blipFill rotWithShape="0">
                <a:blip r:embed="rId2"/>
                <a:stretch>
                  <a:fillRect l="-1366" t="-170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8123" y="2451370"/>
                <a:ext cx="8323229" cy="805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𝐺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𝑎𝑖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𝑏𝑗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𝐶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↔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𝑏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↔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↔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23" y="2451370"/>
                <a:ext cx="8323229" cy="8050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33338" y="5065211"/>
                <a:ext cx="37480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338" y="5065211"/>
                <a:ext cx="374801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133338" y="4660368"/>
                <a:ext cx="2206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338" y="4660368"/>
                <a:ext cx="220605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33338" y="3965721"/>
                <a:ext cx="3647530" cy="659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dirty="0" smtClean="0">
                    <a:latin typeface="+mj-lt"/>
                  </a:rPr>
                  <a:t> means that node </a:t>
                </a:r>
                <a:r>
                  <a:rPr lang="en-US" i="1" dirty="0" smtClean="0">
                    <a:latin typeface="+mj-lt"/>
                  </a:rPr>
                  <a:t>a</a:t>
                </a:r>
                <a:r>
                  <a:rPr lang="en-US" dirty="0" smtClean="0">
                    <a:latin typeface="+mj-lt"/>
                  </a:rPr>
                  <a:t> in </a:t>
                </a:r>
                <a:r>
                  <a:rPr lang="en-US" i="1" dirty="0" smtClean="0">
                    <a:latin typeface="+mj-lt"/>
                  </a:rPr>
                  <a:t>G</a:t>
                </a:r>
                <a:r>
                  <a:rPr lang="en-US" dirty="0" smtClean="0">
                    <a:latin typeface="+mj-lt"/>
                  </a:rPr>
                  <a:t> is matched with node </a:t>
                </a:r>
                <a:r>
                  <a:rPr lang="en-US" i="1" dirty="0" smtClean="0">
                    <a:latin typeface="+mj-lt"/>
                  </a:rPr>
                  <a:t>i</a:t>
                </a:r>
                <a:r>
                  <a:rPr lang="en-US" dirty="0" smtClean="0">
                    <a:latin typeface="+mj-lt"/>
                  </a:rPr>
                  <a:t> from </a:t>
                </a:r>
                <a:r>
                  <a:rPr lang="en-US" i="1" dirty="0" smtClean="0">
                    <a:latin typeface="+mj-lt"/>
                  </a:rPr>
                  <a:t>G’</a:t>
                </a:r>
                <a:endParaRPr lang="en-US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338" y="3965721"/>
                <a:ext cx="3647530" cy="659136"/>
              </a:xfrm>
              <a:prstGeom prst="rect">
                <a:avLst/>
              </a:prstGeom>
              <a:blipFill rotWithShape="0">
                <a:blip r:embed="rId6"/>
                <a:stretch>
                  <a:fillRect l="-1338" t="-5556" b="-1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156765" y="3518519"/>
                <a:ext cx="8812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𝑀</m:t>
                      </m:r>
                      <m:r>
                        <a:rPr lang="en-US" b="0" i="1" smtClean="0">
                          <a:latin typeface="Cambria Math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765" y="3518519"/>
                <a:ext cx="88120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077579" y="352238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Subject to: 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156765" y="3993990"/>
                <a:ext cx="2797072" cy="379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𝑎𝑖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dirty="0" smtClean="0"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𝑛𝑖𝑙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765" y="3993990"/>
                <a:ext cx="2797072" cy="379335"/>
              </a:xfrm>
              <a:prstGeom prst="rect">
                <a:avLst/>
              </a:prstGeom>
              <a:blipFill rotWithShape="0">
                <a:blip r:embed="rId8"/>
                <a:stretch>
                  <a:fillRect l="-12200" t="-116129" b="-180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133338" y="3560878"/>
            <a:ext cx="3647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Both </a:t>
            </a:r>
            <a:r>
              <a:rPr lang="en-US" i="1" dirty="0" smtClean="0">
                <a:latin typeface="+mj-lt"/>
              </a:rPr>
              <a:t>G</a:t>
            </a:r>
            <a:r>
              <a:rPr lang="en-US" dirty="0" smtClean="0">
                <a:latin typeface="+mj-lt"/>
              </a:rPr>
              <a:t> and </a:t>
            </a:r>
            <a:r>
              <a:rPr lang="en-US" i="1" dirty="0" smtClean="0">
                <a:latin typeface="+mj-lt"/>
              </a:rPr>
              <a:t>G’</a:t>
            </a:r>
            <a:r>
              <a:rPr lang="en-US" dirty="0" smtClean="0">
                <a:latin typeface="+mj-lt"/>
              </a:rPr>
              <a:t> contain a </a:t>
            </a:r>
            <a:r>
              <a:rPr lang="en-US" i="1" dirty="0" smtClean="0">
                <a:latin typeface="+mj-lt"/>
              </a:rPr>
              <a:t>nil</a:t>
            </a:r>
            <a:r>
              <a:rPr lang="en-US" dirty="0" smtClean="0">
                <a:latin typeface="+mj-lt"/>
              </a:rPr>
              <a:t> node.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156765" y="4489189"/>
                <a:ext cx="27970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i="1"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𝑎𝑖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dirty="0" smtClean="0"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𝑛𝑖𝑙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765" y="4489189"/>
                <a:ext cx="279707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2200" t="-118033" b="-185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04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Mathematic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69564"/>
                <a:ext cx="8033029" cy="53278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energy of matching two ARGs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is defined as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69564"/>
                <a:ext cx="8033029" cy="532789"/>
              </a:xfrm>
              <a:blipFill rotWithShape="0">
                <a:blip r:embed="rId2"/>
                <a:stretch>
                  <a:fillRect l="-1366" t="-170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5984" y="2214811"/>
                <a:ext cx="8323229" cy="805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𝐺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𝑎𝑖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𝑏𝑗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𝐶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↔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𝑏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↔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↔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84" y="2214811"/>
                <a:ext cx="8323229" cy="8050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26908" y="6081632"/>
                <a:ext cx="37480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908" y="6081632"/>
                <a:ext cx="374801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126908" y="5740647"/>
                <a:ext cx="2206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908" y="5740647"/>
                <a:ext cx="220605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31194" y="3664422"/>
                <a:ext cx="3647530" cy="659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dirty="0" smtClean="0">
                    <a:latin typeface="+mj-lt"/>
                  </a:rPr>
                  <a:t> means that node </a:t>
                </a:r>
                <a:r>
                  <a:rPr lang="en-US" i="1" dirty="0" smtClean="0">
                    <a:latin typeface="+mj-lt"/>
                  </a:rPr>
                  <a:t>a</a:t>
                </a:r>
                <a:r>
                  <a:rPr lang="en-US" dirty="0" smtClean="0">
                    <a:latin typeface="+mj-lt"/>
                  </a:rPr>
                  <a:t> in </a:t>
                </a:r>
                <a:r>
                  <a:rPr lang="en-US" i="1" dirty="0" smtClean="0">
                    <a:latin typeface="+mj-lt"/>
                  </a:rPr>
                  <a:t>G</a:t>
                </a:r>
                <a:r>
                  <a:rPr lang="en-US" dirty="0" smtClean="0">
                    <a:latin typeface="+mj-lt"/>
                  </a:rPr>
                  <a:t> is matched with node </a:t>
                </a:r>
                <a:r>
                  <a:rPr lang="en-US" i="1" dirty="0" smtClean="0">
                    <a:latin typeface="+mj-lt"/>
                  </a:rPr>
                  <a:t>i</a:t>
                </a:r>
                <a:r>
                  <a:rPr lang="en-US" dirty="0" smtClean="0">
                    <a:latin typeface="+mj-lt"/>
                  </a:rPr>
                  <a:t> from </a:t>
                </a:r>
                <a:r>
                  <a:rPr lang="en-US" i="1" dirty="0" smtClean="0">
                    <a:latin typeface="+mj-lt"/>
                  </a:rPr>
                  <a:t>G’</a:t>
                </a:r>
                <a:endParaRPr lang="en-US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194" y="3664422"/>
                <a:ext cx="3647530" cy="659136"/>
              </a:xfrm>
              <a:prstGeom prst="rect">
                <a:avLst/>
              </a:prstGeom>
              <a:blipFill rotWithShape="0">
                <a:blip r:embed="rId6"/>
                <a:stretch>
                  <a:fillRect l="-1505" t="-4630" b="-1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791315" y="3068554"/>
                <a:ext cx="8812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𝑀</m:t>
                      </m:r>
                      <m:r>
                        <a:rPr lang="en-US" b="0" i="1" smtClean="0">
                          <a:latin typeface="Cambria Math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315" y="3068554"/>
                <a:ext cx="88120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12129" y="307241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Subject to: 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791315" y="3544025"/>
                <a:ext cx="2797072" cy="379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𝑎𝑖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dirty="0" smtClean="0"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𝑛𝑖𝑙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315" y="3544025"/>
                <a:ext cx="2797072" cy="379335"/>
              </a:xfrm>
              <a:prstGeom prst="rect">
                <a:avLst/>
              </a:prstGeom>
              <a:blipFill rotWithShape="0">
                <a:blip r:embed="rId8"/>
                <a:stretch>
                  <a:fillRect l="-12200" t="-114286" b="-17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131194" y="3065961"/>
            <a:ext cx="3647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Both </a:t>
            </a:r>
            <a:r>
              <a:rPr lang="en-US" i="1" dirty="0" smtClean="0">
                <a:latin typeface="+mj-lt"/>
              </a:rPr>
              <a:t>G</a:t>
            </a:r>
            <a:r>
              <a:rPr lang="en-US" dirty="0" smtClean="0">
                <a:latin typeface="+mj-lt"/>
              </a:rPr>
              <a:t> and </a:t>
            </a:r>
            <a:r>
              <a:rPr lang="en-US" i="1" dirty="0" smtClean="0">
                <a:latin typeface="+mj-lt"/>
              </a:rPr>
              <a:t>G’</a:t>
            </a:r>
            <a:r>
              <a:rPr lang="en-US" dirty="0" smtClean="0">
                <a:latin typeface="+mj-lt"/>
              </a:rPr>
              <a:t> contain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|</a:t>
            </a:r>
            <a:r>
              <a:rPr lang="en-US" i="1" dirty="0" smtClean="0">
                <a:solidFill>
                  <a:srgbClr val="FF0000"/>
                </a:solidFill>
                <a:latin typeface="+mj-lt"/>
              </a:rPr>
              <a:t>G’|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i="1" dirty="0" smtClean="0">
                <a:solidFill>
                  <a:srgbClr val="FF0000"/>
                </a:solidFill>
                <a:latin typeface="+mj-lt"/>
              </a:rPr>
              <a:t>nil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nodes and |</a:t>
            </a:r>
            <a:r>
              <a:rPr lang="en-US" i="1" dirty="0" smtClean="0">
                <a:solidFill>
                  <a:srgbClr val="FF0000"/>
                </a:solidFill>
                <a:latin typeface="+mj-lt"/>
              </a:rPr>
              <a:t>G| nil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nodes</a:t>
            </a:r>
            <a:r>
              <a:rPr lang="en-US" dirty="0" smtClean="0"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791315" y="4039224"/>
                <a:ext cx="27970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i="1"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𝑎𝑖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dirty="0" smtClean="0"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𝑛𝑖𝑙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315" y="4039224"/>
                <a:ext cx="279707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2200" t="-120000" b="-19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126908" y="5023691"/>
                <a:ext cx="26238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𝑛𝑖𝑙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𝑛𝑖𝑙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908" y="5023691"/>
                <a:ext cx="262386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126908" y="5371315"/>
                <a:ext cx="24186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𝑛𝑖𝑙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908" y="5371315"/>
                <a:ext cx="2418675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126908" y="4311111"/>
                <a:ext cx="1779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𝑛𝑖𝑙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908" y="4311111"/>
                <a:ext cx="1779526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126908" y="4660998"/>
                <a:ext cx="1931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𝑛𝑖𝑙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𝑛𝑖𝑙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908" y="4660998"/>
                <a:ext cx="193187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791315" y="4524335"/>
                <a:ext cx="27970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+mj-lt"/>
                  </a:rPr>
                  <a:t> = 0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+|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𝐺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315" y="4524335"/>
                <a:ext cx="2797072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791315" y="5001983"/>
                <a:ext cx="27970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+mj-lt"/>
                  </a:rPr>
                  <a:t> = 0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+|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𝐺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′|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315" y="5001983"/>
                <a:ext cx="2797072" cy="369332"/>
              </a:xfrm>
              <a:prstGeom prst="rect">
                <a:avLst/>
              </a:prstGeom>
              <a:blipFill rotWithShape="0">
                <a:blip r:embed="rId1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34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Mathematic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69564"/>
                <a:ext cx="8033029" cy="53278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energy of matching two ARGs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is defined as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69564"/>
                <a:ext cx="8033029" cy="532789"/>
              </a:xfrm>
              <a:blipFill rotWithShape="0">
                <a:blip r:embed="rId2"/>
                <a:stretch>
                  <a:fillRect l="-1366" t="-170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5984" y="2214811"/>
                <a:ext cx="8323229" cy="731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mr-IN" sz="2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mr-IN" sz="2400" b="0" i="0" smtClean="0">
                            <a:latin typeface="Cambria Math" charset="0"/>
                          </a:rPr>
                          <m:t>Δ</m:t>
                        </m:r>
                        <m:r>
                          <a:rPr lang="en-US" sz="2400" i="1">
                            <a:latin typeface="Cambria Math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𝐺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𝑀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mr-IN" sz="2400" b="0" i="0" smtClean="0">
                            <a:latin typeface="Cambria Math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𝑎𝑖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is-IS" sz="24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400" b="0" i="1" smtClean="0">
                            <a:latin typeface="Cambria Math" charset="0"/>
                          </a:rPr>
                          <m:t>G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 </m:t>
                        </m:r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is-IS" sz="2400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𝑏𝑗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𝐶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↔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↔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sz="2400" b="0" i="1" smtClean="0">
                        <a:latin typeface="Cambria Math" charset="0"/>
                      </a:rPr>
                      <m:t>−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sz="2400" i="1">
                        <a:latin typeface="Cambria Math" charset="0"/>
                      </a:rPr>
                      <m:t>𝐶</m:t>
                    </m:r>
                    <m:r>
                      <a:rPr lang="en-US" sz="2400" i="1">
                        <a:latin typeface="Cambria Math" charset="0"/>
                      </a:rPr>
                      <m:t>(</m:t>
                    </m:r>
                    <m:r>
                      <a:rPr lang="en-US" sz="2400" i="1">
                        <a:latin typeface="Cambria Math" charset="0"/>
                      </a:rPr>
                      <m:t>𝑎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sz="2400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84" y="2214811"/>
                <a:ext cx="8323229" cy="731611"/>
              </a:xfrm>
              <a:prstGeom prst="rect">
                <a:avLst/>
              </a:prstGeom>
              <a:blipFill rotWithShape="0">
                <a:blip r:embed="rId3"/>
                <a:stretch>
                  <a:fillRect b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38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482501" y="2013420"/>
            <a:ext cx="379379" cy="389513"/>
          </a:xfrm>
          <a:prstGeom prst="ellipse">
            <a:avLst/>
          </a:prstGeom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6021420" y="2013420"/>
            <a:ext cx="379379" cy="3895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nil</a:t>
            </a:r>
          </a:p>
        </p:txBody>
      </p:sp>
      <p:sp>
        <p:nvSpPr>
          <p:cNvPr id="6" name="Oval 5"/>
          <p:cNvSpPr/>
          <p:nvPr/>
        </p:nvSpPr>
        <p:spPr>
          <a:xfrm>
            <a:off x="4747097" y="2013420"/>
            <a:ext cx="379379" cy="389513"/>
          </a:xfrm>
          <a:prstGeom prst="ellipse">
            <a:avLst/>
          </a:prstGeom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b</a:t>
            </a:r>
          </a:p>
        </p:txBody>
      </p:sp>
      <p:cxnSp>
        <p:nvCxnSpPr>
          <p:cNvPr id="9" name="Straight Connector 8"/>
          <p:cNvCxnSpPr>
            <a:stCxn id="4" idx="6"/>
            <a:endCxn id="6" idx="2"/>
          </p:cNvCxnSpPr>
          <p:nvPr/>
        </p:nvCxnSpPr>
        <p:spPr>
          <a:xfrm>
            <a:off x="3861880" y="2208177"/>
            <a:ext cx="885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482501" y="3063601"/>
            <a:ext cx="379379" cy="389513"/>
          </a:xfrm>
          <a:prstGeom prst="ellipse">
            <a:avLst/>
          </a:prstGeom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</a:p>
        </p:txBody>
      </p:sp>
      <p:sp>
        <p:nvSpPr>
          <p:cNvPr id="11" name="Oval 10"/>
          <p:cNvSpPr/>
          <p:nvPr/>
        </p:nvSpPr>
        <p:spPr>
          <a:xfrm>
            <a:off x="6021420" y="3063601"/>
            <a:ext cx="379379" cy="3895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nil</a:t>
            </a:r>
          </a:p>
        </p:txBody>
      </p:sp>
      <p:sp>
        <p:nvSpPr>
          <p:cNvPr id="12" name="Oval 11"/>
          <p:cNvSpPr/>
          <p:nvPr/>
        </p:nvSpPr>
        <p:spPr>
          <a:xfrm>
            <a:off x="4747097" y="3063601"/>
            <a:ext cx="379379" cy="389513"/>
          </a:xfrm>
          <a:prstGeom prst="ellipse">
            <a:avLst/>
          </a:prstGeom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j</a:t>
            </a:r>
          </a:p>
        </p:txBody>
      </p:sp>
      <p:cxnSp>
        <p:nvCxnSpPr>
          <p:cNvPr id="13" name="Straight Connector 12"/>
          <p:cNvCxnSpPr>
            <a:stCxn id="10" idx="6"/>
            <a:endCxn id="12" idx="2"/>
          </p:cNvCxnSpPr>
          <p:nvPr/>
        </p:nvCxnSpPr>
        <p:spPr>
          <a:xfrm>
            <a:off x="3861880" y="3258358"/>
            <a:ext cx="885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4442" y="201342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G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84442" y="30636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G’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84956" y="3882515"/>
                <a:ext cx="712428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Even </a:t>
                </a:r>
                <a:r>
                  <a:rPr lang="en-US" i="1" dirty="0" smtClean="0">
                    <a:latin typeface="Times" charset="0"/>
                    <a:ea typeface="Times" charset="0"/>
                    <a:cs typeface="Times" charset="0"/>
                  </a:rPr>
                  <a:t>G</a:t>
                </a:r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 and </a:t>
                </a:r>
                <a:r>
                  <a:rPr lang="en-US" i="1" dirty="0" smtClean="0">
                    <a:latin typeface="Times" charset="0"/>
                    <a:ea typeface="Times" charset="0"/>
                    <a:cs typeface="Times" charset="0"/>
                  </a:rPr>
                  <a:t>G’</a:t>
                </a:r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 are very different from each other, as long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𝐶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>
                        <a:latin typeface="Cambria Math" charset="0"/>
                      </a:rPr>
                      <m:t>𝑖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𝑏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↔</m:t>
                        </m:r>
                        <m:r>
                          <a:rPr lang="en-US" i="1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𝐶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>
                        <a:latin typeface="Cambria Math" charset="0"/>
                      </a:rPr>
                      <m:t>𝑖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𝑏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>
                        <a:latin typeface="Cambria Math" charset="0"/>
                      </a:rPr>
                      <m:t>𝑗</m:t>
                    </m:r>
                    <m:r>
                      <a:rPr lang="en-US" i="1"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are not zeroes, the chance of having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>
                        <a:latin typeface="Cambria Math" charset="0"/>
                      </a:rPr>
                      <m:t>𝑖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𝑏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>
                        <a:latin typeface="Cambria Math" charset="0"/>
                      </a:rPr>
                      <m:t>𝑗</m:t>
                    </m:r>
                  </m:oMath>
                </a14:m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 can be high.</a:t>
                </a:r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956" y="3882515"/>
                <a:ext cx="7124282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684" t="-9272" b="-48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84956" y="4998609"/>
                <a:ext cx="7124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To solve this problem, we need to have a reasonable definitions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↔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↔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𝑛𝑖𝑙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𝑏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↔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𝑛𝑖𝑙</m:t>
                        </m:r>
                      </m:e>
                    </m:d>
                  </m:oMath>
                </a14:m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.</a:t>
                </a:r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956" y="4998609"/>
                <a:ext cx="7124282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684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1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Graph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577609"/>
            <a:ext cx="8033029" cy="78080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Use </a:t>
            </a:r>
            <a:r>
              <a:rPr lang="en-US" i="1" dirty="0" smtClean="0"/>
              <a:t>Lagrange</a:t>
            </a:r>
            <a:r>
              <a:rPr lang="en-US" dirty="0" smtClean="0"/>
              <a:t> multipliers to incorporate the constraints into the cost function.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29598" y="2358414"/>
                <a:ext cx="6284804" cy="3723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𝐺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𝑎𝑖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𝑏𝑗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𝐶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↔</m:t>
                                          </m:r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↔</m:t>
                                          </m:r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 marL="165893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↔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i="1" dirty="0" smtClean="0">
                  <a:latin typeface="Cambria Math" charset="0"/>
                </a:endParaRPr>
              </a:p>
              <a:p>
                <a:pPr marL="165893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𝑎𝑖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𝑎𝑖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−{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𝑛𝑖𝑙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}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𝑎𝑖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−{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𝑛𝑖𝑙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}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𝑎𝑖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latin typeface="Cambria Math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598" y="2358414"/>
                <a:ext cx="6284804" cy="37231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557554" y="4781006"/>
            <a:ext cx="1957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more normalization and soft-assign?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5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04353" y="356273"/>
                <a:ext cx="7486022" cy="3896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525"/>
                <a:r>
                  <a:rPr lang="en-US" dirty="0" smtClean="0">
                    <a:latin typeface="Cambria Math" charset="0"/>
                  </a:rPr>
                  <a:t>a) Minimize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>
                    <a:latin typeface="Cambria Math" charset="0"/>
                  </a:rPr>
                  <a:t>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ai</m:t>
                        </m:r>
                      </m:sub>
                    </m:sSub>
                  </m:oMath>
                </a14:m>
                <a:endParaRPr lang="en-US" dirty="0" smtClean="0">
                  <a:latin typeface="Cambria Math" charset="0"/>
                </a:endParaRPr>
              </a:p>
              <a:p>
                <a:pPr marL="9525"/>
                <a:endParaRPr lang="en-US" dirty="0" smtClean="0">
                  <a:latin typeface="Cambria Math" charset="0"/>
                </a:endParaRPr>
              </a:p>
              <a:p>
                <a:pPr marL="952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𝑀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𝑎𝑖</m:t>
                              </m:r>
                            </m:sub>
                          </m:sSub>
                        </m:den>
                      </m:f>
                      <m:r>
                        <a:rPr lang="en-US" sz="1600" i="1">
                          <a:latin typeface="Cambria Math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∈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1600" i="1">
                                  <a:latin typeface="Cambria Math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𝑏𝑗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𝑎</m:t>
                                  </m:r>
                                  <m:r>
                                    <a:rPr lang="en-US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↔</m:t>
                                  </m:r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𝑏</m:t>
                                  </m:r>
                                  <m:r>
                                    <a:rPr lang="en-US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↔</m:t>
                                  </m:r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1600" i="1">
                          <a:latin typeface="Cambria Math" charset="0"/>
                        </a:rPr>
                        <m:t>−</m:t>
                      </m:r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sz="1600" i="1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𝑎𝑖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1700" i="1" dirty="0" smtClean="0">
                  <a:latin typeface="Cambria Math" charset="0"/>
                </a:endParaRPr>
              </a:p>
              <a:p>
                <a:pPr marL="952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7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1700" i="1">
                              <a:latin typeface="Cambria Math" charset="0"/>
                            </a:rPr>
                            <m:t>𝑏</m:t>
                          </m:r>
                          <m:r>
                            <a:rPr lang="en-US" sz="1700" i="1">
                              <a:latin typeface="Cambria Math" charset="0"/>
                            </a:rPr>
                            <m:t>∈</m:t>
                          </m:r>
                          <m:r>
                            <a:rPr lang="en-US" sz="1700" i="1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7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1700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1700" i="1">
                                  <a:latin typeface="Cambria Math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17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7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𝑏𝑗</m:t>
                                  </m:r>
                                </m:sub>
                              </m:sSub>
                              <m:r>
                                <a:rPr lang="en-US" sz="1700" i="1">
                                  <a:latin typeface="Cambria Math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sz="17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𝑎</m:t>
                                  </m:r>
                                  <m:r>
                                    <a:rPr lang="en-US" sz="17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↔</m:t>
                                  </m:r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𝑏</m:t>
                                  </m:r>
                                  <m:r>
                                    <a:rPr lang="en-US" sz="17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↔</m:t>
                                  </m:r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  <m:r>
                            <a:rPr lang="en-US" sz="17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17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1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  <m:r>
                            <a:rPr lang="en-US" sz="1700" i="1">
                              <a:latin typeface="Cambria Math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7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1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↔</m:t>
                              </m:r>
                              <m:r>
                                <a:rPr lang="en-US" sz="1700" i="1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1700" i="1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7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 charset="0"/>
                                </a:rPr>
                                <m:t>𝑎𝑖</m:t>
                              </m:r>
                            </m:sub>
                          </m:sSub>
                          <m:r>
                            <a:rPr lang="en-US" sz="1700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7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700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7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700" i="1" dirty="0" smtClean="0">
                  <a:latin typeface="Cambria Math" charset="0"/>
                </a:endParaRPr>
              </a:p>
              <a:p>
                <a:pPr marL="9525"/>
                <a:endParaRPr lang="en-US" dirty="0" smtClean="0">
                  <a:latin typeface="Cambria Math" charset="0"/>
                </a:endParaRPr>
              </a:p>
              <a:p>
                <a:pPr marL="9525"/>
                <a:r>
                  <a:rPr lang="en-US" dirty="0" smtClean="0">
                    <a:latin typeface="Cambria Math" charset="0"/>
                  </a:rPr>
                  <a:t>b) </a:t>
                </a:r>
                <a:r>
                  <a:rPr lang="en-US" dirty="0" smtClean="0">
                    <a:solidFill>
                      <a:srgbClr val="FF0000"/>
                    </a:solidFill>
                    <a:latin typeface="Cambria Math" charset="0"/>
                  </a:rPr>
                  <a:t>Maximize</a:t>
                </a:r>
                <a:r>
                  <a:rPr lang="en-US" dirty="0" smtClean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>
                    <a:latin typeface="Cambria Math" charset="0"/>
                  </a:rPr>
                  <a:t>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Cambria Math" charset="0"/>
                </a:endParaRPr>
              </a:p>
              <a:p>
                <a:pPr marL="952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=?</m:t>
                      </m:r>
                    </m:oMath>
                  </m:oMathPara>
                </a14:m>
                <a:endParaRPr lang="en-US" b="0" dirty="0" smtClean="0">
                  <a:latin typeface="Cambria Math" charset="0"/>
                </a:endParaRPr>
              </a:p>
              <a:p>
                <a:pPr marL="952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 charset="0"/>
                        </a:rPr>
                        <m:t>=?</m:t>
                      </m:r>
                    </m:oMath>
                  </m:oMathPara>
                </a14:m>
                <a:endParaRPr lang="en-US" dirty="0">
                  <a:latin typeface="Cambria Math" charset="0"/>
                </a:endParaRPr>
              </a:p>
              <a:p>
                <a:pPr marL="9525"/>
                <a:endParaRPr lang="en-US" dirty="0" smtClean="0">
                  <a:latin typeface="Cambria Math" charset="0"/>
                </a:endParaRPr>
              </a:p>
              <a:p>
                <a:pPr marL="9525"/>
                <a:endParaRPr lang="en-US" dirty="0" smtClean="0">
                  <a:latin typeface="Cambria Math" charset="0"/>
                </a:endParaRPr>
              </a:p>
              <a:p>
                <a:pPr marL="9525"/>
                <a:endParaRPr lang="en-US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53" y="356273"/>
                <a:ext cx="7486022" cy="3896964"/>
              </a:xfrm>
              <a:prstGeom prst="rect">
                <a:avLst/>
              </a:prstGeom>
              <a:blipFill rotWithShape="0">
                <a:blip r:embed="rId2"/>
                <a:stretch>
                  <a:fillRect l="-489" t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699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roup 222"/>
          <p:cNvGrpSpPr/>
          <p:nvPr/>
        </p:nvGrpSpPr>
        <p:grpSpPr>
          <a:xfrm>
            <a:off x="110897" y="1310640"/>
            <a:ext cx="8636863" cy="3221442"/>
            <a:chOff x="-1653205" y="1310640"/>
            <a:chExt cx="10797205" cy="4027222"/>
          </a:xfrm>
        </p:grpSpPr>
        <p:grpSp>
          <p:nvGrpSpPr>
            <p:cNvPr id="114" name="Group 113"/>
            <p:cNvGrpSpPr/>
            <p:nvPr/>
          </p:nvGrpSpPr>
          <p:grpSpPr>
            <a:xfrm>
              <a:off x="-1095709" y="1310640"/>
              <a:ext cx="7604429" cy="1753625"/>
              <a:chOff x="12661998" y="12344400"/>
              <a:chExt cx="9004353" cy="2076456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12661998" y="12577475"/>
                <a:ext cx="1555272" cy="1623202"/>
                <a:chOff x="13299652" y="13351944"/>
                <a:chExt cx="1555272" cy="1623202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13299652" y="13351944"/>
                  <a:ext cx="1511556" cy="1623202"/>
                  <a:chOff x="13299652" y="13351944"/>
                  <a:chExt cx="1511556" cy="1623202"/>
                </a:xfrm>
              </p:grpSpPr>
              <p:sp>
                <p:nvSpPr>
                  <p:cNvPr id="182" name="Oval 181"/>
                  <p:cNvSpPr/>
                  <p:nvPr/>
                </p:nvSpPr>
                <p:spPr>
                  <a:xfrm>
                    <a:off x="13299652" y="13351944"/>
                    <a:ext cx="304800" cy="304800"/>
                  </a:xfrm>
                  <a:prstGeom prst="ellipse">
                    <a:avLst/>
                  </a:prstGeom>
                  <a:noFill/>
                  <a:ln>
                    <a:solidFill>
                      <a:srgbClr val="FF99CC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Oval 182"/>
                  <p:cNvSpPr/>
                  <p:nvPr/>
                </p:nvSpPr>
                <p:spPr>
                  <a:xfrm>
                    <a:off x="13955546" y="13351944"/>
                    <a:ext cx="304800" cy="304800"/>
                  </a:xfrm>
                  <a:prstGeom prst="ellipse">
                    <a:avLst/>
                  </a:prstGeom>
                  <a:noFill/>
                  <a:ln>
                    <a:solidFill>
                      <a:srgbClr val="FF99CC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Oval 183"/>
                  <p:cNvSpPr/>
                  <p:nvPr/>
                </p:nvSpPr>
                <p:spPr>
                  <a:xfrm>
                    <a:off x="13955546" y="13992350"/>
                    <a:ext cx="304800" cy="304800"/>
                  </a:xfrm>
                  <a:prstGeom prst="ellipse">
                    <a:avLst/>
                  </a:prstGeom>
                  <a:noFill/>
                  <a:ln>
                    <a:solidFill>
                      <a:srgbClr val="FF99CC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Oval 184"/>
                  <p:cNvSpPr/>
                  <p:nvPr/>
                </p:nvSpPr>
                <p:spPr>
                  <a:xfrm>
                    <a:off x="13299652" y="13992350"/>
                    <a:ext cx="304800" cy="304800"/>
                  </a:xfrm>
                  <a:prstGeom prst="ellipse">
                    <a:avLst/>
                  </a:prstGeom>
                  <a:noFill/>
                  <a:ln>
                    <a:solidFill>
                      <a:srgbClr val="FF99CC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13452052" y="13656744"/>
                    <a:ext cx="0" cy="335606"/>
                  </a:xfrm>
                  <a:prstGeom prst="line">
                    <a:avLst/>
                  </a:prstGeom>
                  <a:ln w="25400">
                    <a:solidFill>
                      <a:srgbClr val="FF99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V="1">
                    <a:off x="14107946" y="13656744"/>
                    <a:ext cx="0" cy="335606"/>
                  </a:xfrm>
                  <a:prstGeom prst="line">
                    <a:avLst/>
                  </a:prstGeom>
                  <a:ln w="25400">
                    <a:solidFill>
                      <a:srgbClr val="FF99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H="1">
                    <a:off x="13604452" y="14144750"/>
                    <a:ext cx="351094" cy="0"/>
                  </a:xfrm>
                  <a:prstGeom prst="line">
                    <a:avLst/>
                  </a:prstGeom>
                  <a:ln w="25400">
                    <a:solidFill>
                      <a:srgbClr val="FF99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H="1">
                    <a:off x="13604452" y="13504344"/>
                    <a:ext cx="351094" cy="0"/>
                  </a:xfrm>
                  <a:prstGeom prst="line">
                    <a:avLst/>
                  </a:prstGeom>
                  <a:ln w="25400">
                    <a:solidFill>
                      <a:srgbClr val="FF99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 flipH="1" flipV="1">
                    <a:off x="14260346" y="14144750"/>
                    <a:ext cx="290699" cy="218340"/>
                  </a:xfrm>
                  <a:prstGeom prst="line">
                    <a:avLst/>
                  </a:prstGeom>
                  <a:ln w="25400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1" name="Oval 190"/>
                  <p:cNvSpPr/>
                  <p:nvPr/>
                </p:nvSpPr>
                <p:spPr>
                  <a:xfrm>
                    <a:off x="14506408" y="14318453"/>
                    <a:ext cx="304800" cy="304800"/>
                  </a:xfrm>
                  <a:prstGeom prst="ellipse">
                    <a:avLst/>
                  </a:prstGeom>
                  <a:noFill/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Oval 191"/>
                  <p:cNvSpPr/>
                  <p:nvPr/>
                </p:nvSpPr>
                <p:spPr>
                  <a:xfrm>
                    <a:off x="13955546" y="14670346"/>
                    <a:ext cx="304800" cy="304800"/>
                  </a:xfrm>
                  <a:prstGeom prst="ellipse">
                    <a:avLst/>
                  </a:prstGeom>
                  <a:noFill/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Oval 192"/>
                  <p:cNvSpPr/>
                  <p:nvPr/>
                </p:nvSpPr>
                <p:spPr>
                  <a:xfrm>
                    <a:off x="13299652" y="14670346"/>
                    <a:ext cx="304800" cy="304800"/>
                  </a:xfrm>
                  <a:prstGeom prst="ellipse">
                    <a:avLst/>
                  </a:prstGeom>
                  <a:noFill/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4" name="Straight Connector 193"/>
                  <p:cNvCxnSpPr/>
                  <p:nvPr/>
                </p:nvCxnSpPr>
                <p:spPr>
                  <a:xfrm flipH="1">
                    <a:off x="14260346" y="14578616"/>
                    <a:ext cx="290699" cy="244130"/>
                  </a:xfrm>
                  <a:prstGeom prst="line">
                    <a:avLst/>
                  </a:prstGeom>
                  <a:ln w="25400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/>
                  <p:cNvCxnSpPr/>
                  <p:nvPr/>
                </p:nvCxnSpPr>
                <p:spPr>
                  <a:xfrm flipH="1">
                    <a:off x="13604452" y="14822746"/>
                    <a:ext cx="351094" cy="0"/>
                  </a:xfrm>
                  <a:prstGeom prst="line">
                    <a:avLst/>
                  </a:prstGeom>
                  <a:ln w="25400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 flipV="1">
                    <a:off x="13452052" y="14297150"/>
                    <a:ext cx="0" cy="373196"/>
                  </a:xfrm>
                  <a:prstGeom prst="line">
                    <a:avLst/>
                  </a:prstGeom>
                  <a:ln w="25400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13559815" y="13612107"/>
                  <a:ext cx="440368" cy="1102876"/>
                </a:xfrm>
                <a:prstGeom prst="line">
                  <a:avLst/>
                </a:prstGeom>
                <a:ln w="254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 flipV="1">
                  <a:off x="14215709" y="13629051"/>
                  <a:ext cx="379052" cy="4079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Oval 180"/>
                <p:cNvSpPr/>
                <p:nvPr/>
              </p:nvSpPr>
              <p:spPr>
                <a:xfrm>
                  <a:off x="14550124" y="13368888"/>
                  <a:ext cx="304800" cy="3048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14944927" y="12344400"/>
                <a:ext cx="1878684" cy="2076456"/>
                <a:chOff x="14944927" y="12961756"/>
                <a:chExt cx="1878684" cy="2076456"/>
              </a:xfrm>
            </p:grpSpPr>
            <p:sp>
              <p:nvSpPr>
                <p:cNvPr id="158" name="Oval 157"/>
                <p:cNvSpPr/>
                <p:nvPr/>
              </p:nvSpPr>
              <p:spPr>
                <a:xfrm rot="2641865">
                  <a:off x="16047247" y="12961756"/>
                  <a:ext cx="304800" cy="304800"/>
                </a:xfrm>
                <a:prstGeom prst="ellipse">
                  <a:avLst/>
                </a:prstGeom>
                <a:noFill/>
                <a:ln>
                  <a:solidFill>
                    <a:srgbClr val="FF99CC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 rot="2641865">
                  <a:off x="16518811" y="13417634"/>
                  <a:ext cx="304800" cy="304800"/>
                </a:xfrm>
                <a:prstGeom prst="ellipse">
                  <a:avLst/>
                </a:prstGeom>
                <a:noFill/>
                <a:ln>
                  <a:solidFill>
                    <a:srgbClr val="FF99CC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/>
                <p:cNvSpPr/>
                <p:nvPr/>
              </p:nvSpPr>
              <p:spPr>
                <a:xfrm rot="2641865">
                  <a:off x="16073697" y="13878062"/>
                  <a:ext cx="304800" cy="304800"/>
                </a:xfrm>
                <a:prstGeom prst="ellipse">
                  <a:avLst/>
                </a:prstGeom>
                <a:noFill/>
                <a:ln>
                  <a:solidFill>
                    <a:srgbClr val="FF99CC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 rot="2641865">
                  <a:off x="15602134" y="13422184"/>
                  <a:ext cx="304800" cy="304800"/>
                </a:xfrm>
                <a:prstGeom prst="ellipse">
                  <a:avLst/>
                </a:prstGeom>
                <a:noFill/>
                <a:ln>
                  <a:solidFill>
                    <a:srgbClr val="FF99CC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2" name="Straight Connector 161"/>
                <p:cNvCxnSpPr/>
                <p:nvPr/>
              </p:nvCxnSpPr>
              <p:spPr>
                <a:xfrm rot="2641865" flipV="1">
                  <a:off x="15977091" y="13176567"/>
                  <a:ext cx="0" cy="335606"/>
                </a:xfrm>
                <a:prstGeom prst="line">
                  <a:avLst/>
                </a:prstGeom>
                <a:ln w="25400">
                  <a:solidFill>
                    <a:srgbClr val="FF99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 rot="2641865" flipV="1">
                  <a:off x="16448654" y="13632445"/>
                  <a:ext cx="0" cy="335606"/>
                </a:xfrm>
                <a:prstGeom prst="line">
                  <a:avLst/>
                </a:prstGeom>
                <a:ln w="25400">
                  <a:solidFill>
                    <a:srgbClr val="FF99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 rot="2641865" flipH="1">
                  <a:off x="15814769" y="13802523"/>
                  <a:ext cx="351094" cy="0"/>
                </a:xfrm>
                <a:prstGeom prst="line">
                  <a:avLst/>
                </a:prstGeom>
                <a:ln w="25400">
                  <a:solidFill>
                    <a:srgbClr val="FF99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 rot="2641865" flipH="1">
                  <a:off x="16259882" y="13342095"/>
                  <a:ext cx="351094" cy="0"/>
                </a:xfrm>
                <a:prstGeom prst="line">
                  <a:avLst/>
                </a:prstGeom>
                <a:ln w="25400">
                  <a:solidFill>
                    <a:srgbClr val="FF99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 rot="2641865" flipH="1" flipV="1">
                  <a:off x="16218940" y="14206732"/>
                  <a:ext cx="290699" cy="218340"/>
                </a:xfrm>
                <a:prstGeom prst="line">
                  <a:avLst/>
                </a:prstGeom>
                <a:ln w="254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Oval 166"/>
                <p:cNvSpPr/>
                <p:nvPr/>
              </p:nvSpPr>
              <p:spPr>
                <a:xfrm rot="2641865">
                  <a:off x="16243089" y="14495394"/>
                  <a:ext cx="304800" cy="304800"/>
                </a:xfrm>
                <a:prstGeom prst="ellipse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 rot="2641865">
                  <a:off x="15602457" y="14365516"/>
                  <a:ext cx="304800" cy="304800"/>
                </a:xfrm>
                <a:prstGeom prst="ellipse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 rot="2641865">
                  <a:off x="15130894" y="13909638"/>
                  <a:ext cx="304800" cy="304800"/>
                </a:xfrm>
                <a:prstGeom prst="ellipse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0" name="Straight Connector 169"/>
                <p:cNvCxnSpPr/>
                <p:nvPr/>
              </p:nvCxnSpPr>
              <p:spPr>
                <a:xfrm rot="2641865" flipH="1">
                  <a:off x="15908420" y="14515041"/>
                  <a:ext cx="290699" cy="244130"/>
                </a:xfrm>
                <a:prstGeom prst="line">
                  <a:avLst/>
                </a:prstGeom>
                <a:ln w="254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 rot="2641865" flipH="1">
                  <a:off x="15343529" y="14289977"/>
                  <a:ext cx="351094" cy="0"/>
                </a:xfrm>
                <a:prstGeom prst="line">
                  <a:avLst/>
                </a:prstGeom>
                <a:ln w="254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 rot="2641865" flipV="1">
                  <a:off x="15518914" y="13631713"/>
                  <a:ext cx="0" cy="373196"/>
                </a:xfrm>
                <a:prstGeom prst="line">
                  <a:avLst/>
                </a:prstGeom>
                <a:ln w="254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 flipH="1">
                  <a:off x="15435672" y="14033039"/>
                  <a:ext cx="638047" cy="26422"/>
                </a:xfrm>
                <a:prstGeom prst="line">
                  <a:avLst/>
                </a:prstGeom>
                <a:ln w="254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 flipV="1">
                  <a:off x="15097327" y="14214416"/>
                  <a:ext cx="188544" cy="51899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Oval 174"/>
                <p:cNvSpPr/>
                <p:nvPr/>
              </p:nvSpPr>
              <p:spPr>
                <a:xfrm>
                  <a:off x="14944927" y="14733412"/>
                  <a:ext cx="304800" cy="3048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cxnSp>
              <p:nvCxnSpPr>
                <p:cNvPr id="176" name="Straight Connector 175"/>
                <p:cNvCxnSpPr/>
                <p:nvPr/>
              </p:nvCxnSpPr>
              <p:spPr>
                <a:xfrm flipV="1">
                  <a:off x="15097327" y="14627486"/>
                  <a:ext cx="551605" cy="1059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 flipH="1">
                  <a:off x="15205090" y="14757364"/>
                  <a:ext cx="1084474" cy="23621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/>
              <p:cNvGrpSpPr/>
              <p:nvPr/>
            </p:nvGrpSpPr>
            <p:grpSpPr>
              <a:xfrm>
                <a:off x="17401297" y="12420600"/>
                <a:ext cx="1631120" cy="1792102"/>
                <a:chOff x="17584501" y="13117747"/>
                <a:chExt cx="1631120" cy="1792102"/>
              </a:xfrm>
            </p:grpSpPr>
            <p:grpSp>
              <p:nvGrpSpPr>
                <p:cNvPr id="139" name="Group 138"/>
                <p:cNvGrpSpPr/>
                <p:nvPr/>
              </p:nvGrpSpPr>
              <p:grpSpPr>
                <a:xfrm rot="10800000">
                  <a:off x="17704065" y="13286647"/>
                  <a:ext cx="1511556" cy="1623202"/>
                  <a:chOff x="15663916" y="13351944"/>
                  <a:chExt cx="1511556" cy="1623202"/>
                </a:xfrm>
              </p:grpSpPr>
              <p:sp>
                <p:nvSpPr>
                  <p:cNvPr id="143" name="Oval 142"/>
                  <p:cNvSpPr/>
                  <p:nvPr/>
                </p:nvSpPr>
                <p:spPr>
                  <a:xfrm>
                    <a:off x="15663916" y="13351944"/>
                    <a:ext cx="304800" cy="304800"/>
                  </a:xfrm>
                  <a:prstGeom prst="ellipse">
                    <a:avLst/>
                  </a:prstGeom>
                  <a:noFill/>
                  <a:ln>
                    <a:solidFill>
                      <a:srgbClr val="FF99CC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Oval 143"/>
                  <p:cNvSpPr/>
                  <p:nvPr/>
                </p:nvSpPr>
                <p:spPr>
                  <a:xfrm>
                    <a:off x="16319810" y="13351944"/>
                    <a:ext cx="304800" cy="304800"/>
                  </a:xfrm>
                  <a:prstGeom prst="ellipse">
                    <a:avLst/>
                  </a:prstGeom>
                  <a:noFill/>
                  <a:ln>
                    <a:solidFill>
                      <a:srgbClr val="FF99CC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16319810" y="13992350"/>
                    <a:ext cx="304800" cy="304800"/>
                  </a:xfrm>
                  <a:prstGeom prst="ellipse">
                    <a:avLst/>
                  </a:prstGeom>
                  <a:noFill/>
                  <a:ln>
                    <a:solidFill>
                      <a:srgbClr val="FF99CC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Oval 145"/>
                  <p:cNvSpPr/>
                  <p:nvPr/>
                </p:nvSpPr>
                <p:spPr>
                  <a:xfrm>
                    <a:off x="15663916" y="13992350"/>
                    <a:ext cx="304800" cy="304800"/>
                  </a:xfrm>
                  <a:prstGeom prst="ellipse">
                    <a:avLst/>
                  </a:prstGeom>
                  <a:noFill/>
                  <a:ln>
                    <a:solidFill>
                      <a:srgbClr val="FF99CC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7" name="Straight Connector 146"/>
                  <p:cNvCxnSpPr/>
                  <p:nvPr/>
                </p:nvCxnSpPr>
                <p:spPr>
                  <a:xfrm flipV="1">
                    <a:off x="15816316" y="13656744"/>
                    <a:ext cx="0" cy="335606"/>
                  </a:xfrm>
                  <a:prstGeom prst="line">
                    <a:avLst/>
                  </a:prstGeom>
                  <a:ln w="25400">
                    <a:solidFill>
                      <a:srgbClr val="FF99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/>
                  <p:cNvCxnSpPr/>
                  <p:nvPr/>
                </p:nvCxnSpPr>
                <p:spPr>
                  <a:xfrm flipV="1">
                    <a:off x="16472210" y="13656744"/>
                    <a:ext cx="0" cy="335606"/>
                  </a:xfrm>
                  <a:prstGeom prst="line">
                    <a:avLst/>
                  </a:prstGeom>
                  <a:ln w="25400">
                    <a:solidFill>
                      <a:srgbClr val="FF99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/>
                  <p:cNvCxnSpPr/>
                  <p:nvPr/>
                </p:nvCxnSpPr>
                <p:spPr>
                  <a:xfrm flipH="1">
                    <a:off x="15968716" y="14144750"/>
                    <a:ext cx="351094" cy="0"/>
                  </a:xfrm>
                  <a:prstGeom prst="line">
                    <a:avLst/>
                  </a:prstGeom>
                  <a:ln w="25400">
                    <a:solidFill>
                      <a:srgbClr val="FF99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 flipH="1">
                    <a:off x="15968716" y="13504344"/>
                    <a:ext cx="351094" cy="0"/>
                  </a:xfrm>
                  <a:prstGeom prst="line">
                    <a:avLst/>
                  </a:prstGeom>
                  <a:ln w="25400">
                    <a:solidFill>
                      <a:srgbClr val="FF99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 flipH="1" flipV="1">
                    <a:off x="16624610" y="14144750"/>
                    <a:ext cx="290699" cy="218340"/>
                  </a:xfrm>
                  <a:prstGeom prst="line">
                    <a:avLst/>
                  </a:prstGeom>
                  <a:ln w="25400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Oval 151"/>
                  <p:cNvSpPr/>
                  <p:nvPr/>
                </p:nvSpPr>
                <p:spPr>
                  <a:xfrm>
                    <a:off x="16870672" y="14318453"/>
                    <a:ext cx="304800" cy="304800"/>
                  </a:xfrm>
                  <a:prstGeom prst="ellipse">
                    <a:avLst/>
                  </a:prstGeom>
                  <a:noFill/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Oval 152"/>
                  <p:cNvSpPr/>
                  <p:nvPr/>
                </p:nvSpPr>
                <p:spPr>
                  <a:xfrm>
                    <a:off x="16319810" y="14670346"/>
                    <a:ext cx="304800" cy="304800"/>
                  </a:xfrm>
                  <a:prstGeom prst="ellipse">
                    <a:avLst/>
                  </a:prstGeom>
                  <a:noFill/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/>
                  <p:cNvSpPr/>
                  <p:nvPr/>
                </p:nvSpPr>
                <p:spPr>
                  <a:xfrm>
                    <a:off x="15663916" y="14670346"/>
                    <a:ext cx="304800" cy="304800"/>
                  </a:xfrm>
                  <a:prstGeom prst="ellipse">
                    <a:avLst/>
                  </a:prstGeom>
                  <a:noFill/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5" name="Straight Connector 154"/>
                  <p:cNvCxnSpPr/>
                  <p:nvPr/>
                </p:nvCxnSpPr>
                <p:spPr>
                  <a:xfrm flipH="1">
                    <a:off x="16624610" y="14578616"/>
                    <a:ext cx="290699" cy="244130"/>
                  </a:xfrm>
                  <a:prstGeom prst="line">
                    <a:avLst/>
                  </a:prstGeom>
                  <a:ln w="25400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 flipH="1">
                    <a:off x="15968716" y="14822746"/>
                    <a:ext cx="351094" cy="0"/>
                  </a:xfrm>
                  <a:prstGeom prst="line">
                    <a:avLst/>
                  </a:prstGeom>
                  <a:ln w="25400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/>
                  <p:cNvCxnSpPr/>
                  <p:nvPr/>
                </p:nvCxnSpPr>
                <p:spPr>
                  <a:xfrm flipV="1">
                    <a:off x="15816316" y="14297150"/>
                    <a:ext cx="0" cy="373196"/>
                  </a:xfrm>
                  <a:prstGeom prst="line">
                    <a:avLst/>
                  </a:prstGeom>
                  <a:ln w="25400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0" name="Straight Connector 139"/>
                <p:cNvCxnSpPr/>
                <p:nvPr/>
              </p:nvCxnSpPr>
              <p:spPr>
                <a:xfrm flipH="1" flipV="1">
                  <a:off x="18515090" y="14224806"/>
                  <a:ext cx="440368" cy="424880"/>
                </a:xfrm>
                <a:prstGeom prst="line">
                  <a:avLst/>
                </a:prstGeom>
                <a:ln w="254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Oval 140"/>
                <p:cNvSpPr/>
                <p:nvPr/>
              </p:nvSpPr>
              <p:spPr>
                <a:xfrm>
                  <a:off x="17584501" y="13117747"/>
                  <a:ext cx="304800" cy="3048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17889301" y="13270147"/>
                  <a:ext cx="365626" cy="1689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117"/>
              <p:cNvGrpSpPr/>
              <p:nvPr/>
            </p:nvGrpSpPr>
            <p:grpSpPr>
              <a:xfrm>
                <a:off x="19986851" y="12357151"/>
                <a:ext cx="1679500" cy="1969440"/>
                <a:chOff x="20341125" y="13297488"/>
                <a:chExt cx="1679500" cy="1969440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 rot="18230595">
                  <a:off x="20453246" y="13241665"/>
                  <a:ext cx="1511556" cy="1623202"/>
                  <a:chOff x="15663916" y="13351944"/>
                  <a:chExt cx="1511556" cy="1623202"/>
                </a:xfrm>
              </p:grpSpPr>
              <p:sp>
                <p:nvSpPr>
                  <p:cNvPr id="124" name="Oval 123"/>
                  <p:cNvSpPr/>
                  <p:nvPr/>
                </p:nvSpPr>
                <p:spPr>
                  <a:xfrm>
                    <a:off x="15663916" y="13351944"/>
                    <a:ext cx="304800" cy="304800"/>
                  </a:xfrm>
                  <a:prstGeom prst="ellipse">
                    <a:avLst/>
                  </a:prstGeom>
                  <a:noFill/>
                  <a:ln>
                    <a:solidFill>
                      <a:srgbClr val="FF99CC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Oval 124"/>
                  <p:cNvSpPr/>
                  <p:nvPr/>
                </p:nvSpPr>
                <p:spPr>
                  <a:xfrm>
                    <a:off x="16319810" y="13351944"/>
                    <a:ext cx="304800" cy="304800"/>
                  </a:xfrm>
                  <a:prstGeom prst="ellipse">
                    <a:avLst/>
                  </a:prstGeom>
                  <a:noFill/>
                  <a:ln>
                    <a:solidFill>
                      <a:srgbClr val="FF99CC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Oval 125"/>
                  <p:cNvSpPr/>
                  <p:nvPr/>
                </p:nvSpPr>
                <p:spPr>
                  <a:xfrm>
                    <a:off x="16319810" y="13992350"/>
                    <a:ext cx="304800" cy="304800"/>
                  </a:xfrm>
                  <a:prstGeom prst="ellipse">
                    <a:avLst/>
                  </a:prstGeom>
                  <a:noFill/>
                  <a:ln>
                    <a:solidFill>
                      <a:srgbClr val="FF99CC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Oval 126"/>
                  <p:cNvSpPr/>
                  <p:nvPr/>
                </p:nvSpPr>
                <p:spPr>
                  <a:xfrm>
                    <a:off x="15663916" y="13992350"/>
                    <a:ext cx="304800" cy="304800"/>
                  </a:xfrm>
                  <a:prstGeom prst="ellipse">
                    <a:avLst/>
                  </a:prstGeom>
                  <a:noFill/>
                  <a:ln>
                    <a:solidFill>
                      <a:srgbClr val="FF99CC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8" name="Straight Connector 127"/>
                  <p:cNvCxnSpPr/>
                  <p:nvPr/>
                </p:nvCxnSpPr>
                <p:spPr>
                  <a:xfrm flipV="1">
                    <a:off x="15816316" y="13656744"/>
                    <a:ext cx="0" cy="335606"/>
                  </a:xfrm>
                  <a:prstGeom prst="line">
                    <a:avLst/>
                  </a:prstGeom>
                  <a:ln w="25400">
                    <a:solidFill>
                      <a:srgbClr val="FF99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 flipV="1">
                    <a:off x="16472210" y="13656744"/>
                    <a:ext cx="0" cy="335606"/>
                  </a:xfrm>
                  <a:prstGeom prst="line">
                    <a:avLst/>
                  </a:prstGeom>
                  <a:ln w="25400">
                    <a:solidFill>
                      <a:srgbClr val="FF99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 flipH="1">
                    <a:off x="15968716" y="14144750"/>
                    <a:ext cx="351094" cy="0"/>
                  </a:xfrm>
                  <a:prstGeom prst="line">
                    <a:avLst/>
                  </a:prstGeom>
                  <a:ln w="25400">
                    <a:solidFill>
                      <a:srgbClr val="FF99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/>
                  <p:cNvCxnSpPr/>
                  <p:nvPr/>
                </p:nvCxnSpPr>
                <p:spPr>
                  <a:xfrm flipH="1">
                    <a:off x="15968716" y="13504344"/>
                    <a:ext cx="351094" cy="0"/>
                  </a:xfrm>
                  <a:prstGeom prst="line">
                    <a:avLst/>
                  </a:prstGeom>
                  <a:ln w="25400">
                    <a:solidFill>
                      <a:srgbClr val="FF99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/>
                  <p:cNvCxnSpPr/>
                  <p:nvPr/>
                </p:nvCxnSpPr>
                <p:spPr>
                  <a:xfrm flipH="1" flipV="1">
                    <a:off x="16624610" y="14144750"/>
                    <a:ext cx="290699" cy="218340"/>
                  </a:xfrm>
                  <a:prstGeom prst="line">
                    <a:avLst/>
                  </a:prstGeom>
                  <a:ln w="25400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Oval 132"/>
                  <p:cNvSpPr/>
                  <p:nvPr/>
                </p:nvSpPr>
                <p:spPr>
                  <a:xfrm>
                    <a:off x="16870672" y="14318453"/>
                    <a:ext cx="304800" cy="304800"/>
                  </a:xfrm>
                  <a:prstGeom prst="ellipse">
                    <a:avLst/>
                  </a:prstGeom>
                  <a:noFill/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16319810" y="14670346"/>
                    <a:ext cx="304800" cy="304800"/>
                  </a:xfrm>
                  <a:prstGeom prst="ellipse">
                    <a:avLst/>
                  </a:prstGeom>
                  <a:noFill/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>
                  <a:xfrm>
                    <a:off x="15663916" y="14670346"/>
                    <a:ext cx="304800" cy="304800"/>
                  </a:xfrm>
                  <a:prstGeom prst="ellipse">
                    <a:avLst/>
                  </a:prstGeom>
                  <a:noFill/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6" name="Straight Connector 135"/>
                  <p:cNvCxnSpPr/>
                  <p:nvPr/>
                </p:nvCxnSpPr>
                <p:spPr>
                  <a:xfrm flipH="1">
                    <a:off x="16624610" y="14578616"/>
                    <a:ext cx="290699" cy="244130"/>
                  </a:xfrm>
                  <a:prstGeom prst="line">
                    <a:avLst/>
                  </a:prstGeom>
                  <a:ln w="25400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 flipH="1">
                    <a:off x="15968716" y="14822746"/>
                    <a:ext cx="351094" cy="0"/>
                  </a:xfrm>
                  <a:prstGeom prst="line">
                    <a:avLst/>
                  </a:prstGeom>
                  <a:ln w="25400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/>
                  <p:cNvCxnSpPr/>
                  <p:nvPr/>
                </p:nvCxnSpPr>
                <p:spPr>
                  <a:xfrm flipV="1">
                    <a:off x="15816316" y="14297150"/>
                    <a:ext cx="0" cy="373196"/>
                  </a:xfrm>
                  <a:prstGeom prst="line">
                    <a:avLst/>
                  </a:prstGeom>
                  <a:ln w="25400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0" name="Straight Connector 119"/>
                <p:cNvCxnSpPr/>
                <p:nvPr/>
              </p:nvCxnSpPr>
              <p:spPr>
                <a:xfrm flipH="1">
                  <a:off x="21006899" y="14406260"/>
                  <a:ext cx="629361" cy="108195"/>
                </a:xfrm>
                <a:prstGeom prst="line">
                  <a:avLst/>
                </a:prstGeom>
                <a:ln w="254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Oval 120"/>
                <p:cNvSpPr/>
                <p:nvPr/>
              </p:nvSpPr>
              <p:spPr>
                <a:xfrm>
                  <a:off x="20341125" y="14962128"/>
                  <a:ext cx="304800" cy="3048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cxnSp>
              <p:nvCxnSpPr>
                <p:cNvPr id="122" name="Straight Connector 121"/>
                <p:cNvCxnSpPr/>
                <p:nvPr/>
              </p:nvCxnSpPr>
              <p:spPr>
                <a:xfrm flipH="1" flipV="1">
                  <a:off x="20354968" y="14336806"/>
                  <a:ext cx="138557" cy="62532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V="1">
                  <a:off x="20645925" y="14951022"/>
                  <a:ext cx="625053" cy="16350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7" name="TextBox 196"/>
            <p:cNvSpPr txBox="1"/>
            <p:nvPr/>
          </p:nvSpPr>
          <p:spPr>
            <a:xfrm>
              <a:off x="7120563" y="1319590"/>
              <a:ext cx="17960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/>
                <a:t>Sample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ARGs</a:t>
              </a:r>
              <a:endParaRPr lang="en-US" sz="2000" dirty="0"/>
            </a:p>
          </p:txBody>
        </p:sp>
        <p:grpSp>
          <p:nvGrpSpPr>
            <p:cNvPr id="198" name="Group 197"/>
            <p:cNvGrpSpPr/>
            <p:nvPr/>
          </p:nvGrpSpPr>
          <p:grpSpPr>
            <a:xfrm rot="18900000">
              <a:off x="1353123" y="4116756"/>
              <a:ext cx="1221477" cy="1221106"/>
              <a:chOff x="15754534" y="13114156"/>
              <a:chExt cx="1221477" cy="1221106"/>
            </a:xfrm>
          </p:grpSpPr>
          <p:sp>
            <p:nvSpPr>
              <p:cNvPr id="199" name="Oval 198"/>
              <p:cNvSpPr/>
              <p:nvPr/>
            </p:nvSpPr>
            <p:spPr>
              <a:xfrm rot="2641865">
                <a:off x="16199647" y="13114156"/>
                <a:ext cx="304800" cy="304800"/>
              </a:xfrm>
              <a:prstGeom prst="ellipse">
                <a:avLst/>
              </a:prstGeom>
              <a:noFill/>
              <a:ln>
                <a:solidFill>
                  <a:srgbClr val="FF99CC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 rot="2641865">
                <a:off x="16671211" y="13570034"/>
                <a:ext cx="304800" cy="304800"/>
              </a:xfrm>
              <a:prstGeom prst="ellipse">
                <a:avLst/>
              </a:prstGeom>
              <a:noFill/>
              <a:ln>
                <a:solidFill>
                  <a:srgbClr val="FF99CC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/>
              <p:nvPr/>
            </p:nvSpPr>
            <p:spPr>
              <a:xfrm rot="2641865">
                <a:off x="16226097" y="14030462"/>
                <a:ext cx="304800" cy="304800"/>
              </a:xfrm>
              <a:prstGeom prst="ellipse">
                <a:avLst/>
              </a:prstGeom>
              <a:noFill/>
              <a:ln>
                <a:solidFill>
                  <a:srgbClr val="FF99CC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 rot="2641865">
                <a:off x="15754534" y="13574584"/>
                <a:ext cx="304800" cy="304800"/>
              </a:xfrm>
              <a:prstGeom prst="ellipse">
                <a:avLst/>
              </a:prstGeom>
              <a:noFill/>
              <a:ln>
                <a:solidFill>
                  <a:srgbClr val="FF99CC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3" name="Straight Connector 202"/>
              <p:cNvCxnSpPr/>
              <p:nvPr/>
            </p:nvCxnSpPr>
            <p:spPr>
              <a:xfrm rot="2641865" flipV="1">
                <a:off x="16129491" y="13328967"/>
                <a:ext cx="0" cy="335606"/>
              </a:xfrm>
              <a:prstGeom prst="line">
                <a:avLst/>
              </a:prstGeom>
              <a:ln w="254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 rot="2641865" flipV="1">
                <a:off x="16601054" y="13784845"/>
                <a:ext cx="0" cy="335606"/>
              </a:xfrm>
              <a:prstGeom prst="line">
                <a:avLst/>
              </a:prstGeom>
              <a:ln w="254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 rot="2641865" flipH="1">
                <a:off x="15967169" y="13954923"/>
                <a:ext cx="351094" cy="0"/>
              </a:xfrm>
              <a:prstGeom prst="line">
                <a:avLst/>
              </a:prstGeom>
              <a:ln w="254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rot="2641865" flipH="1">
                <a:off x="16412282" y="13494495"/>
                <a:ext cx="351094" cy="0"/>
              </a:xfrm>
              <a:prstGeom prst="line">
                <a:avLst/>
              </a:prstGeom>
              <a:ln w="254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" name="Group 206"/>
            <p:cNvGrpSpPr/>
            <p:nvPr/>
          </p:nvGrpSpPr>
          <p:grpSpPr>
            <a:xfrm rot="13500000">
              <a:off x="2852241" y="3913975"/>
              <a:ext cx="1416995" cy="1378010"/>
              <a:chOff x="15283294" y="13574584"/>
              <a:chExt cx="1416995" cy="1378010"/>
            </a:xfrm>
          </p:grpSpPr>
          <p:sp>
            <p:nvSpPr>
              <p:cNvPr id="208" name="Oval 207"/>
              <p:cNvSpPr/>
              <p:nvPr/>
            </p:nvSpPr>
            <p:spPr>
              <a:xfrm rot="2641865">
                <a:off x="16226097" y="14030462"/>
                <a:ext cx="304800" cy="304800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 rot="2641865">
                <a:off x="15754534" y="13574584"/>
                <a:ext cx="304800" cy="304800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Connector 209"/>
              <p:cNvCxnSpPr/>
              <p:nvPr/>
            </p:nvCxnSpPr>
            <p:spPr>
              <a:xfrm rot="2641865" flipH="1">
                <a:off x="15967169" y="13954923"/>
                <a:ext cx="351094" cy="0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2641865" flipH="1" flipV="1">
                <a:off x="16371340" y="14359132"/>
                <a:ext cx="290699" cy="218340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Oval 211"/>
              <p:cNvSpPr/>
              <p:nvPr/>
            </p:nvSpPr>
            <p:spPr>
              <a:xfrm rot="2641865">
                <a:off x="16395489" y="14647794"/>
                <a:ext cx="304800" cy="304800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/>
              <p:cNvSpPr/>
              <p:nvPr/>
            </p:nvSpPr>
            <p:spPr>
              <a:xfrm rot="2641865">
                <a:off x="15754857" y="14517916"/>
                <a:ext cx="304800" cy="304800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 rot="2641865">
                <a:off x="15283294" y="14062038"/>
                <a:ext cx="304800" cy="304800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Straight Connector 214"/>
              <p:cNvCxnSpPr/>
              <p:nvPr/>
            </p:nvCxnSpPr>
            <p:spPr>
              <a:xfrm rot="2641865" flipH="1">
                <a:off x="16060820" y="14667441"/>
                <a:ext cx="290699" cy="244130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 rot="2641865" flipH="1">
                <a:off x="15495929" y="14442377"/>
                <a:ext cx="351094" cy="0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 rot="2641865" flipV="1">
                <a:off x="15671314" y="13784113"/>
                <a:ext cx="0" cy="373196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8" name="Straight Arrow Connector 217"/>
            <p:cNvCxnSpPr/>
            <p:nvPr/>
          </p:nvCxnSpPr>
          <p:spPr>
            <a:xfrm>
              <a:off x="-1094253" y="3037755"/>
              <a:ext cx="2228826" cy="7201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 flipH="1">
              <a:off x="3966436" y="3082768"/>
              <a:ext cx="2579122" cy="6792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/>
            <p:cNvSpPr txBox="1"/>
            <p:nvPr/>
          </p:nvSpPr>
          <p:spPr>
            <a:xfrm>
              <a:off x="6892743" y="3872866"/>
              <a:ext cx="2251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Component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ARGs</a:t>
              </a:r>
              <a:endParaRPr lang="en-US" sz="20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4159702" y="4507287"/>
              <a:ext cx="25907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Summarize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House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Pattern</a:t>
              </a:r>
              <a:endParaRPr lang="en-US" sz="1600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-1653205" y="4456684"/>
              <a:ext cx="2659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/>
                <a:t>Summarize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Square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Pattern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684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>
          <a:defRPr dirty="0" smtClean="0">
            <a:latin typeface="Times New Roman" charset="0"/>
            <a:ea typeface="Times New Roman" charset="0"/>
            <a:cs typeface="Times New Roman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4869</TotalTime>
  <Words>988</Words>
  <Application>Microsoft Macintosh PowerPoint</Application>
  <PresentationFormat>Letter Paper (8.5x11 in)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Cambria Math</vt:lpstr>
      <vt:lpstr>Mangal</vt:lpstr>
      <vt:lpstr>Times</vt:lpstr>
      <vt:lpstr>Times New Roman</vt:lpstr>
      <vt:lpstr>黑体</vt:lpstr>
      <vt:lpstr>Arial</vt:lpstr>
      <vt:lpstr>Office Theme</vt:lpstr>
      <vt:lpstr>ARG Matching and Modeling</vt:lpstr>
      <vt:lpstr>Mathematic Formulation</vt:lpstr>
      <vt:lpstr>New Mathematic Formulation</vt:lpstr>
      <vt:lpstr>New Mathematic Formulation</vt:lpstr>
      <vt:lpstr>The Problem</vt:lpstr>
      <vt:lpstr>Solve Graph Matching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Pengyu Hong</dc:creator>
  <cp:lastModifiedBy>Wesley Wei Qian</cp:lastModifiedBy>
  <cp:revision>59</cp:revision>
  <dcterms:created xsi:type="dcterms:W3CDTF">2016-05-24T15:08:54Z</dcterms:created>
  <dcterms:modified xsi:type="dcterms:W3CDTF">2017-05-03T03:09:00Z</dcterms:modified>
</cp:coreProperties>
</file>