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a8c9aaa1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2a8c9aa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2a8c9aaa1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2a8c9aaa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2a8c9aaa1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2a8c9aaa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2a8c9aaa1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2a8c9aaa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2a8c9aaa1_4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2a8c9aaa1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2d013c219_3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2d013c21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2d013c219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2d013c2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2d013c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2d013c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2a8c9aaa1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2a8c9aaa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2a8c9aaa1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2a8c9a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2d013c2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2d013c2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2a8c9aaa1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2a8c9aaa1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80e898d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80e898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2a8c9aaa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2a8c9aa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2a8c9aaa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2a8c9aa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unicode.org/charts/unihan.html" TargetMode="External"/><Relationship Id="rId4" Type="http://schemas.openxmlformats.org/officeDocument/2006/relationships/hyperlink" Target="https://github.com/belerweb/pinyin4j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Trie based dictionary for Chinese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Group member: Daixuan Chen, Shulin Wen, Fan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410100" y="488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The </a:t>
            </a:r>
            <a:r>
              <a:rPr lang="zh-HK"/>
              <a:t>implement</a:t>
            </a:r>
            <a:r>
              <a:rPr lang="zh-HK"/>
              <a:t> of </a:t>
            </a:r>
            <a:r>
              <a:rPr lang="zh-HK">
                <a:solidFill>
                  <a:schemeClr val="dk1"/>
                </a:solidFill>
              </a:rPr>
              <a:t>ShuangpinT</a:t>
            </a:r>
            <a:r>
              <a:rPr lang="zh-HK">
                <a:solidFill>
                  <a:schemeClr val="dk1"/>
                </a:solidFill>
              </a:rPr>
              <a:t>rie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875" y="1183500"/>
            <a:ext cx="3318375" cy="348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2410100" y="488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The implement of </a:t>
            </a:r>
            <a:r>
              <a:rPr lang="zh-HK">
                <a:solidFill>
                  <a:schemeClr val="dk1"/>
                </a:solidFill>
              </a:rPr>
              <a:t>ShuangpinTrie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5" y="1438475"/>
            <a:ext cx="3928526" cy="30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38475"/>
            <a:ext cx="4663101" cy="2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410100" y="488175"/>
            <a:ext cx="665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The </a:t>
            </a:r>
            <a:r>
              <a:rPr lang="zh-HK"/>
              <a:t>performance</a:t>
            </a:r>
            <a:r>
              <a:rPr lang="zh-HK"/>
              <a:t> of </a:t>
            </a:r>
            <a:r>
              <a:rPr lang="zh-HK">
                <a:solidFill>
                  <a:schemeClr val="dk1"/>
                </a:solidFill>
              </a:rPr>
              <a:t>ShuangpinTrie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912075" y="1427575"/>
            <a:ext cx="1609500" cy="635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HK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pinyin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912075" y="3116088"/>
            <a:ext cx="1609500" cy="635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HK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shuangpin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875" y="3019463"/>
            <a:ext cx="37338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863" y="1427575"/>
            <a:ext cx="39338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</a:t>
            </a:r>
            <a:r>
              <a:rPr lang="zh-HK"/>
              <a:t>omplexity </a:t>
            </a:r>
            <a:r>
              <a:rPr lang="zh-HK"/>
              <a:t>A</a:t>
            </a:r>
            <a:r>
              <a:rPr lang="zh-HK"/>
              <a:t>nalysis</a:t>
            </a:r>
            <a:endParaRPr/>
          </a:p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4939500" y="1181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HK"/>
              <a:t>Pinyin: O(n)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HK"/>
              <a:t>Shuangpin: O(n)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Related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357850" y="507400"/>
            <a:ext cx="847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HK" sz="1500">
                <a:latin typeface="Times New Roman"/>
                <a:ea typeface="Times New Roman"/>
                <a:cs typeface="Times New Roman"/>
                <a:sym typeface="Times New Roman"/>
              </a:rPr>
              <a:t>A data structure using hashing and tries for efficient chinese lexical access.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HK" sz="1500">
                <a:latin typeface="Times New Roman"/>
                <a:ea typeface="Times New Roman"/>
                <a:cs typeface="Times New Roman"/>
                <a:sym typeface="Times New Roman"/>
              </a:rPr>
              <a:t>An enhanced dynamic hash TRIE algorithm for lexicon search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475" y="909538"/>
            <a:ext cx="1722175" cy="16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800" y="3001000"/>
            <a:ext cx="3804851" cy="19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357850" y="507400"/>
            <a:ext cx="847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HK" sz="1500">
                <a:latin typeface="Times New Roman"/>
                <a:ea typeface="Times New Roman"/>
                <a:cs typeface="Times New Roman"/>
                <a:sym typeface="Times New Roman"/>
              </a:rPr>
              <a:t>An Algorithm Rapidly Segmenting Chinese Sentences into Individual Words</a:t>
            </a:r>
            <a:r>
              <a:rPr lang="zh-HK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zh-HK" sz="1500">
                <a:latin typeface="Times New Roman"/>
                <a:ea typeface="Times New Roman"/>
                <a:cs typeface="Times New Roman"/>
                <a:sym typeface="Times New Roman"/>
              </a:rPr>
              <a:t>Deep Learning for Chinese Word Segmentation and POS Tagging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476" y="2928116"/>
            <a:ext cx="1514750" cy="2069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125" y="917500"/>
            <a:ext cx="1429725" cy="1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</a:t>
            </a:r>
            <a:r>
              <a:rPr lang="zh-HK"/>
              <a:t>eference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157200" y="153875"/>
            <a:ext cx="88296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600">
                <a:latin typeface="Lato"/>
                <a:ea typeface="Lato"/>
                <a:cs typeface="Lato"/>
                <a:sym typeface="Lato"/>
              </a:rPr>
              <a:t>Reference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Unihan Database, </a:t>
            </a:r>
            <a:r>
              <a:rPr lang="zh-HK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https://www.unicode.org/charts/unihan.html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pinyin4j GitHub repository, </a:t>
            </a:r>
            <a:r>
              <a:rPr lang="zh-HK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https://github.com/belerweb/pinyin4j</a:t>
            </a:r>
            <a:r>
              <a:rPr lang="zh-HK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Chang, C. C., Chen, T. S., &amp; Lin, Y. (2000, November). An efficient accessing technique of Chinese characters using Boshiamy Chinese input system. In Proceedings of the fifth international workshop on on Information retrieval with Asian languages (pp. 61-67).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Lam, Y. K., &amp; Huo, Q. (2005, August). A data structure using hashing and tries for efficient chinese lexical access. In Eighth International Conference on Document Analysis and Recognition (ICDAR'05) (pp. 506-510). IEEE.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Yang, L., Xu, L., &amp; Shi, Z. (2012). An enhanced dynamic hash TRIE algorithm for lexicon search. Enterprise Information Systems, 6(4), 419-432.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Zheng, X., Chen, H., &amp; Xu, T. (2013, October). Deep learning for Chinese word segmentation and POS tagging. In Proceedings of the 2013 conference on empirical methods in natural language processing (pp. 647-657)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Flypy: A Shuangpin Input Method for Chinese. Retrieved from https://www.flypy.com/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</a:t>
            </a:r>
            <a:r>
              <a:rPr lang="zh-HK"/>
              <a:t>inyin Trie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0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Shuangpin Trie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What is </a:t>
            </a:r>
            <a:r>
              <a:rPr lang="zh-HK">
                <a:solidFill>
                  <a:schemeClr val="dk1"/>
                </a:solidFill>
              </a:rPr>
              <a:t>Shuangpin</a:t>
            </a:r>
            <a:r>
              <a:rPr lang="zh-HK">
                <a:solidFill>
                  <a:schemeClr val="dk1"/>
                </a:solidFill>
              </a:rPr>
              <a:t>（双拼）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100">
                <a:solidFill>
                  <a:schemeClr val="dk1"/>
                </a:solidFill>
              </a:rPr>
              <a:t>shuang（双）-double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/>
              <a:t>Break Pinyin down into </a:t>
            </a:r>
            <a:r>
              <a:rPr b="1" lang="zh-HK" sz="1600"/>
              <a:t>two</a:t>
            </a:r>
            <a:r>
              <a:rPr lang="zh-HK" sz="1600"/>
              <a:t> parts： </a:t>
            </a:r>
            <a:r>
              <a:rPr b="1" lang="zh-HK" sz="1600"/>
              <a:t>vowel</a:t>
            </a:r>
            <a:r>
              <a:rPr lang="zh-HK" sz="1600"/>
              <a:t> and </a:t>
            </a:r>
            <a:r>
              <a:rPr b="1" lang="zh-HK" sz="1600"/>
              <a:t>consonant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/>
              <a:t>use single letter to represent each part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5" name="Google Shape;105;p19"/>
          <p:cNvSpPr/>
          <p:nvPr/>
        </p:nvSpPr>
        <p:spPr>
          <a:xfrm>
            <a:off x="2521600" y="3433675"/>
            <a:ext cx="2250900" cy="81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HK" sz="30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</a:t>
            </a: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zh-HK" sz="30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uang</a:t>
            </a:r>
            <a:endParaRPr b="1" sz="3000" u="sng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087525" y="3736900"/>
            <a:ext cx="9681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231300" y="3457000"/>
            <a:ext cx="1328700" cy="816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HK" sz="30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zh-HK" sz="30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endParaRPr b="1" sz="3000" u="sng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How does</a:t>
            </a:r>
            <a:r>
              <a:rPr lang="zh-HK"/>
              <a:t> </a:t>
            </a:r>
            <a:r>
              <a:rPr lang="zh-HK">
                <a:solidFill>
                  <a:schemeClr val="dk1"/>
                </a:solidFill>
              </a:rPr>
              <a:t>Shuangpin </a:t>
            </a:r>
            <a:r>
              <a:rPr lang="zh-HK"/>
              <a:t>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38" y="1498638"/>
            <a:ext cx="66198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3023125" y="1765825"/>
            <a:ext cx="291600" cy="42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20"/>
          <p:cNvCxnSpPr>
            <a:stCxn id="114" idx="1"/>
            <a:endCxn id="116" idx="3"/>
          </p:cNvCxnSpPr>
          <p:nvPr/>
        </p:nvCxnSpPr>
        <p:spPr>
          <a:xfrm rot="10800000">
            <a:off x="2055025" y="1672525"/>
            <a:ext cx="968100" cy="303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/>
          <p:nvPr/>
        </p:nvSpPr>
        <p:spPr>
          <a:xfrm>
            <a:off x="398725" y="1439250"/>
            <a:ext cx="1656300" cy="466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vowel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flipH="1" rot="10800000">
            <a:off x="2769252" y="2051848"/>
            <a:ext cx="389400" cy="43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0"/>
          <p:cNvCxnSpPr>
            <a:stCxn id="117" idx="1"/>
            <a:endCxn id="119" idx="3"/>
          </p:cNvCxnSpPr>
          <p:nvPr/>
        </p:nvCxnSpPr>
        <p:spPr>
          <a:xfrm flipH="1">
            <a:off x="2054952" y="2270398"/>
            <a:ext cx="714300" cy="713100"/>
          </a:xfrm>
          <a:prstGeom prst="bentConnector3">
            <a:avLst>
              <a:gd fmla="val 49990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328900" y="2750200"/>
            <a:ext cx="1726200" cy="466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HK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consonant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10100" y="488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The advantage of </a:t>
            </a:r>
            <a:r>
              <a:rPr lang="zh-HK">
                <a:solidFill>
                  <a:schemeClr val="dk1"/>
                </a:solidFill>
              </a:rPr>
              <a:t>Shuangpin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985025" y="1199775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root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985025" y="3812700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2985025" y="1723188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s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2985025" y="2778838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u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2985025" y="2261913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985025" y="4329625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g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985025" y="3295775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a</a:t>
            </a:r>
            <a:endParaRPr/>
          </a:p>
        </p:txBody>
      </p:sp>
      <p:cxnSp>
        <p:nvCxnSpPr>
          <p:cNvPr id="132" name="Google Shape;132;p21"/>
          <p:cNvCxnSpPr>
            <a:stCxn id="125" idx="2"/>
            <a:endCxn id="127" idx="0"/>
          </p:cNvCxnSpPr>
          <p:nvPr/>
        </p:nvCxnSpPr>
        <p:spPr>
          <a:xfrm>
            <a:off x="3364075" y="1585875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3364075" y="2119275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3364075" y="2652675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 flipH="1">
            <a:off x="3355975" y="4176675"/>
            <a:ext cx="8100" cy="1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3364075" y="3186075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>
            <a:stCxn id="131" idx="2"/>
          </p:cNvCxnSpPr>
          <p:nvPr/>
        </p:nvCxnSpPr>
        <p:spPr>
          <a:xfrm>
            <a:off x="3364075" y="3681875"/>
            <a:ext cx="3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/>
          <p:nvPr/>
        </p:nvSpPr>
        <p:spPr>
          <a:xfrm>
            <a:off x="3983525" y="2605575"/>
            <a:ext cx="1768800" cy="27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6040025" y="1921050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root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6040025" y="2444463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u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6040025" y="2983188"/>
            <a:ext cx="758100" cy="38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</a:t>
            </a:r>
            <a:endParaRPr/>
          </a:p>
        </p:txBody>
      </p:sp>
      <p:cxnSp>
        <p:nvCxnSpPr>
          <p:cNvPr id="142" name="Google Shape;142;p21"/>
          <p:cNvCxnSpPr/>
          <p:nvPr/>
        </p:nvCxnSpPr>
        <p:spPr>
          <a:xfrm>
            <a:off x="6419075" y="2293600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6419075" y="2827000"/>
            <a:ext cx="0" cy="1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2010750" y="1345950"/>
            <a:ext cx="80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2383975" y="1345950"/>
            <a:ext cx="0" cy="134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 txBox="1"/>
          <p:nvPr/>
        </p:nvSpPr>
        <p:spPr>
          <a:xfrm>
            <a:off x="2115775" y="2543200"/>
            <a:ext cx="53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21"/>
          <p:cNvCxnSpPr/>
          <p:nvPr/>
        </p:nvCxnSpPr>
        <p:spPr>
          <a:xfrm>
            <a:off x="2383975" y="3174750"/>
            <a:ext cx="0" cy="134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2010750" y="4546350"/>
            <a:ext cx="80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82125" y="1966875"/>
            <a:ext cx="80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endCxn id="151" idx="0"/>
          </p:cNvCxnSpPr>
          <p:nvPr/>
        </p:nvCxnSpPr>
        <p:spPr>
          <a:xfrm>
            <a:off x="7455350" y="1966747"/>
            <a:ext cx="0" cy="27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/>
        </p:nvSpPr>
        <p:spPr>
          <a:xfrm>
            <a:off x="7187150" y="2240047"/>
            <a:ext cx="53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HK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HK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21"/>
          <p:cNvCxnSpPr>
            <a:stCxn id="151" idx="2"/>
          </p:cNvCxnSpPr>
          <p:nvPr/>
        </p:nvCxnSpPr>
        <p:spPr>
          <a:xfrm>
            <a:off x="7455350" y="2886547"/>
            <a:ext cx="0" cy="40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7082125" y="3308175"/>
            <a:ext cx="80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