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9" d="100"/>
          <a:sy n="59" d="100"/>
        </p:scale>
        <p:origin x="7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29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787843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Agiliza SUS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29542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Apresentamos um novo protótipo de aplicativo que busca resolver o problema do atendimento no SUS de forma ágil e eficiente, beneficiando a todos.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427041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025685" y="6763881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Integrantes</a:t>
            </a: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João Lucas Altafini Batista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433899" y="711928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	Weslley Novelino Cavallaro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319599" y="6086356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681526" y="711994"/>
            <a:ext cx="9267230" cy="312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8"/>
              </a:lnSpc>
              <a:buNone/>
            </a:pPr>
            <a:endParaRPr lang="en-US" sz="1536" dirty="0"/>
          </a:p>
        </p:txBody>
      </p:sp>
      <p:sp>
        <p:nvSpPr>
          <p:cNvPr id="5" name="Text 3"/>
          <p:cNvSpPr/>
          <p:nvPr/>
        </p:nvSpPr>
        <p:spPr>
          <a:xfrm>
            <a:off x="2681526" y="1438632"/>
            <a:ext cx="4236720" cy="6097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1"/>
              </a:lnSpc>
              <a:buNone/>
            </a:pPr>
            <a:r>
              <a:rPr lang="en-US" sz="3841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2. Tela de Cadastro</a:t>
            </a:r>
            <a:endParaRPr lang="en-US" sz="3841" dirty="0"/>
          </a:p>
        </p:txBody>
      </p:sp>
      <p:sp>
        <p:nvSpPr>
          <p:cNvPr id="6" name="Shape 4"/>
          <p:cNvSpPr/>
          <p:nvPr/>
        </p:nvSpPr>
        <p:spPr>
          <a:xfrm>
            <a:off x="2954655" y="2267783"/>
            <a:ext cx="45719" cy="4001393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5"/>
          <p:cNvSpPr/>
          <p:nvPr/>
        </p:nvSpPr>
        <p:spPr>
          <a:xfrm>
            <a:off x="3193494" y="2650629"/>
            <a:ext cx="0" cy="38933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6"/>
          <p:cNvSpPr/>
          <p:nvPr/>
        </p:nvSpPr>
        <p:spPr>
          <a:xfrm>
            <a:off x="2754630" y="2450663"/>
            <a:ext cx="438864" cy="438864"/>
          </a:xfrm>
          <a:prstGeom prst="roundRect">
            <a:avLst>
              <a:gd name="adj" fmla="val 26674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2916912" y="2487216"/>
            <a:ext cx="11430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304" dirty="0"/>
          </a:p>
        </p:txBody>
      </p:sp>
      <p:sp>
        <p:nvSpPr>
          <p:cNvPr id="10" name="Text 8"/>
          <p:cNvSpPr/>
          <p:nvPr/>
        </p:nvSpPr>
        <p:spPr>
          <a:xfrm>
            <a:off x="3364230" y="2462808"/>
            <a:ext cx="291846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230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Visual simples e claro</a:t>
            </a:r>
            <a:endParaRPr lang="en-US" sz="2304" dirty="0"/>
          </a:p>
        </p:txBody>
      </p:sp>
      <p:sp>
        <p:nvSpPr>
          <p:cNvPr id="11" name="Shape 9"/>
          <p:cNvSpPr/>
          <p:nvPr/>
        </p:nvSpPr>
        <p:spPr>
          <a:xfrm>
            <a:off x="3193494" y="4406444"/>
            <a:ext cx="0" cy="38933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10"/>
          <p:cNvSpPr/>
          <p:nvPr/>
        </p:nvSpPr>
        <p:spPr>
          <a:xfrm>
            <a:off x="2754630" y="4206478"/>
            <a:ext cx="438864" cy="438864"/>
          </a:xfrm>
          <a:prstGeom prst="roundRect">
            <a:avLst>
              <a:gd name="adj" fmla="val 26674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1"/>
          <p:cNvSpPr/>
          <p:nvPr/>
        </p:nvSpPr>
        <p:spPr>
          <a:xfrm>
            <a:off x="2897862" y="4243030"/>
            <a:ext cx="15240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304" dirty="0"/>
          </a:p>
        </p:txBody>
      </p:sp>
      <p:sp>
        <p:nvSpPr>
          <p:cNvPr id="14" name="Text 12"/>
          <p:cNvSpPr/>
          <p:nvPr/>
        </p:nvSpPr>
        <p:spPr>
          <a:xfrm>
            <a:off x="3364230" y="4218623"/>
            <a:ext cx="3712845" cy="7315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230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Campos para o usuário inserir seus dados</a:t>
            </a:r>
            <a:endParaRPr lang="en-US" sz="2304" dirty="0"/>
          </a:p>
        </p:txBody>
      </p:sp>
      <p:sp>
        <p:nvSpPr>
          <p:cNvPr id="15" name="Text 13"/>
          <p:cNvSpPr/>
          <p:nvPr/>
        </p:nvSpPr>
        <p:spPr>
          <a:xfrm>
            <a:off x="3364230" y="5145167"/>
            <a:ext cx="3712845" cy="312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58"/>
              </a:lnSpc>
              <a:buNone/>
            </a:pPr>
            <a:endParaRPr lang="en-US" sz="1536" dirty="0"/>
          </a:p>
        </p:txBody>
      </p:sp>
      <p:sp>
        <p:nvSpPr>
          <p:cNvPr id="16" name="Shape 14"/>
          <p:cNvSpPr/>
          <p:nvPr/>
        </p:nvSpPr>
        <p:spPr>
          <a:xfrm>
            <a:off x="3193494" y="6230243"/>
            <a:ext cx="0" cy="38933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Shape 15"/>
          <p:cNvSpPr/>
          <p:nvPr/>
        </p:nvSpPr>
        <p:spPr>
          <a:xfrm>
            <a:off x="2754630" y="6030278"/>
            <a:ext cx="438864" cy="438864"/>
          </a:xfrm>
          <a:prstGeom prst="roundRect">
            <a:avLst>
              <a:gd name="adj" fmla="val 26674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Text 16"/>
          <p:cNvSpPr/>
          <p:nvPr/>
        </p:nvSpPr>
        <p:spPr>
          <a:xfrm>
            <a:off x="2901672" y="6066830"/>
            <a:ext cx="14478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304" dirty="0"/>
          </a:p>
        </p:txBody>
      </p:sp>
      <p:sp>
        <p:nvSpPr>
          <p:cNvPr id="19" name="Text 17"/>
          <p:cNvSpPr/>
          <p:nvPr/>
        </p:nvSpPr>
        <p:spPr>
          <a:xfrm>
            <a:off x="3364230" y="6042422"/>
            <a:ext cx="3712845" cy="7315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230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Possibilidade de cadastro com plataformas parceiras</a:t>
            </a:r>
            <a:endParaRPr lang="en-US" sz="2304" dirty="0"/>
          </a:p>
        </p:txBody>
      </p:sp>
      <p:sp>
        <p:nvSpPr>
          <p:cNvPr id="20" name="Text 18"/>
          <p:cNvSpPr/>
          <p:nvPr/>
        </p:nvSpPr>
        <p:spPr>
          <a:xfrm>
            <a:off x="3364230" y="6968966"/>
            <a:ext cx="3712845" cy="312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58"/>
              </a:lnSpc>
              <a:buNone/>
            </a:pPr>
            <a:endParaRPr lang="en-US" sz="1536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978" y="570573"/>
            <a:ext cx="4232910" cy="7077578"/>
          </a:xfrm>
          <a:prstGeom prst="rect">
            <a:avLst/>
          </a:prstGeom>
        </p:spPr>
      </p:pic>
      <p:sp>
        <p:nvSpPr>
          <p:cNvPr id="22" name="Text 19"/>
          <p:cNvSpPr/>
          <p:nvPr/>
        </p:nvSpPr>
        <p:spPr>
          <a:xfrm>
            <a:off x="7560707" y="7083028"/>
            <a:ext cx="4395549" cy="312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8"/>
              </a:lnSpc>
              <a:buNone/>
            </a:pPr>
            <a:endParaRPr lang="en-US" sz="153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997518" y="663535"/>
            <a:ext cx="8635365" cy="290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0"/>
              </a:lnSpc>
              <a:buNone/>
            </a:pPr>
            <a:endParaRPr lang="en-US" sz="1431" dirty="0"/>
          </a:p>
        </p:txBody>
      </p:sp>
      <p:sp>
        <p:nvSpPr>
          <p:cNvPr id="5" name="Text 3"/>
          <p:cNvSpPr/>
          <p:nvPr/>
        </p:nvSpPr>
        <p:spPr>
          <a:xfrm>
            <a:off x="2997518" y="1340525"/>
            <a:ext cx="3635931" cy="5680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73"/>
              </a:lnSpc>
              <a:buNone/>
            </a:pPr>
            <a:r>
              <a:rPr lang="en-US" sz="357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3. Tela de Login</a:t>
            </a:r>
            <a:endParaRPr lang="en-US" sz="3579" dirty="0"/>
          </a:p>
        </p:txBody>
      </p:sp>
      <p:sp>
        <p:nvSpPr>
          <p:cNvPr id="6" name="Shape 4"/>
          <p:cNvSpPr/>
          <p:nvPr/>
        </p:nvSpPr>
        <p:spPr>
          <a:xfrm>
            <a:off x="3252072" y="2113002"/>
            <a:ext cx="45719" cy="3728145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5"/>
          <p:cNvSpPr/>
          <p:nvPr/>
        </p:nvSpPr>
        <p:spPr>
          <a:xfrm>
            <a:off x="3474660" y="2469654"/>
            <a:ext cx="0" cy="36314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6"/>
          <p:cNvSpPr/>
          <p:nvPr/>
        </p:nvSpPr>
        <p:spPr>
          <a:xfrm>
            <a:off x="3065681" y="2283381"/>
            <a:ext cx="408980" cy="408980"/>
          </a:xfrm>
          <a:prstGeom prst="roundRect">
            <a:avLst>
              <a:gd name="adj" fmla="val 26671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3216771" y="2317433"/>
            <a:ext cx="106680" cy="3407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84"/>
              </a:lnSpc>
              <a:buNone/>
            </a:pPr>
            <a:r>
              <a:rPr lang="en-US" sz="214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147" dirty="0"/>
          </a:p>
        </p:txBody>
      </p:sp>
      <p:sp>
        <p:nvSpPr>
          <p:cNvPr id="10" name="Text 8"/>
          <p:cNvSpPr/>
          <p:nvPr/>
        </p:nvSpPr>
        <p:spPr>
          <a:xfrm>
            <a:off x="3633668" y="2294692"/>
            <a:ext cx="3459837" cy="6815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84"/>
              </a:lnSpc>
              <a:buNone/>
            </a:pPr>
            <a:r>
              <a:rPr lang="en-US" sz="214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Campos para inserção de dados</a:t>
            </a:r>
            <a:endParaRPr lang="en-US" sz="2147" dirty="0"/>
          </a:p>
        </p:txBody>
      </p:sp>
      <p:sp>
        <p:nvSpPr>
          <p:cNvPr id="11" name="Shape 9"/>
          <p:cNvSpPr/>
          <p:nvPr/>
        </p:nvSpPr>
        <p:spPr>
          <a:xfrm>
            <a:off x="3474660" y="4105692"/>
            <a:ext cx="0" cy="36314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10"/>
          <p:cNvSpPr/>
          <p:nvPr/>
        </p:nvSpPr>
        <p:spPr>
          <a:xfrm>
            <a:off x="3065681" y="3919418"/>
            <a:ext cx="408980" cy="408980"/>
          </a:xfrm>
          <a:prstGeom prst="roundRect">
            <a:avLst>
              <a:gd name="adj" fmla="val 26671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1"/>
          <p:cNvSpPr/>
          <p:nvPr/>
        </p:nvSpPr>
        <p:spPr>
          <a:xfrm>
            <a:off x="3197721" y="3953470"/>
            <a:ext cx="144780" cy="3407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84"/>
              </a:lnSpc>
              <a:buNone/>
            </a:pPr>
            <a:r>
              <a:rPr lang="en-US" sz="214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147" dirty="0"/>
          </a:p>
        </p:txBody>
      </p:sp>
      <p:sp>
        <p:nvSpPr>
          <p:cNvPr id="14" name="Text 12"/>
          <p:cNvSpPr/>
          <p:nvPr/>
        </p:nvSpPr>
        <p:spPr>
          <a:xfrm>
            <a:off x="3633668" y="3930729"/>
            <a:ext cx="3459837" cy="6815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84"/>
              </a:lnSpc>
              <a:buNone/>
            </a:pPr>
            <a:r>
              <a:rPr lang="en-US" sz="214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Login com outras plataformas</a:t>
            </a:r>
            <a:endParaRPr lang="en-US" sz="2147" dirty="0"/>
          </a:p>
        </p:txBody>
      </p:sp>
      <p:sp>
        <p:nvSpPr>
          <p:cNvPr id="15" name="Text 13"/>
          <p:cNvSpPr/>
          <p:nvPr/>
        </p:nvSpPr>
        <p:spPr>
          <a:xfrm>
            <a:off x="3633668" y="4793933"/>
            <a:ext cx="3459837" cy="290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0"/>
              </a:lnSpc>
              <a:buNone/>
            </a:pPr>
            <a:endParaRPr lang="en-US" sz="1431" dirty="0"/>
          </a:p>
        </p:txBody>
      </p:sp>
      <p:sp>
        <p:nvSpPr>
          <p:cNvPr id="16" name="Shape 14"/>
          <p:cNvSpPr/>
          <p:nvPr/>
        </p:nvSpPr>
        <p:spPr>
          <a:xfrm>
            <a:off x="3474660" y="5804833"/>
            <a:ext cx="0" cy="36314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Shape 15"/>
          <p:cNvSpPr/>
          <p:nvPr/>
        </p:nvSpPr>
        <p:spPr>
          <a:xfrm>
            <a:off x="3065681" y="5618559"/>
            <a:ext cx="408980" cy="408980"/>
          </a:xfrm>
          <a:prstGeom prst="roundRect">
            <a:avLst>
              <a:gd name="adj" fmla="val 26671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Text 16"/>
          <p:cNvSpPr/>
          <p:nvPr/>
        </p:nvSpPr>
        <p:spPr>
          <a:xfrm>
            <a:off x="3205341" y="5652611"/>
            <a:ext cx="129540" cy="3407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84"/>
              </a:lnSpc>
              <a:buNone/>
            </a:pPr>
            <a:r>
              <a:rPr lang="en-US" sz="214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147" dirty="0"/>
          </a:p>
        </p:txBody>
      </p:sp>
      <p:sp>
        <p:nvSpPr>
          <p:cNvPr id="19" name="Text 17"/>
          <p:cNvSpPr/>
          <p:nvPr/>
        </p:nvSpPr>
        <p:spPr>
          <a:xfrm>
            <a:off x="3633668" y="5629870"/>
            <a:ext cx="3459837" cy="6815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84"/>
              </a:lnSpc>
              <a:buNone/>
            </a:pPr>
            <a:r>
              <a:rPr lang="en-US" sz="214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Botões grandes e autoexplicativos</a:t>
            </a:r>
            <a:endParaRPr lang="en-US" sz="2147" dirty="0"/>
          </a:p>
        </p:txBody>
      </p:sp>
      <p:pic>
        <p:nvPicPr>
          <p:cNvPr id="2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472" y="564524"/>
            <a:ext cx="4615421" cy="7089094"/>
          </a:xfrm>
          <a:prstGeom prst="rect">
            <a:avLst/>
          </a:prstGeom>
        </p:spPr>
      </p:pic>
      <p:sp>
        <p:nvSpPr>
          <p:cNvPr id="21" name="Text 18"/>
          <p:cNvSpPr/>
          <p:nvPr/>
        </p:nvSpPr>
        <p:spPr>
          <a:xfrm>
            <a:off x="7544514" y="7276505"/>
            <a:ext cx="4095988" cy="290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0"/>
              </a:lnSpc>
              <a:buNone/>
            </a:pPr>
            <a:endParaRPr lang="en-US" sz="143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3148965" y="640318"/>
            <a:ext cx="8332470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0"/>
              </a:lnSpc>
              <a:buNone/>
            </a:pPr>
            <a:endParaRPr lang="en-US" sz="1381" dirty="0"/>
          </a:p>
        </p:txBody>
      </p:sp>
      <p:sp>
        <p:nvSpPr>
          <p:cNvPr id="5" name="Text 3"/>
          <p:cNvSpPr/>
          <p:nvPr/>
        </p:nvSpPr>
        <p:spPr>
          <a:xfrm>
            <a:off x="3148965" y="1293495"/>
            <a:ext cx="3703320" cy="548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16"/>
              </a:lnSpc>
              <a:buNone/>
            </a:pPr>
            <a:r>
              <a:rPr lang="en-US" sz="345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4. Tela de Serviços</a:t>
            </a:r>
            <a:endParaRPr lang="en-US" sz="3453" dirty="0"/>
          </a:p>
        </p:txBody>
      </p:sp>
      <p:sp>
        <p:nvSpPr>
          <p:cNvPr id="6" name="Shape 4"/>
          <p:cNvSpPr/>
          <p:nvPr/>
        </p:nvSpPr>
        <p:spPr>
          <a:xfrm>
            <a:off x="3394590" y="2038826"/>
            <a:ext cx="45719" cy="3592831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5"/>
          <p:cNvSpPr/>
          <p:nvPr/>
        </p:nvSpPr>
        <p:spPr>
          <a:xfrm>
            <a:off x="3609439" y="2383036"/>
            <a:ext cx="0" cy="35004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6"/>
          <p:cNvSpPr/>
          <p:nvPr/>
        </p:nvSpPr>
        <p:spPr>
          <a:xfrm>
            <a:off x="3214747" y="2203252"/>
            <a:ext cx="394692" cy="394692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3362504" y="2236113"/>
            <a:ext cx="99060" cy="3288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0"/>
              </a:lnSpc>
              <a:buNone/>
            </a:pPr>
            <a:r>
              <a:rPr lang="en-US" sz="2072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072" dirty="0"/>
          </a:p>
        </p:txBody>
      </p:sp>
      <p:sp>
        <p:nvSpPr>
          <p:cNvPr id="10" name="Text 8"/>
          <p:cNvSpPr/>
          <p:nvPr/>
        </p:nvSpPr>
        <p:spPr>
          <a:xfrm>
            <a:off x="3762851" y="2214205"/>
            <a:ext cx="3338393" cy="6577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90"/>
              </a:lnSpc>
              <a:buNone/>
            </a:pPr>
            <a:r>
              <a:rPr lang="en-US" sz="2072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Ícones grandes e diretos ao ponto</a:t>
            </a:r>
            <a:endParaRPr lang="en-US" sz="2072" dirty="0"/>
          </a:p>
        </p:txBody>
      </p:sp>
      <p:sp>
        <p:nvSpPr>
          <p:cNvPr id="11" name="Shape 9"/>
          <p:cNvSpPr/>
          <p:nvPr/>
        </p:nvSpPr>
        <p:spPr>
          <a:xfrm>
            <a:off x="3609439" y="3961686"/>
            <a:ext cx="0" cy="35004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10"/>
          <p:cNvSpPr/>
          <p:nvPr/>
        </p:nvSpPr>
        <p:spPr>
          <a:xfrm>
            <a:off x="3214747" y="3781901"/>
            <a:ext cx="394692" cy="394692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1"/>
          <p:cNvSpPr/>
          <p:nvPr/>
        </p:nvSpPr>
        <p:spPr>
          <a:xfrm>
            <a:off x="3343454" y="3814762"/>
            <a:ext cx="137160" cy="3288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0"/>
              </a:lnSpc>
              <a:buNone/>
            </a:pPr>
            <a:r>
              <a:rPr lang="en-US" sz="2072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072" dirty="0"/>
          </a:p>
        </p:txBody>
      </p:sp>
      <p:sp>
        <p:nvSpPr>
          <p:cNvPr id="14" name="Text 12"/>
          <p:cNvSpPr/>
          <p:nvPr/>
        </p:nvSpPr>
        <p:spPr>
          <a:xfrm>
            <a:off x="3762851" y="3792855"/>
            <a:ext cx="3338393" cy="6577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90"/>
              </a:lnSpc>
              <a:buNone/>
            </a:pPr>
            <a:r>
              <a:rPr lang="en-US" sz="2072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Possibilidade de favoritar um serviço</a:t>
            </a:r>
            <a:endParaRPr lang="en-US" sz="2072" dirty="0"/>
          </a:p>
        </p:txBody>
      </p:sp>
      <p:sp>
        <p:nvSpPr>
          <p:cNvPr id="15" name="Text 13"/>
          <p:cNvSpPr/>
          <p:nvPr/>
        </p:nvSpPr>
        <p:spPr>
          <a:xfrm>
            <a:off x="3762851" y="4625935"/>
            <a:ext cx="3338393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0"/>
              </a:lnSpc>
              <a:buNone/>
            </a:pPr>
            <a:endParaRPr lang="en-US" sz="1381" dirty="0"/>
          </a:p>
        </p:txBody>
      </p:sp>
      <p:sp>
        <p:nvSpPr>
          <p:cNvPr id="16" name="Shape 14"/>
          <p:cNvSpPr/>
          <p:nvPr/>
        </p:nvSpPr>
        <p:spPr>
          <a:xfrm>
            <a:off x="3609439" y="5601414"/>
            <a:ext cx="0" cy="35004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Shape 15"/>
          <p:cNvSpPr/>
          <p:nvPr/>
        </p:nvSpPr>
        <p:spPr>
          <a:xfrm>
            <a:off x="3214747" y="5421630"/>
            <a:ext cx="394692" cy="394692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Text 16"/>
          <p:cNvSpPr/>
          <p:nvPr/>
        </p:nvSpPr>
        <p:spPr>
          <a:xfrm>
            <a:off x="3347264" y="5454491"/>
            <a:ext cx="129540" cy="3288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0"/>
              </a:lnSpc>
              <a:buNone/>
            </a:pPr>
            <a:r>
              <a:rPr lang="en-US" sz="2072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072" dirty="0"/>
          </a:p>
        </p:txBody>
      </p:sp>
      <p:sp>
        <p:nvSpPr>
          <p:cNvPr id="19" name="Text 17"/>
          <p:cNvSpPr/>
          <p:nvPr/>
        </p:nvSpPr>
        <p:spPr>
          <a:xfrm>
            <a:off x="3762851" y="5432584"/>
            <a:ext cx="2105025" cy="3288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0"/>
              </a:lnSpc>
              <a:buNone/>
            </a:pPr>
            <a:r>
              <a:rPr lang="en-US" sz="2072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Acessar o perfil</a:t>
            </a:r>
            <a:endParaRPr lang="en-US" sz="2072" dirty="0"/>
          </a:p>
        </p:txBody>
      </p:sp>
      <p:pic>
        <p:nvPicPr>
          <p:cNvPr id="2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991" y="531995"/>
            <a:ext cx="4096294" cy="7165609"/>
          </a:xfrm>
          <a:prstGeom prst="rect">
            <a:avLst/>
          </a:prstGeom>
        </p:spPr>
      </p:pic>
      <p:sp>
        <p:nvSpPr>
          <p:cNvPr id="21" name="Text 18"/>
          <p:cNvSpPr/>
          <p:nvPr/>
        </p:nvSpPr>
        <p:spPr>
          <a:xfrm>
            <a:off x="7536775" y="7308771"/>
            <a:ext cx="3952280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0"/>
              </a:lnSpc>
              <a:buNone/>
            </a:pPr>
            <a:endParaRPr lang="en-US" sz="138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230255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Para Concluir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441263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663202"/>
            <a:ext cx="3073718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As pessoas tem necessidade de acessar a saúde.</a:t>
            </a:r>
            <a:endParaRPr lang="en-US" sz="2187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3441263"/>
            <a:ext cx="3518178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778222" y="4663202"/>
            <a:ext cx="3073837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Tornar a saúde mais simples, objetiva e abrangente.</a:t>
            </a:r>
            <a:endParaRPr lang="en-US" sz="2187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3441263"/>
            <a:ext cx="3518178" cy="88868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296400" y="4663202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Resolver problemas pertinentes no SUS</a:t>
            </a:r>
            <a:endParaRPr lang="en-US" sz="2187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5093256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OBRIGADO</a:t>
            </a:r>
            <a:endParaRPr lang="en-US" sz="437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92004"/>
            <a:ext cx="86639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Problema do Atendimento no SUS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1819632"/>
            <a:ext cx="9306401" cy="1724501"/>
          </a:xfrm>
          <a:prstGeom prst="roundRect">
            <a:avLst>
              <a:gd name="adj" fmla="val 7731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4"/>
          <p:cNvSpPr/>
          <p:nvPr/>
        </p:nvSpPr>
        <p:spPr>
          <a:xfrm>
            <a:off x="1055370" y="20418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Demora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2611160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longo tempo de espera para consultas e exames é um desafio enfrentado pelos usuários do Sistema Único de Saúde.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33199" y="3766304"/>
            <a:ext cx="9306401" cy="1724501"/>
          </a:xfrm>
          <a:prstGeom prst="roundRect">
            <a:avLst>
              <a:gd name="adj" fmla="val 7731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7"/>
          <p:cNvSpPr/>
          <p:nvPr/>
        </p:nvSpPr>
        <p:spPr>
          <a:xfrm>
            <a:off x="1055370" y="39884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Burocracia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1055370" y="4557832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processo de agendamento e triagem é complicado e confuso, levando a mais atrasos e dificuldades para os pacientes.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712976"/>
            <a:ext cx="9306401" cy="1724501"/>
          </a:xfrm>
          <a:prstGeom prst="roundRect">
            <a:avLst>
              <a:gd name="adj" fmla="val 7731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0"/>
          <p:cNvSpPr/>
          <p:nvPr/>
        </p:nvSpPr>
        <p:spPr>
          <a:xfrm>
            <a:off x="1055370" y="593514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Sobrecarga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6504503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alta demanda de pacientes sobrecarrega os hospitais e clínicas, dificultando o acesso a um atendimento de qualidade.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97823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3223736" y="473631"/>
            <a:ext cx="3445431" cy="5382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39"/>
              </a:lnSpc>
              <a:buNone/>
            </a:pPr>
            <a:r>
              <a:rPr lang="en-US" sz="3391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Visão do Produto</a:t>
            </a:r>
            <a:endParaRPr lang="en-US" sz="3391" dirty="0"/>
          </a:p>
        </p:txBody>
      </p:sp>
      <p:sp>
        <p:nvSpPr>
          <p:cNvPr id="5" name="Shape 3"/>
          <p:cNvSpPr/>
          <p:nvPr/>
        </p:nvSpPr>
        <p:spPr>
          <a:xfrm>
            <a:off x="3464957" y="1463993"/>
            <a:ext cx="34409" cy="6166485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4"/>
          <p:cNvSpPr/>
          <p:nvPr/>
        </p:nvSpPr>
        <p:spPr>
          <a:xfrm>
            <a:off x="3675876" y="1778258"/>
            <a:ext cx="0" cy="34409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5"/>
          <p:cNvSpPr/>
          <p:nvPr/>
        </p:nvSpPr>
        <p:spPr>
          <a:xfrm>
            <a:off x="3288328" y="1601748"/>
            <a:ext cx="387548" cy="387548"/>
          </a:xfrm>
          <a:prstGeom prst="roundRect">
            <a:avLst>
              <a:gd name="adj" fmla="val 26671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6"/>
          <p:cNvSpPr/>
          <p:nvPr/>
        </p:nvSpPr>
        <p:spPr>
          <a:xfrm>
            <a:off x="3432512" y="1634014"/>
            <a:ext cx="99060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3"/>
              </a:lnSpc>
              <a:buNone/>
            </a:pPr>
            <a:r>
              <a:rPr lang="en-US" sz="203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035" dirty="0"/>
          </a:p>
        </p:txBody>
      </p:sp>
      <p:sp>
        <p:nvSpPr>
          <p:cNvPr id="9" name="Text 7"/>
          <p:cNvSpPr/>
          <p:nvPr/>
        </p:nvSpPr>
        <p:spPr>
          <a:xfrm>
            <a:off x="3826550" y="1636157"/>
            <a:ext cx="3278505" cy="8268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0"/>
              </a:lnSpc>
              <a:buNone/>
            </a:pPr>
            <a:r>
              <a:rPr lang="en-US" sz="1356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PARA </a:t>
            </a:r>
            <a:r>
              <a:rPr lang="en-US" sz="1356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pessoas que tem a necessidade de agendar serviços de saúde do governo,</a:t>
            </a:r>
            <a:endParaRPr lang="en-US" sz="1356" dirty="0"/>
          </a:p>
        </p:txBody>
      </p:sp>
      <p:sp>
        <p:nvSpPr>
          <p:cNvPr id="10" name="Shape 8"/>
          <p:cNvSpPr/>
          <p:nvPr/>
        </p:nvSpPr>
        <p:spPr>
          <a:xfrm>
            <a:off x="3675876" y="3328571"/>
            <a:ext cx="0" cy="34409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Shape 9"/>
          <p:cNvSpPr/>
          <p:nvPr/>
        </p:nvSpPr>
        <p:spPr>
          <a:xfrm>
            <a:off x="3288328" y="3152061"/>
            <a:ext cx="387548" cy="387548"/>
          </a:xfrm>
          <a:prstGeom prst="roundRect">
            <a:avLst>
              <a:gd name="adj" fmla="val 26671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10"/>
          <p:cNvSpPr/>
          <p:nvPr/>
        </p:nvSpPr>
        <p:spPr>
          <a:xfrm>
            <a:off x="3413462" y="3184327"/>
            <a:ext cx="137160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3"/>
              </a:lnSpc>
              <a:buNone/>
            </a:pPr>
            <a:r>
              <a:rPr lang="en-US" sz="203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035" dirty="0"/>
          </a:p>
        </p:txBody>
      </p:sp>
      <p:sp>
        <p:nvSpPr>
          <p:cNvPr id="13" name="Text 11"/>
          <p:cNvSpPr/>
          <p:nvPr/>
        </p:nvSpPr>
        <p:spPr>
          <a:xfrm>
            <a:off x="3826550" y="3186470"/>
            <a:ext cx="3278505" cy="11025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0"/>
              </a:lnSpc>
              <a:buNone/>
            </a:pPr>
            <a:r>
              <a:rPr lang="en-US" sz="1356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Agiliza SUS </a:t>
            </a:r>
            <a:r>
              <a:rPr lang="en-US" sz="1356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É UM</a:t>
            </a:r>
            <a:r>
              <a:rPr lang="en-US" sz="1356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aplicativo </a:t>
            </a:r>
            <a:r>
              <a:rPr lang="en-US" sz="1356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QUE OFERECE</a:t>
            </a:r>
            <a:r>
              <a:rPr lang="en-US" sz="1356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um sistema de agendamento de consultas/exames/vacinação remoto. </a:t>
            </a:r>
            <a:endParaRPr lang="en-US" sz="1356" dirty="0"/>
          </a:p>
        </p:txBody>
      </p:sp>
      <p:sp>
        <p:nvSpPr>
          <p:cNvPr id="14" name="Shape 12"/>
          <p:cNvSpPr/>
          <p:nvPr/>
        </p:nvSpPr>
        <p:spPr>
          <a:xfrm>
            <a:off x="3675876" y="4947583"/>
            <a:ext cx="0" cy="34409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Shape 13"/>
          <p:cNvSpPr/>
          <p:nvPr/>
        </p:nvSpPr>
        <p:spPr>
          <a:xfrm>
            <a:off x="3288328" y="4771073"/>
            <a:ext cx="387548" cy="387548"/>
          </a:xfrm>
          <a:prstGeom prst="roundRect">
            <a:avLst>
              <a:gd name="adj" fmla="val 26671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Text 14"/>
          <p:cNvSpPr/>
          <p:nvPr/>
        </p:nvSpPr>
        <p:spPr>
          <a:xfrm>
            <a:off x="3417272" y="4803338"/>
            <a:ext cx="129540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3"/>
              </a:lnSpc>
              <a:buNone/>
            </a:pPr>
            <a:r>
              <a:rPr lang="en-US" sz="203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035" dirty="0"/>
          </a:p>
        </p:txBody>
      </p:sp>
      <p:sp>
        <p:nvSpPr>
          <p:cNvPr id="17" name="Text 15"/>
          <p:cNvSpPr/>
          <p:nvPr/>
        </p:nvSpPr>
        <p:spPr>
          <a:xfrm>
            <a:off x="3826550" y="4805482"/>
            <a:ext cx="3278505" cy="551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0"/>
              </a:lnSpc>
              <a:buNone/>
            </a:pPr>
            <a:r>
              <a:rPr lang="en-US" sz="1356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DIFERENTEMENTE DE</a:t>
            </a:r>
            <a:r>
              <a:rPr lang="en-US" sz="1356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maneira presencial e ultrapassada, </a:t>
            </a:r>
            <a:r>
              <a:rPr lang="en-US" sz="1356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</a:t>
            </a:r>
            <a:r>
              <a:rPr lang="en-US" sz="1356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Agiliza SUS </a:t>
            </a:r>
            <a:endParaRPr lang="en-US" sz="1356" dirty="0"/>
          </a:p>
        </p:txBody>
      </p:sp>
      <p:sp>
        <p:nvSpPr>
          <p:cNvPr id="18" name="Shape 16"/>
          <p:cNvSpPr/>
          <p:nvPr/>
        </p:nvSpPr>
        <p:spPr>
          <a:xfrm>
            <a:off x="3675876" y="6497895"/>
            <a:ext cx="0" cy="34409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Shape 17"/>
          <p:cNvSpPr/>
          <p:nvPr/>
        </p:nvSpPr>
        <p:spPr>
          <a:xfrm>
            <a:off x="3288328" y="6321385"/>
            <a:ext cx="387548" cy="387548"/>
          </a:xfrm>
          <a:prstGeom prst="roundRect">
            <a:avLst>
              <a:gd name="adj" fmla="val 26671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0" name="Text 18"/>
          <p:cNvSpPr/>
          <p:nvPr/>
        </p:nvSpPr>
        <p:spPr>
          <a:xfrm>
            <a:off x="3413462" y="6353651"/>
            <a:ext cx="137160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3"/>
              </a:lnSpc>
              <a:buNone/>
            </a:pPr>
            <a:r>
              <a:rPr lang="en-US" sz="203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4</a:t>
            </a:r>
            <a:endParaRPr lang="en-US" sz="2035" dirty="0"/>
          </a:p>
        </p:txBody>
      </p:sp>
      <p:sp>
        <p:nvSpPr>
          <p:cNvPr id="21" name="Text 19"/>
          <p:cNvSpPr/>
          <p:nvPr/>
        </p:nvSpPr>
        <p:spPr>
          <a:xfrm>
            <a:off x="3826550" y="6355794"/>
            <a:ext cx="3278505" cy="11025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0"/>
              </a:lnSpc>
              <a:buNone/>
            </a:pPr>
            <a:r>
              <a:rPr lang="en-US" sz="1356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TEM</a:t>
            </a:r>
            <a:r>
              <a:rPr lang="en-US" sz="1356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o objetivo de agilizar a vida da população, onde todos irão ter acesso ao aplicativo através de seu cadastro no GOV.BR.</a:t>
            </a:r>
            <a:endParaRPr lang="en-US" sz="1356" dirty="0"/>
          </a:p>
        </p:txBody>
      </p:sp>
      <p:pic>
        <p:nvPicPr>
          <p:cNvPr id="2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239" y="2637826"/>
            <a:ext cx="5443079" cy="29539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083707"/>
            <a:ext cx="4632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Sobre o Aplicativo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2849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4"/>
          <p:cNvSpPr/>
          <p:nvPr/>
        </p:nvSpPr>
        <p:spPr>
          <a:xfrm>
            <a:off x="1018342" y="2326600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3612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Facilidade de Uso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29306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aplicativo oferece uma interface intuitiva, permitindo aos usuários agendar consultas e exames de forma rápida e simples.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403717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995482" y="407884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113490"/>
            <a:ext cx="4351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Acompanhamento em Tempo Real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468284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Os usuários podem verificar o tempo estimado de espera para atendimento, evitando longas horas na sala de espera.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78941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2"/>
          <p:cNvSpPr/>
          <p:nvPr/>
        </p:nvSpPr>
        <p:spPr>
          <a:xfrm>
            <a:off x="1003102" y="5831086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865733"/>
            <a:ext cx="3162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Notificações e Lembretes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4350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aplicativo envia alertas e lembretes aos usuários sobre consultas agendadas, garantindo que não percam compromissos importantes.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796177"/>
            <a:ext cx="77190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Funcionalidades do Aplicativo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045976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Agendamento Online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10110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Marque consultas e exames diretamente pelo aplicativo, sem a necessidade de deslocamento até a unidade de saúde.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045976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Avaliações de Médicos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10110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Leia avaliações de outros pacientes sobre médicos e unidades de saúde, auxiliando na escolha do profissional mais adequado.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045976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Prontuário Eletrônico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101108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Acesso fácil aos dados médicos do usuário, permitindo o compartilhamento rápido e seguro com outros profissionais de saúde.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2150031"/>
            <a:ext cx="65455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Benefícios para o Usuário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88743"/>
            <a:ext cx="3370064" cy="3348539"/>
          </a:xfrm>
          <a:prstGeom prst="roundRect">
            <a:avLst>
              <a:gd name="adj" fmla="val 4777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2260163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Praticidade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080272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aplicativo simplifica o processo de agendamento e acompanhamento médico, poupando tempo e esforço para os pacientes.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88744"/>
            <a:ext cx="3370064" cy="3348538"/>
          </a:xfrm>
          <a:prstGeom prst="roundRect">
            <a:avLst>
              <a:gd name="adj" fmla="val 4777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5852398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Comunicação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4080272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Facilita a comunicação entre médicos e pacientes, permitindo o compartilhamento rápido de informações relevantes.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88744"/>
            <a:ext cx="3370064" cy="3348538"/>
          </a:xfrm>
          <a:prstGeom prst="roundRect">
            <a:avLst>
              <a:gd name="adj" fmla="val 4777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10"/>
          <p:cNvSpPr/>
          <p:nvPr/>
        </p:nvSpPr>
        <p:spPr>
          <a:xfrm>
            <a:off x="9444633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Acesso à Saúde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080272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Garante um acesso mais prático e ágil a saúde independente de sua condição.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345883"/>
            <a:ext cx="9029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Benefícios para o Sistema de Saúde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84596"/>
            <a:ext cx="10554414" cy="1347907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2260163" y="2625447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Maior Eficiência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2625447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aplicativo reduz a demanda nos hospitais e postos de saúde, otimizando o uso de recursos e diminuindo as filas de espera.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3973354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Controle de Dados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3973354"/>
            <a:ext cx="482905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Permite a coleta de dados precisos sobre a demanda dos serviços de saúde, auxiliando no planejamento estratégico e melhor alocação de recursos.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37993" y="5535811"/>
            <a:ext cx="10554414" cy="1700561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9"/>
          <p:cNvSpPr/>
          <p:nvPr/>
        </p:nvSpPr>
        <p:spPr>
          <a:xfrm>
            <a:off x="2260163" y="5676662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Redução de Custos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5676662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diminuição da burocracia e da sobrecarga de atendimentos leva a uma redução de custos operacionais para o sistema de saúde.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709976"/>
            <a:ext cx="4526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Protótipos de tela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84868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fim de obter uma melhor assertividade sobre o projeto, foi desenvolvido quatro protótipos das principais telas envolvidas.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401764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5"/>
          <p:cNvSpPr/>
          <p:nvPr/>
        </p:nvSpPr>
        <p:spPr>
          <a:xfrm>
            <a:off x="2223135" y="4059317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2760107" y="405931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Carregamento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760107" y="4697968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426285" y="401764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9"/>
          <p:cNvSpPr/>
          <p:nvPr/>
        </p:nvSpPr>
        <p:spPr>
          <a:xfrm>
            <a:off x="7588568" y="405931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8148399" y="405931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Cadastro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8148399" y="4697968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2037993" y="548378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3"/>
          <p:cNvSpPr/>
          <p:nvPr/>
        </p:nvSpPr>
        <p:spPr>
          <a:xfrm>
            <a:off x="2207895" y="5525453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2760107" y="552545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Login</a:t>
            </a:r>
            <a:endParaRPr lang="en-US" sz="2624" dirty="0"/>
          </a:p>
        </p:txBody>
      </p:sp>
      <p:sp>
        <p:nvSpPr>
          <p:cNvPr id="17" name="Text 15"/>
          <p:cNvSpPr/>
          <p:nvPr/>
        </p:nvSpPr>
        <p:spPr>
          <a:xfrm>
            <a:off x="2760107" y="6164104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426285" y="548378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7"/>
          <p:cNvSpPr/>
          <p:nvPr/>
        </p:nvSpPr>
        <p:spPr>
          <a:xfrm>
            <a:off x="7588568" y="552545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4</a:t>
            </a: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8148399" y="552545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Serviços</a:t>
            </a:r>
            <a:endParaRPr lang="en-US" sz="2624" dirty="0"/>
          </a:p>
        </p:txBody>
      </p:sp>
      <p:sp>
        <p:nvSpPr>
          <p:cNvPr id="21" name="Text 19"/>
          <p:cNvSpPr/>
          <p:nvPr/>
        </p:nvSpPr>
        <p:spPr>
          <a:xfrm>
            <a:off x="8148399" y="6164104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3087172" y="650200"/>
            <a:ext cx="8456057" cy="2847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3"/>
              </a:lnSpc>
              <a:buNone/>
            </a:pPr>
            <a:endParaRPr lang="en-US" sz="1402" dirty="0"/>
          </a:p>
        </p:txBody>
      </p:sp>
      <p:sp>
        <p:nvSpPr>
          <p:cNvPr id="5" name="Text 3"/>
          <p:cNvSpPr/>
          <p:nvPr/>
        </p:nvSpPr>
        <p:spPr>
          <a:xfrm>
            <a:off x="3087172" y="1313259"/>
            <a:ext cx="4010858" cy="13351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57"/>
              </a:lnSpc>
              <a:buNone/>
            </a:pPr>
            <a:r>
              <a:rPr lang="en-US" sz="420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1. Tela de Carregamento</a:t>
            </a:r>
            <a:endParaRPr lang="en-US" sz="4205" dirty="0"/>
          </a:p>
        </p:txBody>
      </p:sp>
      <p:sp>
        <p:nvSpPr>
          <p:cNvPr id="6" name="Shape 4"/>
          <p:cNvSpPr/>
          <p:nvPr/>
        </p:nvSpPr>
        <p:spPr>
          <a:xfrm>
            <a:off x="3336368" y="2848689"/>
            <a:ext cx="45719" cy="3713889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5"/>
          <p:cNvSpPr/>
          <p:nvPr/>
        </p:nvSpPr>
        <p:spPr>
          <a:xfrm>
            <a:off x="3554373" y="3197959"/>
            <a:ext cx="0" cy="35600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6"/>
          <p:cNvSpPr/>
          <p:nvPr/>
        </p:nvSpPr>
        <p:spPr>
          <a:xfrm>
            <a:off x="3153847" y="3015615"/>
            <a:ext cx="400526" cy="400526"/>
          </a:xfrm>
          <a:prstGeom prst="roundRect">
            <a:avLst>
              <a:gd name="adj" fmla="val 26668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3304580" y="3048953"/>
            <a:ext cx="99060" cy="333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8"/>
              </a:lnSpc>
              <a:buNone/>
            </a:pPr>
            <a:r>
              <a:rPr lang="en-US" sz="210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103" dirty="0"/>
          </a:p>
        </p:txBody>
      </p:sp>
      <p:sp>
        <p:nvSpPr>
          <p:cNvPr id="10" name="Text 8"/>
          <p:cNvSpPr/>
          <p:nvPr/>
        </p:nvSpPr>
        <p:spPr>
          <a:xfrm>
            <a:off x="3710107" y="3026688"/>
            <a:ext cx="3387923" cy="667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8"/>
              </a:lnSpc>
              <a:buNone/>
            </a:pPr>
            <a:r>
              <a:rPr lang="en-US" sz="210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Da uma resposta ao usuário</a:t>
            </a:r>
            <a:endParaRPr lang="en-US" sz="2103" dirty="0"/>
          </a:p>
        </p:txBody>
      </p:sp>
      <p:sp>
        <p:nvSpPr>
          <p:cNvPr id="11" name="Shape 9"/>
          <p:cNvSpPr/>
          <p:nvPr/>
        </p:nvSpPr>
        <p:spPr>
          <a:xfrm>
            <a:off x="3554373" y="4800064"/>
            <a:ext cx="0" cy="35600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10"/>
          <p:cNvSpPr/>
          <p:nvPr/>
        </p:nvSpPr>
        <p:spPr>
          <a:xfrm>
            <a:off x="3153847" y="4617720"/>
            <a:ext cx="400526" cy="400526"/>
          </a:xfrm>
          <a:prstGeom prst="roundRect">
            <a:avLst>
              <a:gd name="adj" fmla="val 26668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1"/>
          <p:cNvSpPr/>
          <p:nvPr/>
        </p:nvSpPr>
        <p:spPr>
          <a:xfrm>
            <a:off x="3285530" y="4651058"/>
            <a:ext cx="137160" cy="333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8"/>
              </a:lnSpc>
              <a:buNone/>
            </a:pPr>
            <a:r>
              <a:rPr lang="en-US" sz="210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103" dirty="0"/>
          </a:p>
        </p:txBody>
      </p:sp>
      <p:sp>
        <p:nvSpPr>
          <p:cNvPr id="14" name="Text 12"/>
          <p:cNvSpPr/>
          <p:nvPr/>
        </p:nvSpPr>
        <p:spPr>
          <a:xfrm>
            <a:off x="3710107" y="4628793"/>
            <a:ext cx="3387923" cy="667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8"/>
              </a:lnSpc>
              <a:buNone/>
            </a:pPr>
            <a:r>
              <a:rPr lang="en-US" sz="210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Demonstra o carregamento da aplicação</a:t>
            </a:r>
            <a:endParaRPr lang="en-US" sz="2103" dirty="0"/>
          </a:p>
        </p:txBody>
      </p:sp>
      <p:sp>
        <p:nvSpPr>
          <p:cNvPr id="15" name="Text 13"/>
          <p:cNvSpPr/>
          <p:nvPr/>
        </p:nvSpPr>
        <p:spPr>
          <a:xfrm>
            <a:off x="3710107" y="5474256"/>
            <a:ext cx="3387923" cy="2847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43"/>
              </a:lnSpc>
              <a:buNone/>
            </a:pPr>
            <a:endParaRPr lang="en-US" sz="1402" dirty="0"/>
          </a:p>
        </p:txBody>
      </p:sp>
      <p:sp>
        <p:nvSpPr>
          <p:cNvPr id="16" name="Shape 14"/>
          <p:cNvSpPr/>
          <p:nvPr/>
        </p:nvSpPr>
        <p:spPr>
          <a:xfrm>
            <a:off x="3554373" y="6464320"/>
            <a:ext cx="0" cy="35600"/>
          </a:xfrm>
          <a:prstGeom prst="rect">
            <a:avLst/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Shape 15"/>
          <p:cNvSpPr/>
          <p:nvPr/>
        </p:nvSpPr>
        <p:spPr>
          <a:xfrm>
            <a:off x="3153847" y="6281976"/>
            <a:ext cx="400526" cy="400526"/>
          </a:xfrm>
          <a:prstGeom prst="roundRect">
            <a:avLst>
              <a:gd name="adj" fmla="val 26668"/>
            </a:avLst>
          </a:prstGeom>
          <a:solidFill>
            <a:srgbClr val="E4E4E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Text 16"/>
          <p:cNvSpPr/>
          <p:nvPr/>
        </p:nvSpPr>
        <p:spPr>
          <a:xfrm>
            <a:off x="3289340" y="6315313"/>
            <a:ext cx="129540" cy="333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8"/>
              </a:lnSpc>
              <a:buNone/>
            </a:pPr>
            <a:r>
              <a:rPr lang="en-US" sz="210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103" dirty="0"/>
          </a:p>
        </p:txBody>
      </p:sp>
      <p:sp>
        <p:nvSpPr>
          <p:cNvPr id="19" name="Text 17"/>
          <p:cNvSpPr/>
          <p:nvPr/>
        </p:nvSpPr>
        <p:spPr>
          <a:xfrm>
            <a:off x="3710107" y="6293048"/>
            <a:ext cx="2217420" cy="333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8"/>
              </a:lnSpc>
              <a:buNone/>
            </a:pPr>
            <a:r>
              <a:rPr lang="en-US" sz="210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Simples e objetiva</a:t>
            </a:r>
            <a:endParaRPr lang="en-US" sz="2103" dirty="0"/>
          </a:p>
        </p:txBody>
      </p:sp>
      <p:pic>
        <p:nvPicPr>
          <p:cNvPr id="2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111" y="514551"/>
            <a:ext cx="3965137" cy="7121166"/>
          </a:xfrm>
          <a:prstGeom prst="rect">
            <a:avLst/>
          </a:prstGeom>
        </p:spPr>
      </p:pic>
      <p:sp>
        <p:nvSpPr>
          <p:cNvPr id="21" name="Text 18"/>
          <p:cNvSpPr/>
          <p:nvPr/>
        </p:nvSpPr>
        <p:spPr>
          <a:xfrm>
            <a:off x="7539990" y="6882170"/>
            <a:ext cx="4010858" cy="2847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3"/>
              </a:lnSpc>
              <a:buNone/>
            </a:pPr>
            <a:endParaRPr lang="en-US" sz="140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1C16F4CF0525241ADE9236176267AF2" ma:contentTypeVersion="13" ma:contentTypeDescription="Crie um novo documento." ma:contentTypeScope="" ma:versionID="eb439f86deef2a62241eb3297bddf39d">
  <xsd:schema xmlns:xsd="http://www.w3.org/2001/XMLSchema" xmlns:xs="http://www.w3.org/2001/XMLSchema" xmlns:p="http://schemas.microsoft.com/office/2006/metadata/properties" xmlns:ns2="3d6afa29-5054-4c75-9902-065f52bcc682" xmlns:ns3="c1749542-e6df-4f2f-be2b-96f875e69b90" targetNamespace="http://schemas.microsoft.com/office/2006/metadata/properties" ma:root="true" ma:fieldsID="0ccf35777f06f8ce4f8a9474f0347a7e" ns2:_="" ns3:_="">
    <xsd:import namespace="3d6afa29-5054-4c75-9902-065f52bcc682"/>
    <xsd:import namespace="c1749542-e6df-4f2f-be2b-96f875e69b9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afa29-5054-4c75-9902-065f52bcc68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749542-e6df-4f2f-be2b-96f875e69b90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e18bc24-ff39-4c7f-a8bf-79224209d440}" ma:internalName="TaxCatchAll" ma:showField="CatchAllData" ma:web="c1749542-e6df-4f2f-be2b-96f875e69b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47682E-AA22-4CBB-9E89-2A95574C59A8}"/>
</file>

<file path=customXml/itemProps2.xml><?xml version="1.0" encoding="utf-8"?>
<ds:datastoreItem xmlns:ds="http://schemas.openxmlformats.org/officeDocument/2006/customXml" ds:itemID="{FD9C1151-B3B2-46D3-AD9F-4E4EFB4AA666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630</Words>
  <Application>Microsoft Office PowerPoint</Application>
  <PresentationFormat>Personalizar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Open Sans</vt:lpstr>
      <vt:lpstr>Playfair Display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Agiliza SUS</dc:title>
  <dc:subject>Apresentação</dc:subject>
  <dc:creator>WESLLEY NOVELINO CAVALLARO</dc:creator>
  <cp:lastModifiedBy>WESLLEY NOVELINO CAVALLARO</cp:lastModifiedBy>
  <cp:revision>5</cp:revision>
  <dcterms:created xsi:type="dcterms:W3CDTF">2023-11-25T17:10:31Z</dcterms:created>
  <dcterms:modified xsi:type="dcterms:W3CDTF">2023-11-25T17:19:02Z</dcterms:modified>
</cp:coreProperties>
</file>