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9753600" cx="130048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UCIaZxi+aEOg0kl5s2WC7j5ui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27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27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facebook/react/blob/044015760883d03f060301a15beef17909abbf71/docs/docs/higher-order-components.md#dont-use-hocs-inside-the-render-method" TargetMode="External"/><Relationship Id="rId4" Type="http://schemas.openxmlformats.org/officeDocument/2006/relationships/hyperlink" Target="https://github.com/facebook/react/pull/10741" TargetMode="External"/><Relationship Id="rId9" Type="http://schemas.openxmlformats.org/officeDocument/2006/relationships/hyperlink" Target="https://github.com/tammyztian/react-wrappers" TargetMode="External"/><Relationship Id="rId5" Type="http://schemas.openxmlformats.org/officeDocument/2006/relationships/hyperlink" Target="https://cdb.reacttraining.com/react-inline-functions-and-performance-bdff784f5578" TargetMode="External"/><Relationship Id="rId6" Type="http://schemas.openxmlformats.org/officeDocument/2006/relationships/hyperlink" Target="https://www.youtube.com/channel/UC80PWRj_ZU8Zu0HSMNVwKWw" TargetMode="External"/><Relationship Id="rId7" Type="http://schemas.openxmlformats.org/officeDocument/2006/relationships/hyperlink" Target="https://scotch.io/tutorials/create-a-custom-usefetch-react-hook" TargetMode="External"/><Relationship Id="rId8" Type="http://schemas.openxmlformats.org/officeDocument/2006/relationships/hyperlink" Target="https://thecatapi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hecatapi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Recipes</a:t>
            </a:r>
            <a:endParaRPr/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4"/>
              <a:buFont typeface="Helvetica Neue"/>
              <a:buNone/>
            </a:pPr>
            <a:r>
              <a:rPr lang="en-US" sz="3404"/>
              <a:t>Nov 7</a:t>
            </a:r>
            <a:r>
              <a:rPr b="0" i="0" lang="en-US" sz="3404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2019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4"/>
              <a:buFont typeface="Helvetica Neue"/>
              <a:buNone/>
            </a:pPr>
            <a:r>
              <a:rPr b="0" i="0" lang="en-US" sz="3404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Tammy Tian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0"/>
              <a:buFont typeface="Helvetica Neue"/>
              <a:buNone/>
            </a:pPr>
            <a:r>
              <a:rPr lang="en-US" sz="6640"/>
              <a:t>Why use a state management package?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Consistant syntax 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Easier on-boarding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Maintained by third party (they’ll update as React does)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 when code base scales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React Tools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Fragment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Hooks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Fragments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when you want to render more than one component/html on the same level with out extra ‘div’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&lt;Fragment&gt;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&lt;/Fragment&gt;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Hooks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Deconstructed Class component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useState = state 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useEffect = lifecycle method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 Hooks!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/>
          <p:nvPr/>
        </p:nvSpPr>
        <p:spPr>
          <a:xfrm>
            <a:off x="6642100" y="1808410"/>
            <a:ext cx="1974106" cy="726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177800" y="1808410"/>
            <a:ext cx="1428403" cy="726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77353" y="2351360"/>
            <a:ext cx="12650095" cy="7235280"/>
          </a:xfrm>
          <a:prstGeom prst="rect">
            <a:avLst/>
          </a:prstGeom>
          <a:solidFill>
            <a:srgbClr val="29292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1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Hooks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532511" y="3575049"/>
            <a:ext cx="127001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8921" y="2654300"/>
            <a:ext cx="5212557" cy="4902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useFetch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'./CatDataHooks'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AppWithHooks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{cat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loading} =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useFetch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(loading){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"Loading..."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(cat)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="App"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      &lt;img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{cat.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="Your hugging cat?”</a:t>
            </a:r>
            <a:endParaRPr b="1" i="0" sz="2400" u="none" cap="none" strike="noStrike">
              <a:solidFill>
                <a:srgbClr val="6A87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BF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BF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return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export default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379338" y="11036300"/>
            <a:ext cx="7137797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4"/>
          <p:cNvCxnSpPr/>
          <p:nvPr/>
        </p:nvCxnSpPr>
        <p:spPr>
          <a:xfrm rot="10800000">
            <a:off x="6502400" y="2634530"/>
            <a:ext cx="0" cy="666894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4" name="Google Shape;184;p14"/>
          <p:cNvSpPr txBox="1"/>
          <p:nvPr/>
        </p:nvSpPr>
        <p:spPr>
          <a:xfrm>
            <a:off x="6645287" y="2476500"/>
            <a:ext cx="6169968" cy="6146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78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export default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=&gt; {</a:t>
            </a:r>
            <a:endParaRPr b="0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[cat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setCat] = React.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[loading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setLoading] = React.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useEffect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(() =&gt; 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fetchData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 () =&gt;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setLoading(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'https://api.thecatapi.com/v1/images/search'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 =&gt; res.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((data) =&gt; (setCat(data[</a:t>
            </a:r>
            <a:r>
              <a:rPr b="0" i="0" lang="en-US" sz="12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setLoading(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fetchData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//[] prevents re-rendering on update,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in other words runs only on Mount;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{cat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loading}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/* VS. What we did in componentDidMount: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fetch('https://api.thecatapi.com/v1/images/search')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.then(res =&gt; res.json())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.then(data =&gt;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this.setState({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     data: data,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     loading: false,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     error: false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*/     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377651" y="1852270"/>
            <a:ext cx="1028701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App.js</a:t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6556328" y="1872250"/>
            <a:ext cx="33807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CatDataHooks.js</a:t>
            </a:r>
            <a:endParaRPr/>
          </a:p>
        </p:txBody>
      </p:sp>
      <p:pic>
        <p:nvPicPr>
          <p:cNvPr descr="Line"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0000">
            <a:off x="3791930" y="4108352"/>
            <a:ext cx="1041223" cy="352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88" name="Google Shape;1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8631" y="6548538"/>
            <a:ext cx="1070420" cy="352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89" name="Google Shape;18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100000">
            <a:off x="6680568" y="4716503"/>
            <a:ext cx="785987" cy="352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 for listening!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b="1" lang="en-US" sz="2400"/>
              <a:t>On Higher Order Components 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https://github.com/facebook/react/blob/044015760883d03f060301a15beef17909abbf71/docs/docs/higher-order-components.md#dont-use-hocs-inside-the-render-method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b="1" lang="en-US" sz="2400"/>
              <a:t>On RenderProps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https://github.com/facebook/react/pull/10741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b="1" lang="en-US" sz="2400"/>
              <a:t>On Performance 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https://cdb.reacttraining.com/react-inline-functions-and-performance-bdff784f5578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b="1" lang="en-US" sz="2400"/>
              <a:t>YouTube Tutorials on Patterns (lesson 33-37)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https://www.youtube.com/channel/UC80PWRj_ZU8Zu0HSMNVwKWw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b="1" lang="en-US" sz="2400"/>
              <a:t>Creating Custom Hooks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https://scotch.io/tutorials/create-a-custom-usefetch-react-hook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b="1" lang="en-US" sz="2400"/>
              <a:t>The Cat API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lang="en-US" sz="2400" u="sng">
                <a:solidFill>
                  <a:schemeClr val="hlink"/>
                </a:solidFill>
                <a:hlinkClick r:id="rId8"/>
              </a:rPr>
              <a:t>https://thecatapi.com/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b="1" lang="en-US" sz="2400"/>
              <a:t>Repo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rPr lang="en-US" sz="2400" u="sng">
                <a:solidFill>
                  <a:schemeClr val="hlink"/>
                </a:solidFill>
                <a:hlinkClick r:id="rId9"/>
              </a:rPr>
              <a:t>https://github.com/tammyztian/react-wrappers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900"/>
              <a:buFont typeface="Time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Recipes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952500" y="9652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Higher Order Component (HOC)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Render Props I 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Render Props II (children)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React Recipes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Reusable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responsibility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used in many libraries 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Redux, Apollo, React-Router!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have an API call I want to reuse 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and/or I don’t want to store data an a local cache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have a functionality I want to reuse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notice I’m writing the same code several times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Three Ways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 cat image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https://thecatapi.com/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the api call from the component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loading state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6609022" y="1795710"/>
            <a:ext cx="1920132" cy="726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254000" y="1795710"/>
            <a:ext cx="1428403" cy="726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19"/>
              <a:buFont typeface="Helvetica Neue"/>
              <a:buNone/>
            </a:pPr>
            <a:r>
              <a:rPr lang="en-US" sz="7119"/>
              <a:t>Higher Order Components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149859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33858" y="2116410"/>
            <a:ext cx="12537084" cy="7235280"/>
          </a:xfrm>
          <a:prstGeom prst="rect">
            <a:avLst/>
          </a:prstGeom>
          <a:solidFill>
            <a:srgbClr val="29292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CC7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409314" y="2514599"/>
            <a:ext cx="5986464" cy="472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withCatHugs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'./higherOrderComponent/CatData'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(props)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cat = props.cat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="App"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  &lt;h1&gt;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Hugged by HOC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{(cat.breeds[</a:t>
            </a:r>
            <a:r>
              <a:rPr b="0" i="0" lang="en-US" sz="12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]) ?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&lt;h2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="breed"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{cat.breeds[</a:t>
            </a:r>
            <a:r>
              <a:rPr b="0" i="0" lang="en-US" sz="12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&lt;/h2&gt;</a:t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&lt;img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="cat-image"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{cat.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="your loving cat”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BF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export default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withCatHugs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78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6"/>
          <p:cNvCxnSpPr/>
          <p:nvPr/>
        </p:nvCxnSpPr>
        <p:spPr>
          <a:xfrm rot="10800000">
            <a:off x="6502400" y="2488480"/>
            <a:ext cx="0" cy="666894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6" name="Google Shape;96;p6"/>
          <p:cNvSpPr txBox="1"/>
          <p:nvPr/>
        </p:nvSpPr>
        <p:spPr>
          <a:xfrm>
            <a:off x="6759587" y="2470149"/>
            <a:ext cx="5917649" cy="670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1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C78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export default const </a:t>
            </a: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withCatHugs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 (WrappedComponent) =&gt;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Wrapper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React.</a:t>
            </a: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Component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(props){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(props)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state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 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{}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66E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    componentDidMount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‘https://api.thecatapi.com/v1/images/search'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.</a:t>
            </a: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 =&gt; res.</a:t>
            </a: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.</a:t>
            </a: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(data =&gt;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setState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data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1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 =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1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'Loading'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1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'Error'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cat = 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1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0" i="0" lang="en-US" sz="11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&lt;WrappedComponent</a:t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{...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1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1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b="0" i="0" lang="en-US" sz="11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{cat}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0" i="0" lang="en-US" sz="11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Wrapper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1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453851" y="1801470"/>
            <a:ext cx="1028701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App.js</a:t>
            </a:r>
            <a:endParaRPr/>
          </a:p>
        </p:txBody>
      </p:sp>
      <p:sp>
        <p:nvSpPr>
          <p:cNvPr id="98" name="Google Shape;98;p6"/>
          <p:cNvSpPr txBox="1"/>
          <p:nvPr/>
        </p:nvSpPr>
        <p:spPr>
          <a:xfrm>
            <a:off x="6667509" y="1801470"/>
            <a:ext cx="1803160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CatData.js</a:t>
            </a:r>
            <a:endParaRPr/>
          </a:p>
        </p:txBody>
      </p:sp>
      <p:pic>
        <p:nvPicPr>
          <p:cNvPr descr="Line"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1310232" y="7200109"/>
            <a:ext cx="1219176" cy="352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00" name="Google Shape;1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9177" y="3557933"/>
            <a:ext cx="965019" cy="352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01" name="Google Shape;1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700000">
            <a:off x="10715507" y="3238256"/>
            <a:ext cx="872414" cy="352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02" name="Google Shape;10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700000">
            <a:off x="8992704" y="7886456"/>
            <a:ext cx="872415" cy="352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03" name="Google Shape;10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8100000">
            <a:off x="6945825" y="3339939"/>
            <a:ext cx="867593" cy="3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/>
          <p:nvPr/>
        </p:nvSpPr>
        <p:spPr>
          <a:xfrm>
            <a:off x="177800" y="1783010"/>
            <a:ext cx="1428403" cy="726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6642100" y="1884610"/>
            <a:ext cx="2010371" cy="726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Render Props I</a:t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182612" y="2294929"/>
            <a:ext cx="12639576" cy="7235280"/>
          </a:xfrm>
          <a:prstGeom prst="rect">
            <a:avLst/>
          </a:prstGeom>
          <a:solidFill>
            <a:srgbClr val="29292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537321" y="2806700"/>
            <a:ext cx="5212557" cy="5257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CatDataToChildren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./renderChildren/CatDataToChildren’</a:t>
            </a:r>
            <a:endParaRPr b="1" i="0" sz="8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="App"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&lt;CatDataToChildren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render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{cat =&gt;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&lt;React.Fragment&gt;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BF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{(cat.breeds[</a:t>
            </a:r>
            <a:r>
              <a:rPr b="0" i="0" lang="en-US" sz="12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]) ?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&lt;h2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="breed"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{cat.breeds[</a:t>
            </a:r>
            <a:r>
              <a:rPr b="0" i="0" lang="en-US" sz="12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&lt;/h2&gt;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‘'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&lt;img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="cat-image"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{cat.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="your loving cat”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&lt;/React.Fragment&gt;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BF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BF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export default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3" name="Google Shape;113;p7"/>
          <p:cNvCxnSpPr/>
          <p:nvPr/>
        </p:nvCxnSpPr>
        <p:spPr>
          <a:xfrm rot="10800000">
            <a:off x="6502400" y="2405930"/>
            <a:ext cx="0" cy="666894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4" name="Google Shape;114;p7"/>
          <p:cNvSpPr txBox="1"/>
          <p:nvPr/>
        </p:nvSpPr>
        <p:spPr>
          <a:xfrm>
            <a:off x="6640438" y="2712169"/>
            <a:ext cx="7137797" cy="668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React, {Component}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78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78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export default class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CatDataToChildren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Component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(props){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(props)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state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 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{}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componentDidMount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'https://api.thecatapi.com/v1/images/search'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 =&gt; res.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(data =&gt;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setState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data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 =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'Loading'</a:t>
            </a:r>
            <a:endParaRPr b="1" i="0" sz="2400" u="none" cap="none" strike="noStrike">
              <a:solidFill>
                <a:srgbClr val="6A87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A87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'Error'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cat =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2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(cat)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//render can be called anything `getCats`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It’s just a props that calls a component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15" name="Google Shape;115;p7"/>
          <p:cNvSpPr txBox="1"/>
          <p:nvPr/>
        </p:nvSpPr>
        <p:spPr>
          <a:xfrm>
            <a:off x="377651" y="1776070"/>
            <a:ext cx="1028701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App.js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6745696" y="1915775"/>
            <a:ext cx="3441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CatDataToChildren.js</a:t>
            </a:r>
            <a:endParaRPr/>
          </a:p>
        </p:txBody>
      </p:sp>
      <p:pic>
        <p:nvPicPr>
          <p:cNvPr descr="Line"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419022" y="4333399"/>
            <a:ext cx="977600" cy="352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6959522" y="8435499"/>
            <a:ext cx="977600" cy="3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6642100" y="1808410"/>
            <a:ext cx="1974106" cy="726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77800" y="1808410"/>
            <a:ext cx="1428403" cy="726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77353" y="2351360"/>
            <a:ext cx="12650095" cy="7235280"/>
          </a:xfrm>
          <a:prstGeom prst="rect">
            <a:avLst/>
          </a:prstGeom>
          <a:solidFill>
            <a:srgbClr val="29292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80"/>
              <a:buFont typeface="Helvetica Neue"/>
              <a:buNone/>
            </a:pPr>
            <a:r>
              <a:rPr lang="en-US" sz="7280"/>
              <a:t>Render Props II : Children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532511" y="3575049"/>
            <a:ext cx="127001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524621" y="2768600"/>
            <a:ext cx="5212557" cy="294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CatDataToChildren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./renderChildren/CatDataToChildren’</a:t>
            </a:r>
            <a:endParaRPr b="1" i="0" sz="8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0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="App"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400" u="none" cap="none" strike="noStrike">
              <a:solidFill>
                <a:srgbClr val="E8BF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&lt;CatDataToChildren&gt;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{(cat) =&gt;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&lt;img </a:t>
            </a:r>
            <a:r>
              <a:rPr b="0" i="0" lang="en-US" sz="12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{cat.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&lt;/CatDataToChildren&gt;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8BF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F6B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8BF6B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export default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379338" y="11036300"/>
            <a:ext cx="7137797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8"/>
          <p:cNvCxnSpPr/>
          <p:nvPr/>
        </p:nvCxnSpPr>
        <p:spPr>
          <a:xfrm flipH="1" rot="10800000">
            <a:off x="6502400" y="2634530"/>
            <a:ext cx="1" cy="666894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1" name="Google Shape;131;p8"/>
          <p:cNvSpPr txBox="1"/>
          <p:nvPr/>
        </p:nvSpPr>
        <p:spPr>
          <a:xfrm>
            <a:off x="6657987" y="2755900"/>
            <a:ext cx="6445226" cy="668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React, {Component}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'react'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78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78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export default class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CatDataToChildren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Component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(props){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(props)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state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 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{}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componentDidMount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'https://api.thecatapi.com/v1/images/search'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400" u="none" cap="none" strike="noStrike">
              <a:solidFill>
                <a:srgbClr val="A9B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 =&gt; res.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(data =&gt;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setState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data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 =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78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'Loading'</a:t>
            </a:r>
            <a:endParaRPr b="1" i="0" sz="2400" u="none" cap="none" strike="noStrike">
              <a:solidFill>
                <a:srgbClr val="6A87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A87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'Error'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cat = 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2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FFC66E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b="0" i="0" lang="en-US" sz="1200" u="none" cap="none" strike="noStrike">
                <a:solidFill>
                  <a:srgbClr val="CC7831"/>
                </a:solidFill>
                <a:latin typeface="Arial"/>
                <a:ea typeface="Arial"/>
                <a:cs typeface="Arial"/>
                <a:sym typeface="Arial"/>
              </a:rPr>
              <a:t>(cat)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//Children is a 'built in' prop that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 contains the components nested inside 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377651" y="1852270"/>
            <a:ext cx="1028701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App.js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6727577" y="1852275"/>
            <a:ext cx="34095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9102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CatData.ToChildre</a:t>
            </a:r>
            <a:r>
              <a:rPr b="1" lang="en-US" sz="2400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n.</a:t>
            </a:r>
            <a:r>
              <a:rPr b="1" i="0" lang="en-US" sz="2400" u="none" cap="none" strike="noStrike">
                <a:solidFill>
                  <a:srgbClr val="FA91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</a:t>
            </a:r>
            <a:endParaRPr/>
          </a:p>
        </p:txBody>
      </p:sp>
      <p:pic>
        <p:nvPicPr>
          <p:cNvPr descr="Line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10" y="3972042"/>
            <a:ext cx="877291" cy="352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"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7173816" y="8469845"/>
            <a:ext cx="715537" cy="3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2597150"/>
            <a:ext cx="11099800" cy="62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HOC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Redux 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ReactRouter 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Render Props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Apollo Query/Mutation</a:t>
            </a:r>
            <a:endParaRPr/>
          </a:p>
          <a:p>
            <a:pPr indent="-444500" lvl="1" marL="8890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Router</a:t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3279725" y="3810000"/>
            <a:ext cx="3971975" cy="656531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wild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3448975" y="3514030"/>
            <a:ext cx="3633475" cy="825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80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r>
              <a:rPr b="0" i="0" lang="en-US" sz="2400" u="none" cap="none" strike="noStrike">
                <a:solidFill>
                  <a:srgbClr val="FA910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D6D5D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b="0" i="0" lang="en-US" sz="24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4402112" y="4813300"/>
            <a:ext cx="4200576" cy="656531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4518446" y="4912965"/>
            <a:ext cx="3967908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80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withRouter</a:t>
            </a:r>
            <a:r>
              <a:rPr b="0" i="0" lang="en-US" sz="2400" u="none" cap="none" strike="noStrike">
                <a:solidFill>
                  <a:srgbClr val="D6D5D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b="0" i="0" lang="en-US" sz="24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246912" y="6527799"/>
            <a:ext cx="5386289" cy="1930401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7440386" y="6527799"/>
            <a:ext cx="4999342" cy="193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802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&lt;Query&gt;</a:t>
            </a:r>
            <a:endParaRPr b="0" i="0" sz="2400" u="none" cap="none" strike="noStrike">
              <a:solidFill>
                <a:srgbClr val="F3B80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D6D5D5"/>
                </a:solidFill>
                <a:latin typeface="Arial"/>
                <a:ea typeface="Arial"/>
                <a:cs typeface="Arial"/>
                <a:sym typeface="Arial"/>
              </a:rPr>
              <a:t>{(data</a:t>
            </a:r>
            <a:r>
              <a:rPr b="0" i="0" lang="en-US" sz="21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100" u="none" cap="none" strike="noStrike">
                <a:solidFill>
                  <a:srgbClr val="D6D5D5"/>
                </a:solidFill>
                <a:latin typeface="Arial"/>
                <a:ea typeface="Arial"/>
                <a:cs typeface="Arial"/>
                <a:sym typeface="Arial"/>
              </a:rPr>
              <a:t> loading</a:t>
            </a:r>
            <a:r>
              <a:rPr b="0" i="0" lang="en-US" sz="21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100" u="none" cap="none" strike="noStrike">
                <a:solidFill>
                  <a:srgbClr val="D6D5D5"/>
                </a:solidFill>
                <a:latin typeface="Arial"/>
                <a:ea typeface="Arial"/>
                <a:cs typeface="Arial"/>
                <a:sym typeface="Arial"/>
              </a:rPr>
              <a:t> error)</a:t>
            </a:r>
            <a:r>
              <a:rPr b="0" i="0" lang="en-US" sz="21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 cap="none" strike="noStrike">
                <a:solidFill>
                  <a:srgbClr val="D6D5D5"/>
                </a:solidFill>
                <a:latin typeface="Arial"/>
                <a:ea typeface="Arial"/>
                <a:cs typeface="Arial"/>
                <a:sym typeface="Arial"/>
              </a:rPr>
              <a:t>=&gt; (</a:t>
            </a:r>
            <a:endParaRPr b="0" i="0" sz="2400" u="none" cap="none" strike="noStrike">
              <a:solidFill>
                <a:srgbClr val="F3B80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802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this.</a:t>
            </a:r>
            <a:r>
              <a:rPr b="0" i="0" lang="en-US" sz="21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i="0" lang="en-US" sz="21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1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b="0" i="0" lang="en-US" sz="2100" u="none" cap="none" strike="noStrike">
                <a:solidFill>
                  <a:srgbClr val="D6D5D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D6D5D5"/>
                </a:solidFill>
                <a:latin typeface="Arial"/>
                <a:ea typeface="Arial"/>
                <a:cs typeface="Arial"/>
                <a:sym typeface="Arial"/>
              </a:rPr>
              <a:t>data, loading, error</a:t>
            </a:r>
            <a:endParaRPr b="0" i="0" sz="2400" u="none" cap="none" strike="noStrike">
              <a:solidFill>
                <a:srgbClr val="F3B80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D6D5D5"/>
                </a:solidFill>
                <a:latin typeface="Arial"/>
                <a:ea typeface="Arial"/>
                <a:cs typeface="Arial"/>
                <a:sym typeface="Arial"/>
              </a:rPr>
              <a:t>)}</a:t>
            </a:r>
            <a:endParaRPr b="0" i="0" sz="2400" u="none" cap="none" strike="noStrike">
              <a:solidFill>
                <a:srgbClr val="F3B80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802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3B802"/>
                </a:solidFill>
                <a:latin typeface="Arial"/>
                <a:ea typeface="Arial"/>
                <a:cs typeface="Arial"/>
                <a:sym typeface="Arial"/>
              </a:rPr>
              <a:t>&lt;/Query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