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6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81" r:id="rId14"/>
    <p:sldId id="269" r:id="rId15"/>
    <p:sldId id="270" r:id="rId16"/>
    <p:sldId id="271" r:id="rId17"/>
    <p:sldId id="268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2" r:id="rId27"/>
    <p:sldId id="280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12A2-20C9-4A2E-8D31-9FED8A25768E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C520-DD38-4914-970D-2449516E4E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03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12A2-20C9-4A2E-8D31-9FED8A25768E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C520-DD38-4914-970D-2449516E4E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02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12A2-20C9-4A2E-8D31-9FED8A25768E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C520-DD38-4914-970D-2449516E4E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26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12A2-20C9-4A2E-8D31-9FED8A25768E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C520-DD38-4914-970D-2449516E4E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12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12A2-20C9-4A2E-8D31-9FED8A25768E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C520-DD38-4914-970D-2449516E4E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59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12A2-20C9-4A2E-8D31-9FED8A25768E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C520-DD38-4914-970D-2449516E4E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09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12A2-20C9-4A2E-8D31-9FED8A25768E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C520-DD38-4914-970D-2449516E4E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14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12A2-20C9-4A2E-8D31-9FED8A25768E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C520-DD38-4914-970D-2449516E4E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95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12A2-20C9-4A2E-8D31-9FED8A25768E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C520-DD38-4914-970D-2449516E4E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671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12A2-20C9-4A2E-8D31-9FED8A25768E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C520-DD38-4914-970D-2449516E4E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88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12A2-20C9-4A2E-8D31-9FED8A25768E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C520-DD38-4914-970D-2449516E4E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92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312A2-20C9-4A2E-8D31-9FED8A25768E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2C520-DD38-4914-970D-2449516E4E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180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81151" y="2760460"/>
            <a:ext cx="9144000" cy="1140836"/>
          </a:xfrm>
        </p:spPr>
        <p:txBody>
          <a:bodyPr/>
          <a:lstStyle/>
          <a:p>
            <a: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Don’t be an elk in the ELK</a:t>
            </a:r>
            <a:endParaRPr lang="ru-RU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42" y="1712422"/>
            <a:ext cx="2024743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6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241" y="203966"/>
            <a:ext cx="777249" cy="851780"/>
          </a:xfrm>
          <a:prstGeom prst="rect">
            <a:avLst/>
          </a:prstGeom>
        </p:spPr>
      </p:pic>
      <p:sp>
        <p:nvSpPr>
          <p:cNvPr id="14" name="Подзаголовок 2"/>
          <p:cNvSpPr txBox="1">
            <a:spLocks/>
          </p:cNvSpPr>
          <p:nvPr/>
        </p:nvSpPr>
        <p:spPr>
          <a:xfrm>
            <a:off x="4982315" y="360051"/>
            <a:ext cx="3103670" cy="687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err="1"/>
              <a:t>Elasticsearch</a:t>
            </a:r>
            <a:endParaRPr lang="ru-RU" sz="40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558E35A-3E00-4D6A-8282-7660517BC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280" y="1458323"/>
            <a:ext cx="6363440" cy="444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39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AF46AD-3838-417D-A500-84EF832D6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977" y="1774940"/>
            <a:ext cx="1246728" cy="1511186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4EF37BA-433C-4A6D-BFAC-8BAD9A0A7029}"/>
              </a:ext>
            </a:extLst>
          </p:cNvPr>
          <p:cNvSpPr txBox="1">
            <a:spLocks/>
          </p:cNvSpPr>
          <p:nvPr/>
        </p:nvSpPr>
        <p:spPr>
          <a:xfrm>
            <a:off x="3960272" y="3429000"/>
            <a:ext cx="4112138" cy="847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 err="1"/>
              <a:t>Kibana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094927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49C416-D6C1-4579-8A45-DC14249A5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"/>
          <a:stretch/>
        </p:blipFill>
        <p:spPr>
          <a:xfrm>
            <a:off x="1047750" y="1243012"/>
            <a:ext cx="10086975" cy="519443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FFDF06-7C5F-4A06-B9E8-F7B753196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02" y="193790"/>
            <a:ext cx="699373" cy="847725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2C77A620-52A0-44BF-B93E-7B43F0D614F4}"/>
              </a:ext>
            </a:extLst>
          </p:cNvPr>
          <p:cNvSpPr txBox="1">
            <a:spLocks/>
          </p:cNvSpPr>
          <p:nvPr/>
        </p:nvSpPr>
        <p:spPr>
          <a:xfrm>
            <a:off x="1369472" y="291108"/>
            <a:ext cx="2354803" cy="553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 err="1"/>
              <a:t>Kibana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372921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FFDF06-7C5F-4A06-B9E8-F7B753196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02" y="193790"/>
            <a:ext cx="699373" cy="847725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2C77A620-52A0-44BF-B93E-7B43F0D614F4}"/>
              </a:ext>
            </a:extLst>
          </p:cNvPr>
          <p:cNvSpPr txBox="1">
            <a:spLocks/>
          </p:cNvSpPr>
          <p:nvPr/>
        </p:nvSpPr>
        <p:spPr>
          <a:xfrm>
            <a:off x="1369472" y="291108"/>
            <a:ext cx="4726528" cy="553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/>
              <a:t>Kibana</a:t>
            </a:r>
            <a:r>
              <a:rPr lang="ru-RU" sz="4400" dirty="0"/>
              <a:t> </a:t>
            </a:r>
            <a:r>
              <a:rPr lang="en-US" sz="4400" dirty="0"/>
              <a:t>monitoring</a:t>
            </a:r>
            <a:endParaRPr lang="ru-RU" sz="44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5E9A5FA-8328-4B7A-B57C-942521E64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175" y="1476462"/>
            <a:ext cx="9513835" cy="482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65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FFDF06-7C5F-4A06-B9E8-F7B753196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02" y="193790"/>
            <a:ext cx="699373" cy="847725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2C77A620-52A0-44BF-B93E-7B43F0D614F4}"/>
              </a:ext>
            </a:extLst>
          </p:cNvPr>
          <p:cNvSpPr txBox="1">
            <a:spLocks/>
          </p:cNvSpPr>
          <p:nvPr/>
        </p:nvSpPr>
        <p:spPr>
          <a:xfrm>
            <a:off x="1644175" y="300814"/>
            <a:ext cx="4356575" cy="553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/>
              <a:t>Kibana dashboard</a:t>
            </a:r>
            <a:endParaRPr lang="ru-RU" sz="44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DC232BE-888C-4AC1-8E6A-EE52CEA04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02" y="1138833"/>
            <a:ext cx="10337697" cy="518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47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FFDF06-7C5F-4A06-B9E8-F7B753196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02" y="193790"/>
            <a:ext cx="699373" cy="847725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2C77A620-52A0-44BF-B93E-7B43F0D614F4}"/>
              </a:ext>
            </a:extLst>
          </p:cNvPr>
          <p:cNvSpPr txBox="1">
            <a:spLocks/>
          </p:cNvSpPr>
          <p:nvPr/>
        </p:nvSpPr>
        <p:spPr>
          <a:xfrm>
            <a:off x="1644175" y="300814"/>
            <a:ext cx="4356575" cy="553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/>
              <a:t>Kibana plugins</a:t>
            </a:r>
            <a:endParaRPr lang="ru-RU" sz="4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1A1A930-2902-40D0-A888-DFD5C4AB6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1148539"/>
            <a:ext cx="9877425" cy="522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84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6C9E8E-89DB-4955-8E62-4ACC0EFC6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233982"/>
            <a:ext cx="9848850" cy="528390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1D20FB-514C-4279-9808-2833EE3B2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02" y="193790"/>
            <a:ext cx="699373" cy="847725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17E5CCB-2934-47DB-AD63-392F583739EC}"/>
              </a:ext>
            </a:extLst>
          </p:cNvPr>
          <p:cNvSpPr txBox="1">
            <a:spLocks/>
          </p:cNvSpPr>
          <p:nvPr/>
        </p:nvSpPr>
        <p:spPr>
          <a:xfrm>
            <a:off x="1739425" y="340115"/>
            <a:ext cx="4356575" cy="553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/>
              <a:t>Kibana all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517399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2C77A620-52A0-44BF-B93E-7B43F0D614F4}"/>
              </a:ext>
            </a:extLst>
          </p:cNvPr>
          <p:cNvSpPr txBox="1">
            <a:spLocks/>
          </p:cNvSpPr>
          <p:nvPr/>
        </p:nvSpPr>
        <p:spPr>
          <a:xfrm>
            <a:off x="950372" y="557636"/>
            <a:ext cx="2354803" cy="553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 err="1"/>
              <a:t>Cerebro</a:t>
            </a:r>
            <a:endParaRPr lang="ru-RU" sz="44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054B58A-9FCE-4277-8264-0F8F1C3DD1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4"/>
          <a:stretch/>
        </p:blipFill>
        <p:spPr>
          <a:xfrm>
            <a:off x="1181100" y="1771650"/>
            <a:ext cx="9829800" cy="386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06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54B9AE-A959-48BF-BD9B-E55939EA7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453" y="2577220"/>
            <a:ext cx="889203" cy="1016232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3D4362FF-0996-4F01-BD46-0233E5922AE8}"/>
              </a:ext>
            </a:extLst>
          </p:cNvPr>
          <p:cNvSpPr txBox="1">
            <a:spLocks/>
          </p:cNvSpPr>
          <p:nvPr/>
        </p:nvSpPr>
        <p:spPr>
          <a:xfrm>
            <a:off x="5079899" y="2741672"/>
            <a:ext cx="2172893" cy="687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err="1"/>
              <a:t>Logstash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772630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AAEACC45-019D-4389-83A7-447092C82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353" y="1267619"/>
            <a:ext cx="5271294" cy="5271294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A6680B-8F69-4AEC-972E-7170C4644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28" y="319087"/>
            <a:ext cx="889203" cy="1016232"/>
          </a:xfrm>
          <a:prstGeom prst="rect">
            <a:avLst/>
          </a:prstGeom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77A9E919-FEDB-4A9E-8ABC-89702B0D2D6C}"/>
              </a:ext>
            </a:extLst>
          </p:cNvPr>
          <p:cNvSpPr txBox="1">
            <a:spLocks/>
          </p:cNvSpPr>
          <p:nvPr/>
        </p:nvSpPr>
        <p:spPr>
          <a:xfrm>
            <a:off x="1755674" y="483539"/>
            <a:ext cx="2172893" cy="687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err="1"/>
              <a:t>Logstash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98912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58735" y="2953647"/>
            <a:ext cx="10271760" cy="1277532"/>
          </a:xfrm>
        </p:spPr>
        <p:txBody>
          <a:bodyPr>
            <a:noAutofit/>
          </a:bodyPr>
          <a:lstStyle/>
          <a:p>
            <a:r>
              <a:rPr lang="en-US" sz="4400" dirty="0" err="1"/>
              <a:t>git</a:t>
            </a:r>
            <a:r>
              <a:rPr lang="en-US" sz="4400" dirty="0"/>
              <a:t> clone </a:t>
            </a:r>
            <a:r>
              <a:rPr lang="en-US" sz="4400" dirty="0" err="1"/>
              <a:t>git@github.com:WeslyG</a:t>
            </a:r>
            <a:r>
              <a:rPr lang="en-US" sz="4400" dirty="0"/>
              <a:t>/elk-</a:t>
            </a:r>
            <a:r>
              <a:rPr lang="en-US" sz="4400" dirty="0" err="1"/>
              <a:t>mk.git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14207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A6680B-8F69-4AEC-972E-7170C4644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28" y="319087"/>
            <a:ext cx="889203" cy="101623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1743FCE-624C-4465-ACD6-05224B937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725" y="906909"/>
            <a:ext cx="7977187" cy="5670103"/>
          </a:xfrm>
          <a:prstGeom prst="rect">
            <a:avLst/>
          </a:prstGeom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77A9E919-FEDB-4A9E-8ABC-89702B0D2D6C}"/>
              </a:ext>
            </a:extLst>
          </p:cNvPr>
          <p:cNvSpPr txBox="1">
            <a:spLocks/>
          </p:cNvSpPr>
          <p:nvPr/>
        </p:nvSpPr>
        <p:spPr>
          <a:xfrm>
            <a:off x="1755674" y="483539"/>
            <a:ext cx="2172893" cy="687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err="1"/>
              <a:t>Logstash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702117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1C21139-E5DA-465C-9173-1A9D18E77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6477" y="2188185"/>
            <a:ext cx="3467872" cy="490890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boundary</a:t>
            </a:r>
          </a:p>
          <a:p>
            <a:pPr marL="0" indent="0">
              <a:buNone/>
            </a:pPr>
            <a:r>
              <a:rPr lang="en-US" dirty="0" err="1"/>
              <a:t>circonus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cloudwatch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csv</a:t>
            </a:r>
          </a:p>
          <a:p>
            <a:pPr marL="0" indent="0">
              <a:buNone/>
            </a:pPr>
            <a:r>
              <a:rPr lang="en-US" dirty="0" err="1"/>
              <a:t>datadog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datadog_metrics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elastic_app_search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elasticsearch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email</a:t>
            </a:r>
          </a:p>
          <a:p>
            <a:pPr marL="0" indent="0">
              <a:buNone/>
            </a:pPr>
            <a:r>
              <a:rPr lang="en-US" dirty="0"/>
              <a:t>exec</a:t>
            </a:r>
          </a:p>
          <a:p>
            <a:pPr marL="0" indent="0">
              <a:buNone/>
            </a:pPr>
            <a:r>
              <a:rPr lang="en-US" dirty="0"/>
              <a:t>file</a:t>
            </a:r>
          </a:p>
          <a:p>
            <a:pPr marL="0" indent="0">
              <a:buNone/>
            </a:pPr>
            <a:r>
              <a:rPr lang="en-US" dirty="0"/>
              <a:t>ganglia</a:t>
            </a:r>
          </a:p>
          <a:p>
            <a:pPr marL="0" indent="0">
              <a:buNone/>
            </a:pPr>
            <a:r>
              <a:rPr lang="en-US" dirty="0" err="1"/>
              <a:t>gelf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google_bigquery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google_cloud_storage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google_pubsub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graphite</a:t>
            </a:r>
          </a:p>
          <a:p>
            <a:pPr marL="0" indent="0">
              <a:buNone/>
            </a:pPr>
            <a:r>
              <a:rPr lang="en-US" dirty="0" err="1"/>
              <a:t>graphtastic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http</a:t>
            </a:r>
          </a:p>
          <a:p>
            <a:pPr marL="0" indent="0">
              <a:buNone/>
            </a:pPr>
            <a:r>
              <a:rPr lang="en-US" dirty="0" err="1"/>
              <a:t>influxdb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irc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EE4A81-7899-4B01-B011-22BB076ED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6" y="48410"/>
            <a:ext cx="889203" cy="1016232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394469E3-5468-4D48-B974-FE12AD937BE8}"/>
              </a:ext>
            </a:extLst>
          </p:cNvPr>
          <p:cNvSpPr txBox="1">
            <a:spLocks/>
          </p:cNvSpPr>
          <p:nvPr/>
        </p:nvSpPr>
        <p:spPr>
          <a:xfrm>
            <a:off x="1303479" y="212862"/>
            <a:ext cx="2172893" cy="687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err="1"/>
              <a:t>Logstash</a:t>
            </a:r>
            <a:endParaRPr lang="ru-RU" sz="44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64D6653-0FFB-4153-B761-027A5EE6F919}"/>
              </a:ext>
            </a:extLst>
          </p:cNvPr>
          <p:cNvSpPr txBox="1">
            <a:spLocks/>
          </p:cNvSpPr>
          <p:nvPr/>
        </p:nvSpPr>
        <p:spPr>
          <a:xfrm>
            <a:off x="8691477" y="2188185"/>
            <a:ext cx="1673706" cy="5378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dirty="0" err="1"/>
              <a:t>java_sink</a:t>
            </a:r>
            <a:endParaRPr lang="en-US" sz="900" dirty="0"/>
          </a:p>
          <a:p>
            <a:pPr marL="0" indent="0">
              <a:buNone/>
            </a:pPr>
            <a:r>
              <a:rPr lang="en-US" sz="900" dirty="0" err="1"/>
              <a:t>java_stdout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juggernaut</a:t>
            </a:r>
          </a:p>
          <a:p>
            <a:pPr marL="0" indent="0">
              <a:buNone/>
            </a:pPr>
            <a:r>
              <a:rPr lang="en-US" sz="900" dirty="0" err="1"/>
              <a:t>kafka</a:t>
            </a:r>
            <a:endParaRPr lang="en-US" sz="900" dirty="0"/>
          </a:p>
          <a:p>
            <a:pPr marL="0" indent="0">
              <a:buNone/>
            </a:pPr>
            <a:r>
              <a:rPr lang="en-US" sz="900" dirty="0" err="1"/>
              <a:t>librato</a:t>
            </a:r>
            <a:endParaRPr lang="en-US" sz="900" dirty="0"/>
          </a:p>
          <a:p>
            <a:pPr marL="0" indent="0">
              <a:buNone/>
            </a:pPr>
            <a:r>
              <a:rPr lang="en-US" sz="900" dirty="0" err="1"/>
              <a:t>loggly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lumberjack</a:t>
            </a:r>
          </a:p>
          <a:p>
            <a:pPr marL="0" indent="0">
              <a:buNone/>
            </a:pPr>
            <a:r>
              <a:rPr lang="en-US" sz="900" dirty="0" err="1"/>
              <a:t>metriccatcher</a:t>
            </a:r>
            <a:endParaRPr lang="en-US" sz="900" dirty="0"/>
          </a:p>
          <a:p>
            <a:pPr marL="0" indent="0">
              <a:buNone/>
            </a:pPr>
            <a:r>
              <a:rPr lang="en-US" sz="900" dirty="0" err="1"/>
              <a:t>mongodb</a:t>
            </a:r>
            <a:endParaRPr lang="en-US" sz="900" dirty="0"/>
          </a:p>
          <a:p>
            <a:pPr marL="0" indent="0">
              <a:buNone/>
            </a:pPr>
            <a:r>
              <a:rPr lang="en-US" sz="900" dirty="0" err="1"/>
              <a:t>nagios</a:t>
            </a:r>
            <a:endParaRPr lang="en-US" sz="900" dirty="0"/>
          </a:p>
          <a:p>
            <a:pPr marL="0" indent="0">
              <a:buNone/>
            </a:pPr>
            <a:r>
              <a:rPr lang="en-US" sz="900" dirty="0" err="1"/>
              <a:t>nagios_nsca</a:t>
            </a:r>
            <a:endParaRPr lang="en-US" sz="900" dirty="0"/>
          </a:p>
          <a:p>
            <a:pPr marL="0" indent="0">
              <a:buNone/>
            </a:pPr>
            <a:r>
              <a:rPr lang="en-US" sz="900" dirty="0" err="1"/>
              <a:t>opentsdb</a:t>
            </a:r>
            <a:endParaRPr lang="en-US" sz="900" dirty="0"/>
          </a:p>
          <a:p>
            <a:pPr marL="0" indent="0">
              <a:buNone/>
            </a:pPr>
            <a:r>
              <a:rPr lang="en-US" sz="900" dirty="0" err="1"/>
              <a:t>pagerduty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pipe</a:t>
            </a:r>
          </a:p>
          <a:p>
            <a:pPr marL="0" indent="0">
              <a:buNone/>
            </a:pPr>
            <a:r>
              <a:rPr lang="en-US" sz="900" dirty="0" err="1"/>
              <a:t>rabbitmq</a:t>
            </a:r>
            <a:endParaRPr lang="en-US" sz="900" dirty="0"/>
          </a:p>
          <a:p>
            <a:pPr marL="0" indent="0">
              <a:buNone/>
            </a:pPr>
            <a:r>
              <a:rPr lang="en-US" sz="900" dirty="0" err="1"/>
              <a:t>redis</a:t>
            </a:r>
            <a:endParaRPr lang="en-US" sz="900" dirty="0"/>
          </a:p>
          <a:p>
            <a:pPr marL="0" indent="0">
              <a:buNone/>
            </a:pPr>
            <a:r>
              <a:rPr lang="en-US" sz="900" dirty="0" err="1"/>
              <a:t>redmine</a:t>
            </a:r>
            <a:endParaRPr lang="en-US" sz="900" dirty="0"/>
          </a:p>
          <a:p>
            <a:pPr marL="0" indent="0">
              <a:buNone/>
            </a:pPr>
            <a:r>
              <a:rPr lang="en-US" sz="900" dirty="0" err="1"/>
              <a:t>riak</a:t>
            </a:r>
            <a:endParaRPr lang="en-US" sz="900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A146FD00-088D-48A6-8900-98003D69A80A}"/>
              </a:ext>
            </a:extLst>
          </p:cNvPr>
          <p:cNvSpPr txBox="1">
            <a:spLocks/>
          </p:cNvSpPr>
          <p:nvPr/>
        </p:nvSpPr>
        <p:spPr>
          <a:xfrm>
            <a:off x="9887496" y="2188186"/>
            <a:ext cx="1673706" cy="3994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dirty="0" err="1"/>
              <a:t>solr_http</a:t>
            </a:r>
            <a:endParaRPr lang="en-US" sz="1050" dirty="0"/>
          </a:p>
          <a:p>
            <a:pPr marL="0" indent="0">
              <a:buNone/>
            </a:pPr>
            <a:r>
              <a:rPr lang="en-US" sz="1050" dirty="0" err="1"/>
              <a:t>sqs</a:t>
            </a:r>
            <a:endParaRPr lang="en-US" sz="1050" dirty="0"/>
          </a:p>
          <a:p>
            <a:pPr marL="0" indent="0">
              <a:buNone/>
            </a:pPr>
            <a:r>
              <a:rPr lang="en-US" sz="1050" dirty="0" err="1"/>
              <a:t>statsd</a:t>
            </a:r>
            <a:endParaRPr lang="en-US" sz="1050" dirty="0"/>
          </a:p>
          <a:p>
            <a:pPr marL="0" indent="0">
              <a:buNone/>
            </a:pPr>
            <a:r>
              <a:rPr lang="en-US" sz="1050" dirty="0" err="1"/>
              <a:t>stdout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stomp</a:t>
            </a:r>
          </a:p>
          <a:p>
            <a:pPr marL="0" indent="0">
              <a:buNone/>
            </a:pPr>
            <a:r>
              <a:rPr lang="en-US" sz="1050" dirty="0"/>
              <a:t>syslog</a:t>
            </a:r>
          </a:p>
          <a:p>
            <a:pPr marL="0" indent="0">
              <a:buNone/>
            </a:pPr>
            <a:r>
              <a:rPr lang="en-US" sz="1050" dirty="0" err="1"/>
              <a:t>tcp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timber</a:t>
            </a:r>
          </a:p>
          <a:p>
            <a:pPr marL="0" indent="0">
              <a:buNone/>
            </a:pPr>
            <a:r>
              <a:rPr lang="en-US" sz="1050" dirty="0" err="1"/>
              <a:t>udp</a:t>
            </a:r>
            <a:endParaRPr lang="en-US" sz="1050" dirty="0"/>
          </a:p>
          <a:p>
            <a:pPr marL="0" indent="0">
              <a:buNone/>
            </a:pPr>
            <a:r>
              <a:rPr lang="en-US" sz="1050" dirty="0" err="1"/>
              <a:t>webhdfs</a:t>
            </a:r>
            <a:endParaRPr lang="en-US" sz="1050" dirty="0"/>
          </a:p>
          <a:p>
            <a:pPr marL="0" indent="0">
              <a:buNone/>
            </a:pPr>
            <a:r>
              <a:rPr lang="en-US" sz="1050" dirty="0" err="1"/>
              <a:t>websocket</a:t>
            </a:r>
            <a:endParaRPr lang="en-US" sz="1050" dirty="0"/>
          </a:p>
          <a:p>
            <a:pPr marL="0" indent="0">
              <a:buNone/>
            </a:pPr>
            <a:r>
              <a:rPr lang="en-US" sz="1050" dirty="0" err="1"/>
              <a:t>xmpp</a:t>
            </a:r>
            <a:endParaRPr lang="en-US" sz="1050" dirty="0"/>
          </a:p>
          <a:p>
            <a:pPr marL="0" indent="0">
              <a:buNone/>
            </a:pPr>
            <a:r>
              <a:rPr lang="en-US" sz="1050" dirty="0" err="1"/>
              <a:t>zabbix</a:t>
            </a:r>
            <a:endParaRPr lang="en-US" sz="1050" dirty="0"/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108248E6-D76C-40A5-9F1D-6DFFAB467C8C}"/>
              </a:ext>
            </a:extLst>
          </p:cNvPr>
          <p:cNvSpPr txBox="1">
            <a:spLocks/>
          </p:cNvSpPr>
          <p:nvPr/>
        </p:nvSpPr>
        <p:spPr>
          <a:xfrm>
            <a:off x="7482980" y="1319998"/>
            <a:ext cx="2172893" cy="687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err="1"/>
              <a:t>OutPut</a:t>
            </a:r>
            <a:endParaRPr lang="ru-RU" sz="4400" dirty="0"/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DE5DB99A-CB07-4FAB-AC8E-B235060940C4}"/>
              </a:ext>
            </a:extLst>
          </p:cNvPr>
          <p:cNvSpPr txBox="1">
            <a:spLocks/>
          </p:cNvSpPr>
          <p:nvPr/>
        </p:nvSpPr>
        <p:spPr>
          <a:xfrm>
            <a:off x="1126295" y="1319998"/>
            <a:ext cx="2172893" cy="687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/>
              <a:t>Input</a:t>
            </a:r>
            <a:endParaRPr lang="ru-RU" sz="44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BC0ECE-A007-4A1A-83DD-6F2F12783490}"/>
              </a:ext>
            </a:extLst>
          </p:cNvPr>
          <p:cNvSpPr/>
          <p:nvPr/>
        </p:nvSpPr>
        <p:spPr>
          <a:xfrm>
            <a:off x="414276" y="2202617"/>
            <a:ext cx="23331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azure_event_hubs</a:t>
            </a:r>
            <a:endParaRPr lang="ru-RU" dirty="0"/>
          </a:p>
          <a:p>
            <a:r>
              <a:rPr lang="ru-RU" dirty="0" err="1"/>
              <a:t>beats</a:t>
            </a:r>
            <a:endParaRPr lang="ru-RU" dirty="0"/>
          </a:p>
          <a:p>
            <a:r>
              <a:rPr lang="ru-RU" dirty="0" err="1"/>
              <a:t>cloudwatch</a:t>
            </a:r>
            <a:endParaRPr lang="ru-RU" dirty="0"/>
          </a:p>
          <a:p>
            <a:r>
              <a:rPr lang="ru-RU" dirty="0" err="1"/>
              <a:t>couchdb_changes</a:t>
            </a:r>
            <a:endParaRPr lang="ru-RU" dirty="0"/>
          </a:p>
          <a:p>
            <a:r>
              <a:rPr lang="ru-RU" dirty="0" err="1"/>
              <a:t>dead_letter_queue</a:t>
            </a:r>
            <a:endParaRPr lang="ru-RU" dirty="0"/>
          </a:p>
          <a:p>
            <a:r>
              <a:rPr lang="ru-RU" dirty="0" err="1"/>
              <a:t>elasticsearch</a:t>
            </a:r>
            <a:endParaRPr lang="ru-RU" dirty="0"/>
          </a:p>
          <a:p>
            <a:r>
              <a:rPr lang="ru-RU" dirty="0" err="1"/>
              <a:t>exec</a:t>
            </a:r>
            <a:endParaRPr lang="ru-RU" dirty="0"/>
          </a:p>
          <a:p>
            <a:r>
              <a:rPr lang="ru-RU" dirty="0" err="1"/>
              <a:t>file</a:t>
            </a:r>
            <a:endParaRPr lang="ru-RU" dirty="0"/>
          </a:p>
          <a:p>
            <a:r>
              <a:rPr lang="ru-RU" dirty="0" err="1"/>
              <a:t>ganglia</a:t>
            </a:r>
            <a:endParaRPr lang="ru-RU" dirty="0"/>
          </a:p>
          <a:p>
            <a:r>
              <a:rPr lang="ru-RU" dirty="0" err="1"/>
              <a:t>gelf</a:t>
            </a:r>
            <a:endParaRPr lang="ru-RU" dirty="0"/>
          </a:p>
          <a:p>
            <a:r>
              <a:rPr lang="ru-RU" dirty="0" err="1"/>
              <a:t>generator</a:t>
            </a:r>
            <a:endParaRPr lang="ru-RU" dirty="0"/>
          </a:p>
          <a:p>
            <a:r>
              <a:rPr lang="ru-RU" dirty="0" err="1"/>
              <a:t>github</a:t>
            </a:r>
            <a:endParaRPr lang="ru-RU" dirty="0"/>
          </a:p>
          <a:p>
            <a:r>
              <a:rPr lang="ru-RU" dirty="0" err="1"/>
              <a:t>google_cloud_storage</a:t>
            </a:r>
            <a:endParaRPr lang="ru-RU" dirty="0"/>
          </a:p>
          <a:p>
            <a:r>
              <a:rPr lang="ru-RU" dirty="0" err="1"/>
              <a:t>google_pubsub</a:t>
            </a:r>
            <a:endParaRPr lang="ru-RU" dirty="0"/>
          </a:p>
          <a:p>
            <a:r>
              <a:rPr lang="ru-RU" dirty="0" err="1"/>
              <a:t>graphite</a:t>
            </a:r>
            <a:endParaRPr lang="ru-RU" dirty="0"/>
          </a:p>
          <a:p>
            <a:r>
              <a:rPr lang="ru-RU" dirty="0" err="1"/>
              <a:t>heartbeat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EA68A71-02F4-40C2-8599-A752D95748A4}"/>
              </a:ext>
            </a:extLst>
          </p:cNvPr>
          <p:cNvSpPr/>
          <p:nvPr/>
        </p:nvSpPr>
        <p:spPr>
          <a:xfrm>
            <a:off x="2807317" y="223012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http</a:t>
            </a:r>
            <a:endParaRPr lang="ru-RU" dirty="0"/>
          </a:p>
          <a:p>
            <a:r>
              <a:rPr lang="ru-RU" dirty="0" err="1"/>
              <a:t>http_poller</a:t>
            </a:r>
            <a:endParaRPr lang="ru-RU" dirty="0"/>
          </a:p>
          <a:p>
            <a:r>
              <a:rPr lang="ru-RU" dirty="0" err="1"/>
              <a:t>imap</a:t>
            </a:r>
            <a:endParaRPr lang="ru-RU" dirty="0"/>
          </a:p>
          <a:p>
            <a:r>
              <a:rPr lang="ru-RU" dirty="0" err="1"/>
              <a:t>irc</a:t>
            </a:r>
            <a:endParaRPr lang="ru-RU" dirty="0"/>
          </a:p>
          <a:p>
            <a:r>
              <a:rPr lang="ru-RU" dirty="0" err="1"/>
              <a:t>java_generator</a:t>
            </a:r>
            <a:endParaRPr lang="ru-RU" dirty="0"/>
          </a:p>
          <a:p>
            <a:r>
              <a:rPr lang="ru-RU" dirty="0" err="1"/>
              <a:t>java_stdin</a:t>
            </a:r>
            <a:endParaRPr lang="ru-RU" dirty="0"/>
          </a:p>
          <a:p>
            <a:r>
              <a:rPr lang="ru-RU" dirty="0" err="1"/>
              <a:t>jdbc</a:t>
            </a:r>
            <a:endParaRPr lang="ru-RU" dirty="0"/>
          </a:p>
          <a:p>
            <a:r>
              <a:rPr lang="ru-RU" dirty="0" err="1"/>
              <a:t>jms</a:t>
            </a:r>
            <a:endParaRPr lang="ru-RU" dirty="0"/>
          </a:p>
          <a:p>
            <a:r>
              <a:rPr lang="ru-RU" dirty="0" err="1"/>
              <a:t>jmx</a:t>
            </a:r>
            <a:endParaRPr lang="ru-RU" dirty="0"/>
          </a:p>
          <a:p>
            <a:r>
              <a:rPr lang="ru-RU" dirty="0" err="1"/>
              <a:t>kafka</a:t>
            </a:r>
            <a:endParaRPr lang="ru-RU" dirty="0"/>
          </a:p>
          <a:p>
            <a:r>
              <a:rPr lang="ru-RU" dirty="0" err="1"/>
              <a:t>kinesis</a:t>
            </a:r>
            <a:endParaRPr lang="ru-RU" dirty="0"/>
          </a:p>
          <a:p>
            <a:r>
              <a:rPr lang="ru-RU" dirty="0"/>
              <a:t>log4j</a:t>
            </a:r>
          </a:p>
          <a:p>
            <a:r>
              <a:rPr lang="ru-RU" dirty="0" err="1"/>
              <a:t>lumberjack</a:t>
            </a:r>
            <a:endParaRPr lang="ru-RU" dirty="0"/>
          </a:p>
          <a:p>
            <a:r>
              <a:rPr lang="ru-RU" dirty="0" err="1"/>
              <a:t>meetup</a:t>
            </a:r>
            <a:endParaRPr lang="ru-RU" dirty="0"/>
          </a:p>
          <a:p>
            <a:r>
              <a:rPr lang="ru-RU" dirty="0" err="1"/>
              <a:t>pipe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647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212088-EC22-4F15-90E2-05A38E206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1402360"/>
            <a:ext cx="7867650" cy="47244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38965E-D95F-4AE6-B369-6BAE2319A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6" y="48410"/>
            <a:ext cx="889203" cy="1016232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EACBE35-4B44-44D5-84A1-1AA1E3D6E568}"/>
              </a:ext>
            </a:extLst>
          </p:cNvPr>
          <p:cNvSpPr txBox="1">
            <a:spLocks/>
          </p:cNvSpPr>
          <p:nvPr/>
        </p:nvSpPr>
        <p:spPr>
          <a:xfrm>
            <a:off x="1303479" y="212862"/>
            <a:ext cx="2172893" cy="687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err="1"/>
              <a:t>Logstash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220295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720162-4D0F-464D-9294-B98882A5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498" y="947956"/>
            <a:ext cx="9080312" cy="535197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76A8B9-BBAC-46D2-B74C-46B9EDCB22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56" y="395988"/>
            <a:ext cx="886963" cy="831105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AA437DD-5474-4533-8B67-A3C40004FD2E}"/>
              </a:ext>
            </a:extLst>
          </p:cNvPr>
          <p:cNvSpPr txBox="1">
            <a:spLocks/>
          </p:cNvSpPr>
          <p:nvPr/>
        </p:nvSpPr>
        <p:spPr>
          <a:xfrm>
            <a:off x="1632437" y="469656"/>
            <a:ext cx="1136072" cy="687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/>
              <a:t>ELK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334482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FCBA6-2701-47B5-A6FE-A4A85C1E3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5066"/>
            <a:ext cx="9144000" cy="1093934"/>
          </a:xfrm>
        </p:spPr>
        <p:txBody>
          <a:bodyPr/>
          <a:lstStyle/>
          <a:p>
            <a:r>
              <a:rPr lang="en-US" dirty="0"/>
              <a:t>Go to code!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8618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C8FFB-A336-42DE-AE65-8F2F1FF32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49617" cy="515719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0F1631-9AEC-4849-B6A7-EE96A957A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01" y="1389397"/>
            <a:ext cx="10805719" cy="53889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400" dirty="0"/>
              <a:t>Поиск по полям </a:t>
            </a:r>
            <a:br>
              <a:rPr lang="ru-RU" sz="4400" dirty="0"/>
            </a:br>
            <a:r>
              <a:rPr lang="en-US" dirty="0" err="1"/>
              <a:t>message:"The</a:t>
            </a:r>
            <a:r>
              <a:rPr lang="en-US" dirty="0"/>
              <a:t> Right Way" AND status:200</a:t>
            </a:r>
            <a:br>
              <a:rPr lang="en-US" sz="4400" dirty="0"/>
            </a:br>
            <a:br>
              <a:rPr lang="en-US" sz="4400" dirty="0"/>
            </a:br>
            <a:r>
              <a:rPr lang="ru-RU" dirty="0"/>
              <a:t>Поиск по шаблону (только для </a:t>
            </a:r>
            <a:r>
              <a:rPr lang="en-US" dirty="0"/>
              <a:t>keyword)</a:t>
            </a:r>
            <a:br>
              <a:rPr lang="ru-RU" sz="4400" dirty="0"/>
            </a:br>
            <a:r>
              <a:rPr lang="en-US" dirty="0" err="1"/>
              <a:t>te?t</a:t>
            </a:r>
            <a:r>
              <a:rPr lang="ru-RU" dirty="0"/>
              <a:t> – один символ</a:t>
            </a:r>
            <a:br>
              <a:rPr lang="en-US" sz="4400" dirty="0"/>
            </a:br>
            <a:r>
              <a:rPr lang="en-US" dirty="0"/>
              <a:t>test*</a:t>
            </a:r>
            <a:r>
              <a:rPr lang="ru-RU" dirty="0"/>
              <a:t> - сколько угодно символов</a:t>
            </a:r>
            <a:endParaRPr lang="en-US" sz="4400" dirty="0"/>
          </a:p>
          <a:p>
            <a:pPr marL="0" indent="0">
              <a:buNone/>
            </a:pPr>
            <a:br>
              <a:rPr lang="en-US" sz="4400" dirty="0"/>
            </a:br>
            <a:r>
              <a:rPr lang="ru-RU" dirty="0" err="1"/>
              <a:t>Булевый</a:t>
            </a:r>
            <a:r>
              <a:rPr lang="ru-RU" dirty="0"/>
              <a:t> поиск </a:t>
            </a:r>
            <a:br>
              <a:rPr lang="en-US" sz="4400" dirty="0"/>
            </a:br>
            <a:r>
              <a:rPr lang="en-US" dirty="0"/>
              <a:t>AND OR NOT</a:t>
            </a:r>
            <a:br>
              <a:rPr lang="en-US" sz="4400" dirty="0"/>
            </a:br>
            <a:br>
              <a:rPr lang="en-US" sz="4400" dirty="0"/>
            </a:br>
            <a:r>
              <a:rPr lang="ru-RU" dirty="0"/>
              <a:t>Приоритет операций</a:t>
            </a:r>
            <a:br>
              <a:rPr lang="ru-RU" sz="4400" dirty="0"/>
            </a:br>
            <a:r>
              <a:rPr lang="ru-RU" dirty="0"/>
              <a:t>( </a:t>
            </a:r>
            <a:r>
              <a:rPr lang="en-US" dirty="0"/>
              <a:t>A AND B ) or C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ru-RU" sz="3200" dirty="0"/>
              <a:t>Поиск по диапазону  (только для цифр)</a:t>
            </a:r>
            <a:br>
              <a:rPr lang="ru-RU" sz="3200" dirty="0"/>
            </a:br>
            <a:r>
              <a:rPr lang="en-US" sz="3200" dirty="0" err="1"/>
              <a:t>statusCode</a:t>
            </a:r>
            <a:r>
              <a:rPr lang="en-US" sz="3200" dirty="0"/>
              <a:t>: [200 TO 500]</a:t>
            </a:r>
            <a:br>
              <a:rPr lang="en-US" sz="6600" dirty="0"/>
            </a:br>
            <a:br>
              <a:rPr lang="en-US" sz="4400" dirty="0"/>
            </a:b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955104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6D6831-32F9-4E61-A0FE-BAF8EDABCD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780984"/>
            <a:ext cx="838130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Сообщения в «</a:t>
            </a:r>
            <a:r>
              <a:rPr lang="en-US" sz="3200" dirty="0"/>
              <a:t>Message</a:t>
            </a:r>
            <a:r>
              <a:rPr lang="ru-RU" sz="3200" dirty="0"/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CA80E5-3F9D-4864-846C-8D144AB38AE0}"/>
              </a:ext>
            </a:extLst>
          </p:cNvPr>
          <p:cNvSpPr txBox="1"/>
          <p:nvPr/>
        </p:nvSpPr>
        <p:spPr>
          <a:xfrm>
            <a:off x="1258421" y="2283779"/>
            <a:ext cx="7165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Найти все 200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AD209E-6A00-423C-BFDA-9B73BCAA8407}"/>
              </a:ext>
            </a:extLst>
          </p:cNvPr>
          <p:cNvSpPr txBox="1"/>
          <p:nvPr/>
        </p:nvSpPr>
        <p:spPr>
          <a:xfrm>
            <a:off x="1258421" y="2978527"/>
            <a:ext cx="7165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Найти все ошибки уровня </a:t>
            </a:r>
            <a:r>
              <a:rPr lang="en-US" sz="3200" dirty="0"/>
              <a:t>Error</a:t>
            </a:r>
            <a:endParaRPr lang="ru-RU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2BCAE7-B9F3-4265-BD7A-CD6B54F57381}"/>
              </a:ext>
            </a:extLst>
          </p:cNvPr>
          <p:cNvSpPr txBox="1"/>
          <p:nvPr/>
        </p:nvSpPr>
        <p:spPr>
          <a:xfrm>
            <a:off x="1258421" y="3689293"/>
            <a:ext cx="7165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Найти все НЕ 500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B3359-E067-466F-BAAA-39A410552901}"/>
              </a:ext>
            </a:extLst>
          </p:cNvPr>
          <p:cNvSpPr txBox="1"/>
          <p:nvPr/>
        </p:nvSpPr>
        <p:spPr>
          <a:xfrm>
            <a:off x="1258421" y="4351440"/>
            <a:ext cx="9212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Найти все 400 ошибки используя поиск по шаблону</a:t>
            </a:r>
          </a:p>
        </p:txBody>
      </p:sp>
    </p:spTree>
    <p:extLst>
      <p:ext uri="{BB962C8B-B14F-4D97-AF65-F5344CB8AC3E}">
        <p14:creationId xmlns:p14="http://schemas.microsoft.com/office/powerpoint/2010/main" val="1467593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88DD0-95BE-4559-A266-9DF162DBB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15980" cy="951947"/>
          </a:xfrm>
        </p:spPr>
        <p:txBody>
          <a:bodyPr/>
          <a:lstStyle/>
          <a:p>
            <a:r>
              <a:rPr lang="ru-RU" dirty="0"/>
              <a:t>Типы данных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467D21A-6B7A-4B87-9D38-512B78366F74}"/>
              </a:ext>
            </a:extLst>
          </p:cNvPr>
          <p:cNvSpPr/>
          <p:nvPr/>
        </p:nvSpPr>
        <p:spPr>
          <a:xfrm>
            <a:off x="1001087" y="1538428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Text</a:t>
            </a:r>
            <a:endParaRPr lang="ru-R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Отлично ищется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AA5D578-4AD2-4F61-BB60-2354238E151E}"/>
              </a:ext>
            </a:extLst>
          </p:cNvPr>
          <p:cNvSpPr/>
          <p:nvPr/>
        </p:nvSpPr>
        <p:spPr>
          <a:xfrm>
            <a:off x="1001087" y="2621558"/>
            <a:ext cx="230588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ErrorMessage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ResponseMessage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(any messages)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FB5F93-4B8F-4FD7-AF7B-9EB95825E0AD}"/>
              </a:ext>
            </a:extLst>
          </p:cNvPr>
          <p:cNvSpPr txBox="1"/>
          <p:nvPr/>
        </p:nvSpPr>
        <p:spPr>
          <a:xfrm>
            <a:off x="4640025" y="1538428"/>
            <a:ext cx="20283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Keyword</a:t>
            </a:r>
            <a:endParaRPr lang="ru-R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Сортируются</a:t>
            </a:r>
          </a:p>
          <a:p>
            <a:endParaRPr lang="ru-RU" dirty="0"/>
          </a:p>
          <a:p>
            <a:endParaRPr lang="ru-RU" sz="32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D19E21F-B871-4C47-81C4-5690BC4E4BAC}"/>
              </a:ext>
            </a:extLst>
          </p:cNvPr>
          <p:cNvSpPr/>
          <p:nvPr/>
        </p:nvSpPr>
        <p:spPr>
          <a:xfrm>
            <a:off x="4640025" y="2430980"/>
            <a:ext cx="323146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Machine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Custom Error (00x24521231)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AA1892-820F-466F-83D4-AEF4C24B3EF7}"/>
              </a:ext>
            </a:extLst>
          </p:cNvPr>
          <p:cNvSpPr txBox="1"/>
          <p:nvPr/>
        </p:nvSpPr>
        <p:spPr>
          <a:xfrm>
            <a:off x="8433400" y="1538428"/>
            <a:ext cx="4605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Числа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Ищутся по диапазону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Сортируются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5760808-6672-44F1-BF6D-E48BD5F216BF}"/>
              </a:ext>
            </a:extLst>
          </p:cNvPr>
          <p:cNvSpPr/>
          <p:nvPr/>
        </p:nvSpPr>
        <p:spPr>
          <a:xfrm>
            <a:off x="8433400" y="2644026"/>
            <a:ext cx="16156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Status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Timeout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CF742A-0E8A-4511-A994-39028C3DAA31}"/>
              </a:ext>
            </a:extLst>
          </p:cNvPr>
          <p:cNvSpPr txBox="1"/>
          <p:nvPr/>
        </p:nvSpPr>
        <p:spPr>
          <a:xfrm>
            <a:off x="838200" y="4457799"/>
            <a:ext cx="3200402" cy="1540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Ip</a:t>
            </a:r>
            <a:endParaRPr lang="ru-RU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Сортируются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Ищутся по маске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Поддерживают </a:t>
            </a:r>
            <a:r>
              <a:rPr lang="en-US" sz="2000" dirty="0"/>
              <a:t>ip v6</a:t>
            </a:r>
            <a:endParaRPr lang="ru-RU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705E9E-AE41-467D-A4CB-39A0BFEB40C4}"/>
              </a:ext>
            </a:extLst>
          </p:cNvPr>
          <p:cNvSpPr txBox="1"/>
          <p:nvPr/>
        </p:nvSpPr>
        <p:spPr>
          <a:xfrm>
            <a:off x="4495799" y="4627651"/>
            <a:ext cx="3200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Geo</a:t>
            </a:r>
            <a:endParaRPr lang="ru-RU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Ищутся по</a:t>
            </a:r>
            <a:r>
              <a:rPr lang="en-US" sz="2000" dirty="0"/>
              <a:t> </a:t>
            </a:r>
            <a:r>
              <a:rPr lang="ru-RU" sz="2000" dirty="0"/>
              <a:t>региону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Сортируются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5D1B29-43F1-40C4-BC6B-EDB7AB495B7E}"/>
              </a:ext>
            </a:extLst>
          </p:cNvPr>
          <p:cNvSpPr txBox="1"/>
          <p:nvPr/>
        </p:nvSpPr>
        <p:spPr>
          <a:xfrm>
            <a:off x="8153398" y="4627651"/>
            <a:ext cx="320040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Date</a:t>
            </a:r>
            <a:endParaRPr lang="ru-RU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Сортируются</a:t>
            </a:r>
          </a:p>
        </p:txBody>
      </p:sp>
    </p:spTree>
    <p:extLst>
      <p:ext uri="{BB962C8B-B14F-4D97-AF65-F5344CB8AC3E}">
        <p14:creationId xmlns:p14="http://schemas.microsoft.com/office/powerpoint/2010/main" val="1610871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273EB5-3F08-4CAC-8B2B-B4741B9A1C5B}"/>
              </a:ext>
            </a:extLst>
          </p:cNvPr>
          <p:cNvSpPr txBox="1"/>
          <p:nvPr/>
        </p:nvSpPr>
        <p:spPr>
          <a:xfrm>
            <a:off x="796951" y="488952"/>
            <a:ext cx="7165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Задачи на структурированные логи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20A41-4CF7-47AD-9478-C4368C3CF7A3}"/>
              </a:ext>
            </a:extLst>
          </p:cNvPr>
          <p:cNvSpPr txBox="1"/>
          <p:nvPr/>
        </p:nvSpPr>
        <p:spPr>
          <a:xfrm>
            <a:off x="1511531" y="2178202"/>
            <a:ext cx="9501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Найти все 500 статусы ответа, отсортировать их по возрастанию</a:t>
            </a:r>
            <a:r>
              <a:rPr lang="en-US" sz="2000" dirty="0"/>
              <a:t> </a:t>
            </a:r>
            <a:r>
              <a:rPr lang="ru-RU" sz="2000" dirty="0"/>
              <a:t>времени запроса – визуализировать.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A04A9D-229F-451B-BEED-8EBCCACF421F}"/>
              </a:ext>
            </a:extLst>
          </p:cNvPr>
          <p:cNvSpPr txBox="1"/>
          <p:nvPr/>
        </p:nvSpPr>
        <p:spPr>
          <a:xfrm>
            <a:off x="1511532" y="3190473"/>
            <a:ext cx="9501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Найти все записи с временем ответа от </a:t>
            </a:r>
            <a:r>
              <a:rPr lang="en-US" sz="2400" dirty="0"/>
              <a:t>10 </a:t>
            </a:r>
            <a:r>
              <a:rPr lang="ru-RU" sz="2400" dirty="0"/>
              <a:t>до 200 мс с </a:t>
            </a:r>
            <a:r>
              <a:rPr lang="en-US" sz="2400" dirty="0"/>
              <a:t>level Information </a:t>
            </a:r>
            <a:r>
              <a:rPr lang="ru-RU" sz="2400" dirty="0"/>
              <a:t>и статус код </a:t>
            </a:r>
            <a:r>
              <a:rPr lang="ru-RU" sz="2400" b="1" dirty="0"/>
              <a:t>не</a:t>
            </a:r>
            <a:r>
              <a:rPr lang="ru-RU" sz="2400" dirty="0"/>
              <a:t> 200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D4201F-4F90-4E29-AAD0-78E7E96D0D1D}"/>
              </a:ext>
            </a:extLst>
          </p:cNvPr>
          <p:cNvSpPr txBox="1"/>
          <p:nvPr/>
        </p:nvSpPr>
        <p:spPr>
          <a:xfrm>
            <a:off x="1511531" y="4325855"/>
            <a:ext cx="9168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Найти все статус коды 20</a:t>
            </a:r>
            <a:r>
              <a:rPr lang="en-US" sz="2400" dirty="0"/>
              <a:t>1</a:t>
            </a:r>
            <a:r>
              <a:rPr lang="ru-RU" sz="2400" dirty="0"/>
              <a:t> и вывести самые долгие из них.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5FEE2-F042-4C3A-BF12-7739986F83CA}"/>
              </a:ext>
            </a:extLst>
          </p:cNvPr>
          <p:cNvSpPr txBox="1"/>
          <p:nvPr/>
        </p:nvSpPr>
        <p:spPr>
          <a:xfrm>
            <a:off x="1511531" y="5091905"/>
            <a:ext cx="9168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Найти все сообщения с текстом «</a:t>
            </a:r>
            <a:r>
              <a:rPr lang="en-US" sz="2400" dirty="0"/>
              <a:t>Server</a:t>
            </a:r>
            <a:r>
              <a:rPr lang="ru-RU" sz="24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131011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067B2-6F94-439B-B595-6298BC2C8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7627" y="2445594"/>
            <a:ext cx="4671564" cy="1325563"/>
          </a:xfrm>
        </p:spPr>
        <p:txBody>
          <a:bodyPr/>
          <a:lstStyle/>
          <a:p>
            <a:pPr algn="ctr"/>
            <a:r>
              <a:rPr lang="en-US" dirty="0"/>
              <a:t>Kibana Dashboard!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BC17A0-6860-4D50-8501-223589419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236" y="2600259"/>
            <a:ext cx="838391" cy="101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0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75608" y="484767"/>
            <a:ext cx="10271760" cy="753829"/>
          </a:xfrm>
        </p:spPr>
        <p:txBody>
          <a:bodyPr>
            <a:noAutofit/>
          </a:bodyPr>
          <a:lstStyle/>
          <a:p>
            <a:r>
              <a:rPr lang="ru-RU" sz="4400" dirty="0"/>
              <a:t>План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875608" y="1659632"/>
            <a:ext cx="10271760" cy="3577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>
              <a:buAutoNum type="arabicPeriod"/>
            </a:pPr>
            <a:r>
              <a:rPr lang="ru-RU" sz="4400" dirty="0"/>
              <a:t>Что такое </a:t>
            </a:r>
            <a:r>
              <a:rPr lang="en-US" sz="4400" dirty="0"/>
              <a:t>ELK </a:t>
            </a:r>
            <a:r>
              <a:rPr lang="ru-RU" sz="4400" dirty="0"/>
              <a:t>стек?</a:t>
            </a:r>
          </a:p>
          <a:p>
            <a:pPr marL="742950" indent="-742950" algn="l">
              <a:buAutoNum type="arabicPeriod"/>
            </a:pPr>
            <a:r>
              <a:rPr lang="ru-RU" sz="4400" dirty="0"/>
              <a:t>Как писать в </a:t>
            </a:r>
            <a:r>
              <a:rPr lang="en-US" sz="4400" dirty="0" err="1"/>
              <a:t>Elasticsearch</a:t>
            </a:r>
            <a:r>
              <a:rPr lang="en-US" sz="4400" dirty="0"/>
              <a:t> </a:t>
            </a:r>
            <a:r>
              <a:rPr lang="ru-RU" sz="4400" dirty="0"/>
              <a:t>из кода?</a:t>
            </a:r>
          </a:p>
          <a:p>
            <a:pPr marL="742950" indent="-742950" algn="l">
              <a:buAutoNum type="arabicPeriod"/>
            </a:pPr>
            <a:r>
              <a:rPr lang="ru-RU" sz="4400" dirty="0"/>
              <a:t>Как искать данные в </a:t>
            </a:r>
            <a:r>
              <a:rPr lang="en-US" sz="4400" dirty="0" err="1"/>
              <a:t>Kibana</a:t>
            </a:r>
            <a:r>
              <a:rPr lang="ru-RU" sz="4400" dirty="0"/>
              <a:t>?</a:t>
            </a:r>
          </a:p>
          <a:p>
            <a:pPr marL="742950" indent="-742950" algn="l">
              <a:buAutoNum type="arabicPeriod"/>
            </a:pPr>
            <a:r>
              <a:rPr lang="ru-RU" sz="4400" dirty="0"/>
              <a:t>Типы данных в</a:t>
            </a:r>
            <a:r>
              <a:rPr lang="en-US" sz="4400" dirty="0"/>
              <a:t> </a:t>
            </a:r>
            <a:r>
              <a:rPr lang="en-US" sz="4400" dirty="0" err="1"/>
              <a:t>Elasticsearch</a:t>
            </a:r>
            <a:r>
              <a:rPr lang="ru-RU" sz="4400" dirty="0"/>
              <a:t>.</a:t>
            </a:r>
          </a:p>
          <a:p>
            <a:pPr marL="742950" indent="-742950" algn="l">
              <a:buAutoNum type="arabicPeriod"/>
            </a:pPr>
            <a:r>
              <a:rPr lang="ru-RU" sz="4400" dirty="0"/>
              <a:t>Визуализации в </a:t>
            </a:r>
            <a:r>
              <a:rPr lang="en-US" sz="4400" dirty="0" err="1"/>
              <a:t>Kibana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67088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559" y="299258"/>
            <a:ext cx="1197642" cy="1122218"/>
          </a:xfrm>
          <a:prstGeom prst="rect">
            <a:avLst/>
          </a:prstGeom>
        </p:spPr>
      </p:pic>
      <p:sp>
        <p:nvSpPr>
          <p:cNvPr id="8" name="Подзаголовок 2"/>
          <p:cNvSpPr txBox="1">
            <a:spLocks/>
          </p:cNvSpPr>
          <p:nvPr/>
        </p:nvSpPr>
        <p:spPr>
          <a:xfrm>
            <a:off x="5483129" y="1498920"/>
            <a:ext cx="1136072" cy="687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/>
              <a:t>ELK</a:t>
            </a:r>
            <a:endParaRPr lang="ru-RU" sz="4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827" y="3137015"/>
            <a:ext cx="838391" cy="101623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619" y="3137015"/>
            <a:ext cx="927311" cy="101623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778" y="2812819"/>
            <a:ext cx="889203" cy="1016232"/>
          </a:xfrm>
          <a:prstGeom prst="rect">
            <a:avLst/>
          </a:prstGeom>
        </p:spPr>
      </p:pic>
      <p:sp>
        <p:nvSpPr>
          <p:cNvPr id="12" name="Подзаголовок 2"/>
          <p:cNvSpPr txBox="1">
            <a:spLocks/>
          </p:cNvSpPr>
          <p:nvPr/>
        </p:nvSpPr>
        <p:spPr>
          <a:xfrm>
            <a:off x="4933932" y="4020448"/>
            <a:ext cx="2172893" cy="687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err="1"/>
              <a:t>Logstash</a:t>
            </a:r>
            <a:endParaRPr lang="ru-RU" sz="4400" dirty="0"/>
          </a:p>
        </p:txBody>
      </p:sp>
      <p:sp>
        <p:nvSpPr>
          <p:cNvPr id="13" name="Подзаголовок 2"/>
          <p:cNvSpPr txBox="1">
            <a:spLocks/>
          </p:cNvSpPr>
          <p:nvPr/>
        </p:nvSpPr>
        <p:spPr>
          <a:xfrm>
            <a:off x="8394187" y="4280985"/>
            <a:ext cx="3103670" cy="687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 err="1"/>
              <a:t>Kibana</a:t>
            </a:r>
            <a:endParaRPr lang="ru-RU" sz="4400" dirty="0"/>
          </a:p>
        </p:txBody>
      </p:sp>
      <p:sp>
        <p:nvSpPr>
          <p:cNvPr id="14" name="Подзаголовок 2"/>
          <p:cNvSpPr txBox="1">
            <a:spLocks/>
          </p:cNvSpPr>
          <p:nvPr/>
        </p:nvSpPr>
        <p:spPr>
          <a:xfrm>
            <a:off x="650840" y="4516512"/>
            <a:ext cx="3103670" cy="687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err="1"/>
              <a:t>Elasticsearch</a:t>
            </a:r>
            <a:endParaRPr lang="ru-RU" sz="44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778" y="4749443"/>
            <a:ext cx="838391" cy="1016232"/>
          </a:xfrm>
          <a:prstGeom prst="rect">
            <a:avLst/>
          </a:prstGeom>
        </p:spPr>
      </p:pic>
      <p:sp>
        <p:nvSpPr>
          <p:cNvPr id="16" name="Подзаголовок 2"/>
          <p:cNvSpPr txBox="1">
            <a:spLocks/>
          </p:cNvSpPr>
          <p:nvPr/>
        </p:nvSpPr>
        <p:spPr>
          <a:xfrm>
            <a:off x="4773525" y="5740695"/>
            <a:ext cx="2172893" cy="687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/>
              <a:t>Beats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91348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708" y="2573137"/>
            <a:ext cx="927311" cy="1016232"/>
          </a:xfrm>
          <a:prstGeom prst="rect">
            <a:avLst/>
          </a:prstGeom>
        </p:spPr>
      </p:pic>
      <p:sp>
        <p:nvSpPr>
          <p:cNvPr id="14" name="Подзаголовок 2"/>
          <p:cNvSpPr txBox="1">
            <a:spLocks/>
          </p:cNvSpPr>
          <p:nvPr/>
        </p:nvSpPr>
        <p:spPr>
          <a:xfrm>
            <a:off x="4882019" y="2737589"/>
            <a:ext cx="3103670" cy="687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err="1"/>
              <a:t>Elasticsearch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86163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65" y="362987"/>
            <a:ext cx="777249" cy="851780"/>
          </a:xfrm>
          <a:prstGeom prst="rect">
            <a:avLst/>
          </a:prstGeom>
        </p:spPr>
      </p:pic>
      <p:sp>
        <p:nvSpPr>
          <p:cNvPr id="14" name="Подзаголовок 2"/>
          <p:cNvSpPr txBox="1">
            <a:spLocks/>
          </p:cNvSpPr>
          <p:nvPr/>
        </p:nvSpPr>
        <p:spPr>
          <a:xfrm>
            <a:off x="4857114" y="451239"/>
            <a:ext cx="3103670" cy="687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err="1"/>
              <a:t>Elasticsearch</a:t>
            </a:r>
            <a:endParaRPr lang="ru-RU" sz="40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FAD7C459-2E51-469E-AFA6-A94CC1393769}"/>
              </a:ext>
            </a:extLst>
          </p:cNvPr>
          <p:cNvSpPr txBox="1">
            <a:spLocks/>
          </p:cNvSpPr>
          <p:nvPr/>
        </p:nvSpPr>
        <p:spPr>
          <a:xfrm>
            <a:off x="926993" y="1765689"/>
            <a:ext cx="10963911" cy="1339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Elasticsearch – </a:t>
            </a:r>
            <a:r>
              <a:rPr lang="ru-RU" sz="4000" dirty="0"/>
              <a:t>поисковая система с открытым исходным кодом. 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29AB9D31-A955-4BA9-89A4-B44D1AFB430A}"/>
              </a:ext>
            </a:extLst>
          </p:cNvPr>
          <p:cNvSpPr txBox="1">
            <a:spLocks/>
          </p:cNvSpPr>
          <p:nvPr/>
        </p:nvSpPr>
        <p:spPr>
          <a:xfrm>
            <a:off x="926993" y="5334000"/>
            <a:ext cx="9387206" cy="590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Сетевая обвязка над</a:t>
            </a:r>
            <a:r>
              <a:rPr lang="en-US" dirty="0"/>
              <a:t> java</a:t>
            </a:r>
            <a:r>
              <a:rPr lang="ru-RU" dirty="0"/>
              <a:t> библиотекой </a:t>
            </a:r>
            <a:r>
              <a:rPr lang="en-US" dirty="0"/>
              <a:t>Lucene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C856AE1D-456A-47A5-8E23-6121839E9786}"/>
              </a:ext>
            </a:extLst>
          </p:cNvPr>
          <p:cNvSpPr txBox="1">
            <a:spLocks/>
          </p:cNvSpPr>
          <p:nvPr/>
        </p:nvSpPr>
        <p:spPr>
          <a:xfrm>
            <a:off x="926993" y="4267581"/>
            <a:ext cx="5483332" cy="1133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Написана на </a:t>
            </a:r>
            <a:r>
              <a:rPr lang="en-US" dirty="0"/>
              <a:t>Java</a:t>
            </a:r>
          </a:p>
          <a:p>
            <a:pPr marL="0" indent="0">
              <a:buNone/>
            </a:pPr>
            <a:r>
              <a:rPr lang="ru-RU" dirty="0"/>
              <a:t>Лицензия </a:t>
            </a:r>
            <a:r>
              <a:rPr lang="en-US" dirty="0"/>
              <a:t>Apache 2.0 (x-pack)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069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8A019-978D-4D4F-BB46-83F17E20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9350"/>
          </a:xfrm>
        </p:spPr>
        <p:txBody>
          <a:bodyPr/>
          <a:lstStyle/>
          <a:p>
            <a:r>
              <a:rPr lang="en-US" dirty="0"/>
              <a:t>Elasticsearch use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7B9AE8-125F-47E4-90B7-3D570DB62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2105025"/>
            <a:ext cx="7286625" cy="24765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440145-A91A-411E-85B5-8ED426DC2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088" y="3540358"/>
            <a:ext cx="927311" cy="1016232"/>
          </a:xfrm>
          <a:prstGeom prst="rect">
            <a:avLst/>
          </a:prstGeom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7327CBAC-D947-4F6D-9376-0B8593E17730}"/>
              </a:ext>
            </a:extLst>
          </p:cNvPr>
          <p:cNvSpPr txBox="1">
            <a:spLocks/>
          </p:cNvSpPr>
          <p:nvPr/>
        </p:nvSpPr>
        <p:spPr>
          <a:xfrm>
            <a:off x="8737519" y="4592768"/>
            <a:ext cx="1838961" cy="434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Elasticsearch</a:t>
            </a:r>
            <a:endParaRPr lang="ru-RU" sz="2400" dirty="0"/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89C9A7D5-3B86-4A0B-ABEA-C1AAB4D2DF0E}"/>
              </a:ext>
            </a:extLst>
          </p:cNvPr>
          <p:cNvSpPr txBox="1">
            <a:spLocks/>
          </p:cNvSpPr>
          <p:nvPr/>
        </p:nvSpPr>
        <p:spPr>
          <a:xfrm>
            <a:off x="8874599" y="2873607"/>
            <a:ext cx="1564799" cy="434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MongoDB</a:t>
            </a:r>
            <a:endParaRPr lang="ru-RU" sz="2400" dirty="0"/>
          </a:p>
        </p:txBody>
      </p:sp>
      <p:pic>
        <p:nvPicPr>
          <p:cNvPr id="1026" name="Picture 2" descr="ÐÐ°ÑÑÐ¸Ð½ÐºÐ¸ Ð¿Ð¾ Ð·Ð°Ð¿ÑÐ¾ÑÑ mongodb logo">
            <a:extLst>
              <a:ext uri="{FF2B5EF4-FFF2-40B4-BE49-F238E27FC236}">
                <a16:creationId xmlns:a16="http://schemas.microsoft.com/office/drawing/2014/main" id="{CCA5D45F-C8AB-42CB-9140-591012CAC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513" y="1949682"/>
            <a:ext cx="9239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656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65" y="362987"/>
            <a:ext cx="777249" cy="851780"/>
          </a:xfrm>
          <a:prstGeom prst="rect">
            <a:avLst/>
          </a:prstGeom>
        </p:spPr>
      </p:pic>
      <p:sp>
        <p:nvSpPr>
          <p:cNvPr id="14" name="Подзаголовок 2"/>
          <p:cNvSpPr txBox="1">
            <a:spLocks/>
          </p:cNvSpPr>
          <p:nvPr/>
        </p:nvSpPr>
        <p:spPr>
          <a:xfrm>
            <a:off x="4857114" y="451239"/>
            <a:ext cx="3103670" cy="687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err="1"/>
              <a:t>Elasticsearch</a:t>
            </a:r>
            <a:endParaRPr lang="ru-RU" sz="40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FAD7C459-2E51-469E-AFA6-A94CC1393769}"/>
              </a:ext>
            </a:extLst>
          </p:cNvPr>
          <p:cNvSpPr txBox="1">
            <a:spLocks/>
          </p:cNvSpPr>
          <p:nvPr/>
        </p:nvSpPr>
        <p:spPr>
          <a:xfrm>
            <a:off x="1460394" y="1994289"/>
            <a:ext cx="2968732" cy="615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SQL</a:t>
            </a:r>
            <a:endParaRPr lang="ru-RU" sz="4000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C856AE1D-456A-47A5-8E23-6121839E9786}"/>
              </a:ext>
            </a:extLst>
          </p:cNvPr>
          <p:cNvSpPr txBox="1">
            <a:spLocks/>
          </p:cNvSpPr>
          <p:nvPr/>
        </p:nvSpPr>
        <p:spPr>
          <a:xfrm>
            <a:off x="593619" y="3176779"/>
            <a:ext cx="4702282" cy="2771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dirty="0"/>
              <a:t>База данных</a:t>
            </a:r>
          </a:p>
          <a:p>
            <a:pPr marL="0" indent="0" algn="ctr">
              <a:buNone/>
            </a:pPr>
            <a:r>
              <a:rPr lang="ru-RU" sz="3600" dirty="0"/>
              <a:t>Таблицы</a:t>
            </a:r>
          </a:p>
          <a:p>
            <a:pPr marL="0" indent="0" algn="ctr">
              <a:buNone/>
            </a:pPr>
            <a:r>
              <a:rPr lang="ru-RU" sz="3600" dirty="0"/>
              <a:t>Столбцы</a:t>
            </a:r>
            <a:r>
              <a:rPr lang="en-US" sz="3600" dirty="0"/>
              <a:t>/</a:t>
            </a:r>
            <a:r>
              <a:rPr lang="ru-RU" sz="3600" dirty="0"/>
              <a:t>Строки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32073406-FC85-4EC4-9B47-FC2241A72A75}"/>
              </a:ext>
            </a:extLst>
          </p:cNvPr>
          <p:cNvCxnSpPr/>
          <p:nvPr/>
        </p:nvCxnSpPr>
        <p:spPr>
          <a:xfrm>
            <a:off x="1460394" y="2752725"/>
            <a:ext cx="296873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7D88767F-3EDC-4491-B6F6-E9CA9300953E}"/>
              </a:ext>
            </a:extLst>
          </p:cNvPr>
          <p:cNvSpPr txBox="1">
            <a:spLocks/>
          </p:cNvSpPr>
          <p:nvPr/>
        </p:nvSpPr>
        <p:spPr>
          <a:xfrm>
            <a:off x="6989869" y="1994289"/>
            <a:ext cx="2968732" cy="615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Elasticsearch</a:t>
            </a:r>
            <a:endParaRPr lang="ru-RU" sz="4000" dirty="0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F3A7A9BA-F627-4F53-852C-1704A6554F8A}"/>
              </a:ext>
            </a:extLst>
          </p:cNvPr>
          <p:cNvSpPr txBox="1">
            <a:spLocks/>
          </p:cNvSpPr>
          <p:nvPr/>
        </p:nvSpPr>
        <p:spPr>
          <a:xfrm>
            <a:off x="6123094" y="3176779"/>
            <a:ext cx="4702282" cy="2195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dirty="0"/>
              <a:t>Индекс</a:t>
            </a:r>
          </a:p>
          <a:p>
            <a:pPr marL="0" indent="0" algn="ctr">
              <a:buNone/>
            </a:pPr>
            <a:r>
              <a:rPr lang="ru-RU" sz="3600" dirty="0"/>
              <a:t>Типы</a:t>
            </a:r>
          </a:p>
          <a:p>
            <a:pPr marL="0" indent="0" algn="ctr">
              <a:buNone/>
            </a:pPr>
            <a:r>
              <a:rPr lang="ru-RU" sz="3600" dirty="0"/>
              <a:t>Документы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BEFD1157-6D48-476C-A827-752DC8C57088}"/>
              </a:ext>
            </a:extLst>
          </p:cNvPr>
          <p:cNvCxnSpPr/>
          <p:nvPr/>
        </p:nvCxnSpPr>
        <p:spPr>
          <a:xfrm>
            <a:off x="6989869" y="2752725"/>
            <a:ext cx="296873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166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916" y="1966091"/>
            <a:ext cx="777249" cy="851780"/>
          </a:xfrm>
          <a:prstGeom prst="rect">
            <a:avLst/>
          </a:prstGeom>
        </p:spPr>
      </p:pic>
      <p:sp>
        <p:nvSpPr>
          <p:cNvPr id="14" name="Подзаголовок 2"/>
          <p:cNvSpPr txBox="1">
            <a:spLocks/>
          </p:cNvSpPr>
          <p:nvPr/>
        </p:nvSpPr>
        <p:spPr>
          <a:xfrm>
            <a:off x="4544165" y="2054343"/>
            <a:ext cx="3103670" cy="687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err="1"/>
              <a:t>Elasticsearch</a:t>
            </a:r>
            <a:endParaRPr lang="ru-RU" sz="4000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C856AE1D-456A-47A5-8E23-6121839E9786}"/>
              </a:ext>
            </a:extLst>
          </p:cNvPr>
          <p:cNvSpPr txBox="1">
            <a:spLocks/>
          </p:cNvSpPr>
          <p:nvPr/>
        </p:nvSpPr>
        <p:spPr>
          <a:xfrm>
            <a:off x="2888873" y="3246496"/>
            <a:ext cx="5483602" cy="6873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/>
              <a:t>REST only </a:t>
            </a:r>
            <a:r>
              <a:rPr lang="en-US" sz="4400" dirty="0" err="1"/>
              <a:t>db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337151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</TotalTime>
  <Words>387</Words>
  <Application>Microsoft Office PowerPoint</Application>
  <PresentationFormat>Широкоэкранный</PresentationFormat>
  <Paragraphs>177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Yu Gothic UI Semilight</vt:lpstr>
      <vt:lpstr>Arial</vt:lpstr>
      <vt:lpstr>Calibri</vt:lpstr>
      <vt:lpstr>Calibri Light</vt:lpstr>
      <vt:lpstr>Office Theme</vt:lpstr>
      <vt:lpstr>Don’t be an elk in the ELK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Elasticsearch use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Go to code!</vt:lpstr>
      <vt:lpstr>Поиск!</vt:lpstr>
      <vt:lpstr>Сообщения в «Message»</vt:lpstr>
      <vt:lpstr>Типы данных</vt:lpstr>
      <vt:lpstr>Презентация PowerPoint</vt:lpstr>
      <vt:lpstr>Kibana Dashboard!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be an elk in the ELK</dc:title>
  <dc:creator>Лила Владимир Янович</dc:creator>
  <cp:lastModifiedBy>Gibson Wesly</cp:lastModifiedBy>
  <cp:revision>28</cp:revision>
  <dcterms:created xsi:type="dcterms:W3CDTF">2019-09-20T10:24:43Z</dcterms:created>
  <dcterms:modified xsi:type="dcterms:W3CDTF">2019-09-20T20:23:20Z</dcterms:modified>
</cp:coreProperties>
</file>