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294" r:id="rId3"/>
    <p:sldId id="295" r:id="rId4"/>
    <p:sldId id="296" r:id="rId5"/>
    <p:sldId id="293" r:id="rId6"/>
    <p:sldId id="298" r:id="rId7"/>
    <p:sldId id="297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9" r:id="rId24"/>
    <p:sldId id="314" r:id="rId25"/>
    <p:sldId id="315" r:id="rId26"/>
    <p:sldId id="316" r:id="rId27"/>
    <p:sldId id="317" r:id="rId28"/>
    <p:sldId id="318" r:id="rId29"/>
    <p:sldId id="320" r:id="rId30"/>
    <p:sldId id="321" r:id="rId31"/>
    <p:sldId id="349" r:id="rId32"/>
    <p:sldId id="322" r:id="rId33"/>
    <p:sldId id="323" r:id="rId34"/>
    <p:sldId id="324" r:id="rId35"/>
    <p:sldId id="325" r:id="rId36"/>
    <p:sldId id="326" r:id="rId37"/>
    <p:sldId id="327" r:id="rId38"/>
    <p:sldId id="328" r:id="rId39"/>
    <p:sldId id="329" r:id="rId40"/>
    <p:sldId id="330" r:id="rId41"/>
    <p:sldId id="331" r:id="rId42"/>
    <p:sldId id="332" r:id="rId43"/>
    <p:sldId id="333" r:id="rId44"/>
    <p:sldId id="334" r:id="rId45"/>
    <p:sldId id="335" r:id="rId46"/>
    <p:sldId id="336" r:id="rId47"/>
    <p:sldId id="337" r:id="rId48"/>
    <p:sldId id="338" r:id="rId49"/>
    <p:sldId id="339" r:id="rId50"/>
    <p:sldId id="340" r:id="rId51"/>
    <p:sldId id="343" r:id="rId52"/>
    <p:sldId id="344" r:id="rId53"/>
    <p:sldId id="345" r:id="rId54"/>
    <p:sldId id="347" r:id="rId55"/>
    <p:sldId id="348" r:id="rId56"/>
    <p:sldId id="285" r:id="rId5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962" autoAdjust="0"/>
  </p:normalViewPr>
  <p:slideViewPr>
    <p:cSldViewPr snapToGrid="0">
      <p:cViewPr varScale="1">
        <p:scale>
          <a:sx n="100" d="100"/>
          <a:sy n="100" d="100"/>
        </p:scale>
        <p:origin x="2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3D7BE-C97E-49D3-B369-B4A2202D2B82}" type="datetimeFigureOut">
              <a:rPr lang="ko-KR" altLang="en-US" smtClean="0"/>
              <a:t>2023-04-19(Wed)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56525-BB09-4DBA-B143-DBCF8F5BA7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596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56525-BB09-4DBA-B143-DBCF8F5BA70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18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56525-BB09-4DBA-B143-DBCF8F5BA704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950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A327-CC4F-4CA6-B681-46E64F5C93B2}" type="datetimeFigureOut">
              <a:rPr lang="ko-KR" altLang="en-US" smtClean="0"/>
              <a:t>2023-04-19(Wed)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9D22-91B3-4CF6-AB2C-0AE8A0611B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2309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A327-CC4F-4CA6-B681-46E64F5C93B2}" type="datetimeFigureOut">
              <a:rPr lang="ko-KR" altLang="en-US" smtClean="0"/>
              <a:t>2023-04-19(Wed)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9D22-91B3-4CF6-AB2C-0AE8A0611B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2177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A327-CC4F-4CA6-B681-46E64F5C93B2}" type="datetimeFigureOut">
              <a:rPr lang="ko-KR" altLang="en-US" smtClean="0"/>
              <a:t>2023-04-19(Wed)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9D22-91B3-4CF6-AB2C-0AE8A0611B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193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85205" y="6123126"/>
            <a:ext cx="2739844" cy="521750"/>
          </a:xfrm>
          <a:prstGeom prst="rect">
            <a:avLst/>
          </a:prstGeom>
          <a:ln>
            <a:noFill/>
          </a:ln>
        </p:spPr>
      </p:pic>
      <p:sp>
        <p:nvSpPr>
          <p:cNvPr id="9" name="TextBox 8"/>
          <p:cNvSpPr txBox="1"/>
          <p:nvPr userDrawn="1"/>
        </p:nvSpPr>
        <p:spPr>
          <a:xfrm>
            <a:off x="9210504" y="6644876"/>
            <a:ext cx="29143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  <a:t>KYUNGSUNG UNIVERSITY SINCE 1955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18659" y="527947"/>
            <a:ext cx="1966660" cy="0"/>
          </a:xfrm>
          <a:prstGeom prst="line">
            <a:avLst/>
          </a:prstGeom>
          <a:ln w="47625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18659" y="158615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고급 프로그래밍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2" descr="post-thumbnail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" t="21342" r="66839" b="21568"/>
          <a:stretch/>
        </p:blipFill>
        <p:spPr bwMode="auto">
          <a:xfrm>
            <a:off x="11260050" y="194175"/>
            <a:ext cx="76812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649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A327-CC4F-4CA6-B681-46E64F5C93B2}" type="datetimeFigureOut">
              <a:rPr lang="ko-KR" altLang="en-US" smtClean="0"/>
              <a:t>2023-04-19(Wed)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9D22-91B3-4CF6-AB2C-0AE8A0611B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7466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A327-CC4F-4CA6-B681-46E64F5C93B2}" type="datetimeFigureOut">
              <a:rPr lang="ko-KR" altLang="en-US" smtClean="0"/>
              <a:t>2023-04-19(Wed)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9D22-91B3-4CF6-AB2C-0AE8A0611B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3055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A327-CC4F-4CA6-B681-46E64F5C93B2}" type="datetimeFigureOut">
              <a:rPr lang="ko-KR" altLang="en-US" smtClean="0"/>
              <a:t>2023-04-19(Wed)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9D22-91B3-4CF6-AB2C-0AE8A0611B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6658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A327-CC4F-4CA6-B681-46E64F5C93B2}" type="datetimeFigureOut">
              <a:rPr lang="ko-KR" altLang="en-US" smtClean="0"/>
              <a:t>2023-04-19(Wed)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9D22-91B3-4CF6-AB2C-0AE8A0611B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13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A327-CC4F-4CA6-B681-46E64F5C93B2}" type="datetimeFigureOut">
              <a:rPr lang="ko-KR" altLang="en-US" smtClean="0"/>
              <a:t>2023-04-19(Wed)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9D22-91B3-4CF6-AB2C-0AE8A0611B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483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A327-CC4F-4CA6-B681-46E64F5C93B2}" type="datetimeFigureOut">
              <a:rPr lang="ko-KR" altLang="en-US" smtClean="0"/>
              <a:t>2023-04-19(Wed)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9D22-91B3-4CF6-AB2C-0AE8A0611B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9368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A327-CC4F-4CA6-B681-46E64F5C93B2}" type="datetimeFigureOut">
              <a:rPr lang="ko-KR" altLang="en-US" smtClean="0"/>
              <a:t>2023-04-19(Wed)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9D22-91B3-4CF6-AB2C-0AE8A0611B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5704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0A327-CC4F-4CA6-B681-46E64F5C93B2}" type="datetimeFigureOut">
              <a:rPr lang="ko-KR" altLang="en-US" smtClean="0"/>
              <a:t>2023-04-19(Wed)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89D22-91B3-4CF6-AB2C-0AE8A0611B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0733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jay-tillu/data-types-in-dart-a516235f18fa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operators-in-dart/" TargetMode="External"/><Relationship Id="rId2" Type="http://schemas.openxmlformats.org/officeDocument/2006/relationships/hyperlink" Target="https://www.javatpoint.com/dart-operator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dart.dev/guides/language/concurrency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-O53_9Mh-Co&amp;list=PLmEhRs1HB7REpPG4vejEgmQpLNCMC0XkB&amp;index=1" TargetMode="External"/><Relationship Id="rId2" Type="http://schemas.openxmlformats.org/officeDocument/2006/relationships/hyperlink" Target="https://brunch.co.kr/@mystoryg/115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art.dev/guides/language/language-tou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7557992-248A-4173-A69D-D33EC98EAD29}"/>
              </a:ext>
            </a:extLst>
          </p:cNvPr>
          <p:cNvSpPr txBox="1"/>
          <p:nvPr/>
        </p:nvSpPr>
        <p:spPr>
          <a:xfrm>
            <a:off x="2768138" y="2201613"/>
            <a:ext cx="651706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ko-KR" altLang="en-US" sz="6000" b="1" spc="-15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고급 프로그래밍</a:t>
            </a:r>
            <a:endParaRPr lang="en-US" altLang="ko-KR" sz="6000" b="1" spc="-150" dirty="0" smtClean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algn="ctr">
              <a:spcAft>
                <a:spcPts val="600"/>
              </a:spcAft>
            </a:pPr>
            <a:r>
              <a:rPr lang="en-US" altLang="ko-KR" sz="4000" b="1" spc="-150" dirty="0" smtClean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  <a:t>Dart</a:t>
            </a:r>
            <a:endParaRPr lang="en-US" altLang="ko-KR" sz="4000" b="1" spc="-150" dirty="0" smtClean="0">
              <a:latin typeface="Arial Black" panose="020B0A04020102020204" pitchFamily="34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5205" y="6123126"/>
            <a:ext cx="2739844" cy="521750"/>
          </a:xfrm>
          <a:prstGeom prst="rect">
            <a:avLst/>
          </a:prstGeom>
          <a:ln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9210504" y="6644876"/>
            <a:ext cx="29143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005AAB"/>
                </a:solidFill>
                <a:latin typeface="Arial Black" panose="020B0A04020102020204" pitchFamily="34" charset="0"/>
              </a:rPr>
              <a:t>KYUNG</a:t>
            </a:r>
            <a:r>
              <a:rPr lang="en-US" altLang="ko-KR" sz="1000" b="1" dirty="0" smtClean="0">
                <a:solidFill>
                  <a:srgbClr val="D71A21"/>
                </a:solidFill>
                <a:latin typeface="Arial Black" panose="020B0A04020102020204" pitchFamily="34" charset="0"/>
              </a:rPr>
              <a:t>SUNG</a:t>
            </a:r>
            <a:r>
              <a:rPr lang="en-US" altLang="ko-KR" sz="1000" b="1" dirty="0" smtClean="0">
                <a:latin typeface="Arial Black" panose="020B0A04020102020204" pitchFamily="34" charset="0"/>
              </a:rPr>
              <a:t> </a:t>
            </a:r>
            <a:r>
              <a:rPr lang="en-US" altLang="ko-KR" sz="1000" b="1" dirty="0" smtClean="0">
                <a:solidFill>
                  <a:srgbClr val="FDAF17"/>
                </a:solidFill>
                <a:latin typeface="Arial Black" panose="020B0A04020102020204" pitchFamily="34" charset="0"/>
              </a:rPr>
              <a:t>UNIVERSITY</a:t>
            </a:r>
            <a:r>
              <a:rPr lang="en-US" altLang="ko-KR" sz="1000" b="1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1000" b="1" dirty="0" smtClean="0">
                <a:latin typeface="Arial Black" panose="020B0A04020102020204" pitchFamily="34" charset="0"/>
              </a:rPr>
              <a:t>SINCE 1955</a:t>
            </a:r>
            <a:endParaRPr lang="ko-KR" altLang="en-US" sz="1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57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720025" y="313565"/>
            <a:ext cx="24767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 smtClean="0"/>
              <a:t>Dart </a:t>
            </a:r>
            <a:r>
              <a:rPr lang="ko-KR" altLang="en-US" sz="2800" b="1" dirty="0" err="1" smtClean="0"/>
              <a:t>예약어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2</a:t>
            </a:r>
            <a:endParaRPr lang="ko-KR" altLang="en-US" sz="2800" dirty="0"/>
          </a:p>
        </p:txBody>
      </p:sp>
      <p:sp>
        <p:nvSpPr>
          <p:cNvPr id="3" name="직사각형 2"/>
          <p:cNvSpPr/>
          <p:nvPr/>
        </p:nvSpPr>
        <p:spPr>
          <a:xfrm>
            <a:off x="409575" y="929491"/>
            <a:ext cx="6096000" cy="33547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ko-KR" altLang="en-US" sz="1600" dirty="0" err="1"/>
              <a:t>import</a:t>
            </a:r>
            <a:r>
              <a:rPr lang="ko-KR" altLang="en-US" sz="1600" dirty="0"/>
              <a:t> '</a:t>
            </a:r>
            <a:r>
              <a:rPr lang="ko-KR" altLang="en-US" sz="1600" dirty="0" err="1"/>
              <a:t>package:sample_code</a:t>
            </a:r>
            <a:r>
              <a:rPr lang="ko-KR" altLang="en-US" sz="1600" dirty="0"/>
              <a:t>/</a:t>
            </a:r>
            <a:r>
              <a:rPr lang="ko-KR" altLang="en-US" sz="1600" dirty="0" err="1"/>
              <a:t>dartEx</a:t>
            </a:r>
            <a:r>
              <a:rPr lang="ko-KR" altLang="en-US" sz="1600" dirty="0"/>
              <a:t>/dartEx01.dart' </a:t>
            </a:r>
            <a:r>
              <a:rPr lang="ko-KR" altLang="en-US" sz="1600" dirty="0" err="1"/>
              <a:t>as</a:t>
            </a:r>
            <a:r>
              <a:rPr lang="ko-KR" altLang="en-US" sz="1600" dirty="0"/>
              <a:t> dartEx01;</a:t>
            </a:r>
          </a:p>
          <a:p>
            <a:endParaRPr lang="ko-KR" altLang="en-US" sz="1600" dirty="0"/>
          </a:p>
          <a:p>
            <a:r>
              <a:rPr lang="ko-KR" altLang="en-US" sz="1600" dirty="0"/>
              <a:t>// </a:t>
            </a:r>
            <a:r>
              <a:rPr lang="ko-KR" altLang="en-US" sz="1600" dirty="0" err="1"/>
              <a:t>Define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</a:t>
            </a:r>
            <a:r>
              <a:rPr lang="ko-KR" altLang="en-US" sz="1600" dirty="0" err="1"/>
              <a:t>function</a:t>
            </a:r>
            <a:r>
              <a:rPr lang="ko-KR" altLang="en-US" sz="1600" dirty="0"/>
              <a:t>.</a:t>
            </a:r>
          </a:p>
          <a:p>
            <a:r>
              <a:rPr lang="ko-KR" altLang="en-US" sz="1600" dirty="0" err="1"/>
              <a:t>yield</a:t>
            </a:r>
            <a:r>
              <a:rPr lang="ko-KR" altLang="en-US" sz="1600" dirty="0"/>
              <a:t>(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</a:t>
            </a:r>
            <a:r>
              <a:rPr lang="ko-KR" altLang="en-US" sz="1600" dirty="0"/>
              <a:t>, 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b</a:t>
            </a:r>
            <a:r>
              <a:rPr lang="ko-KR" altLang="en-US" sz="1600" dirty="0"/>
              <a:t>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return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+ </a:t>
            </a:r>
            <a:r>
              <a:rPr lang="ko-KR" altLang="en-US" sz="1600" dirty="0" err="1"/>
              <a:t>b</a:t>
            </a:r>
            <a:r>
              <a:rPr lang="ko-KR" altLang="en-US" sz="1600" dirty="0"/>
              <a:t>;</a:t>
            </a:r>
          </a:p>
          <a:p>
            <a:r>
              <a:rPr lang="ko-KR" altLang="en-US" sz="1600" dirty="0"/>
              <a:t>}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main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var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await</a:t>
            </a:r>
            <a:r>
              <a:rPr lang="ko-KR" altLang="en-US" sz="1600" dirty="0"/>
              <a:t> = 10;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var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numberB</a:t>
            </a:r>
            <a:r>
              <a:rPr lang="ko-KR" altLang="en-US" sz="1600" dirty="0"/>
              <a:t> = 25;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var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result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yield</a:t>
            </a:r>
            <a:r>
              <a:rPr lang="ko-KR" altLang="en-US" sz="1600" dirty="0"/>
              <a:t>(</a:t>
            </a:r>
            <a:r>
              <a:rPr lang="ko-KR" altLang="en-US" sz="1600" dirty="0" err="1"/>
              <a:t>await</a:t>
            </a:r>
            <a:r>
              <a:rPr lang="ko-KR" altLang="en-US" sz="1600" dirty="0"/>
              <a:t>, </a:t>
            </a:r>
            <a:r>
              <a:rPr lang="ko-KR" altLang="en-US" sz="1600" dirty="0" err="1"/>
              <a:t>numberB</a:t>
            </a:r>
            <a:r>
              <a:rPr lang="ko-KR" altLang="en-US" sz="1600" dirty="0"/>
              <a:t>);</a:t>
            </a:r>
          </a:p>
          <a:p>
            <a:r>
              <a:rPr lang="ko-KR" altLang="en-US" sz="1600" dirty="0"/>
              <a:t>  dartEx01.printResult(</a:t>
            </a:r>
            <a:r>
              <a:rPr lang="ko-KR" altLang="en-US" sz="1600" dirty="0" err="1"/>
              <a:t>result</a:t>
            </a:r>
            <a:r>
              <a:rPr lang="ko-KR" altLang="en-US" sz="1600" dirty="0"/>
              <a:t>);</a:t>
            </a:r>
          </a:p>
          <a:p>
            <a:r>
              <a:rPr lang="ko-KR" altLang="en-US" sz="1600" dirty="0"/>
              <a:t>}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213168" y="2053709"/>
            <a:ext cx="1970411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1600" dirty="0" err="1">
                <a:solidFill>
                  <a:schemeClr val="tx2"/>
                </a:solidFill>
              </a:rPr>
              <a:t>식별자로</a:t>
            </a:r>
            <a:r>
              <a:rPr lang="ko-KR" altLang="en-US" sz="1600" dirty="0">
                <a:solidFill>
                  <a:schemeClr val="tx2"/>
                </a:solidFill>
              </a:rPr>
              <a:t> 사용 가능</a:t>
            </a:r>
            <a:endParaRPr lang="en-US" altLang="ko-KR" sz="1600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90316" y="1439750"/>
            <a:ext cx="6096000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2"/>
                </a:solidFill>
              </a:rPr>
              <a:t>하지만 다음과 같이 </a:t>
            </a:r>
            <a:r>
              <a:rPr lang="en-US" altLang="ko-KR" sz="1600" dirty="0" smtClean="0">
                <a:solidFill>
                  <a:schemeClr val="tx2"/>
                </a:solidFill>
              </a:rPr>
              <a:t>test()</a:t>
            </a:r>
            <a:r>
              <a:rPr lang="ko-KR" altLang="en-US" sz="1600" dirty="0" smtClean="0">
                <a:solidFill>
                  <a:schemeClr val="tx2"/>
                </a:solidFill>
              </a:rPr>
              <a:t>라는 비동기 함수를 추가하고 해당 함수 바디에서  </a:t>
            </a:r>
            <a:r>
              <a:rPr lang="en-US" altLang="ko-KR" sz="1600" dirty="0" smtClean="0">
                <a:solidFill>
                  <a:schemeClr val="tx2"/>
                </a:solidFill>
              </a:rPr>
              <a:t>await</a:t>
            </a:r>
            <a:r>
              <a:rPr lang="ko-KR" altLang="en-US" sz="1600" dirty="0" smtClean="0">
                <a:solidFill>
                  <a:schemeClr val="tx2"/>
                </a:solidFill>
              </a:rPr>
              <a:t>를</a:t>
            </a:r>
            <a:r>
              <a:rPr lang="en-US" altLang="ko-KR" sz="1600" dirty="0" smtClean="0">
                <a:solidFill>
                  <a:schemeClr val="tx2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2"/>
                </a:solidFill>
              </a:rPr>
              <a:t>변수명으로</a:t>
            </a:r>
            <a:r>
              <a:rPr lang="ko-KR" altLang="en-US" sz="1600" dirty="0" smtClean="0">
                <a:solidFill>
                  <a:schemeClr val="tx2"/>
                </a:solidFill>
              </a:rPr>
              <a:t> 사용하려고 하면 에러 발생</a:t>
            </a:r>
            <a:endParaRPr lang="ko-KR" altLang="en-US" sz="1600" dirty="0">
              <a:solidFill>
                <a:schemeClr val="tx2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914518" y="2248454"/>
            <a:ext cx="6096000" cy="42780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ko-KR" altLang="en-US" sz="1600" dirty="0" err="1"/>
              <a:t>import</a:t>
            </a:r>
            <a:r>
              <a:rPr lang="ko-KR" altLang="en-US" sz="1600" dirty="0"/>
              <a:t> '</a:t>
            </a:r>
            <a:r>
              <a:rPr lang="ko-KR" altLang="en-US" sz="1600" dirty="0" err="1"/>
              <a:t>package:sample_code</a:t>
            </a:r>
            <a:r>
              <a:rPr lang="ko-KR" altLang="en-US" sz="1600" dirty="0"/>
              <a:t>/</a:t>
            </a:r>
            <a:r>
              <a:rPr lang="ko-KR" altLang="en-US" sz="1600" dirty="0" err="1"/>
              <a:t>dartEx</a:t>
            </a:r>
            <a:r>
              <a:rPr lang="ko-KR" altLang="en-US" sz="1600" dirty="0"/>
              <a:t>/dartEx01.dart' </a:t>
            </a:r>
            <a:r>
              <a:rPr lang="ko-KR" altLang="en-US" sz="1600" dirty="0" err="1"/>
              <a:t>as</a:t>
            </a:r>
            <a:r>
              <a:rPr lang="ko-KR" altLang="en-US" sz="1600" dirty="0"/>
              <a:t> dartEx01;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// </a:t>
            </a:r>
            <a:r>
              <a:rPr lang="ko-KR" altLang="en-US" sz="1600" dirty="0" err="1"/>
              <a:t>Define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</a:t>
            </a:r>
            <a:r>
              <a:rPr lang="ko-KR" altLang="en-US" sz="1600" dirty="0" err="1"/>
              <a:t>function</a:t>
            </a:r>
            <a:r>
              <a:rPr lang="ko-KR" altLang="en-US" sz="1600" dirty="0"/>
              <a:t>.</a:t>
            </a:r>
          </a:p>
          <a:p>
            <a:r>
              <a:rPr lang="ko-KR" altLang="en-US" sz="1600" dirty="0" err="1"/>
              <a:t>yield</a:t>
            </a:r>
            <a:r>
              <a:rPr lang="ko-KR" altLang="en-US" sz="1600" dirty="0"/>
              <a:t>(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</a:t>
            </a:r>
            <a:r>
              <a:rPr lang="ko-KR" altLang="en-US" sz="1600" dirty="0"/>
              <a:t>, 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b</a:t>
            </a:r>
            <a:r>
              <a:rPr lang="ko-KR" altLang="en-US" sz="1600" dirty="0"/>
              <a:t>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return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+ </a:t>
            </a:r>
            <a:r>
              <a:rPr lang="ko-KR" altLang="en-US" sz="1600" dirty="0" err="1"/>
              <a:t>b</a:t>
            </a:r>
            <a:r>
              <a:rPr lang="ko-KR" altLang="en-US" sz="1600" dirty="0"/>
              <a:t>;</a:t>
            </a:r>
          </a:p>
          <a:p>
            <a:r>
              <a:rPr lang="ko-KR" altLang="en-US" sz="1600" dirty="0"/>
              <a:t>}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test</a:t>
            </a:r>
            <a:r>
              <a:rPr lang="ko-KR" altLang="en-US" sz="1600" dirty="0"/>
              <a:t>() </a:t>
            </a:r>
            <a:r>
              <a:rPr lang="ko-KR" altLang="en-US" sz="1600" dirty="0" err="1"/>
              <a:t>async</a:t>
            </a:r>
            <a:r>
              <a:rPr lang="ko-KR" altLang="en-US" sz="1600" dirty="0"/>
              <a:t>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var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await</a:t>
            </a:r>
            <a:r>
              <a:rPr lang="ko-KR" altLang="en-US" sz="1600" dirty="0"/>
              <a:t> = 10;</a:t>
            </a:r>
          </a:p>
          <a:p>
            <a:r>
              <a:rPr lang="ko-KR" altLang="en-US" sz="1600" dirty="0"/>
              <a:t>}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main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var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await</a:t>
            </a:r>
            <a:r>
              <a:rPr lang="ko-KR" altLang="en-US" sz="1600" dirty="0"/>
              <a:t> = 10;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var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numberB</a:t>
            </a:r>
            <a:r>
              <a:rPr lang="ko-KR" altLang="en-US" sz="1600" dirty="0"/>
              <a:t> = 25;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var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result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yield</a:t>
            </a:r>
            <a:r>
              <a:rPr lang="ko-KR" altLang="en-US" sz="1600" dirty="0"/>
              <a:t>(</a:t>
            </a:r>
            <a:r>
              <a:rPr lang="ko-KR" altLang="en-US" sz="1600" dirty="0" err="1"/>
              <a:t>await</a:t>
            </a:r>
            <a:r>
              <a:rPr lang="ko-KR" altLang="en-US" sz="1600" dirty="0"/>
              <a:t>, </a:t>
            </a:r>
            <a:r>
              <a:rPr lang="ko-KR" altLang="en-US" sz="1600" dirty="0" err="1"/>
              <a:t>numberB</a:t>
            </a:r>
            <a:r>
              <a:rPr lang="ko-KR" altLang="en-US" sz="1600" dirty="0"/>
              <a:t>);</a:t>
            </a:r>
          </a:p>
          <a:p>
            <a:r>
              <a:rPr lang="ko-KR" altLang="en-US" sz="1600" dirty="0"/>
              <a:t>  dartEx01.printResult(</a:t>
            </a:r>
            <a:r>
              <a:rPr lang="ko-KR" altLang="en-US" sz="1600" dirty="0" err="1"/>
              <a:t>result</a:t>
            </a:r>
            <a:r>
              <a:rPr lang="ko-KR" altLang="en-US" sz="1600" dirty="0"/>
              <a:t>);</a:t>
            </a:r>
          </a:p>
          <a:p>
            <a:r>
              <a:rPr lang="ko-KR" altLang="en-US" sz="16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24289" y="4099590"/>
            <a:ext cx="117775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accent1"/>
                </a:solidFill>
              </a:rPr>
              <a:t>main.dart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95911" y="2627490"/>
            <a:ext cx="117775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accent1"/>
                </a:solidFill>
              </a:rPr>
              <a:t>main.dart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260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571654" y="313565"/>
            <a:ext cx="27735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b="1" dirty="0" smtClean="0"/>
              <a:t>주석</a:t>
            </a:r>
            <a:r>
              <a:rPr lang="en-US" altLang="ko-KR" sz="2800" b="1" dirty="0" smtClean="0"/>
              <a:t>(comment)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282390" y="1092820"/>
            <a:ext cx="193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주석</a:t>
            </a:r>
            <a:r>
              <a:rPr lang="en-US" altLang="ko-KR" b="1" dirty="0" smtClean="0"/>
              <a:t>(comment)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50020" y="1462152"/>
            <a:ext cx="40142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// </a:t>
            </a:r>
            <a:r>
              <a:rPr lang="ko-KR" altLang="en-US" sz="1600" dirty="0" smtClean="0"/>
              <a:t>내용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한 줄 주석</a:t>
            </a:r>
            <a:endParaRPr lang="en-US" altLang="ko-KR" sz="1600" dirty="0" smtClean="0"/>
          </a:p>
          <a:p>
            <a:r>
              <a:rPr lang="en-US" altLang="ko-KR" sz="1600" dirty="0" smtClean="0"/>
              <a:t>/* </a:t>
            </a:r>
            <a:r>
              <a:rPr lang="ko-KR" altLang="en-US" sz="1600" dirty="0" smtClean="0"/>
              <a:t>내용 </a:t>
            </a:r>
            <a:r>
              <a:rPr lang="en-US" altLang="ko-KR" sz="1600" dirty="0" smtClean="0"/>
              <a:t>*/ : /*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*/ </a:t>
            </a:r>
            <a:r>
              <a:rPr lang="ko-KR" altLang="en-US" sz="1600" dirty="0" smtClean="0"/>
              <a:t>사이의 모든 내용 주석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6683298" y="1277486"/>
            <a:ext cx="4066478" cy="46474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main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// 한 줄만 주석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/*</a:t>
            </a:r>
          </a:p>
          <a:p>
            <a:r>
              <a:rPr lang="ko-KR" altLang="en-US" sz="1600" dirty="0"/>
              <a:t>  여러 줄 주석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var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numberA</a:t>
            </a:r>
            <a:r>
              <a:rPr lang="ko-KR" altLang="en-US" sz="1600" dirty="0"/>
              <a:t> = 1;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var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numberB</a:t>
            </a:r>
            <a:r>
              <a:rPr lang="ko-KR" altLang="en-US" sz="1600" dirty="0"/>
              <a:t> = 2;</a:t>
            </a:r>
          </a:p>
          <a:p>
            <a:r>
              <a:rPr lang="ko-KR" altLang="en-US" sz="1600" dirty="0"/>
              <a:t>   */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var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numberA</a:t>
            </a:r>
            <a:r>
              <a:rPr lang="ko-KR" altLang="en-US" sz="1600" dirty="0"/>
              <a:t> = 10;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var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numberB</a:t>
            </a:r>
            <a:r>
              <a:rPr lang="ko-KR" altLang="en-US" sz="1600" dirty="0"/>
              <a:t> = 20;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var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result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add</a:t>
            </a:r>
            <a:r>
              <a:rPr lang="ko-KR" altLang="en-US" sz="1600" dirty="0"/>
              <a:t>(</a:t>
            </a:r>
            <a:r>
              <a:rPr lang="ko-KR" altLang="en-US" sz="1600" dirty="0" err="1"/>
              <a:t>numberA</a:t>
            </a:r>
            <a:r>
              <a:rPr lang="ko-KR" altLang="en-US" sz="1600" dirty="0"/>
              <a:t>, </a:t>
            </a:r>
            <a:r>
              <a:rPr lang="ko-KR" altLang="en-US" sz="1600" dirty="0" err="1"/>
              <a:t>numberB</a:t>
            </a:r>
            <a:r>
              <a:rPr lang="ko-KR" altLang="en-US" sz="1600" dirty="0"/>
              <a:t>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('The </a:t>
            </a:r>
            <a:r>
              <a:rPr lang="ko-KR" altLang="en-US" sz="1600" dirty="0" err="1"/>
              <a:t>number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is</a:t>
            </a:r>
            <a:r>
              <a:rPr lang="ko-KR" altLang="en-US" sz="1600" dirty="0"/>
              <a:t> $</a:t>
            </a:r>
            <a:r>
              <a:rPr lang="ko-KR" altLang="en-US" sz="1600" dirty="0" err="1"/>
              <a:t>result</a:t>
            </a:r>
            <a:r>
              <a:rPr lang="ko-KR" altLang="en-US" sz="1600" dirty="0"/>
              <a:t>.');</a:t>
            </a:r>
          </a:p>
          <a:p>
            <a:r>
              <a:rPr lang="ko-KR" altLang="en-US" sz="1600" dirty="0"/>
              <a:t>}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add</a:t>
            </a:r>
            <a:r>
              <a:rPr lang="ko-KR" altLang="en-US" sz="1600" dirty="0"/>
              <a:t>(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</a:t>
            </a:r>
            <a:r>
              <a:rPr lang="ko-KR" altLang="en-US" sz="1600" dirty="0"/>
              <a:t>, 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b</a:t>
            </a:r>
            <a:r>
              <a:rPr lang="ko-KR" altLang="en-US" sz="1600" dirty="0"/>
              <a:t>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return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+ </a:t>
            </a:r>
            <a:r>
              <a:rPr lang="ko-KR" altLang="en-US" sz="1600" dirty="0" err="1"/>
              <a:t>b</a:t>
            </a:r>
            <a:r>
              <a:rPr lang="ko-KR" altLang="en-US" sz="1600" dirty="0"/>
              <a:t>;</a:t>
            </a:r>
          </a:p>
          <a:p>
            <a:r>
              <a:rPr lang="ko-KR" alt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75462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68947" y="313565"/>
            <a:ext cx="47789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b="1" dirty="0" smtClean="0"/>
              <a:t>타입</a:t>
            </a:r>
            <a:r>
              <a:rPr lang="en-US" altLang="ko-KR" sz="2800" b="1" dirty="0" smtClean="0"/>
              <a:t>(type), </a:t>
            </a:r>
            <a:r>
              <a:rPr lang="ko-KR" altLang="en-US" sz="2800" b="1" dirty="0" smtClean="0"/>
              <a:t>변수</a:t>
            </a:r>
            <a:r>
              <a:rPr lang="en-US" altLang="ko-KR" sz="2800" b="1" dirty="0" smtClean="0"/>
              <a:t>(variable) 1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182029" y="1326995"/>
            <a:ext cx="2712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내장 타입</a:t>
            </a:r>
            <a:r>
              <a:rPr lang="en-US" altLang="ko-KR" b="1" dirty="0" smtClean="0"/>
              <a:t>(</a:t>
            </a:r>
            <a:r>
              <a:rPr lang="en-US" altLang="ko-KR" b="1" dirty="0" smtClean="0">
                <a:hlinkClick r:id="rId2"/>
              </a:rPr>
              <a:t>built-in type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605776" y="1696327"/>
            <a:ext cx="6173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num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double, string, bool,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, dynamic, list, set, map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2029" y="2274848"/>
            <a:ext cx="1673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변수</a:t>
            </a:r>
            <a:r>
              <a:rPr lang="en-US" altLang="ko-KR" b="1" dirty="0" smtClean="0"/>
              <a:t>(variable)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605776" y="2644180"/>
            <a:ext cx="31133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타입 </a:t>
            </a:r>
            <a:r>
              <a:rPr lang="ko-KR" altLang="en-US" sz="1600" dirty="0" err="1" smtClean="0"/>
              <a:t>변수명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= </a:t>
            </a:r>
            <a:r>
              <a:rPr lang="ko-KR" altLang="en-US" sz="1600" dirty="0" err="1" smtClean="0"/>
              <a:t>초깃값</a:t>
            </a:r>
            <a:endParaRPr lang="en-US" altLang="ko-KR" sz="1600" dirty="0" smtClean="0"/>
          </a:p>
          <a:p>
            <a:r>
              <a:rPr lang="en-US" altLang="ko-KR" sz="1600" dirty="0" smtClean="0"/>
              <a:t>Ex) String </a:t>
            </a:r>
            <a:r>
              <a:rPr lang="en-US" altLang="ko-KR" sz="1600" dirty="0" err="1" smtClean="0"/>
              <a:t>lastName</a:t>
            </a:r>
            <a:r>
              <a:rPr lang="en-US" altLang="ko-KR" sz="1600" dirty="0" smtClean="0"/>
              <a:t> = ‘</a:t>
            </a:r>
            <a:r>
              <a:rPr lang="en-US" altLang="ko-KR" sz="1600" dirty="0" err="1" smtClean="0"/>
              <a:t>Seo</a:t>
            </a:r>
            <a:r>
              <a:rPr lang="en-US" altLang="ko-KR" sz="1600" dirty="0" smtClean="0"/>
              <a:t>’;</a:t>
            </a:r>
          </a:p>
          <a:p>
            <a:r>
              <a:rPr lang="en-US" altLang="ko-KR" sz="1600" dirty="0" smtClean="0"/>
              <a:t>     String </a:t>
            </a:r>
            <a:r>
              <a:rPr lang="en-US" altLang="ko-KR" sz="1600" dirty="0" err="1" smtClean="0"/>
              <a:t>firstName</a:t>
            </a:r>
            <a:r>
              <a:rPr lang="en-US" altLang="ko-KR" sz="1600" dirty="0" smtClean="0"/>
              <a:t> = “</a:t>
            </a:r>
            <a:r>
              <a:rPr lang="en-US" altLang="ko-KR" sz="1600" dirty="0" err="1" smtClean="0"/>
              <a:t>Jinsu</a:t>
            </a:r>
            <a:r>
              <a:rPr lang="en-US" altLang="ko-KR" sz="1600" dirty="0" smtClean="0"/>
              <a:t>”;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다트의 변수는 참조를 저장한다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170342" y="2274848"/>
            <a:ext cx="3731941" cy="36625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main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var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number</a:t>
            </a:r>
            <a:r>
              <a:rPr lang="ko-KR" altLang="en-US" sz="1600" dirty="0"/>
              <a:t> = 10;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Object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balanceA</a:t>
            </a:r>
            <a:r>
              <a:rPr lang="ko-KR" altLang="en-US" sz="1600" dirty="0"/>
              <a:t> = 1000;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dynamic</a:t>
            </a:r>
            <a:r>
              <a:rPr lang="ko-KR" altLang="en-US" sz="1600" dirty="0"/>
              <a:t> </a:t>
            </a:r>
            <a:r>
              <a:rPr lang="ko-KR" altLang="en-US" sz="1600" dirty="0" err="1"/>
              <a:t>balanceB</a:t>
            </a:r>
            <a:r>
              <a:rPr lang="ko-KR" altLang="en-US" sz="1600" dirty="0"/>
              <a:t> = 2000;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('The </a:t>
            </a:r>
            <a:r>
              <a:rPr lang="ko-KR" altLang="en-US" sz="1600" dirty="0" err="1"/>
              <a:t>number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is</a:t>
            </a:r>
            <a:r>
              <a:rPr lang="ko-KR" altLang="en-US" sz="1600" dirty="0"/>
              <a:t> $</a:t>
            </a:r>
            <a:r>
              <a:rPr lang="ko-KR" altLang="en-US" sz="1600" dirty="0" err="1"/>
              <a:t>number</a:t>
            </a:r>
            <a:r>
              <a:rPr lang="ko-KR" altLang="en-US" sz="1600" dirty="0"/>
              <a:t>.');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('The </a:t>
            </a:r>
            <a:r>
              <a:rPr lang="ko-KR" altLang="en-US" sz="1600" dirty="0" err="1"/>
              <a:t>balanceA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is</a:t>
            </a:r>
            <a:r>
              <a:rPr lang="ko-KR" altLang="en-US" sz="1600" dirty="0"/>
              <a:t> $</a:t>
            </a:r>
            <a:r>
              <a:rPr lang="ko-KR" altLang="en-US" sz="1600" dirty="0" err="1"/>
              <a:t>balanceA</a:t>
            </a:r>
            <a:r>
              <a:rPr lang="ko-KR" altLang="en-US" sz="1600" dirty="0"/>
              <a:t>.');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('The </a:t>
            </a:r>
            <a:r>
              <a:rPr lang="ko-KR" altLang="en-US" sz="1600" dirty="0" err="1"/>
              <a:t>balanceB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is</a:t>
            </a:r>
            <a:r>
              <a:rPr lang="ko-KR" altLang="en-US" sz="1600" dirty="0"/>
              <a:t> $</a:t>
            </a:r>
            <a:r>
              <a:rPr lang="ko-KR" altLang="en-US" sz="1600" dirty="0" err="1"/>
              <a:t>balanceB</a:t>
            </a:r>
            <a:r>
              <a:rPr lang="ko-KR" altLang="en-US" sz="1600" dirty="0"/>
              <a:t>.');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//</a:t>
            </a:r>
            <a:r>
              <a:rPr lang="ko-KR" altLang="en-US" sz="1600" dirty="0" err="1"/>
              <a:t>number</a:t>
            </a:r>
            <a:r>
              <a:rPr lang="ko-KR" altLang="en-US" sz="1600" dirty="0"/>
              <a:t> = '백';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balanceA</a:t>
            </a:r>
            <a:r>
              <a:rPr lang="ko-KR" altLang="en-US" sz="1600" dirty="0"/>
              <a:t> = '천';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balanceB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false</a:t>
            </a:r>
            <a:r>
              <a:rPr lang="ko-KR" altLang="en-US" sz="1600" dirty="0"/>
              <a:t>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('The </a:t>
            </a:r>
            <a:r>
              <a:rPr lang="ko-KR" altLang="en-US" sz="1600" dirty="0" err="1"/>
              <a:t>balanceA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is</a:t>
            </a:r>
            <a:r>
              <a:rPr lang="ko-KR" altLang="en-US" sz="1600" dirty="0"/>
              <a:t> $</a:t>
            </a:r>
            <a:r>
              <a:rPr lang="ko-KR" altLang="en-US" sz="1600" dirty="0" err="1"/>
              <a:t>balanceA</a:t>
            </a:r>
            <a:r>
              <a:rPr lang="ko-KR" altLang="en-US" sz="1600" dirty="0"/>
              <a:t>.');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('The </a:t>
            </a:r>
            <a:r>
              <a:rPr lang="ko-KR" altLang="en-US" sz="1600" dirty="0" err="1"/>
              <a:t>balanceB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is</a:t>
            </a:r>
            <a:r>
              <a:rPr lang="ko-KR" altLang="en-US" sz="1600" dirty="0"/>
              <a:t> $</a:t>
            </a:r>
            <a:r>
              <a:rPr lang="ko-KR" altLang="en-US" sz="1600" dirty="0" err="1"/>
              <a:t>balanceB</a:t>
            </a:r>
            <a:r>
              <a:rPr lang="ko-KR" altLang="en-US" sz="1600" dirty="0"/>
              <a:t>.');</a:t>
            </a:r>
          </a:p>
          <a:p>
            <a:r>
              <a:rPr lang="ko-KR" altLang="en-US" sz="1600" dirty="0"/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731378" y="4546140"/>
            <a:ext cx="3397405" cy="184665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main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var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number</a:t>
            </a:r>
            <a:r>
              <a:rPr lang="ko-KR" altLang="en-US" sz="1600" dirty="0"/>
              <a:t>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('The </a:t>
            </a:r>
            <a:r>
              <a:rPr lang="ko-KR" altLang="en-US" sz="1600" dirty="0" err="1"/>
              <a:t>number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is</a:t>
            </a:r>
            <a:r>
              <a:rPr lang="ko-KR" altLang="en-US" sz="1600" dirty="0"/>
              <a:t> $</a:t>
            </a:r>
            <a:r>
              <a:rPr lang="ko-KR" altLang="en-US" sz="1600" dirty="0" err="1"/>
              <a:t>number</a:t>
            </a:r>
            <a:r>
              <a:rPr lang="ko-KR" altLang="en-US" sz="1600" dirty="0"/>
              <a:t>.');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number</a:t>
            </a:r>
            <a:r>
              <a:rPr lang="ko-KR" altLang="en-US" sz="1600" dirty="0"/>
              <a:t> = 10;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('The </a:t>
            </a:r>
            <a:r>
              <a:rPr lang="ko-KR" altLang="en-US" sz="1600" dirty="0" err="1"/>
              <a:t>number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is</a:t>
            </a:r>
            <a:r>
              <a:rPr lang="ko-KR" altLang="en-US" sz="1600" dirty="0"/>
              <a:t> $</a:t>
            </a:r>
            <a:r>
              <a:rPr lang="ko-KR" altLang="en-US" sz="1600" dirty="0" err="1"/>
              <a:t>number</a:t>
            </a:r>
            <a:r>
              <a:rPr lang="ko-KR" altLang="en-US" sz="1600" dirty="0"/>
              <a:t>.');</a:t>
            </a:r>
          </a:p>
          <a:p>
            <a:r>
              <a:rPr lang="ko-KR" alt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94017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68947" y="313565"/>
            <a:ext cx="47789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b="1" dirty="0" smtClean="0"/>
              <a:t>타입</a:t>
            </a:r>
            <a:r>
              <a:rPr lang="en-US" altLang="ko-KR" sz="2800" b="1" dirty="0" smtClean="0"/>
              <a:t>(type), </a:t>
            </a:r>
            <a:r>
              <a:rPr lang="ko-KR" altLang="en-US" sz="2800" b="1" dirty="0" smtClean="0"/>
              <a:t>변수</a:t>
            </a:r>
            <a:r>
              <a:rPr lang="en-US" altLang="ko-KR" sz="2800" b="1" dirty="0" smtClean="0"/>
              <a:t>(variable) 2</a:t>
            </a:r>
            <a:endParaRPr lang="ko-KR" altLang="en-US" sz="2800" dirty="0"/>
          </a:p>
        </p:txBody>
      </p:sp>
      <p:sp>
        <p:nvSpPr>
          <p:cNvPr id="3" name="직사각형 2"/>
          <p:cNvSpPr/>
          <p:nvPr/>
        </p:nvSpPr>
        <p:spPr>
          <a:xfrm>
            <a:off x="1319561" y="1308023"/>
            <a:ext cx="1925444" cy="28931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main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num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= 10;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b</a:t>
            </a:r>
            <a:r>
              <a:rPr lang="ko-KR" altLang="en-US" sz="1600" dirty="0"/>
              <a:t> = 20;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double</a:t>
            </a:r>
            <a:r>
              <a:rPr lang="ko-KR" altLang="en-US" sz="1600" dirty="0"/>
              <a:t> c = 1.2;</a:t>
            </a:r>
          </a:p>
          <a:p>
            <a:r>
              <a:rPr lang="ko-KR" altLang="en-US" sz="1600" dirty="0"/>
              <a:t>  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b</a:t>
            </a:r>
            <a:r>
              <a:rPr lang="ko-KR" altLang="en-US" sz="1600" dirty="0"/>
              <a:t>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= c;</a:t>
            </a:r>
          </a:p>
          <a:p>
            <a:r>
              <a:rPr lang="ko-KR" altLang="en-US" sz="1600" dirty="0"/>
              <a:t>  </a:t>
            </a:r>
          </a:p>
          <a:p>
            <a:r>
              <a:rPr lang="ko-KR" altLang="en-US" sz="1600" dirty="0"/>
              <a:t>  //</a:t>
            </a:r>
            <a:r>
              <a:rPr lang="ko-KR" altLang="en-US" sz="1600" dirty="0" err="1"/>
              <a:t>b</a:t>
            </a:r>
            <a:r>
              <a:rPr lang="ko-KR" altLang="en-US" sz="1600" dirty="0"/>
              <a:t> = c;</a:t>
            </a:r>
          </a:p>
          <a:p>
            <a:r>
              <a:rPr lang="ko-KR" altLang="en-US" sz="1600" dirty="0"/>
              <a:t>  //c = </a:t>
            </a:r>
            <a:r>
              <a:rPr lang="ko-KR" altLang="en-US" sz="1600" dirty="0" err="1"/>
              <a:t>b</a:t>
            </a:r>
            <a:r>
              <a:rPr lang="ko-KR" altLang="en-US" sz="1600" dirty="0"/>
              <a:t>;</a:t>
            </a:r>
          </a:p>
          <a:p>
            <a:r>
              <a:rPr lang="ko-KR" altLang="en-US" sz="16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19561" y="4505092"/>
            <a:ext cx="8900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num</a:t>
            </a:r>
            <a:r>
              <a:rPr lang="ko-KR" altLang="en-US" sz="1600" dirty="0" smtClean="0"/>
              <a:t>은</a:t>
            </a:r>
            <a:r>
              <a:rPr lang="en-US" altLang="ko-KR" sz="1600" dirty="0"/>
              <a:t>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와</a:t>
            </a:r>
            <a:r>
              <a:rPr lang="en-US" altLang="ko-KR" sz="1600" dirty="0" smtClean="0"/>
              <a:t> double</a:t>
            </a:r>
            <a:r>
              <a:rPr lang="ko-KR" altLang="en-US" sz="1600" dirty="0" smtClean="0"/>
              <a:t>의 상위 타입이다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따라서 </a:t>
            </a:r>
            <a:r>
              <a:rPr lang="en-US" altLang="ko-KR" sz="1600" dirty="0" err="1" smtClean="0"/>
              <a:t>num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타입은 </a:t>
            </a:r>
            <a:r>
              <a:rPr lang="en-US" altLang="ko-KR" sz="1600" dirty="0" err="1" smtClean="0"/>
              <a:t>int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double  </a:t>
            </a:r>
            <a:r>
              <a:rPr lang="ko-KR" altLang="en-US" sz="1600" dirty="0" smtClean="0"/>
              <a:t>모두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참조할 수 있다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그러나  </a:t>
            </a:r>
            <a:r>
              <a:rPr lang="en-US" altLang="ko-KR" sz="1600" dirty="0" err="1" smtClean="0"/>
              <a:t>int</a:t>
            </a:r>
            <a:r>
              <a:rPr lang="ko-KR" altLang="en-US" sz="1600" dirty="0" smtClean="0"/>
              <a:t>와  </a:t>
            </a:r>
            <a:r>
              <a:rPr lang="en-US" altLang="ko-KR" sz="1600" dirty="0" smtClean="0"/>
              <a:t>double</a:t>
            </a:r>
            <a:r>
              <a:rPr lang="ko-KR" altLang="en-US" sz="1600" dirty="0" smtClean="0"/>
              <a:t>은 서로 참조할 수 없다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보통 더 큰 범위를 가지는  </a:t>
            </a:r>
            <a:r>
              <a:rPr lang="en-US" altLang="ko-KR" sz="1600" dirty="0" smtClean="0"/>
              <a:t>double</a:t>
            </a:r>
            <a:r>
              <a:rPr lang="ko-KR" altLang="en-US" sz="1600" dirty="0" smtClean="0"/>
              <a:t>에  </a:t>
            </a:r>
            <a:r>
              <a:rPr lang="en-US" altLang="ko-KR" sz="1600" dirty="0" err="1" smtClean="0"/>
              <a:t>int</a:t>
            </a:r>
            <a:r>
              <a:rPr lang="ko-KR" altLang="en-US" sz="1600" dirty="0" smtClean="0"/>
              <a:t>가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할당되는데 다트에선 안된다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09028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43794" y="313565"/>
            <a:ext cx="26292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b="1" dirty="0" smtClean="0"/>
              <a:t>상수</a:t>
            </a:r>
            <a:r>
              <a:rPr lang="en-US" altLang="ko-KR" sz="2800" b="1" dirty="0" smtClean="0"/>
              <a:t>(constant)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814039" y="1204332"/>
            <a:ext cx="70182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상수는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그 값을 가진 후 변경되지 않는 변수이고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리터럴은</a:t>
            </a:r>
            <a:r>
              <a:rPr lang="ko-KR" altLang="en-US" sz="1600" dirty="0" smtClean="0"/>
              <a:t> 값 그 자체이다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Ex) final String name = “Kim”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ko-KR" altLang="en-US" sz="1600" dirty="0" smtClean="0"/>
              <a:t>상수 </a:t>
            </a:r>
            <a:r>
              <a:rPr lang="en-US" altLang="ko-KR" sz="1600" dirty="0" smtClean="0"/>
              <a:t>: name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ko-KR" altLang="en-US" sz="1600" dirty="0" err="1" smtClean="0"/>
              <a:t>리터럴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“Kim”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3956136" y="2527771"/>
            <a:ext cx="3687337" cy="338554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main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final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 NUMBER = 1;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const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 PRICE = 1000;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final</a:t>
            </a:r>
            <a:r>
              <a:rPr lang="ko-KR" altLang="en-US" sz="1600" dirty="0"/>
              <a:t> NAME = '</a:t>
            </a:r>
            <a:r>
              <a:rPr lang="ko-KR" altLang="en-US" sz="1600" dirty="0" err="1"/>
              <a:t>Kim</a:t>
            </a:r>
            <a:r>
              <a:rPr lang="ko-KR" altLang="en-US" sz="1600" dirty="0"/>
              <a:t>';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const</a:t>
            </a:r>
            <a:r>
              <a:rPr lang="ko-KR" altLang="en-US" sz="1600" dirty="0"/>
              <a:t> COLOR = '</a:t>
            </a:r>
            <a:r>
              <a:rPr lang="ko-KR" altLang="en-US" sz="1600" dirty="0" err="1"/>
              <a:t>Red</a:t>
            </a:r>
            <a:r>
              <a:rPr lang="ko-KR" altLang="en-US" sz="1600" dirty="0"/>
              <a:t>';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('The NUMBER </a:t>
            </a:r>
            <a:r>
              <a:rPr lang="ko-KR" altLang="en-US" sz="1600" dirty="0" err="1"/>
              <a:t>is</a:t>
            </a:r>
            <a:r>
              <a:rPr lang="ko-KR" altLang="en-US" sz="1600" dirty="0"/>
              <a:t> $NUMBER.');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('The PRICE </a:t>
            </a:r>
            <a:r>
              <a:rPr lang="ko-KR" altLang="en-US" sz="1600" dirty="0" err="1"/>
              <a:t>is</a:t>
            </a:r>
            <a:r>
              <a:rPr lang="ko-KR" altLang="en-US" sz="1600" dirty="0"/>
              <a:t> $PRICE.');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('The NAME </a:t>
            </a:r>
            <a:r>
              <a:rPr lang="ko-KR" altLang="en-US" sz="1600" dirty="0" err="1"/>
              <a:t>is</a:t>
            </a:r>
            <a:r>
              <a:rPr lang="ko-KR" altLang="en-US" sz="1600" dirty="0"/>
              <a:t> $NAME.');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('The COLOR </a:t>
            </a:r>
            <a:r>
              <a:rPr lang="ko-KR" altLang="en-US" sz="1600" dirty="0" err="1"/>
              <a:t>is</a:t>
            </a:r>
            <a:r>
              <a:rPr lang="ko-KR" altLang="en-US" sz="1600" dirty="0"/>
              <a:t> $COLOR.');</a:t>
            </a:r>
          </a:p>
          <a:p>
            <a:r>
              <a:rPr lang="ko-KR" alt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94927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72793" y="1732407"/>
            <a:ext cx="6096000" cy="280076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ko-KR" altLang="en-US" sz="1600" dirty="0"/>
              <a:t>// 어떤 프로그램이 실행될 때 시간에 대한 로그를 남기고 싶을 때는 </a:t>
            </a:r>
            <a:r>
              <a:rPr lang="ko-KR" altLang="en-US" sz="1600" dirty="0" err="1"/>
              <a:t>DateTime.now</a:t>
            </a:r>
            <a:r>
              <a:rPr lang="ko-KR" altLang="en-US" sz="1600" dirty="0"/>
              <a:t>()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사용</a:t>
            </a:r>
          </a:p>
          <a:p>
            <a:r>
              <a:rPr lang="ko-KR" altLang="en-US" sz="1600" dirty="0" err="1"/>
              <a:t>var</a:t>
            </a:r>
            <a:r>
              <a:rPr lang="ko-KR" altLang="en-US" sz="1600" dirty="0"/>
              <a:t> log1 = </a:t>
            </a:r>
            <a:r>
              <a:rPr lang="ko-KR" altLang="en-US" sz="1600" dirty="0" err="1"/>
              <a:t>DateTime.now</a:t>
            </a:r>
            <a:r>
              <a:rPr lang="ko-KR" altLang="en-US" sz="1600" dirty="0"/>
              <a:t>();</a:t>
            </a:r>
          </a:p>
          <a:p>
            <a:r>
              <a:rPr lang="ko-KR" altLang="en-US" sz="1600" dirty="0"/>
              <a:t>// </a:t>
            </a:r>
            <a:r>
              <a:rPr lang="ko-KR" altLang="en-US" sz="1600" dirty="0" err="1"/>
              <a:t>final은</a:t>
            </a:r>
            <a:r>
              <a:rPr lang="ko-KR" altLang="en-US" sz="1600" dirty="0"/>
              <a:t> 실행 시에 시간이 결정되므로 사용 가능</a:t>
            </a:r>
          </a:p>
          <a:p>
            <a:r>
              <a:rPr lang="ko-KR" altLang="en-US" sz="1600" dirty="0" err="1"/>
              <a:t>final</a:t>
            </a:r>
            <a:r>
              <a:rPr lang="ko-KR" altLang="en-US" sz="1600" dirty="0"/>
              <a:t> log2 = </a:t>
            </a:r>
            <a:r>
              <a:rPr lang="ko-KR" altLang="en-US" sz="1600" dirty="0" err="1"/>
              <a:t>DateTime.now</a:t>
            </a:r>
            <a:r>
              <a:rPr lang="ko-KR" altLang="en-US" sz="1600" dirty="0"/>
              <a:t>();</a:t>
            </a:r>
          </a:p>
          <a:p>
            <a:r>
              <a:rPr lang="ko-KR" altLang="en-US" sz="1600" dirty="0"/>
              <a:t>// </a:t>
            </a:r>
            <a:r>
              <a:rPr lang="ko-KR" altLang="en-US" sz="1600" dirty="0" err="1"/>
              <a:t>const는</a:t>
            </a:r>
            <a:r>
              <a:rPr lang="ko-KR" altLang="en-US" sz="1600" dirty="0"/>
              <a:t> 컴파일 시의 시간을 담을 수 없으므로 사용 불가. 실행은 지금이 아니라 내일도 할 수 있음</a:t>
            </a:r>
          </a:p>
          <a:p>
            <a:r>
              <a:rPr lang="ko-KR" altLang="en-US" sz="1600" dirty="0"/>
              <a:t>// </a:t>
            </a:r>
            <a:r>
              <a:rPr lang="ko-KR" altLang="en-US" sz="1600" dirty="0" err="1"/>
              <a:t>const</a:t>
            </a:r>
            <a:r>
              <a:rPr lang="ko-KR" altLang="en-US" sz="1600" dirty="0"/>
              <a:t> log3 = </a:t>
            </a:r>
            <a:r>
              <a:rPr lang="ko-KR" altLang="en-US" sz="1600" dirty="0" err="1"/>
              <a:t>DateTime.now</a:t>
            </a:r>
            <a:r>
              <a:rPr lang="ko-KR" altLang="en-US" sz="1600" dirty="0"/>
              <a:t>();</a:t>
            </a:r>
          </a:p>
          <a:p>
            <a:endParaRPr lang="ko-KR" altLang="en-US" sz="1600" dirty="0"/>
          </a:p>
          <a:p>
            <a:r>
              <a:rPr lang="ko-KR" altLang="en-US" sz="1600" dirty="0"/>
              <a:t>// 일반적인 변수</a:t>
            </a:r>
          </a:p>
          <a:p>
            <a:r>
              <a:rPr lang="ko-KR" altLang="en-US" sz="1600" dirty="0" err="1"/>
              <a:t>String</a:t>
            </a:r>
            <a:r>
              <a:rPr lang="ko-KR" altLang="en-US" sz="1600" dirty="0"/>
              <a:t> choose1 = "짜장면</a:t>
            </a:r>
            <a:r>
              <a:rPr lang="ko-KR" altLang="en-US" sz="1600" dirty="0" smtClean="0"/>
              <a:t>";</a:t>
            </a:r>
            <a:endParaRPr lang="ko-KR" altLang="en-US" sz="1600" dirty="0"/>
          </a:p>
        </p:txBody>
      </p:sp>
      <p:sp>
        <p:nvSpPr>
          <p:cNvPr id="3" name="직사각형 2"/>
          <p:cNvSpPr/>
          <p:nvPr/>
        </p:nvSpPr>
        <p:spPr>
          <a:xfrm>
            <a:off x="7173952" y="1732407"/>
            <a:ext cx="4467922" cy="403187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// </a:t>
            </a:r>
            <a:r>
              <a:rPr lang="ko-KR" altLang="en-US" sz="1600" dirty="0" err="1"/>
              <a:t>final은</a:t>
            </a:r>
            <a:r>
              <a:rPr lang="ko-KR" altLang="en-US" sz="1600" dirty="0"/>
              <a:t> 한 번 값을 대입하면 변경할 수 없다.</a:t>
            </a:r>
          </a:p>
          <a:p>
            <a:r>
              <a:rPr lang="ko-KR" altLang="en-US" sz="1600" dirty="0" err="1"/>
              <a:t>final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String</a:t>
            </a:r>
            <a:r>
              <a:rPr lang="ko-KR" altLang="en-US" sz="1600" dirty="0"/>
              <a:t> choose2 = "볶음밥";</a:t>
            </a:r>
          </a:p>
          <a:p>
            <a:r>
              <a:rPr lang="ko-KR" altLang="en-US" sz="1600" dirty="0"/>
              <a:t>// </a:t>
            </a:r>
            <a:r>
              <a:rPr lang="ko-KR" altLang="en-US" sz="1600" dirty="0" err="1"/>
              <a:t>const는</a:t>
            </a:r>
            <a:r>
              <a:rPr lang="ko-KR" altLang="en-US" sz="1600" dirty="0"/>
              <a:t> 한 번 값을 대입하면 변경할 수 없다.</a:t>
            </a:r>
          </a:p>
          <a:p>
            <a:r>
              <a:rPr lang="ko-KR" altLang="en-US" sz="1600" dirty="0" err="1"/>
              <a:t>const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String</a:t>
            </a:r>
            <a:r>
              <a:rPr lang="ko-KR" altLang="en-US" sz="1600" dirty="0"/>
              <a:t> choose3 = "깐풍기";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main</a:t>
            </a:r>
            <a:r>
              <a:rPr lang="ko-KR" altLang="en-US" sz="1600" dirty="0"/>
              <a:t>(){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("log1 = ${log1}");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("log2 = ${log2}");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("choose1 = ${choose1}");</a:t>
            </a:r>
          </a:p>
          <a:p>
            <a:r>
              <a:rPr lang="ko-KR" altLang="en-US" sz="1600" dirty="0"/>
              <a:t>  choose1 = "짬뽕";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("choose1 = ${choose1}");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("choose2 = ${choose2}");</a:t>
            </a:r>
          </a:p>
          <a:p>
            <a:r>
              <a:rPr lang="ko-KR" altLang="en-US" sz="1600" dirty="0"/>
              <a:t>  // choose2 = "탕수육"; // 에러 발생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("choose3 = ${choose3}");</a:t>
            </a:r>
          </a:p>
          <a:p>
            <a:r>
              <a:rPr lang="ko-KR" altLang="en-US" sz="1600" dirty="0"/>
              <a:t>  // choose3 = "</a:t>
            </a:r>
            <a:r>
              <a:rPr lang="ko-KR" altLang="en-US" sz="1600" dirty="0" err="1"/>
              <a:t>동파육</a:t>
            </a:r>
            <a:r>
              <a:rPr lang="ko-KR" altLang="en-US" sz="1600" dirty="0"/>
              <a:t>"; // 에러 발생</a:t>
            </a:r>
          </a:p>
          <a:p>
            <a:r>
              <a:rPr lang="ko-KR" altLang="en-US" sz="1600" dirty="0"/>
              <a:t>}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816676" y="313565"/>
            <a:ext cx="26180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 smtClean="0"/>
              <a:t>final, constant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02738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68399" y="313565"/>
            <a:ext cx="29145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b="1" dirty="0" smtClean="0"/>
              <a:t>함수</a:t>
            </a:r>
            <a:r>
              <a:rPr lang="en-US" altLang="ko-KR" sz="2800" b="1" dirty="0" smtClean="0"/>
              <a:t>(function) 1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925551" y="1326995"/>
            <a:ext cx="6579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다트는 완전 객체지향언어로 모든 것이 객체</a:t>
            </a:r>
            <a:r>
              <a:rPr lang="en-US" altLang="ko-KR" dirty="0"/>
              <a:t>.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함수도 객체이다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04331" y="1784195"/>
            <a:ext cx="3764172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1600" dirty="0" smtClean="0"/>
              <a:t>변수가 함수 참조 가능</a:t>
            </a:r>
            <a:endParaRPr lang="en-US" altLang="ko-KR" sz="1600" dirty="0" smtClean="0"/>
          </a:p>
          <a:p>
            <a:pPr marL="342900" indent="-342900">
              <a:buAutoNum type="arabicParenR"/>
            </a:pPr>
            <a:r>
              <a:rPr lang="ko-KR" altLang="en-US" sz="1600" dirty="0" smtClean="0"/>
              <a:t>다른 함수의 인자로 함수 전달 가능</a:t>
            </a:r>
            <a:endParaRPr lang="en-US" altLang="ko-KR" sz="1600" dirty="0" smtClean="0"/>
          </a:p>
          <a:p>
            <a:pPr marL="342900" indent="-342900">
              <a:buAutoNum type="arabicParenR"/>
            </a:pPr>
            <a:r>
              <a:rPr lang="ko-KR" altLang="en-US" sz="1600" dirty="0" smtClean="0"/>
              <a:t>이름있는 선택 매개 변수</a:t>
            </a:r>
            <a:endParaRPr lang="en-US" altLang="ko-KR" sz="1600" dirty="0" smtClean="0"/>
          </a:p>
          <a:p>
            <a:pPr marL="342900" indent="-342900">
              <a:buAutoNum type="arabicParenR"/>
            </a:pPr>
            <a:r>
              <a:rPr lang="ko-KR" altLang="en-US" sz="1600" dirty="0" smtClean="0"/>
              <a:t>위치적 선택 매개변수</a:t>
            </a:r>
            <a:endParaRPr lang="en-US" altLang="ko-KR" sz="1600" dirty="0" smtClean="0"/>
          </a:p>
          <a:p>
            <a:pPr marL="342900" indent="-342900">
              <a:buAutoNum type="arabicParenR"/>
            </a:pPr>
            <a:r>
              <a:rPr lang="ko-KR" altLang="en-US" sz="1600" dirty="0" smtClean="0"/>
              <a:t>익명 함수 및 람다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4735551" y="2964450"/>
            <a:ext cx="3386253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main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= 10;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b</a:t>
            </a:r>
            <a:r>
              <a:rPr lang="ko-KR" altLang="en-US" sz="1600" dirty="0"/>
              <a:t> = 5;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var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getName</a:t>
            </a:r>
            <a:r>
              <a:rPr lang="ko-KR" altLang="en-US" sz="1600" dirty="0"/>
              <a:t>();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is</a:t>
            </a:r>
            <a:r>
              <a:rPr lang="ko-KR" altLang="en-US" sz="1600" dirty="0"/>
              <a:t> $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.');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('$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+ $</a:t>
            </a:r>
            <a:r>
              <a:rPr lang="ko-KR" altLang="en-US" sz="1600" dirty="0" err="1"/>
              <a:t>b</a:t>
            </a:r>
            <a:r>
              <a:rPr lang="ko-KR" altLang="en-US" sz="1600" dirty="0"/>
              <a:t> = ${</a:t>
            </a:r>
            <a:r>
              <a:rPr lang="ko-KR" altLang="en-US" sz="1600" dirty="0" err="1"/>
              <a:t>add</a:t>
            </a:r>
            <a:r>
              <a:rPr lang="ko-KR" altLang="en-US" sz="1600" dirty="0"/>
              <a:t>(</a:t>
            </a:r>
            <a:r>
              <a:rPr lang="ko-KR" altLang="en-US" sz="1600" dirty="0" err="1"/>
              <a:t>a</a:t>
            </a:r>
            <a:r>
              <a:rPr lang="ko-KR" altLang="en-US" sz="1600" dirty="0"/>
              <a:t>, </a:t>
            </a:r>
            <a:r>
              <a:rPr lang="ko-KR" altLang="en-US" sz="1600" dirty="0" err="1"/>
              <a:t>b</a:t>
            </a:r>
            <a:r>
              <a:rPr lang="ko-KR" altLang="en-US" sz="1600" dirty="0"/>
              <a:t>)}');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('$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- $</a:t>
            </a:r>
            <a:r>
              <a:rPr lang="ko-KR" altLang="en-US" sz="1600" dirty="0" err="1"/>
              <a:t>b</a:t>
            </a:r>
            <a:r>
              <a:rPr lang="ko-KR" altLang="en-US" sz="1600" dirty="0"/>
              <a:t> = ${</a:t>
            </a:r>
            <a:r>
              <a:rPr lang="ko-KR" altLang="en-US" sz="1600" dirty="0" err="1"/>
              <a:t>sub</a:t>
            </a:r>
            <a:r>
              <a:rPr lang="ko-KR" altLang="en-US" sz="1600" dirty="0"/>
              <a:t>(</a:t>
            </a:r>
            <a:r>
              <a:rPr lang="ko-KR" altLang="en-US" sz="1600" dirty="0" err="1"/>
              <a:t>a</a:t>
            </a:r>
            <a:r>
              <a:rPr lang="ko-KR" altLang="en-US" sz="1600" dirty="0"/>
              <a:t>, </a:t>
            </a:r>
            <a:r>
              <a:rPr lang="ko-KR" altLang="en-US" sz="1600" dirty="0" err="1"/>
              <a:t>b</a:t>
            </a:r>
            <a:r>
              <a:rPr lang="ko-KR" altLang="en-US" sz="1600" dirty="0"/>
              <a:t>)}');</a:t>
            </a:r>
          </a:p>
          <a:p>
            <a:r>
              <a:rPr lang="ko-KR" altLang="en-US" sz="1600" dirty="0" smtClean="0"/>
              <a:t>}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8393151" y="2964450"/>
            <a:ext cx="2423532" cy="280076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 smtClean="0"/>
              <a:t>getName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return</a:t>
            </a:r>
            <a:r>
              <a:rPr lang="ko-KR" altLang="en-US" sz="1600" dirty="0"/>
              <a:t> '</a:t>
            </a:r>
            <a:r>
              <a:rPr lang="ko-KR" altLang="en-US" sz="1600" dirty="0" err="1"/>
              <a:t>Kim</a:t>
            </a:r>
            <a:r>
              <a:rPr lang="ko-KR" altLang="en-US" sz="1600" dirty="0"/>
              <a:t>';</a:t>
            </a:r>
          </a:p>
          <a:p>
            <a:r>
              <a:rPr lang="ko-KR" altLang="en-US" sz="1600" dirty="0"/>
              <a:t>}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int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add</a:t>
            </a:r>
            <a:r>
              <a:rPr lang="ko-KR" altLang="en-US" sz="1600" dirty="0"/>
              <a:t>(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</a:t>
            </a:r>
            <a:r>
              <a:rPr lang="ko-KR" altLang="en-US" sz="1600" dirty="0"/>
              <a:t>, 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b</a:t>
            </a:r>
            <a:r>
              <a:rPr lang="ko-KR" altLang="en-US" sz="1600" dirty="0"/>
              <a:t>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return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+ </a:t>
            </a:r>
            <a:r>
              <a:rPr lang="ko-KR" altLang="en-US" sz="1600" dirty="0" err="1"/>
              <a:t>b</a:t>
            </a:r>
            <a:r>
              <a:rPr lang="ko-KR" altLang="en-US" sz="1600" dirty="0"/>
              <a:t>;</a:t>
            </a:r>
          </a:p>
          <a:p>
            <a:r>
              <a:rPr lang="ko-KR" altLang="en-US" sz="1600" dirty="0"/>
              <a:t>}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int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sub</a:t>
            </a:r>
            <a:r>
              <a:rPr lang="ko-KR" altLang="en-US" sz="1600" dirty="0"/>
              <a:t>(</a:t>
            </a:r>
            <a:r>
              <a:rPr lang="ko-KR" altLang="en-US" sz="1600" dirty="0" err="1"/>
              <a:t>a</a:t>
            </a:r>
            <a:r>
              <a:rPr lang="ko-KR" altLang="en-US" sz="1600" dirty="0"/>
              <a:t>, </a:t>
            </a:r>
            <a:r>
              <a:rPr lang="ko-KR" altLang="en-US" sz="1600" dirty="0" err="1"/>
              <a:t>b</a:t>
            </a:r>
            <a:r>
              <a:rPr lang="ko-KR" altLang="en-US" sz="1600" dirty="0"/>
              <a:t>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return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- </a:t>
            </a:r>
            <a:r>
              <a:rPr lang="ko-KR" altLang="en-US" sz="1600" dirty="0" err="1"/>
              <a:t>b</a:t>
            </a:r>
            <a:r>
              <a:rPr lang="ko-KR" altLang="en-US" sz="1600" dirty="0"/>
              <a:t>;</a:t>
            </a:r>
          </a:p>
          <a:p>
            <a:r>
              <a:rPr lang="ko-KR" altLang="en-US" sz="16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34650" y="3780058"/>
            <a:ext cx="1941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2"/>
                </a:solidFill>
              </a:rPr>
              <a:t>1)</a:t>
            </a:r>
            <a:r>
              <a:rPr lang="ko-KR" altLang="en-US" sz="1600" dirty="0" smtClean="0">
                <a:solidFill>
                  <a:schemeClr val="tx2"/>
                </a:solidFill>
              </a:rPr>
              <a:t>변수가 함수 참조</a:t>
            </a:r>
            <a:endParaRPr lang="ko-KR" alt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363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68399" y="313565"/>
            <a:ext cx="29145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b="1" dirty="0" smtClean="0"/>
              <a:t>함수</a:t>
            </a:r>
            <a:r>
              <a:rPr lang="en-US" altLang="ko-KR" sz="2800" b="1" dirty="0" smtClean="0"/>
              <a:t>(function) 2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115123" y="1315844"/>
            <a:ext cx="3111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2"/>
                </a:solidFill>
              </a:rPr>
              <a:t>2)</a:t>
            </a:r>
            <a:r>
              <a:rPr lang="ko-KR" altLang="en-US" sz="1600" dirty="0" smtClean="0">
                <a:solidFill>
                  <a:schemeClr val="tx2"/>
                </a:solidFill>
              </a:rPr>
              <a:t>함수의 인자로 다른 함수 전달</a:t>
            </a:r>
            <a:endParaRPr lang="ko-KR" altLang="en-US" sz="1600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63114" y="2827701"/>
            <a:ext cx="2557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2"/>
                </a:solidFill>
              </a:rPr>
              <a:t>3)</a:t>
            </a:r>
            <a:r>
              <a:rPr lang="ko-KR" altLang="en-US" sz="1600" dirty="0" smtClean="0">
                <a:solidFill>
                  <a:schemeClr val="tx2"/>
                </a:solidFill>
              </a:rPr>
              <a:t>이름있는 선택 매개변수</a:t>
            </a:r>
            <a:endParaRPr lang="ko-KR" altLang="en-US" sz="1600" dirty="0">
              <a:solidFill>
                <a:schemeClr val="tx2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115123" y="1777257"/>
            <a:ext cx="5553815" cy="45243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main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= 10;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b</a:t>
            </a:r>
            <a:r>
              <a:rPr lang="ko-KR" altLang="en-US" sz="1600" dirty="0"/>
              <a:t> = 5;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('${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+ </a:t>
            </a:r>
            <a:r>
              <a:rPr lang="ko-KR" altLang="en-US" sz="1600" dirty="0" err="1"/>
              <a:t>b</a:t>
            </a:r>
            <a:r>
              <a:rPr lang="ko-KR" altLang="en-US" sz="1600" dirty="0"/>
              <a:t>} * ${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- </a:t>
            </a:r>
            <a:r>
              <a:rPr lang="ko-KR" altLang="en-US" sz="1600" dirty="0" err="1"/>
              <a:t>b</a:t>
            </a:r>
            <a:r>
              <a:rPr lang="ko-KR" altLang="en-US" sz="1600" dirty="0"/>
              <a:t>} = ${</a:t>
            </a:r>
            <a:r>
              <a:rPr lang="ko-KR" altLang="en-US" sz="1600" dirty="0" err="1"/>
              <a:t>multi</a:t>
            </a:r>
            <a:r>
              <a:rPr lang="ko-KR" altLang="en-US" sz="1600" dirty="0"/>
              <a:t>(</a:t>
            </a:r>
            <a:r>
              <a:rPr lang="ko-KR" altLang="en-US" sz="1600" dirty="0" err="1"/>
              <a:t>add</a:t>
            </a:r>
            <a:r>
              <a:rPr lang="ko-KR" altLang="en-US" sz="1600" dirty="0"/>
              <a:t>(</a:t>
            </a:r>
            <a:r>
              <a:rPr lang="ko-KR" altLang="en-US" sz="1600" dirty="0" err="1"/>
              <a:t>a</a:t>
            </a:r>
            <a:r>
              <a:rPr lang="ko-KR" altLang="en-US" sz="1600" dirty="0"/>
              <a:t>, </a:t>
            </a:r>
            <a:r>
              <a:rPr lang="ko-KR" altLang="en-US" sz="1600" dirty="0" err="1"/>
              <a:t>b</a:t>
            </a:r>
            <a:r>
              <a:rPr lang="ko-KR" altLang="en-US" sz="1600" dirty="0"/>
              <a:t>), </a:t>
            </a:r>
            <a:r>
              <a:rPr lang="ko-KR" altLang="en-US" sz="1600" dirty="0" err="1"/>
              <a:t>sub</a:t>
            </a:r>
            <a:r>
              <a:rPr lang="ko-KR" altLang="en-US" sz="1600" dirty="0"/>
              <a:t>(</a:t>
            </a:r>
            <a:r>
              <a:rPr lang="ko-KR" altLang="en-US" sz="1600" dirty="0" err="1"/>
              <a:t>a</a:t>
            </a:r>
            <a:r>
              <a:rPr lang="ko-KR" altLang="en-US" sz="1600" dirty="0"/>
              <a:t>, </a:t>
            </a:r>
            <a:r>
              <a:rPr lang="ko-KR" altLang="en-US" sz="1600" dirty="0" err="1"/>
              <a:t>b</a:t>
            </a:r>
            <a:r>
              <a:rPr lang="ko-KR" altLang="en-US" sz="1600" dirty="0"/>
              <a:t>))}');</a:t>
            </a:r>
          </a:p>
          <a:p>
            <a:r>
              <a:rPr lang="ko-KR" altLang="en-US" sz="1600" dirty="0"/>
              <a:t>}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int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add</a:t>
            </a:r>
            <a:r>
              <a:rPr lang="ko-KR" altLang="en-US" sz="1600" dirty="0"/>
              <a:t>(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</a:t>
            </a:r>
            <a:r>
              <a:rPr lang="ko-KR" altLang="en-US" sz="1600" dirty="0"/>
              <a:t>, 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b</a:t>
            </a:r>
            <a:r>
              <a:rPr lang="ko-KR" altLang="en-US" sz="1600" dirty="0"/>
              <a:t>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return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+ </a:t>
            </a:r>
            <a:r>
              <a:rPr lang="ko-KR" altLang="en-US" sz="1600" dirty="0" err="1"/>
              <a:t>b</a:t>
            </a:r>
            <a:r>
              <a:rPr lang="ko-KR" altLang="en-US" sz="1600" dirty="0"/>
              <a:t>;</a:t>
            </a:r>
          </a:p>
          <a:p>
            <a:r>
              <a:rPr lang="ko-KR" altLang="en-US" sz="1600" dirty="0"/>
              <a:t>}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int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sub</a:t>
            </a:r>
            <a:r>
              <a:rPr lang="ko-KR" altLang="en-US" sz="1600" dirty="0"/>
              <a:t>(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</a:t>
            </a:r>
            <a:r>
              <a:rPr lang="ko-KR" altLang="en-US" sz="1600" dirty="0"/>
              <a:t>, 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b</a:t>
            </a:r>
            <a:r>
              <a:rPr lang="ko-KR" altLang="en-US" sz="1600" dirty="0"/>
              <a:t>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return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- </a:t>
            </a:r>
            <a:r>
              <a:rPr lang="ko-KR" altLang="en-US" sz="1600" dirty="0" err="1"/>
              <a:t>b</a:t>
            </a:r>
            <a:r>
              <a:rPr lang="ko-KR" altLang="en-US" sz="1600" dirty="0"/>
              <a:t>;</a:t>
            </a:r>
          </a:p>
          <a:p>
            <a:r>
              <a:rPr lang="ko-KR" altLang="en-US" sz="1600" dirty="0"/>
              <a:t>}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int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multi</a:t>
            </a:r>
            <a:r>
              <a:rPr lang="ko-KR" altLang="en-US" sz="1600" dirty="0"/>
              <a:t>(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</a:t>
            </a:r>
            <a:r>
              <a:rPr lang="ko-KR" altLang="en-US" sz="1600" dirty="0"/>
              <a:t>, 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b</a:t>
            </a:r>
            <a:r>
              <a:rPr lang="ko-KR" altLang="en-US" sz="1600" dirty="0"/>
              <a:t>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return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* </a:t>
            </a:r>
            <a:r>
              <a:rPr lang="ko-KR" altLang="en-US" sz="1600" dirty="0" err="1"/>
              <a:t>b</a:t>
            </a:r>
            <a:r>
              <a:rPr lang="ko-KR" altLang="en-US" sz="1600" dirty="0"/>
              <a:t>;</a:t>
            </a:r>
          </a:p>
          <a:p>
            <a:r>
              <a:rPr lang="ko-KR" altLang="en-US" sz="16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973395" y="3304314"/>
            <a:ext cx="6958410" cy="26161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main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('${</a:t>
            </a:r>
            <a:r>
              <a:rPr lang="ko-KR" altLang="en-US" sz="1600" dirty="0" err="1"/>
              <a:t>getAddress</a:t>
            </a:r>
            <a:r>
              <a:rPr lang="ko-KR" altLang="en-US" sz="1600" dirty="0"/>
              <a:t>('서울', </a:t>
            </a:r>
            <a:r>
              <a:rPr lang="ko-KR" altLang="en-US" sz="1600" dirty="0" err="1"/>
              <a:t>district</a:t>
            </a:r>
            <a:r>
              <a:rPr lang="ko-KR" altLang="en-US" sz="1600" dirty="0"/>
              <a:t>: '강남')}');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('${</a:t>
            </a:r>
            <a:r>
              <a:rPr lang="ko-KR" altLang="en-US" sz="1600" dirty="0" err="1"/>
              <a:t>getAddress</a:t>
            </a:r>
            <a:r>
              <a:rPr lang="ko-KR" altLang="en-US" sz="1600" dirty="0"/>
              <a:t>('서울', </a:t>
            </a:r>
            <a:r>
              <a:rPr lang="ko-KR" altLang="en-US" sz="1600" dirty="0" err="1"/>
              <a:t>district</a:t>
            </a:r>
            <a:r>
              <a:rPr lang="ko-KR" altLang="en-US" sz="1600" dirty="0"/>
              <a:t>: '강남', </a:t>
            </a:r>
            <a:r>
              <a:rPr lang="ko-KR" altLang="en-US" sz="1600" dirty="0" err="1"/>
              <a:t>zipCode</a:t>
            </a:r>
            <a:r>
              <a:rPr lang="ko-KR" altLang="en-US" sz="1600" dirty="0"/>
              <a:t>: '012345')}');</a:t>
            </a:r>
          </a:p>
          <a:p>
            <a:r>
              <a:rPr lang="ko-KR" altLang="en-US" sz="1600" dirty="0"/>
              <a:t>//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('${</a:t>
            </a:r>
            <a:r>
              <a:rPr lang="ko-KR" altLang="en-US" sz="1600" dirty="0" err="1"/>
              <a:t>getAddress</a:t>
            </a:r>
            <a:r>
              <a:rPr lang="ko-KR" altLang="en-US" sz="1600" dirty="0"/>
              <a:t>(</a:t>
            </a:r>
            <a:r>
              <a:rPr lang="ko-KR" altLang="en-US" sz="1600" dirty="0" err="1"/>
              <a:t>district</a:t>
            </a:r>
            <a:r>
              <a:rPr lang="ko-KR" altLang="en-US" sz="1600" dirty="0"/>
              <a:t>: '강남', </a:t>
            </a:r>
            <a:r>
              <a:rPr lang="ko-KR" altLang="en-US" sz="1600" dirty="0" err="1"/>
              <a:t>zipCode</a:t>
            </a:r>
            <a:r>
              <a:rPr lang="ko-KR" altLang="en-US" sz="1600" dirty="0"/>
              <a:t>: '012345')}'); </a:t>
            </a:r>
            <a:r>
              <a:rPr lang="ko-KR" altLang="en-US" sz="1600" dirty="0" err="1"/>
              <a:t>error</a:t>
            </a:r>
            <a:endParaRPr lang="ko-KR" altLang="en-US" sz="1600" dirty="0"/>
          </a:p>
          <a:p>
            <a:r>
              <a:rPr lang="ko-KR" altLang="en-US" sz="1600" dirty="0"/>
              <a:t>}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String</a:t>
            </a:r>
            <a:r>
              <a:rPr lang="ko-KR" altLang="en-US" sz="1600" dirty="0"/>
              <a:t> </a:t>
            </a:r>
            <a:r>
              <a:rPr lang="ko-KR" altLang="en-US" sz="1600" dirty="0" err="1"/>
              <a:t>getAddress</a:t>
            </a:r>
            <a:r>
              <a:rPr lang="ko-KR" altLang="en-US" sz="1600" dirty="0"/>
              <a:t>(</a:t>
            </a:r>
            <a:r>
              <a:rPr lang="ko-KR" altLang="en-US" sz="1600" dirty="0" err="1"/>
              <a:t>String</a:t>
            </a:r>
            <a:r>
              <a:rPr lang="ko-KR" altLang="en-US" sz="1600" dirty="0"/>
              <a:t> </a:t>
            </a:r>
            <a:r>
              <a:rPr lang="ko-KR" altLang="en-US" sz="1600" dirty="0" err="1"/>
              <a:t>city</a:t>
            </a:r>
            <a:r>
              <a:rPr lang="ko-KR" altLang="en-US" sz="1600" dirty="0"/>
              <a:t>, {</a:t>
            </a:r>
            <a:r>
              <a:rPr lang="ko-KR" altLang="en-US" sz="1600" dirty="0" err="1"/>
              <a:t>String</a:t>
            </a:r>
            <a:r>
              <a:rPr lang="ko-KR" altLang="en-US" sz="1600" dirty="0"/>
              <a:t> </a:t>
            </a:r>
            <a:r>
              <a:rPr lang="ko-KR" altLang="en-US" sz="1600" dirty="0" err="1"/>
              <a:t>district</a:t>
            </a:r>
            <a:r>
              <a:rPr lang="ko-KR" altLang="en-US" sz="1600" dirty="0"/>
              <a:t>, </a:t>
            </a:r>
            <a:r>
              <a:rPr lang="ko-KR" altLang="en-US" sz="1600" dirty="0" err="1"/>
              <a:t>String</a:t>
            </a:r>
            <a:r>
              <a:rPr lang="ko-KR" altLang="en-US" sz="1600" dirty="0"/>
              <a:t> </a:t>
            </a:r>
            <a:r>
              <a:rPr lang="ko-KR" altLang="en-US" sz="1600" dirty="0" err="1"/>
              <a:t>zipCode</a:t>
            </a:r>
            <a:r>
              <a:rPr lang="ko-KR" altLang="en-US" sz="1600" dirty="0"/>
              <a:t> = '111222'})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return</a:t>
            </a:r>
            <a:r>
              <a:rPr lang="ko-KR" altLang="en-US" sz="1600" dirty="0"/>
              <a:t> '$</a:t>
            </a:r>
            <a:r>
              <a:rPr lang="ko-KR" altLang="en-US" sz="1600" dirty="0" err="1"/>
              <a:t>city시</a:t>
            </a:r>
            <a:r>
              <a:rPr lang="ko-KR" altLang="en-US" sz="1600" dirty="0"/>
              <a:t> $</a:t>
            </a:r>
            <a:r>
              <a:rPr lang="ko-KR" altLang="en-US" sz="1600" dirty="0" err="1"/>
              <a:t>district구</a:t>
            </a:r>
            <a:r>
              <a:rPr lang="ko-KR" altLang="en-US" sz="1600" dirty="0"/>
              <a:t> $</a:t>
            </a:r>
            <a:r>
              <a:rPr lang="ko-KR" altLang="en-US" sz="1600" dirty="0" err="1"/>
              <a:t>zipCode</a:t>
            </a:r>
            <a:r>
              <a:rPr lang="ko-KR" altLang="en-US" sz="1600" dirty="0"/>
              <a:t>';</a:t>
            </a:r>
          </a:p>
          <a:p>
            <a:r>
              <a:rPr lang="ko-KR" alt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0097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68399" y="313565"/>
            <a:ext cx="29145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b="1" dirty="0" smtClean="0"/>
              <a:t>함수</a:t>
            </a:r>
            <a:r>
              <a:rPr lang="en-US" altLang="ko-KR" sz="2800" b="1" dirty="0" smtClean="0"/>
              <a:t>(function) 3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138918" y="1069727"/>
            <a:ext cx="23519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2"/>
                </a:solidFill>
              </a:rPr>
              <a:t>4)</a:t>
            </a:r>
            <a:r>
              <a:rPr lang="ko-KR" altLang="en-US" sz="1600" dirty="0" smtClean="0">
                <a:solidFill>
                  <a:schemeClr val="tx2"/>
                </a:solidFill>
              </a:rPr>
              <a:t>위치적 선택 매개변수</a:t>
            </a:r>
            <a:endParaRPr lang="ko-KR" altLang="en-US" sz="1600" dirty="0">
              <a:solidFill>
                <a:schemeClr val="tx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458370" y="1069727"/>
            <a:ext cx="7846741" cy="206210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main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('${</a:t>
            </a:r>
            <a:r>
              <a:rPr lang="ko-KR" altLang="en-US" sz="1600" dirty="0" err="1"/>
              <a:t>getAddress</a:t>
            </a:r>
            <a:r>
              <a:rPr lang="ko-KR" altLang="en-US" sz="1600" dirty="0"/>
              <a:t>('서울')}');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('${</a:t>
            </a:r>
            <a:r>
              <a:rPr lang="ko-KR" altLang="en-US" sz="1600" dirty="0" err="1"/>
              <a:t>getAddress</a:t>
            </a:r>
            <a:r>
              <a:rPr lang="ko-KR" altLang="en-US" sz="1600" dirty="0"/>
              <a:t>('서울', '서초')}');</a:t>
            </a:r>
          </a:p>
          <a:p>
            <a:r>
              <a:rPr lang="ko-KR" altLang="en-US" sz="1600" dirty="0"/>
              <a:t>}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String</a:t>
            </a:r>
            <a:r>
              <a:rPr lang="ko-KR" altLang="en-US" sz="1600" dirty="0"/>
              <a:t> </a:t>
            </a:r>
            <a:r>
              <a:rPr lang="ko-KR" altLang="en-US" sz="1600" dirty="0" err="1"/>
              <a:t>getAddress</a:t>
            </a:r>
            <a:r>
              <a:rPr lang="ko-KR" altLang="en-US" sz="1600" dirty="0"/>
              <a:t>(</a:t>
            </a:r>
            <a:r>
              <a:rPr lang="ko-KR" altLang="en-US" sz="1600" dirty="0" err="1"/>
              <a:t>String</a:t>
            </a:r>
            <a:r>
              <a:rPr lang="ko-KR" altLang="en-US" sz="1600" dirty="0"/>
              <a:t> </a:t>
            </a:r>
            <a:r>
              <a:rPr lang="ko-KR" altLang="en-US" sz="1600" dirty="0" err="1"/>
              <a:t>city</a:t>
            </a:r>
            <a:r>
              <a:rPr lang="ko-KR" altLang="en-US" sz="1600" dirty="0"/>
              <a:t>, [</a:t>
            </a:r>
            <a:r>
              <a:rPr lang="ko-KR" altLang="en-US" sz="1600" dirty="0" err="1"/>
              <a:t>String</a:t>
            </a:r>
            <a:r>
              <a:rPr lang="ko-KR" altLang="en-US" sz="1600" dirty="0"/>
              <a:t> </a:t>
            </a:r>
            <a:r>
              <a:rPr lang="ko-KR" altLang="en-US" sz="1600" dirty="0" err="1"/>
              <a:t>district</a:t>
            </a:r>
            <a:r>
              <a:rPr lang="ko-KR" altLang="en-US" sz="1600" dirty="0"/>
              <a:t> = '강남', </a:t>
            </a:r>
            <a:r>
              <a:rPr lang="ko-KR" altLang="en-US" sz="1600" dirty="0" err="1"/>
              <a:t>String</a:t>
            </a:r>
            <a:r>
              <a:rPr lang="ko-KR" altLang="en-US" sz="1600" dirty="0"/>
              <a:t> </a:t>
            </a:r>
            <a:r>
              <a:rPr lang="ko-KR" altLang="en-US" sz="1600" dirty="0" err="1"/>
              <a:t>zipCode</a:t>
            </a:r>
            <a:r>
              <a:rPr lang="ko-KR" altLang="en-US" sz="1600" dirty="0"/>
              <a:t> = '111222'])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return</a:t>
            </a:r>
            <a:r>
              <a:rPr lang="ko-KR" altLang="en-US" sz="1600" dirty="0"/>
              <a:t> '$</a:t>
            </a:r>
            <a:r>
              <a:rPr lang="ko-KR" altLang="en-US" sz="1600" dirty="0" err="1"/>
              <a:t>city시</a:t>
            </a:r>
            <a:r>
              <a:rPr lang="ko-KR" altLang="en-US" sz="1600" dirty="0"/>
              <a:t> $</a:t>
            </a:r>
            <a:r>
              <a:rPr lang="ko-KR" altLang="en-US" sz="1600" dirty="0" err="1"/>
              <a:t>district구</a:t>
            </a:r>
            <a:r>
              <a:rPr lang="ko-KR" altLang="en-US" sz="1600" dirty="0"/>
              <a:t> $</a:t>
            </a:r>
            <a:r>
              <a:rPr lang="ko-KR" altLang="en-US" sz="1600" dirty="0" err="1"/>
              <a:t>zipCode</a:t>
            </a:r>
            <a:r>
              <a:rPr lang="ko-KR" altLang="en-US" sz="1600" dirty="0"/>
              <a:t>';</a:t>
            </a:r>
          </a:p>
          <a:p>
            <a:r>
              <a:rPr lang="ko-KR" altLang="en-US" sz="1600" dirty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160191" y="3630719"/>
            <a:ext cx="3464162" cy="30469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main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= 10;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b</a:t>
            </a:r>
            <a:r>
              <a:rPr lang="ko-KR" altLang="en-US" sz="1600" dirty="0"/>
              <a:t> = 5;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('$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+ $</a:t>
            </a:r>
            <a:r>
              <a:rPr lang="ko-KR" altLang="en-US" sz="1600" dirty="0" err="1"/>
              <a:t>b</a:t>
            </a:r>
            <a:r>
              <a:rPr lang="ko-KR" altLang="en-US" sz="1600" dirty="0"/>
              <a:t> = ${</a:t>
            </a:r>
            <a:r>
              <a:rPr lang="ko-KR" altLang="en-US" sz="1600" dirty="0" err="1"/>
              <a:t>add</a:t>
            </a:r>
            <a:r>
              <a:rPr lang="ko-KR" altLang="en-US" sz="1600" dirty="0"/>
              <a:t>(</a:t>
            </a:r>
            <a:r>
              <a:rPr lang="ko-KR" altLang="en-US" sz="1600" dirty="0" err="1"/>
              <a:t>a</a:t>
            </a:r>
            <a:r>
              <a:rPr lang="ko-KR" altLang="en-US" sz="1600" dirty="0"/>
              <a:t>, </a:t>
            </a:r>
            <a:r>
              <a:rPr lang="ko-KR" altLang="en-US" sz="1600" dirty="0" err="1"/>
              <a:t>b</a:t>
            </a:r>
            <a:r>
              <a:rPr lang="ko-KR" altLang="en-US" sz="1600" dirty="0"/>
              <a:t>)}');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('$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* $</a:t>
            </a:r>
            <a:r>
              <a:rPr lang="ko-KR" altLang="en-US" sz="1600" dirty="0" err="1"/>
              <a:t>b</a:t>
            </a:r>
            <a:r>
              <a:rPr lang="ko-KR" altLang="en-US" sz="1600" dirty="0"/>
              <a:t> = ${</a:t>
            </a:r>
            <a:r>
              <a:rPr lang="ko-KR" altLang="en-US" sz="1600" dirty="0" err="1"/>
              <a:t>multi</a:t>
            </a:r>
            <a:r>
              <a:rPr lang="ko-KR" altLang="en-US" sz="1600" dirty="0"/>
              <a:t>(</a:t>
            </a:r>
            <a:r>
              <a:rPr lang="ko-KR" altLang="en-US" sz="1600" dirty="0" err="1"/>
              <a:t>a</a:t>
            </a:r>
            <a:r>
              <a:rPr lang="ko-KR" altLang="en-US" sz="1600" dirty="0"/>
              <a:t>, </a:t>
            </a:r>
            <a:r>
              <a:rPr lang="ko-KR" altLang="en-US" sz="1600" dirty="0" err="1"/>
              <a:t>b</a:t>
            </a:r>
            <a:r>
              <a:rPr lang="ko-KR" altLang="en-US" sz="1600" dirty="0"/>
              <a:t>)}');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('$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- $</a:t>
            </a:r>
            <a:r>
              <a:rPr lang="ko-KR" altLang="en-US" sz="1600" dirty="0" err="1"/>
              <a:t>b</a:t>
            </a:r>
            <a:r>
              <a:rPr lang="ko-KR" altLang="en-US" sz="1600" dirty="0"/>
              <a:t> = ${</a:t>
            </a:r>
            <a:r>
              <a:rPr lang="ko-KR" altLang="en-US" sz="1600" dirty="0" err="1"/>
              <a:t>sub</a:t>
            </a:r>
            <a:r>
              <a:rPr lang="ko-KR" altLang="en-US" sz="1600" dirty="0"/>
              <a:t>(</a:t>
            </a:r>
            <a:r>
              <a:rPr lang="ko-KR" altLang="en-US" sz="1600" dirty="0" err="1"/>
              <a:t>a</a:t>
            </a:r>
            <a:r>
              <a:rPr lang="ko-KR" altLang="en-US" sz="1600" dirty="0"/>
              <a:t>, </a:t>
            </a:r>
            <a:r>
              <a:rPr lang="ko-KR" altLang="en-US" sz="1600" dirty="0" err="1"/>
              <a:t>b</a:t>
            </a:r>
            <a:r>
              <a:rPr lang="ko-KR" altLang="en-US" sz="1600" dirty="0"/>
              <a:t>)}');</a:t>
            </a:r>
          </a:p>
          <a:p>
            <a:r>
              <a:rPr lang="ko-KR" altLang="en-US" sz="1600" dirty="0"/>
              <a:t>}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int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add</a:t>
            </a:r>
            <a:r>
              <a:rPr lang="ko-KR" altLang="en-US" sz="1600" dirty="0"/>
              <a:t>(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</a:t>
            </a:r>
            <a:r>
              <a:rPr lang="ko-KR" altLang="en-US" sz="1600" dirty="0"/>
              <a:t>, 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b</a:t>
            </a:r>
            <a:r>
              <a:rPr lang="ko-KR" altLang="en-US" sz="1600" dirty="0"/>
              <a:t>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return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+ </a:t>
            </a:r>
            <a:r>
              <a:rPr lang="ko-KR" altLang="en-US" sz="1600" dirty="0" err="1"/>
              <a:t>b</a:t>
            </a:r>
            <a:r>
              <a:rPr lang="ko-KR" altLang="en-US" sz="1600" dirty="0"/>
              <a:t>;</a:t>
            </a:r>
          </a:p>
          <a:p>
            <a:r>
              <a:rPr lang="ko-KR" altLang="en-US" sz="16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105262" y="3630719"/>
            <a:ext cx="3553522" cy="21236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/>
              <a:t>// </a:t>
            </a:r>
            <a:r>
              <a:rPr lang="ko-KR" altLang="en-US" sz="1600" dirty="0" err="1"/>
              <a:t>anonymous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function</a:t>
            </a:r>
            <a:endParaRPr lang="ko-KR" altLang="en-US" sz="1600" dirty="0"/>
          </a:p>
          <a:p>
            <a:r>
              <a:rPr lang="ko-KR" altLang="en-US" sz="1600" dirty="0" err="1"/>
              <a:t>var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multi</a:t>
            </a:r>
            <a:r>
              <a:rPr lang="ko-KR" altLang="en-US" sz="1600" dirty="0"/>
              <a:t> = (_</a:t>
            </a:r>
            <a:r>
              <a:rPr lang="ko-KR" altLang="en-US" sz="1600" dirty="0" err="1"/>
              <a:t>a</a:t>
            </a:r>
            <a:r>
              <a:rPr lang="ko-KR" altLang="en-US" sz="1600" dirty="0"/>
              <a:t>, _</a:t>
            </a:r>
            <a:r>
              <a:rPr lang="ko-KR" altLang="en-US" sz="1600" dirty="0" err="1"/>
              <a:t>b</a:t>
            </a:r>
            <a:r>
              <a:rPr lang="ko-KR" altLang="en-US" sz="1600" dirty="0"/>
              <a:t>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return</a:t>
            </a:r>
            <a:r>
              <a:rPr lang="ko-KR" altLang="en-US" sz="1600" dirty="0"/>
              <a:t> _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* _</a:t>
            </a:r>
            <a:r>
              <a:rPr lang="ko-KR" altLang="en-US" sz="1600" dirty="0" err="1"/>
              <a:t>b</a:t>
            </a:r>
            <a:r>
              <a:rPr lang="ko-KR" altLang="en-US" sz="1600" dirty="0"/>
              <a:t>;</a:t>
            </a:r>
          </a:p>
          <a:p>
            <a:r>
              <a:rPr lang="ko-KR" altLang="en-US" sz="1600" dirty="0"/>
              <a:t>};</a:t>
            </a:r>
          </a:p>
          <a:p>
            <a:endParaRPr lang="ko-KR" altLang="en-US" sz="1600" dirty="0"/>
          </a:p>
          <a:p>
            <a:r>
              <a:rPr lang="ko-KR" altLang="en-US" sz="1600" dirty="0"/>
              <a:t>//</a:t>
            </a:r>
            <a:r>
              <a:rPr lang="ko-KR" altLang="en-US" sz="1600" dirty="0" err="1"/>
              <a:t>lambda</a:t>
            </a:r>
            <a:endParaRPr lang="ko-KR" altLang="en-US" sz="1600" dirty="0"/>
          </a:p>
          <a:p>
            <a:r>
              <a:rPr lang="ko-KR" altLang="en-US" sz="1600" dirty="0"/>
              <a:t>//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sub</a:t>
            </a:r>
            <a:r>
              <a:rPr lang="ko-KR" altLang="en-US" sz="1600" dirty="0"/>
              <a:t>(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 _</a:t>
            </a:r>
            <a:r>
              <a:rPr lang="ko-KR" altLang="en-US" sz="1600" dirty="0" err="1"/>
              <a:t>a</a:t>
            </a:r>
            <a:r>
              <a:rPr lang="ko-KR" altLang="en-US" sz="1600" dirty="0"/>
              <a:t>, 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 _</a:t>
            </a:r>
            <a:r>
              <a:rPr lang="ko-KR" altLang="en-US" sz="1600" dirty="0" err="1"/>
              <a:t>b</a:t>
            </a:r>
            <a:r>
              <a:rPr lang="ko-KR" altLang="en-US" sz="1600" dirty="0"/>
              <a:t>) =&gt; _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- _</a:t>
            </a:r>
            <a:r>
              <a:rPr lang="ko-KR" altLang="en-US" sz="1600" dirty="0" err="1"/>
              <a:t>b</a:t>
            </a:r>
            <a:r>
              <a:rPr lang="ko-KR" altLang="en-US" sz="1600" dirty="0"/>
              <a:t>;</a:t>
            </a:r>
          </a:p>
          <a:p>
            <a:r>
              <a:rPr lang="ko-KR" altLang="en-US" sz="1600" dirty="0" err="1"/>
              <a:t>sub</a:t>
            </a:r>
            <a:r>
              <a:rPr lang="ko-KR" altLang="en-US" sz="1600" dirty="0"/>
              <a:t>(_</a:t>
            </a:r>
            <a:r>
              <a:rPr lang="ko-KR" altLang="en-US" sz="1600" dirty="0" err="1"/>
              <a:t>a</a:t>
            </a:r>
            <a:r>
              <a:rPr lang="ko-KR" altLang="en-US" sz="1600" dirty="0"/>
              <a:t>, _</a:t>
            </a:r>
            <a:r>
              <a:rPr lang="ko-KR" altLang="en-US" sz="1600" dirty="0" err="1"/>
              <a:t>b</a:t>
            </a:r>
            <a:r>
              <a:rPr lang="ko-KR" altLang="en-US" sz="1600" dirty="0"/>
              <a:t>) =&gt; _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- _</a:t>
            </a:r>
            <a:r>
              <a:rPr lang="ko-KR" altLang="en-US" sz="1600" dirty="0" err="1"/>
              <a:t>b</a:t>
            </a:r>
            <a:r>
              <a:rPr lang="ko-KR" altLang="en-US" sz="1600" dirty="0"/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38918" y="3245451"/>
            <a:ext cx="22188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2"/>
                </a:solidFill>
              </a:rPr>
              <a:t>5)</a:t>
            </a:r>
            <a:r>
              <a:rPr lang="ko-KR" altLang="en-US" sz="1600" dirty="0" smtClean="0">
                <a:solidFill>
                  <a:schemeClr val="tx2"/>
                </a:solidFill>
              </a:rPr>
              <a:t>익명 함수 및 </a:t>
            </a:r>
            <a:r>
              <a:rPr lang="ko-KR" altLang="en-US" sz="1600" dirty="0" err="1" smtClean="0">
                <a:solidFill>
                  <a:schemeClr val="tx2"/>
                </a:solidFill>
              </a:rPr>
              <a:t>람다식</a:t>
            </a:r>
            <a:endParaRPr lang="ko-KR" alt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294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458408" y="313565"/>
            <a:ext cx="33345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b="1" dirty="0" smtClean="0"/>
              <a:t>연산자</a:t>
            </a:r>
            <a:r>
              <a:rPr lang="en-US" altLang="ko-KR" sz="2800" b="1" dirty="0" smtClean="0"/>
              <a:t>(operator) 1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959005" y="1025912"/>
            <a:ext cx="8276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다수의 전통적인 프로그래밍 언어에서 사용하는 기본 연산자를 동일하게 제공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추가적으로 모던 언어에서 차용한 연산자도 제공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59005" y="1972882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hlinkClick r:id="rId2"/>
              </a:rPr>
              <a:t>연산자</a:t>
            </a:r>
            <a:r>
              <a:rPr lang="ko-KR" altLang="en-US" b="1" dirty="0" smtClean="0"/>
              <a:t>의 </a:t>
            </a:r>
            <a:r>
              <a:rPr lang="ko-KR" altLang="en-US" b="1" dirty="0" smtClean="0">
                <a:hlinkClick r:id="rId3"/>
              </a:rPr>
              <a:t>종류</a:t>
            </a:r>
            <a:endParaRPr lang="en-US" altLang="ko-KR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959005" y="2342214"/>
            <a:ext cx="9201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산술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시프트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타입검사</a:t>
            </a:r>
            <a:r>
              <a:rPr lang="en-US" altLang="ko-KR" dirty="0" smtClean="0"/>
              <a:t>,</a:t>
            </a:r>
            <a:r>
              <a:rPr lang="ko-KR" altLang="en-US" dirty="0" smtClean="0"/>
              <a:t> 비트</a:t>
            </a:r>
            <a:r>
              <a:rPr lang="en-US" altLang="ko-KR" dirty="0" smtClean="0"/>
              <a:t>,</a:t>
            </a:r>
            <a:r>
              <a:rPr lang="ko-KR" altLang="en-US" dirty="0" smtClean="0"/>
              <a:t> 논리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할당</a:t>
            </a:r>
            <a:r>
              <a:rPr lang="en-US" altLang="ko-KR" dirty="0" smtClean="0"/>
              <a:t>) </a:t>
            </a:r>
            <a:r>
              <a:rPr lang="ko-KR" altLang="en-US" dirty="0" smtClean="0"/>
              <a:t>연산자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조건 표현식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캐스케이드</a:t>
            </a:r>
            <a:r>
              <a:rPr lang="ko-KR" altLang="en-US" dirty="0" smtClean="0"/>
              <a:t> 표기법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1363630" y="3592508"/>
            <a:ext cx="4404732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main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= 11;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b</a:t>
            </a:r>
            <a:r>
              <a:rPr lang="ko-KR" altLang="en-US" sz="1600" dirty="0"/>
              <a:t> = 5;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('$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/ $</a:t>
            </a:r>
            <a:r>
              <a:rPr lang="ko-KR" altLang="en-US" sz="1600" dirty="0" err="1"/>
              <a:t>b</a:t>
            </a:r>
            <a:r>
              <a:rPr lang="ko-KR" altLang="en-US" sz="1600" dirty="0"/>
              <a:t> = ${</a:t>
            </a:r>
            <a:r>
              <a:rPr lang="ko-KR" altLang="en-US" sz="1600" dirty="0" err="1"/>
              <a:t>divide</a:t>
            </a:r>
            <a:r>
              <a:rPr lang="ko-KR" altLang="en-US" sz="1600" dirty="0"/>
              <a:t>(</a:t>
            </a:r>
            <a:r>
              <a:rPr lang="ko-KR" altLang="en-US" sz="1600" dirty="0" err="1"/>
              <a:t>a</a:t>
            </a:r>
            <a:r>
              <a:rPr lang="ko-KR" altLang="en-US" sz="1600" dirty="0"/>
              <a:t>, </a:t>
            </a:r>
            <a:r>
              <a:rPr lang="ko-KR" altLang="en-US" sz="1600" dirty="0" err="1"/>
              <a:t>b</a:t>
            </a:r>
            <a:r>
              <a:rPr lang="ko-KR" altLang="en-US" sz="1600" dirty="0"/>
              <a:t>)}');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('$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~/ $</a:t>
            </a:r>
            <a:r>
              <a:rPr lang="ko-KR" altLang="en-US" sz="1600" dirty="0" err="1"/>
              <a:t>b</a:t>
            </a:r>
            <a:r>
              <a:rPr lang="ko-KR" altLang="en-US" sz="1600" dirty="0"/>
              <a:t> = ${</a:t>
            </a:r>
            <a:r>
              <a:rPr lang="ko-KR" altLang="en-US" sz="1600" dirty="0" err="1"/>
              <a:t>divideQuotient</a:t>
            </a:r>
            <a:r>
              <a:rPr lang="ko-KR" altLang="en-US" sz="1600" dirty="0"/>
              <a:t>(</a:t>
            </a:r>
            <a:r>
              <a:rPr lang="ko-KR" altLang="en-US" sz="1600" dirty="0" err="1"/>
              <a:t>a</a:t>
            </a:r>
            <a:r>
              <a:rPr lang="ko-KR" altLang="en-US" sz="1600" dirty="0"/>
              <a:t>, </a:t>
            </a:r>
            <a:r>
              <a:rPr lang="ko-KR" altLang="en-US" sz="1600" dirty="0" err="1"/>
              <a:t>b</a:t>
            </a:r>
            <a:r>
              <a:rPr lang="ko-KR" altLang="en-US" sz="1600" dirty="0"/>
              <a:t>)}');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('$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% $</a:t>
            </a:r>
            <a:r>
              <a:rPr lang="ko-KR" altLang="en-US" sz="1600" dirty="0" err="1"/>
              <a:t>b</a:t>
            </a:r>
            <a:r>
              <a:rPr lang="ko-KR" altLang="en-US" sz="1600" dirty="0"/>
              <a:t> = ${</a:t>
            </a:r>
            <a:r>
              <a:rPr lang="ko-KR" altLang="en-US" sz="1600" dirty="0" err="1"/>
              <a:t>divideModulo</a:t>
            </a:r>
            <a:r>
              <a:rPr lang="ko-KR" altLang="en-US" sz="1600" dirty="0"/>
              <a:t>(</a:t>
            </a:r>
            <a:r>
              <a:rPr lang="ko-KR" altLang="en-US" sz="1600" dirty="0" err="1"/>
              <a:t>a</a:t>
            </a:r>
            <a:r>
              <a:rPr lang="ko-KR" altLang="en-US" sz="1600" dirty="0"/>
              <a:t>, </a:t>
            </a:r>
            <a:r>
              <a:rPr lang="ko-KR" altLang="en-US" sz="1600" dirty="0" err="1"/>
              <a:t>b</a:t>
            </a:r>
            <a:r>
              <a:rPr lang="ko-KR" altLang="en-US" sz="1600" dirty="0"/>
              <a:t>)}');</a:t>
            </a:r>
          </a:p>
          <a:p>
            <a:r>
              <a:rPr lang="ko-KR" altLang="en-US" sz="1600" dirty="0"/>
              <a:t>}</a:t>
            </a:r>
          </a:p>
          <a:p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6125691" y="3592508"/>
            <a:ext cx="2852443" cy="280076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 smtClean="0"/>
              <a:t>double</a:t>
            </a:r>
            <a:r>
              <a:rPr lang="ko-KR" altLang="en-US" sz="1600" dirty="0" smtClean="0"/>
              <a:t> </a:t>
            </a:r>
            <a:r>
              <a:rPr lang="ko-KR" altLang="en-US" sz="1600" dirty="0" err="1"/>
              <a:t>divide</a:t>
            </a:r>
            <a:r>
              <a:rPr lang="ko-KR" altLang="en-US" sz="1600" dirty="0"/>
              <a:t>(_</a:t>
            </a:r>
            <a:r>
              <a:rPr lang="ko-KR" altLang="en-US" sz="1600" dirty="0" err="1"/>
              <a:t>a</a:t>
            </a:r>
            <a:r>
              <a:rPr lang="ko-KR" altLang="en-US" sz="1600" dirty="0"/>
              <a:t>, _</a:t>
            </a:r>
            <a:r>
              <a:rPr lang="ko-KR" altLang="en-US" sz="1600" dirty="0" err="1"/>
              <a:t>b</a:t>
            </a:r>
            <a:r>
              <a:rPr lang="ko-KR" altLang="en-US" sz="1600" dirty="0"/>
              <a:t>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return</a:t>
            </a:r>
            <a:r>
              <a:rPr lang="ko-KR" altLang="en-US" sz="1600" dirty="0"/>
              <a:t> _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/ _</a:t>
            </a:r>
            <a:r>
              <a:rPr lang="ko-KR" altLang="en-US" sz="1600" dirty="0" err="1"/>
              <a:t>b</a:t>
            </a:r>
            <a:r>
              <a:rPr lang="ko-KR" altLang="en-US" sz="1600" dirty="0"/>
              <a:t>;</a:t>
            </a:r>
          </a:p>
          <a:p>
            <a:r>
              <a:rPr lang="ko-KR" altLang="en-US" sz="1600" dirty="0"/>
              <a:t>}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int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divideQuotient</a:t>
            </a:r>
            <a:r>
              <a:rPr lang="ko-KR" altLang="en-US" sz="1600" dirty="0"/>
              <a:t>(_</a:t>
            </a:r>
            <a:r>
              <a:rPr lang="ko-KR" altLang="en-US" sz="1600" dirty="0" err="1"/>
              <a:t>a</a:t>
            </a:r>
            <a:r>
              <a:rPr lang="ko-KR" altLang="en-US" sz="1600" dirty="0"/>
              <a:t>, _</a:t>
            </a:r>
            <a:r>
              <a:rPr lang="ko-KR" altLang="en-US" sz="1600" dirty="0" err="1"/>
              <a:t>b</a:t>
            </a:r>
            <a:r>
              <a:rPr lang="ko-KR" altLang="en-US" sz="1600" dirty="0"/>
              <a:t>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return</a:t>
            </a:r>
            <a:r>
              <a:rPr lang="ko-KR" altLang="en-US" sz="1600" dirty="0"/>
              <a:t> _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~/ _</a:t>
            </a:r>
            <a:r>
              <a:rPr lang="ko-KR" altLang="en-US" sz="1600" dirty="0" err="1"/>
              <a:t>b</a:t>
            </a:r>
            <a:r>
              <a:rPr lang="ko-KR" altLang="en-US" sz="1600" dirty="0"/>
              <a:t>;</a:t>
            </a:r>
          </a:p>
          <a:p>
            <a:r>
              <a:rPr lang="ko-KR" altLang="en-US" sz="1600" dirty="0"/>
              <a:t>}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int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divideModulo</a:t>
            </a:r>
            <a:r>
              <a:rPr lang="ko-KR" altLang="en-US" sz="1600" dirty="0"/>
              <a:t>(_</a:t>
            </a:r>
            <a:r>
              <a:rPr lang="ko-KR" altLang="en-US" sz="1600" dirty="0" err="1"/>
              <a:t>a</a:t>
            </a:r>
            <a:r>
              <a:rPr lang="ko-KR" altLang="en-US" sz="1600" dirty="0"/>
              <a:t>, _</a:t>
            </a:r>
            <a:r>
              <a:rPr lang="ko-KR" altLang="en-US" sz="1600" dirty="0" err="1"/>
              <a:t>b</a:t>
            </a:r>
            <a:r>
              <a:rPr lang="ko-KR" altLang="en-US" sz="1600" dirty="0"/>
              <a:t>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return</a:t>
            </a:r>
            <a:r>
              <a:rPr lang="ko-KR" altLang="en-US" sz="1600" dirty="0"/>
              <a:t> _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% _</a:t>
            </a:r>
            <a:r>
              <a:rPr lang="ko-KR" altLang="en-US" sz="1600" dirty="0" err="1"/>
              <a:t>b</a:t>
            </a:r>
            <a:r>
              <a:rPr lang="ko-KR" altLang="en-US" sz="1600" dirty="0"/>
              <a:t>;</a:t>
            </a:r>
          </a:p>
          <a:p>
            <a:r>
              <a:rPr lang="ko-KR" altLang="en-US" sz="1600" dirty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63630" y="3139332"/>
            <a:ext cx="15135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2"/>
                </a:solidFill>
              </a:rPr>
              <a:t>1. </a:t>
            </a:r>
            <a:r>
              <a:rPr lang="ko-KR" altLang="en-US" sz="1600" dirty="0" smtClean="0">
                <a:solidFill>
                  <a:schemeClr val="tx2"/>
                </a:solidFill>
              </a:rPr>
              <a:t>산술 연산자</a:t>
            </a:r>
            <a:endParaRPr lang="ko-KR" altLang="en-US" sz="1600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425354" y="4854391"/>
            <a:ext cx="20746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정수를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결과값으로 가짐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몫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48088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029958" y="313565"/>
            <a:ext cx="21545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/>
              <a:t>Dart </a:t>
            </a:r>
            <a:r>
              <a:rPr lang="ko-KR" altLang="en-US" sz="3200" b="1" dirty="0" smtClean="0"/>
              <a:t>특징 </a:t>
            </a:r>
            <a:endParaRPr lang="ko-KR" altLang="en-US" sz="32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1429789" y="1249243"/>
            <a:ext cx="7371311" cy="1979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000" indent="-180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" pitchFamily="2" charset="2"/>
              <a:buChar char="l"/>
              <a:defRPr kumimoji="1" sz="2000" b="1" baseline="0">
                <a:solidFill>
                  <a:srgbClr val="3A3016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32000" indent="-180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90000"/>
                </a:schemeClr>
              </a:buClr>
              <a:buFont typeface="Wingdings" pitchFamily="2" charset="2"/>
              <a:buChar char="§"/>
              <a:defRPr kumimoji="1" sz="1800" b="1" baseline="0">
                <a:solidFill>
                  <a:srgbClr val="3A3016"/>
                </a:solidFill>
                <a:latin typeface="굴림" pitchFamily="50" charset="-127"/>
                <a:ea typeface="굴림" pitchFamily="50" charset="-127"/>
              </a:defRPr>
            </a:lvl2pPr>
            <a:lvl3pPr marL="684000" indent="-180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3D2505"/>
              </a:buClr>
              <a:buFont typeface="굴림" pitchFamily="50" charset="-127"/>
              <a:buChar char="-"/>
              <a:defRPr kumimoji="1" sz="1800" b="1" baseline="0">
                <a:solidFill>
                  <a:srgbClr val="3A3016"/>
                </a:solidFill>
                <a:latin typeface="굴림" pitchFamily="50" charset="-127"/>
                <a:ea typeface="굴림" pitchFamily="50" charset="-127"/>
              </a:defRPr>
            </a:lvl3pPr>
            <a:lvl4pPr marL="936000" indent="-180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3D2505"/>
              </a:buClr>
              <a:buFont typeface="Wingdings" pitchFamily="2" charset="2"/>
              <a:buChar char="ü"/>
              <a:defRPr kumimoji="1" sz="1600" b="0" baseline="0">
                <a:solidFill>
                  <a:srgbClr val="3A3016"/>
                </a:solidFill>
                <a:latin typeface="굴림" pitchFamily="50" charset="-127"/>
                <a:ea typeface="굴림" pitchFamily="50" charset="-127"/>
              </a:defRPr>
            </a:lvl4pPr>
            <a:lvl5pPr marL="1116000" indent="-180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umimoji="1" sz="1400" b="1">
                <a:solidFill>
                  <a:srgbClr val="3A3016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lnSpc>
                <a:spcPct val="150000"/>
              </a:lnSpc>
            </a:pPr>
            <a:r>
              <a:rPr lang="ko-KR" altLang="en-US" dirty="0" smtClean="0"/>
              <a:t>객체 지향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선택적 타입</a:t>
            </a:r>
            <a:r>
              <a:rPr lang="en-US" altLang="ko-KR" dirty="0" smtClean="0"/>
              <a:t>(optional type)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메모리를 공유하는 </a:t>
            </a:r>
            <a:r>
              <a:rPr lang="en-US" altLang="ko-KR" dirty="0" smtClean="0"/>
              <a:t>thread </a:t>
            </a:r>
            <a:r>
              <a:rPr lang="ko-KR" altLang="en-US" dirty="0" smtClean="0"/>
              <a:t>대신 독립 메모리를 갖는 </a:t>
            </a:r>
            <a:r>
              <a:rPr lang="en-US" altLang="ko-KR" dirty="0" smtClean="0"/>
              <a:t>isolate</a:t>
            </a:r>
            <a:r>
              <a:rPr lang="ko-KR" altLang="en-US" dirty="0" smtClean="0"/>
              <a:t>를 사용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자바스크립트와 호환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75455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04902" y="1580958"/>
            <a:ext cx="1903141" cy="233910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main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= 10;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b</a:t>
            </a:r>
            <a:r>
              <a:rPr lang="ko-KR" altLang="en-US" sz="1600" dirty="0"/>
              <a:t> = 10;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+ 5;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b</a:t>
            </a:r>
            <a:r>
              <a:rPr lang="ko-KR" altLang="en-US" sz="1600" dirty="0"/>
              <a:t> += 5;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= $</a:t>
            </a:r>
            <a:r>
              <a:rPr lang="ko-KR" altLang="en-US" sz="1600" dirty="0" err="1"/>
              <a:t>a</a:t>
            </a:r>
            <a:r>
              <a:rPr lang="ko-KR" altLang="en-US" sz="1600" dirty="0"/>
              <a:t>');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b</a:t>
            </a:r>
            <a:r>
              <a:rPr lang="ko-KR" altLang="en-US" sz="1600" dirty="0"/>
              <a:t> = $</a:t>
            </a:r>
            <a:r>
              <a:rPr lang="ko-KR" altLang="en-US" sz="1600" dirty="0" err="1"/>
              <a:t>b</a:t>
            </a:r>
            <a:r>
              <a:rPr lang="ko-KR" altLang="en-US" sz="1600" dirty="0"/>
              <a:t>');</a:t>
            </a:r>
          </a:p>
          <a:p>
            <a:r>
              <a:rPr lang="ko-KR" altLang="en-US" sz="16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4902" y="1234971"/>
            <a:ext cx="15135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2"/>
                </a:solidFill>
              </a:rPr>
              <a:t>2. </a:t>
            </a:r>
            <a:r>
              <a:rPr lang="ko-KR" altLang="en-US" sz="1600" dirty="0" smtClean="0">
                <a:solidFill>
                  <a:schemeClr val="tx2"/>
                </a:solidFill>
              </a:rPr>
              <a:t>할당</a:t>
            </a:r>
            <a:r>
              <a:rPr lang="en-US" altLang="ko-KR" sz="1600" dirty="0" smtClean="0">
                <a:solidFill>
                  <a:schemeClr val="tx2"/>
                </a:solidFill>
              </a:rPr>
              <a:t> </a:t>
            </a:r>
            <a:r>
              <a:rPr lang="ko-KR" altLang="en-US" sz="1600" dirty="0" smtClean="0">
                <a:solidFill>
                  <a:schemeClr val="tx2"/>
                </a:solidFill>
              </a:rPr>
              <a:t>연산자</a:t>
            </a:r>
            <a:endParaRPr lang="ko-KR" altLang="en-US" sz="1600" dirty="0">
              <a:solidFill>
                <a:schemeClr val="tx2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58408" y="313565"/>
            <a:ext cx="33345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b="1" dirty="0" smtClean="0"/>
              <a:t>연산자</a:t>
            </a:r>
            <a:r>
              <a:rPr lang="en-US" altLang="ko-KR" sz="2800" b="1" dirty="0" smtClean="0"/>
              <a:t>(operator) 2</a:t>
            </a:r>
            <a:endParaRPr lang="ko-KR" altLang="en-US" sz="2800" dirty="0"/>
          </a:p>
        </p:txBody>
      </p:sp>
      <p:sp>
        <p:nvSpPr>
          <p:cNvPr id="7" name="직사각형 6"/>
          <p:cNvSpPr/>
          <p:nvPr/>
        </p:nvSpPr>
        <p:spPr>
          <a:xfrm>
            <a:off x="3643578" y="1580958"/>
            <a:ext cx="1925444" cy="261610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main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= 10;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b</a:t>
            </a:r>
            <a:r>
              <a:rPr lang="ko-KR" altLang="en-US" sz="1600" dirty="0"/>
              <a:t> = 20;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if</a:t>
            </a:r>
            <a:r>
              <a:rPr lang="ko-KR" altLang="en-US" sz="1600" dirty="0"/>
              <a:t> (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== </a:t>
            </a:r>
            <a:r>
              <a:rPr lang="ko-KR" altLang="en-US" sz="1600" dirty="0" err="1"/>
              <a:t>b</a:t>
            </a:r>
            <a:r>
              <a:rPr lang="ko-KR" altLang="en-US" sz="1600" dirty="0"/>
              <a:t>)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== </a:t>
            </a:r>
            <a:r>
              <a:rPr lang="ko-KR" altLang="en-US" sz="1600" dirty="0" err="1"/>
              <a:t>b</a:t>
            </a:r>
            <a:r>
              <a:rPr lang="ko-KR" altLang="en-US" sz="1600" dirty="0"/>
              <a:t>');</a:t>
            </a:r>
          </a:p>
          <a:p>
            <a:r>
              <a:rPr lang="ko-KR" altLang="en-US" sz="1600" dirty="0"/>
              <a:t>  } </a:t>
            </a:r>
            <a:r>
              <a:rPr lang="ko-KR" altLang="en-US" sz="1600" dirty="0" err="1"/>
              <a:t>else</a:t>
            </a:r>
            <a:r>
              <a:rPr lang="ko-KR" altLang="en-US" sz="1600" dirty="0"/>
              <a:t>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!= </a:t>
            </a:r>
            <a:r>
              <a:rPr lang="ko-KR" altLang="en-US" sz="1600" dirty="0" err="1"/>
              <a:t>b</a:t>
            </a:r>
            <a:r>
              <a:rPr lang="ko-KR" altLang="en-US" sz="1600" dirty="0"/>
              <a:t>');</a:t>
            </a:r>
          </a:p>
          <a:p>
            <a:r>
              <a:rPr lang="ko-KR" altLang="en-US" sz="1600" dirty="0"/>
              <a:t>  }</a:t>
            </a:r>
          </a:p>
          <a:p>
            <a:r>
              <a:rPr lang="ko-KR" altLang="en-US" sz="1600" dirty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61803" y="1234971"/>
            <a:ext cx="26741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2"/>
                </a:solidFill>
              </a:rPr>
              <a:t>3. </a:t>
            </a:r>
            <a:r>
              <a:rPr lang="ko-KR" altLang="en-US" sz="1600" dirty="0" smtClean="0">
                <a:solidFill>
                  <a:schemeClr val="tx2"/>
                </a:solidFill>
              </a:rPr>
              <a:t>관계</a:t>
            </a:r>
            <a:r>
              <a:rPr lang="en-US" altLang="ko-KR" sz="1600" dirty="0" smtClean="0">
                <a:solidFill>
                  <a:schemeClr val="tx2"/>
                </a:solidFill>
              </a:rPr>
              <a:t> </a:t>
            </a:r>
            <a:r>
              <a:rPr lang="ko-KR" altLang="en-US" sz="1600" dirty="0" smtClean="0">
                <a:solidFill>
                  <a:schemeClr val="tx2"/>
                </a:solidFill>
              </a:rPr>
              <a:t>연산자</a:t>
            </a:r>
            <a:r>
              <a:rPr lang="en-US" altLang="ko-KR" sz="1600" dirty="0" smtClean="0">
                <a:solidFill>
                  <a:schemeClr val="tx2"/>
                </a:solidFill>
              </a:rPr>
              <a:t>(</a:t>
            </a:r>
            <a:r>
              <a:rPr lang="ko-KR" altLang="en-US" sz="1600" dirty="0" smtClean="0">
                <a:solidFill>
                  <a:schemeClr val="tx2"/>
                </a:solidFill>
              </a:rPr>
              <a:t>비교 연산자</a:t>
            </a:r>
            <a:endParaRPr lang="ko-KR" altLang="en-US" sz="1600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76963" y="1234971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2"/>
                </a:solidFill>
              </a:rPr>
              <a:t>4. </a:t>
            </a:r>
            <a:r>
              <a:rPr lang="ko-KR" altLang="en-US" sz="1600" dirty="0" smtClean="0">
                <a:solidFill>
                  <a:schemeClr val="tx2"/>
                </a:solidFill>
              </a:rPr>
              <a:t>비트 </a:t>
            </a:r>
            <a:r>
              <a:rPr lang="en-US" altLang="ko-KR" sz="1600" dirty="0" smtClean="0">
                <a:solidFill>
                  <a:schemeClr val="tx2"/>
                </a:solidFill>
              </a:rPr>
              <a:t>&amp; </a:t>
            </a:r>
            <a:r>
              <a:rPr lang="ko-KR" altLang="en-US" sz="1600" dirty="0" smtClean="0">
                <a:solidFill>
                  <a:schemeClr val="tx2"/>
                </a:solidFill>
              </a:rPr>
              <a:t>시프트 연산자</a:t>
            </a:r>
            <a:endParaRPr lang="ko-KR" altLang="en-US" sz="1600" dirty="0">
              <a:solidFill>
                <a:schemeClr val="tx2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861671" y="1686633"/>
            <a:ext cx="4913971" cy="261610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main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= 0x03; // 0011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b</a:t>
            </a:r>
            <a:r>
              <a:rPr lang="ko-KR" altLang="en-US" sz="1600" dirty="0"/>
              <a:t> = 0x01; // 0001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= $</a:t>
            </a:r>
            <a:r>
              <a:rPr lang="ko-KR" altLang="en-US" sz="1600" dirty="0" err="1"/>
              <a:t>a</a:t>
            </a:r>
            <a:r>
              <a:rPr lang="ko-KR" altLang="en-US" sz="1600" dirty="0"/>
              <a:t>'); // 0011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&lt;&lt; 1 = ${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&lt;&lt; 1}'); // 0110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&gt;&gt; 1 = ${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&gt;&gt; 1}'); // 0001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&amp; </a:t>
            </a:r>
            <a:r>
              <a:rPr lang="ko-KR" altLang="en-US" sz="1600" dirty="0" err="1"/>
              <a:t>b</a:t>
            </a:r>
            <a:r>
              <a:rPr lang="ko-KR" altLang="en-US" sz="1600" dirty="0"/>
              <a:t> = ${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&amp; </a:t>
            </a:r>
            <a:r>
              <a:rPr lang="ko-KR" altLang="en-US" sz="1600" dirty="0" err="1"/>
              <a:t>b</a:t>
            </a:r>
            <a:r>
              <a:rPr lang="ko-KR" altLang="en-US" sz="1600" dirty="0"/>
              <a:t>}'); // 0011 &amp; 0001 = 0001</a:t>
            </a:r>
          </a:p>
          <a:p>
            <a:r>
              <a:rPr lang="ko-KR" alt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651312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458408" y="313565"/>
            <a:ext cx="33345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b="1" dirty="0" smtClean="0"/>
              <a:t>연산자</a:t>
            </a:r>
            <a:r>
              <a:rPr lang="en-US" altLang="ko-KR" sz="2800" b="1" dirty="0" smtClean="0"/>
              <a:t>(operator) 3</a:t>
            </a:r>
            <a:endParaRPr lang="ko-KR" altLang="en-US" sz="2800" dirty="0"/>
          </a:p>
        </p:txBody>
      </p:sp>
      <p:sp>
        <p:nvSpPr>
          <p:cNvPr id="4" name="직사각형 3"/>
          <p:cNvSpPr/>
          <p:nvPr/>
        </p:nvSpPr>
        <p:spPr>
          <a:xfrm>
            <a:off x="115228" y="825634"/>
            <a:ext cx="5070089" cy="255454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main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Employee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employee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Employee</a:t>
            </a:r>
            <a:r>
              <a:rPr lang="ko-KR" altLang="en-US" sz="1600" dirty="0"/>
              <a:t>();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Student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student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Student</a:t>
            </a:r>
            <a:r>
              <a:rPr lang="ko-KR" altLang="en-US" sz="1600" dirty="0"/>
              <a:t>();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person1 = </a:t>
            </a:r>
            <a:r>
              <a:rPr lang="ko-KR" altLang="en-US" sz="1600" dirty="0" err="1"/>
              <a:t>employee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person2 = </a:t>
            </a:r>
            <a:r>
              <a:rPr lang="ko-KR" altLang="en-US" sz="1600" dirty="0" err="1"/>
              <a:t>student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;</a:t>
            </a:r>
          </a:p>
          <a:p>
            <a:r>
              <a:rPr lang="ko-KR" altLang="en-US" sz="1600" dirty="0"/>
              <a:t>// 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employee</a:t>
            </a:r>
            <a:r>
              <a:rPr lang="ko-KR" altLang="en-US" sz="1600" dirty="0"/>
              <a:t>; </a:t>
            </a:r>
            <a:r>
              <a:rPr lang="ko-KR" altLang="en-US" sz="1600" dirty="0" err="1"/>
              <a:t>as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생략 가능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('person1.name = ${person1.name}');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('person2.name = ${person2.name</a:t>
            </a:r>
            <a:r>
              <a:rPr lang="ko-KR" altLang="en-US" sz="1600" dirty="0" smtClean="0"/>
              <a:t>}');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4285788" y="2627190"/>
            <a:ext cx="7794702" cy="4031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('(</a:t>
            </a:r>
            <a:r>
              <a:rPr lang="ko-KR" altLang="en-US" sz="1600" dirty="0" err="1"/>
              <a:t>employee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).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 = ${(</a:t>
            </a:r>
            <a:r>
              <a:rPr lang="ko-KR" altLang="en-US" sz="1600" dirty="0" err="1"/>
              <a:t>employee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).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}');</a:t>
            </a:r>
          </a:p>
          <a:p>
            <a:r>
              <a:rPr lang="ko-KR" altLang="en-US" sz="1600" dirty="0"/>
              <a:t>//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('(</a:t>
            </a:r>
            <a:r>
              <a:rPr lang="ko-KR" altLang="en-US" sz="1600" dirty="0" err="1"/>
              <a:t>employee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).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 = ${(</a:t>
            </a:r>
            <a:r>
              <a:rPr lang="ko-KR" altLang="en-US" sz="1600" dirty="0" err="1"/>
              <a:t>employee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Student</a:t>
            </a:r>
            <a:r>
              <a:rPr lang="ko-KR" altLang="en-US" sz="1600" dirty="0"/>
              <a:t>).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}'); // </a:t>
            </a:r>
            <a:r>
              <a:rPr lang="ko-KR" altLang="en-US" sz="1600" dirty="0" err="1"/>
              <a:t>error</a:t>
            </a:r>
            <a:endParaRPr lang="ko-KR" altLang="en-US" sz="1600" dirty="0"/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if</a:t>
            </a:r>
            <a:r>
              <a:rPr lang="ko-KR" altLang="en-US" sz="1600" dirty="0"/>
              <a:t> (</a:t>
            </a:r>
            <a:r>
              <a:rPr lang="ko-KR" altLang="en-US" sz="1600" dirty="0" err="1"/>
              <a:t>employee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Employee</a:t>
            </a:r>
            <a:r>
              <a:rPr lang="ko-KR" altLang="en-US" sz="1600" dirty="0"/>
              <a:t>)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employee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Employee</a:t>
            </a:r>
            <a:r>
              <a:rPr lang="ko-KR" altLang="en-US" sz="1600" dirty="0"/>
              <a:t>');</a:t>
            </a:r>
          </a:p>
          <a:p>
            <a:r>
              <a:rPr lang="ko-KR" altLang="en-US" sz="1600" dirty="0"/>
              <a:t>  } </a:t>
            </a:r>
            <a:r>
              <a:rPr lang="ko-KR" altLang="en-US" sz="1600" dirty="0" err="1"/>
              <a:t>else</a:t>
            </a:r>
            <a:r>
              <a:rPr lang="ko-KR" altLang="en-US" sz="1600" dirty="0"/>
              <a:t>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employee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not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Employee</a:t>
            </a:r>
            <a:r>
              <a:rPr lang="ko-KR" altLang="en-US" sz="1600" dirty="0"/>
              <a:t>');</a:t>
            </a:r>
          </a:p>
          <a:p>
            <a:r>
              <a:rPr lang="ko-KR" altLang="en-US" sz="1600" dirty="0"/>
              <a:t>  }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if</a:t>
            </a:r>
            <a:r>
              <a:rPr lang="ko-KR" altLang="en-US" sz="1600" dirty="0"/>
              <a:t> (</a:t>
            </a:r>
            <a:r>
              <a:rPr lang="ko-KR" altLang="en-US" sz="1600" dirty="0" err="1"/>
              <a:t>employee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Student</a:t>
            </a:r>
            <a:r>
              <a:rPr lang="ko-KR" altLang="en-US" sz="1600" dirty="0"/>
              <a:t>)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employee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Student</a:t>
            </a:r>
            <a:r>
              <a:rPr lang="ko-KR" altLang="en-US" sz="1600" dirty="0"/>
              <a:t>');</a:t>
            </a:r>
          </a:p>
          <a:p>
            <a:r>
              <a:rPr lang="ko-KR" altLang="en-US" sz="1600" dirty="0"/>
              <a:t>  } </a:t>
            </a:r>
            <a:r>
              <a:rPr lang="ko-KR" altLang="en-US" sz="1600" dirty="0" err="1"/>
              <a:t>else</a:t>
            </a:r>
            <a:r>
              <a:rPr lang="ko-KR" altLang="en-US" sz="1600" dirty="0"/>
              <a:t>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employee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not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Student</a:t>
            </a:r>
            <a:r>
              <a:rPr lang="ko-KR" altLang="en-US" sz="1600" dirty="0"/>
              <a:t>');</a:t>
            </a:r>
          </a:p>
          <a:p>
            <a:r>
              <a:rPr lang="ko-KR" altLang="en-US" sz="1600" dirty="0"/>
              <a:t>  }</a:t>
            </a:r>
          </a:p>
          <a:p>
            <a:r>
              <a:rPr lang="ko-KR" altLang="en-US" sz="16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83782" y="2114057"/>
            <a:ext cx="19960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2"/>
                </a:solidFill>
              </a:rPr>
              <a:t>5. </a:t>
            </a:r>
            <a:r>
              <a:rPr lang="ko-KR" altLang="en-US" sz="1600" dirty="0" smtClean="0">
                <a:solidFill>
                  <a:schemeClr val="tx2"/>
                </a:solidFill>
              </a:rPr>
              <a:t>타입 검사 연산자</a:t>
            </a:r>
            <a:endParaRPr lang="ko-KR" altLang="en-US" sz="1600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90374" y="1637003"/>
            <a:ext cx="2345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as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err="1" smtClean="0"/>
              <a:t>형변환</a:t>
            </a:r>
            <a:endParaRPr lang="en-US" altLang="ko-KR" sz="1200" dirty="0" smtClean="0"/>
          </a:p>
          <a:p>
            <a:r>
              <a:rPr lang="en-US" altLang="ko-KR" sz="1200" dirty="0"/>
              <a:t>i</a:t>
            </a:r>
            <a:r>
              <a:rPr lang="en-US" altLang="ko-KR" sz="1200" dirty="0" smtClean="0"/>
              <a:t>s : </a:t>
            </a:r>
            <a:r>
              <a:rPr lang="ko-KR" altLang="en-US" sz="1200" dirty="0" smtClean="0"/>
              <a:t>객체가 특정 타입이면 </a:t>
            </a:r>
            <a:r>
              <a:rPr lang="en-US" altLang="ko-KR" sz="1200" dirty="0" smtClean="0"/>
              <a:t>true</a:t>
            </a:r>
          </a:p>
          <a:p>
            <a:r>
              <a:rPr lang="en-US" altLang="ko-KR" sz="1200" dirty="0"/>
              <a:t>i</a:t>
            </a:r>
            <a:r>
              <a:rPr lang="en-US" altLang="ko-KR" sz="1200" dirty="0" smtClean="0"/>
              <a:t>s! : </a:t>
            </a:r>
            <a:r>
              <a:rPr lang="ko-KR" altLang="en-US" sz="1200" dirty="0" smtClean="0"/>
              <a:t>객체가 특정 타입이면 </a:t>
            </a:r>
            <a:r>
              <a:rPr lang="en-US" altLang="ko-KR" sz="1200" dirty="0" smtClean="0"/>
              <a:t>false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957135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458408" y="313565"/>
            <a:ext cx="33345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b="1" dirty="0" smtClean="0"/>
              <a:t>연산자</a:t>
            </a:r>
            <a:r>
              <a:rPr lang="en-US" altLang="ko-KR" sz="2800" b="1" dirty="0" smtClean="0"/>
              <a:t>(operator) 4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00796" y="897222"/>
            <a:ext cx="15135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2"/>
                </a:solidFill>
              </a:rPr>
              <a:t>6. </a:t>
            </a:r>
            <a:r>
              <a:rPr lang="ko-KR" altLang="en-US" sz="1600" dirty="0" smtClean="0">
                <a:solidFill>
                  <a:schemeClr val="tx2"/>
                </a:solidFill>
              </a:rPr>
              <a:t>조건 표현식</a:t>
            </a:r>
            <a:endParaRPr lang="ko-KR" altLang="en-US" sz="1600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609" y="1417529"/>
            <a:ext cx="2238113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조건</a:t>
            </a:r>
            <a:r>
              <a:rPr lang="en-US" altLang="ko-KR" sz="1600" b="1" dirty="0" smtClean="0"/>
              <a:t>?</a:t>
            </a:r>
            <a:r>
              <a:rPr lang="ko-KR" altLang="en-US" sz="1600" dirty="0" smtClean="0"/>
              <a:t>표현식</a:t>
            </a:r>
            <a:r>
              <a:rPr lang="en-US" altLang="ko-KR" sz="1600" dirty="0" smtClean="0"/>
              <a:t>1</a:t>
            </a:r>
            <a:r>
              <a:rPr lang="en-US" altLang="ko-KR" sz="1600" b="1" dirty="0" smtClean="0"/>
              <a:t>:</a:t>
            </a:r>
            <a:r>
              <a:rPr lang="ko-KR" altLang="en-US" sz="1600" dirty="0" smtClean="0"/>
              <a:t>표현식</a:t>
            </a:r>
            <a:r>
              <a:rPr lang="en-US" altLang="ko-KR" sz="1600" dirty="0" smtClean="0"/>
              <a:t>2;</a:t>
            </a:r>
          </a:p>
          <a:p>
            <a:r>
              <a:rPr lang="en-US" altLang="ko-KR" sz="1600" dirty="0" smtClean="0"/>
              <a:t>Ex) (a&gt;0)?’</a:t>
            </a:r>
            <a:r>
              <a:rPr lang="ko-KR" altLang="en-US" sz="1600" dirty="0" smtClean="0"/>
              <a:t>양수</a:t>
            </a:r>
            <a:r>
              <a:rPr lang="en-US" altLang="ko-KR" sz="1600" dirty="0" smtClean="0"/>
              <a:t>’:’</a:t>
            </a:r>
            <a:r>
              <a:rPr lang="ko-KR" altLang="en-US" sz="1600" dirty="0" smtClean="0"/>
              <a:t>음수</a:t>
            </a:r>
            <a:r>
              <a:rPr lang="en-US" altLang="ko-KR" sz="1600" dirty="0" smtClean="0"/>
              <a:t>‘;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2460442" y="1417529"/>
            <a:ext cx="2134430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/>
              <a:t>좌항</a:t>
            </a:r>
            <a:r>
              <a:rPr lang="en-US" altLang="ko-KR" sz="1600" b="1" dirty="0" smtClean="0"/>
              <a:t>?.</a:t>
            </a:r>
            <a:r>
              <a:rPr lang="ko-KR" altLang="en-US" sz="1600" dirty="0" err="1" smtClean="0"/>
              <a:t>우항</a:t>
            </a:r>
            <a:endParaRPr lang="en-US" altLang="ko-KR" sz="1600" dirty="0" smtClean="0"/>
          </a:p>
          <a:p>
            <a:r>
              <a:rPr lang="en-US" altLang="ko-KR" sz="1600" dirty="0" smtClean="0"/>
              <a:t>Ex) employee?.name;</a:t>
            </a:r>
            <a:endParaRPr lang="ko-KR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21609" y="3716239"/>
            <a:ext cx="3283784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/>
              <a:t>좌항</a:t>
            </a:r>
            <a:r>
              <a:rPr lang="en-US" altLang="ko-KR" sz="1600" b="1" dirty="0" smtClean="0"/>
              <a:t>??</a:t>
            </a:r>
            <a:r>
              <a:rPr lang="ko-KR" altLang="en-US" sz="1600" dirty="0" err="1" smtClean="0"/>
              <a:t>우항</a:t>
            </a:r>
            <a:endParaRPr lang="en-US" altLang="ko-KR" sz="1600" dirty="0" smtClean="0"/>
          </a:p>
          <a:p>
            <a:r>
              <a:rPr lang="en-US" altLang="ko-KR" sz="1600" dirty="0" smtClean="0"/>
              <a:t>Ex) employee.name??’new name’;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484720" y="2184057"/>
            <a:ext cx="1511889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if(a&gt;0) {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return ‘</a:t>
            </a:r>
            <a:r>
              <a:rPr lang="ko-KR" altLang="en-US" sz="1600" dirty="0" smtClean="0"/>
              <a:t>양수</a:t>
            </a:r>
            <a:r>
              <a:rPr lang="en-US" altLang="ko-KR" sz="1600" dirty="0" smtClean="0"/>
              <a:t>’;</a:t>
            </a:r>
          </a:p>
          <a:p>
            <a:r>
              <a:rPr lang="en-US" altLang="ko-KR" sz="1600" dirty="0" smtClean="0"/>
              <a:t>} else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{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return ‘</a:t>
            </a:r>
            <a:r>
              <a:rPr lang="ko-KR" altLang="en-US" sz="1600" dirty="0" smtClean="0"/>
              <a:t>음수</a:t>
            </a:r>
            <a:r>
              <a:rPr lang="en-US" altLang="ko-KR" sz="1600" dirty="0" smtClean="0"/>
              <a:t>’;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2233128" y="2197552"/>
            <a:ext cx="2479012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if(employee == null) {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return null;</a:t>
            </a:r>
          </a:p>
          <a:p>
            <a:r>
              <a:rPr lang="en-US" altLang="ko-KR" sz="1600" dirty="0" smtClean="0"/>
              <a:t>} else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{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return employee.name;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926381" y="4482767"/>
            <a:ext cx="2479012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if(employee == null) {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return employee.name;</a:t>
            </a:r>
          </a:p>
          <a:p>
            <a:r>
              <a:rPr lang="en-US" altLang="ko-KR" sz="1600" dirty="0" smtClean="0"/>
              <a:t>} else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{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return ‘new name’;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10" name="직사각형 9"/>
          <p:cNvSpPr/>
          <p:nvPr/>
        </p:nvSpPr>
        <p:spPr>
          <a:xfrm>
            <a:off x="4829407" y="1454081"/>
            <a:ext cx="7237146" cy="477053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main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var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employee</a:t>
            </a:r>
            <a:r>
              <a:rPr lang="ko-KR" altLang="en-US" sz="1600" dirty="0"/>
              <a:t>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employee.name</a:t>
            </a:r>
            <a:r>
              <a:rPr lang="ko-KR" altLang="en-US" sz="1600" dirty="0"/>
              <a:t> = ${(</a:t>
            </a:r>
            <a:r>
              <a:rPr lang="ko-KR" altLang="en-US" sz="1600" dirty="0" err="1"/>
              <a:t>employee</a:t>
            </a:r>
            <a:r>
              <a:rPr lang="ko-KR" altLang="en-US" sz="1600" dirty="0"/>
              <a:t> == </a:t>
            </a:r>
            <a:r>
              <a:rPr lang="ko-KR" altLang="en-US" sz="1600" dirty="0" err="1"/>
              <a:t>null</a:t>
            </a:r>
            <a:r>
              <a:rPr lang="ko-KR" altLang="en-US" sz="1600" dirty="0"/>
              <a:t>) ? </a:t>
            </a:r>
            <a:r>
              <a:rPr lang="ko-KR" altLang="en-US" sz="1600" dirty="0" err="1"/>
              <a:t>null</a:t>
            </a:r>
            <a:r>
              <a:rPr lang="ko-KR" altLang="en-US" sz="1600" dirty="0"/>
              <a:t> : </a:t>
            </a:r>
            <a:r>
              <a:rPr lang="ko-KR" altLang="en-US" sz="1600" dirty="0" err="1"/>
              <a:t>employee.name</a:t>
            </a:r>
            <a:r>
              <a:rPr lang="ko-KR" altLang="en-US" sz="1600" dirty="0"/>
              <a:t>}');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employee.name</a:t>
            </a:r>
            <a:r>
              <a:rPr lang="ko-KR" altLang="en-US" sz="1600" dirty="0"/>
              <a:t> = ${</a:t>
            </a:r>
            <a:r>
              <a:rPr lang="ko-KR" altLang="en-US" sz="1600" dirty="0" err="1"/>
              <a:t>employee</a:t>
            </a:r>
            <a:r>
              <a:rPr lang="ko-KR" altLang="en-US" sz="1600" dirty="0"/>
              <a:t>?.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}');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employee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Employee</a:t>
            </a:r>
            <a:r>
              <a:rPr lang="ko-KR" altLang="en-US" sz="1600" dirty="0"/>
              <a:t>();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employee.name</a:t>
            </a:r>
            <a:r>
              <a:rPr lang="ko-KR" altLang="en-US" sz="1600" dirty="0"/>
              <a:t> = ${(</a:t>
            </a:r>
            <a:r>
              <a:rPr lang="ko-KR" altLang="en-US" sz="1600" dirty="0" err="1"/>
              <a:t>employee</a:t>
            </a:r>
            <a:r>
              <a:rPr lang="ko-KR" altLang="en-US" sz="1600" dirty="0"/>
              <a:t> == </a:t>
            </a:r>
            <a:r>
              <a:rPr lang="ko-KR" altLang="en-US" sz="1600" dirty="0" err="1"/>
              <a:t>null</a:t>
            </a:r>
            <a:r>
              <a:rPr lang="ko-KR" altLang="en-US" sz="1600" dirty="0"/>
              <a:t>) ? </a:t>
            </a:r>
            <a:r>
              <a:rPr lang="ko-KR" altLang="en-US" sz="1600" dirty="0" err="1"/>
              <a:t>null</a:t>
            </a:r>
            <a:r>
              <a:rPr lang="ko-KR" altLang="en-US" sz="1600" dirty="0"/>
              <a:t> : </a:t>
            </a:r>
            <a:r>
              <a:rPr lang="ko-KR" altLang="en-US" sz="1600" dirty="0" err="1"/>
              <a:t>employee.name</a:t>
            </a:r>
            <a:r>
              <a:rPr lang="ko-KR" altLang="en-US" sz="1600" dirty="0"/>
              <a:t>}');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employee.name</a:t>
            </a:r>
            <a:r>
              <a:rPr lang="ko-KR" altLang="en-US" sz="1600" dirty="0"/>
              <a:t> = ${</a:t>
            </a:r>
            <a:r>
              <a:rPr lang="ko-KR" altLang="en-US" sz="1600" dirty="0" err="1"/>
              <a:t>employee</a:t>
            </a:r>
            <a:r>
              <a:rPr lang="ko-KR" altLang="en-US" sz="1600" dirty="0"/>
              <a:t>?.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}');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employee.name</a:t>
            </a:r>
            <a:r>
              <a:rPr lang="ko-KR" altLang="en-US" sz="1600" dirty="0"/>
              <a:t> = ${employee.name ?? '</a:t>
            </a:r>
            <a:r>
              <a:rPr lang="ko-KR" altLang="en-US" sz="1600" dirty="0" err="1"/>
              <a:t>assign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employee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'}');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employee.name = </a:t>
            </a:r>
            <a:r>
              <a:rPr lang="ko-KR" altLang="en-US" sz="1600" dirty="0" err="1"/>
              <a:t>null</a:t>
            </a:r>
            <a:r>
              <a:rPr lang="ko-KR" altLang="en-US" sz="1600" dirty="0"/>
              <a:t>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employee.name</a:t>
            </a:r>
            <a:r>
              <a:rPr lang="ko-KR" altLang="en-US" sz="1600" dirty="0"/>
              <a:t> = ${employee.name ?? '</a:t>
            </a:r>
            <a:r>
              <a:rPr lang="ko-KR" altLang="en-US" sz="1600" dirty="0" err="1"/>
              <a:t>assign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employee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'}');</a:t>
            </a:r>
          </a:p>
          <a:p>
            <a:r>
              <a:rPr lang="ko-KR" altLang="en-US" sz="1600" dirty="0"/>
              <a:t>}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class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Employee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{</a:t>
            </a:r>
            <a:endParaRPr lang="en-US" altLang="ko-KR" sz="1600" dirty="0" smtClean="0"/>
          </a:p>
          <a:p>
            <a:r>
              <a:rPr lang="en-US" altLang="ko-KR" sz="1600" dirty="0" smtClean="0"/>
              <a:t>  //</a:t>
            </a:r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 name;</a:t>
            </a:r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var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 = '</a:t>
            </a:r>
            <a:r>
              <a:rPr lang="ko-KR" altLang="en-US" sz="1600" dirty="0" err="1"/>
              <a:t>employee</a:t>
            </a:r>
            <a:r>
              <a:rPr lang="ko-KR" altLang="en-US" sz="1600" dirty="0"/>
              <a:t>';</a:t>
            </a:r>
          </a:p>
          <a:p>
            <a:r>
              <a:rPr lang="ko-KR" alt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443449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458408" y="313565"/>
            <a:ext cx="33345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b="1" dirty="0" smtClean="0"/>
              <a:t>연산자</a:t>
            </a:r>
            <a:r>
              <a:rPr lang="en-US" altLang="ko-KR" sz="2800" b="1" dirty="0" smtClean="0"/>
              <a:t>(operator) 5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018445" y="1153700"/>
            <a:ext cx="21291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2"/>
                </a:solidFill>
              </a:rPr>
              <a:t>7. </a:t>
            </a:r>
            <a:r>
              <a:rPr lang="ko-KR" altLang="en-US" sz="1600" dirty="0" err="1" smtClean="0">
                <a:solidFill>
                  <a:schemeClr val="tx2"/>
                </a:solidFill>
              </a:rPr>
              <a:t>캐스케이드</a:t>
            </a:r>
            <a:r>
              <a:rPr lang="en-US" altLang="ko-KR" sz="1600" dirty="0" smtClean="0">
                <a:solidFill>
                  <a:schemeClr val="tx2"/>
                </a:solidFill>
              </a:rPr>
              <a:t> </a:t>
            </a:r>
            <a:r>
              <a:rPr lang="ko-KR" altLang="en-US" sz="1600" dirty="0" smtClean="0">
                <a:solidFill>
                  <a:schemeClr val="tx2"/>
                </a:solidFill>
              </a:rPr>
              <a:t>표기법</a:t>
            </a:r>
            <a:endParaRPr lang="ko-KR" altLang="en-US" sz="1600" dirty="0">
              <a:solidFill>
                <a:schemeClr val="tx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018445" y="1671315"/>
            <a:ext cx="3791415" cy="255454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main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Employee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employee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Employee</a:t>
            </a:r>
            <a:r>
              <a:rPr lang="ko-KR" altLang="en-US" sz="1600" dirty="0"/>
              <a:t>()</a:t>
            </a:r>
          </a:p>
          <a:p>
            <a:r>
              <a:rPr lang="ko-KR" altLang="en-US" sz="1600" dirty="0"/>
              <a:t>    ..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 = '</a:t>
            </a:r>
            <a:r>
              <a:rPr lang="ko-KR" altLang="en-US" sz="1600" dirty="0" err="1"/>
              <a:t>Kim</a:t>
            </a:r>
            <a:r>
              <a:rPr lang="ko-KR" altLang="en-US" sz="1600" dirty="0"/>
              <a:t>'</a:t>
            </a:r>
          </a:p>
          <a:p>
            <a:r>
              <a:rPr lang="ko-KR" altLang="en-US" sz="1600" dirty="0"/>
              <a:t>    ..</a:t>
            </a:r>
            <a:r>
              <a:rPr lang="ko-KR" altLang="en-US" sz="1600" dirty="0" err="1"/>
              <a:t>setAge</a:t>
            </a:r>
            <a:r>
              <a:rPr lang="ko-KR" altLang="en-US" sz="1600" dirty="0"/>
              <a:t>(25)</a:t>
            </a:r>
          </a:p>
          <a:p>
            <a:r>
              <a:rPr lang="ko-KR" altLang="en-US" sz="1600" dirty="0"/>
              <a:t>    ..</a:t>
            </a:r>
            <a:r>
              <a:rPr lang="ko-KR" altLang="en-US" sz="1600" dirty="0" err="1"/>
              <a:t>showInfo</a:t>
            </a:r>
            <a:r>
              <a:rPr lang="ko-KR" altLang="en-US" sz="1600" dirty="0"/>
              <a:t>();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employee.name = '</a:t>
            </a:r>
            <a:r>
              <a:rPr lang="ko-KR" altLang="en-US" sz="1600" dirty="0" err="1"/>
              <a:t>Park</a:t>
            </a:r>
            <a:r>
              <a:rPr lang="ko-KR" altLang="en-US" sz="1600" dirty="0"/>
              <a:t>';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employee.setAge</a:t>
            </a:r>
            <a:r>
              <a:rPr lang="ko-KR" altLang="en-US" sz="1600" dirty="0"/>
              <a:t>(30);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employee.showInfo</a:t>
            </a:r>
            <a:r>
              <a:rPr lang="ko-KR" altLang="en-US" sz="1600" dirty="0"/>
              <a:t>();</a:t>
            </a:r>
          </a:p>
          <a:p>
            <a:r>
              <a:rPr lang="ko-KR" altLang="en-US" sz="1600" dirty="0" smtClean="0"/>
              <a:t>}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6345118" y="1671315"/>
            <a:ext cx="2808117" cy="30469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 smtClean="0"/>
              <a:t>class</a:t>
            </a:r>
            <a:r>
              <a:rPr lang="ko-KR" altLang="en-US" sz="1600" dirty="0" smtClean="0"/>
              <a:t> </a:t>
            </a:r>
            <a:r>
              <a:rPr lang="ko-KR" altLang="en-US" sz="1600" dirty="0" err="1"/>
              <a:t>Employee</a:t>
            </a:r>
            <a:r>
              <a:rPr lang="ko-KR" altLang="en-US" sz="1600" dirty="0"/>
              <a:t>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var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 = '</a:t>
            </a:r>
            <a:r>
              <a:rPr lang="ko-KR" altLang="en-US" sz="1600" dirty="0" err="1"/>
              <a:t>employee</a:t>
            </a:r>
            <a:r>
              <a:rPr lang="ko-KR" altLang="en-US" sz="1600" dirty="0"/>
              <a:t>';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? </a:t>
            </a:r>
            <a:r>
              <a:rPr lang="ko-KR" altLang="en-US" sz="1600" dirty="0" err="1"/>
              <a:t>age</a:t>
            </a:r>
            <a:r>
              <a:rPr lang="ko-KR" altLang="en-US" sz="1600" dirty="0"/>
              <a:t>;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setAge</a:t>
            </a:r>
            <a:r>
              <a:rPr lang="ko-KR" altLang="en-US" sz="1600" dirty="0"/>
              <a:t>(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age</a:t>
            </a:r>
            <a:r>
              <a:rPr lang="ko-KR" altLang="en-US" sz="1600" dirty="0"/>
              <a:t>)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this.age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age</a:t>
            </a:r>
            <a:r>
              <a:rPr lang="ko-KR" altLang="en-US" sz="1600" dirty="0"/>
              <a:t>;</a:t>
            </a:r>
          </a:p>
          <a:p>
            <a:r>
              <a:rPr lang="ko-KR" altLang="en-US" sz="1600" dirty="0"/>
              <a:t>  }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showInfo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('$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is</a:t>
            </a:r>
            <a:r>
              <a:rPr lang="ko-KR" altLang="en-US" sz="1600" dirty="0"/>
              <a:t> $</a:t>
            </a:r>
            <a:r>
              <a:rPr lang="ko-KR" altLang="en-US" sz="1600" dirty="0" err="1"/>
              <a:t>age</a:t>
            </a:r>
            <a:r>
              <a:rPr lang="ko-KR" altLang="en-US" sz="1600" dirty="0"/>
              <a:t>');</a:t>
            </a:r>
          </a:p>
          <a:p>
            <a:r>
              <a:rPr lang="ko-KR" altLang="en-US" sz="1600" dirty="0"/>
              <a:t>  }</a:t>
            </a:r>
          </a:p>
          <a:p>
            <a:r>
              <a:rPr lang="ko-KR" alt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09976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602515" y="313565"/>
            <a:ext cx="52693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b="1" dirty="0" err="1" smtClean="0"/>
              <a:t>조건문</a:t>
            </a:r>
            <a:r>
              <a:rPr lang="en-US" altLang="ko-KR" sz="2800" b="1" dirty="0" smtClean="0"/>
              <a:t>(conditional statement)</a:t>
            </a:r>
            <a:endParaRPr lang="ko-KR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93935" y="1159727"/>
            <a:ext cx="140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1) if, </a:t>
            </a:r>
            <a:r>
              <a:rPr lang="en-US" altLang="ko-KR" dirty="0" err="1" smtClean="0"/>
              <a:t>if~else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3935" y="1628078"/>
            <a:ext cx="1914307" cy="40626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If(</a:t>
            </a:r>
            <a:r>
              <a:rPr lang="ko-KR" altLang="en-US" sz="1600" dirty="0" smtClean="0"/>
              <a:t>조건</a:t>
            </a:r>
            <a:r>
              <a:rPr lang="en-US" altLang="ko-KR" sz="1600" dirty="0" smtClean="0"/>
              <a:t>) {</a:t>
            </a:r>
          </a:p>
          <a:p>
            <a:r>
              <a:rPr lang="en-US" altLang="ko-KR" sz="1600" dirty="0" smtClean="0"/>
              <a:t>  </a:t>
            </a:r>
            <a:r>
              <a:rPr lang="ko-KR" altLang="en-US" sz="1600" dirty="0" err="1" smtClean="0"/>
              <a:t>실행문</a:t>
            </a:r>
            <a:r>
              <a:rPr lang="en-US" altLang="ko-KR" sz="1600" dirty="0" smtClean="0"/>
              <a:t>;</a:t>
            </a:r>
          </a:p>
          <a:p>
            <a:r>
              <a:rPr lang="en-US" altLang="ko-KR" sz="1600" dirty="0" smtClean="0"/>
              <a:t>}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If(</a:t>
            </a:r>
            <a:r>
              <a:rPr lang="ko-KR" altLang="en-US" sz="1600" dirty="0" smtClean="0"/>
              <a:t>조건</a:t>
            </a:r>
            <a:r>
              <a:rPr lang="en-US" altLang="ko-KR" sz="1600" dirty="0" smtClean="0"/>
              <a:t>) {</a:t>
            </a:r>
          </a:p>
          <a:p>
            <a:r>
              <a:rPr lang="en-US" altLang="ko-KR" sz="1600" dirty="0"/>
              <a:t> </a:t>
            </a:r>
            <a:r>
              <a:rPr lang="ko-KR" altLang="en-US" sz="1600" dirty="0" err="1" smtClean="0"/>
              <a:t>실행문</a:t>
            </a:r>
            <a:r>
              <a:rPr lang="en-US" altLang="ko-KR" sz="1600" dirty="0" smtClean="0"/>
              <a:t>;</a:t>
            </a:r>
          </a:p>
          <a:p>
            <a:r>
              <a:rPr lang="en-US" altLang="ko-KR" sz="1600" dirty="0" smtClean="0"/>
              <a:t>} else {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실행문</a:t>
            </a:r>
            <a:r>
              <a:rPr lang="en-US" altLang="ko-KR" sz="1600" dirty="0" smtClean="0"/>
              <a:t>;</a:t>
            </a:r>
          </a:p>
          <a:p>
            <a:r>
              <a:rPr lang="en-US" altLang="ko-KR" sz="1600" dirty="0" smtClean="0"/>
              <a:t>}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Ex)</a:t>
            </a:r>
          </a:p>
          <a:p>
            <a:r>
              <a:rPr lang="en-US" altLang="ko-KR" sz="1600" dirty="0" smtClean="0"/>
              <a:t>If(a == 1) {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print(‘a is 1’);</a:t>
            </a:r>
          </a:p>
          <a:p>
            <a:r>
              <a:rPr lang="en-US" altLang="ko-KR" sz="1600" dirty="0" smtClean="0"/>
              <a:t>} else {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print(‘a is not a’);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2665140" y="1159727"/>
            <a:ext cx="1107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) switch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65140" y="1628078"/>
            <a:ext cx="1428917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switch(</a:t>
            </a:r>
            <a:r>
              <a:rPr lang="ko-KR" altLang="en-US" sz="1600" dirty="0" smtClean="0"/>
              <a:t>수식</a:t>
            </a:r>
            <a:r>
              <a:rPr lang="en-US" altLang="ko-KR" sz="1600" dirty="0" smtClean="0"/>
              <a:t>) {</a:t>
            </a:r>
          </a:p>
          <a:p>
            <a:r>
              <a:rPr lang="en-US" altLang="ko-KR" sz="1600" dirty="0" smtClean="0"/>
              <a:t>  case 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1:</a:t>
            </a:r>
          </a:p>
          <a:p>
            <a:r>
              <a:rPr lang="en-US" altLang="ko-KR" sz="1600" dirty="0" smtClean="0"/>
              <a:t>  </a:t>
            </a:r>
            <a:r>
              <a:rPr lang="ko-KR" altLang="en-US" sz="1600" dirty="0" err="1" smtClean="0"/>
              <a:t>실행문</a:t>
            </a:r>
            <a:r>
              <a:rPr lang="en-US" altLang="ko-KR" sz="1600" dirty="0" smtClean="0"/>
              <a:t>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break;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 case 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2:</a:t>
            </a:r>
            <a:endParaRPr lang="en-US" altLang="ko-KR" sz="1600" dirty="0"/>
          </a:p>
          <a:p>
            <a:r>
              <a:rPr lang="en-US" altLang="ko-KR" sz="1600" dirty="0"/>
              <a:t>  </a:t>
            </a:r>
            <a:r>
              <a:rPr lang="ko-KR" altLang="en-US" sz="1600" dirty="0" err="1"/>
              <a:t>실행문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  break</a:t>
            </a:r>
            <a:r>
              <a:rPr lang="en-US" altLang="ko-KR" sz="1600" dirty="0" smtClean="0"/>
              <a:t>;</a:t>
            </a:r>
          </a:p>
          <a:p>
            <a:endParaRPr lang="ko-KR" altLang="en-US" sz="1600" dirty="0"/>
          </a:p>
          <a:p>
            <a:r>
              <a:rPr lang="en-US" altLang="ko-KR" sz="1600" dirty="0" smtClean="0"/>
              <a:t>  default: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실행문</a:t>
            </a:r>
            <a:r>
              <a:rPr lang="en-US" altLang="ko-KR" sz="1600" dirty="0" smtClean="0"/>
              <a:t>;</a:t>
            </a:r>
          </a:p>
          <a:p>
            <a:r>
              <a:rPr lang="en-US" altLang="ko-KR" sz="1600" dirty="0" smtClean="0"/>
              <a:t>}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4094057" y="1628078"/>
            <a:ext cx="2991525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Ex)</a:t>
            </a:r>
          </a:p>
          <a:p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 number = 1;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switch(number) {</a:t>
            </a:r>
          </a:p>
          <a:p>
            <a:r>
              <a:rPr lang="en-US" altLang="ko-KR" sz="1600" dirty="0" smtClean="0"/>
              <a:t>  case 1:</a:t>
            </a:r>
          </a:p>
          <a:p>
            <a:r>
              <a:rPr lang="en-US" altLang="ko-KR" sz="1600" dirty="0" smtClean="0"/>
              <a:t>  print(‘number is 1’);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break;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 case 2:</a:t>
            </a:r>
            <a:endParaRPr lang="en-US" altLang="ko-KR" sz="1600" dirty="0"/>
          </a:p>
          <a:p>
            <a:r>
              <a:rPr lang="en-US" altLang="ko-KR" sz="1600" dirty="0"/>
              <a:t>  </a:t>
            </a:r>
            <a:r>
              <a:rPr lang="en-US" altLang="ko-KR" sz="1600" dirty="0" smtClean="0"/>
              <a:t>print(‘number is 2’);</a:t>
            </a:r>
            <a:endParaRPr lang="en-US" altLang="ko-KR" sz="1600" dirty="0"/>
          </a:p>
          <a:p>
            <a:r>
              <a:rPr lang="en-US" altLang="ko-KR" sz="1600" dirty="0"/>
              <a:t>  break</a:t>
            </a:r>
            <a:r>
              <a:rPr lang="en-US" altLang="ko-KR" sz="1600" dirty="0" smtClean="0"/>
              <a:t>;</a:t>
            </a:r>
          </a:p>
          <a:p>
            <a:endParaRPr lang="ko-KR" altLang="en-US" sz="1600" dirty="0"/>
          </a:p>
          <a:p>
            <a:r>
              <a:rPr lang="en-US" altLang="ko-KR" sz="1600" dirty="0" smtClean="0"/>
              <a:t>  default:</a:t>
            </a:r>
          </a:p>
          <a:p>
            <a:r>
              <a:rPr lang="en-US" altLang="ko-KR" sz="1600" dirty="0" smtClean="0"/>
              <a:t>  print(‘number is not 1 or 2’);</a:t>
            </a:r>
          </a:p>
          <a:p>
            <a:r>
              <a:rPr lang="en-US" altLang="ko-KR" sz="1600" dirty="0" smtClean="0"/>
              <a:t>}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217564" y="1159727"/>
            <a:ext cx="1075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3) assert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245878" y="1628078"/>
            <a:ext cx="2093704" cy="28931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main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= 10;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b</a:t>
            </a:r>
            <a:r>
              <a:rPr lang="ko-KR" altLang="en-US" sz="1600" dirty="0"/>
              <a:t> = 20;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if</a:t>
            </a:r>
            <a:r>
              <a:rPr lang="ko-KR" altLang="en-US" sz="1600" dirty="0"/>
              <a:t> (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&lt; </a:t>
            </a:r>
            <a:r>
              <a:rPr lang="ko-KR" altLang="en-US" sz="1600" dirty="0" err="1"/>
              <a:t>b</a:t>
            </a:r>
            <a:r>
              <a:rPr lang="ko-KR" altLang="en-US" sz="1600" dirty="0"/>
              <a:t>)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('$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&lt; $</a:t>
            </a:r>
            <a:r>
              <a:rPr lang="ko-KR" altLang="en-US" sz="1600" dirty="0" err="1"/>
              <a:t>b</a:t>
            </a:r>
            <a:r>
              <a:rPr lang="ko-KR" altLang="en-US" sz="1600" dirty="0"/>
              <a:t>');</a:t>
            </a:r>
          </a:p>
          <a:p>
            <a:r>
              <a:rPr lang="ko-KR" altLang="en-US" sz="1600" dirty="0"/>
              <a:t>  } </a:t>
            </a:r>
            <a:r>
              <a:rPr lang="ko-KR" altLang="en-US" sz="1600" dirty="0" err="1"/>
              <a:t>else</a:t>
            </a:r>
            <a:r>
              <a:rPr lang="ko-KR" altLang="en-US" sz="1600" dirty="0"/>
              <a:t>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('$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&gt;= $</a:t>
            </a:r>
            <a:r>
              <a:rPr lang="ko-KR" altLang="en-US" sz="1600" dirty="0" err="1"/>
              <a:t>b</a:t>
            </a:r>
            <a:r>
              <a:rPr lang="ko-KR" altLang="en-US" sz="1600" dirty="0"/>
              <a:t>');</a:t>
            </a:r>
          </a:p>
          <a:p>
            <a:r>
              <a:rPr lang="ko-KR" altLang="en-US" sz="1600" dirty="0"/>
              <a:t>  }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assert</a:t>
            </a:r>
            <a:r>
              <a:rPr lang="ko-KR" altLang="en-US" sz="1600" dirty="0"/>
              <a:t>(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&gt; </a:t>
            </a:r>
            <a:r>
              <a:rPr lang="ko-KR" altLang="en-US" sz="1600" dirty="0" err="1"/>
              <a:t>b</a:t>
            </a:r>
            <a:r>
              <a:rPr lang="ko-KR" altLang="en-US" sz="1600" dirty="0"/>
              <a:t>);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9339582" y="1628078"/>
            <a:ext cx="2390138" cy="338554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var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port</a:t>
            </a:r>
            <a:r>
              <a:rPr lang="ko-KR" altLang="en-US" sz="1600" dirty="0"/>
              <a:t> = [22, 25, 53];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switch</a:t>
            </a:r>
            <a:r>
              <a:rPr lang="ko-KR" altLang="en-US" sz="1600" dirty="0"/>
              <a:t> (</a:t>
            </a:r>
            <a:r>
              <a:rPr lang="ko-KR" altLang="en-US" sz="1600" dirty="0" err="1"/>
              <a:t>port</a:t>
            </a:r>
            <a:r>
              <a:rPr lang="ko-KR" altLang="en-US" sz="1600" dirty="0"/>
              <a:t>[0])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case</a:t>
            </a:r>
            <a:r>
              <a:rPr lang="ko-KR" altLang="en-US" sz="1600" dirty="0"/>
              <a:t> 22:</a:t>
            </a:r>
          </a:p>
          <a:p>
            <a:r>
              <a:rPr lang="ko-KR" altLang="en-US" sz="1600" dirty="0"/>
              <a:t>    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('SSH : 22');</a:t>
            </a:r>
          </a:p>
          <a:p>
            <a:r>
              <a:rPr lang="ko-KR" altLang="en-US" sz="1600" dirty="0"/>
              <a:t>      </a:t>
            </a:r>
            <a:r>
              <a:rPr lang="ko-KR" altLang="en-US" sz="1600" dirty="0" err="1"/>
              <a:t>break</a:t>
            </a:r>
            <a:r>
              <a:rPr lang="ko-KR" altLang="en-US" sz="1600" dirty="0"/>
              <a:t>;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case</a:t>
            </a:r>
            <a:r>
              <a:rPr lang="ko-KR" altLang="en-US" sz="1600" dirty="0"/>
              <a:t> 25:</a:t>
            </a:r>
          </a:p>
          <a:p>
            <a:r>
              <a:rPr lang="ko-KR" altLang="en-US" sz="1600" dirty="0"/>
              <a:t>    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('SMTP : 25');</a:t>
            </a:r>
          </a:p>
          <a:p>
            <a:r>
              <a:rPr lang="ko-KR" altLang="en-US" sz="1600" dirty="0"/>
              <a:t>      </a:t>
            </a:r>
            <a:r>
              <a:rPr lang="ko-KR" altLang="en-US" sz="1600" dirty="0" err="1"/>
              <a:t>break</a:t>
            </a:r>
            <a:r>
              <a:rPr lang="ko-KR" altLang="en-US" sz="1600" dirty="0"/>
              <a:t>;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case</a:t>
            </a:r>
            <a:r>
              <a:rPr lang="ko-KR" altLang="en-US" sz="1600" dirty="0"/>
              <a:t> 53:</a:t>
            </a:r>
          </a:p>
          <a:p>
            <a:r>
              <a:rPr lang="ko-KR" altLang="en-US" sz="1600" dirty="0"/>
              <a:t>    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('DNS : 53');</a:t>
            </a:r>
          </a:p>
          <a:p>
            <a:r>
              <a:rPr lang="ko-KR" altLang="en-US" sz="1600" dirty="0"/>
              <a:t>      </a:t>
            </a:r>
            <a:r>
              <a:rPr lang="ko-KR" altLang="en-US" sz="1600" dirty="0" err="1"/>
              <a:t>break</a:t>
            </a:r>
            <a:r>
              <a:rPr lang="ko-KR" altLang="en-US" sz="1600" dirty="0"/>
              <a:t>;</a:t>
            </a:r>
          </a:p>
          <a:p>
            <a:r>
              <a:rPr lang="ko-KR" altLang="en-US" sz="1600" dirty="0"/>
              <a:t>  }</a:t>
            </a:r>
          </a:p>
          <a:p>
            <a:r>
              <a:rPr lang="ko-KR" altLang="en-US" sz="1600" dirty="0"/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97571" y="5312471"/>
            <a:ext cx="36840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assert</a:t>
            </a:r>
            <a:r>
              <a:rPr lang="ko-KR" altLang="en-US" sz="1600" dirty="0" smtClean="0"/>
              <a:t>는 조건식이 거짓이면 에러 발생</a:t>
            </a:r>
            <a:endParaRPr lang="en-US" altLang="ko-KR" sz="1600" dirty="0" smtClean="0"/>
          </a:p>
          <a:p>
            <a:r>
              <a:rPr lang="en-US" altLang="ko-KR" sz="1600" dirty="0" smtClean="0"/>
              <a:t>Debug mode</a:t>
            </a:r>
            <a:r>
              <a:rPr lang="ko-KR" altLang="en-US" sz="1600" dirty="0" smtClean="0"/>
              <a:t>에서만 동작</a:t>
            </a:r>
            <a:r>
              <a:rPr lang="en-US" altLang="ko-KR" sz="1600" dirty="0" smtClean="0"/>
              <a:t>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551539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094110" y="313565"/>
            <a:ext cx="22862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b="1" dirty="0" err="1" smtClean="0"/>
              <a:t>반복문</a:t>
            </a:r>
            <a:r>
              <a:rPr lang="en-US" altLang="ko-KR" sz="2800" b="1" dirty="0" smtClean="0"/>
              <a:t>(loop)</a:t>
            </a:r>
            <a:endParaRPr lang="ko-KR" altLang="en-US" sz="2800" dirty="0"/>
          </a:p>
        </p:txBody>
      </p:sp>
      <p:sp>
        <p:nvSpPr>
          <p:cNvPr id="3" name="직사각형 2"/>
          <p:cNvSpPr/>
          <p:nvPr/>
        </p:nvSpPr>
        <p:spPr>
          <a:xfrm>
            <a:off x="3824831" y="1248465"/>
            <a:ext cx="4824760" cy="517064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main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var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numbers</a:t>
            </a:r>
            <a:r>
              <a:rPr lang="ko-KR" altLang="en-US" sz="1600" dirty="0"/>
              <a:t> = {};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for</a:t>
            </a:r>
            <a:r>
              <a:rPr lang="ko-KR" altLang="en-US" sz="1600" dirty="0"/>
              <a:t> (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</a:t>
            </a:r>
            <a:r>
              <a:rPr lang="ko-KR" altLang="en-US" sz="1600" dirty="0"/>
              <a:t> = 0; </a:t>
            </a:r>
            <a:r>
              <a:rPr lang="ko-KR" altLang="en-US" sz="1600" dirty="0" err="1"/>
              <a:t>i</a:t>
            </a:r>
            <a:r>
              <a:rPr lang="ko-KR" altLang="en-US" sz="1600" dirty="0"/>
              <a:t> &lt; 5; </a:t>
            </a:r>
            <a:r>
              <a:rPr lang="ko-KR" altLang="en-US" sz="1600" dirty="0" err="1"/>
              <a:t>i</a:t>
            </a:r>
            <a:r>
              <a:rPr lang="ko-KR" altLang="en-US" sz="1600" dirty="0"/>
              <a:t>++)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numbers</a:t>
            </a:r>
            <a:r>
              <a:rPr lang="ko-KR" altLang="en-US" sz="1600" dirty="0"/>
              <a:t>[</a:t>
            </a:r>
            <a:r>
              <a:rPr lang="ko-KR" altLang="en-US" sz="1600" dirty="0" err="1"/>
              <a:t>i</a:t>
            </a:r>
            <a:r>
              <a:rPr lang="ko-KR" altLang="en-US" sz="1600" dirty="0"/>
              <a:t>] = </a:t>
            </a:r>
            <a:r>
              <a:rPr lang="ko-KR" altLang="en-US" sz="1600" dirty="0" err="1"/>
              <a:t>i</a:t>
            </a:r>
            <a:r>
              <a:rPr lang="ko-KR" altLang="en-US" sz="1600" dirty="0"/>
              <a:t>;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('[</a:t>
            </a:r>
            <a:r>
              <a:rPr lang="ko-KR" altLang="en-US" sz="1600" dirty="0" err="1"/>
              <a:t>for</a:t>
            </a:r>
            <a:r>
              <a:rPr lang="ko-KR" altLang="en-US" sz="1600" dirty="0"/>
              <a:t>] </a:t>
            </a:r>
            <a:r>
              <a:rPr lang="ko-KR" altLang="en-US" sz="1600" dirty="0" err="1"/>
              <a:t>numbers</a:t>
            </a:r>
            <a:r>
              <a:rPr lang="ko-KR" altLang="en-US" sz="1600" dirty="0"/>
              <a:t>[$</a:t>
            </a:r>
            <a:r>
              <a:rPr lang="ko-KR" altLang="en-US" sz="1600" dirty="0" err="1"/>
              <a:t>i</a:t>
            </a:r>
            <a:r>
              <a:rPr lang="ko-KR" altLang="en-US" sz="1600" dirty="0"/>
              <a:t>] = ${</a:t>
            </a:r>
            <a:r>
              <a:rPr lang="ko-KR" altLang="en-US" sz="1600" dirty="0" err="1"/>
              <a:t>numbers</a:t>
            </a:r>
            <a:r>
              <a:rPr lang="ko-KR" altLang="en-US" sz="1600" dirty="0"/>
              <a:t>[</a:t>
            </a:r>
            <a:r>
              <a:rPr lang="ko-KR" altLang="en-US" sz="1600" dirty="0" err="1"/>
              <a:t>i</a:t>
            </a:r>
            <a:r>
              <a:rPr lang="ko-KR" altLang="en-US" sz="1600" dirty="0"/>
              <a:t>]}');</a:t>
            </a:r>
          </a:p>
          <a:p>
            <a:r>
              <a:rPr lang="ko-KR" altLang="en-US" sz="1600" dirty="0"/>
              <a:t>  }</a:t>
            </a:r>
          </a:p>
          <a:p>
            <a:endParaRPr lang="ko-KR" altLang="en-US" sz="1600" dirty="0"/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</a:t>
            </a:r>
            <a:r>
              <a:rPr lang="ko-KR" altLang="en-US" sz="1600" dirty="0"/>
              <a:t> = 0;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while</a:t>
            </a:r>
            <a:r>
              <a:rPr lang="ko-KR" altLang="en-US" sz="1600" dirty="0"/>
              <a:t> (</a:t>
            </a:r>
            <a:r>
              <a:rPr lang="ko-KR" altLang="en-US" sz="1600" dirty="0" err="1"/>
              <a:t>i</a:t>
            </a:r>
            <a:r>
              <a:rPr lang="ko-KR" altLang="en-US" sz="1600" dirty="0"/>
              <a:t> &lt; 5)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('[</a:t>
            </a:r>
            <a:r>
              <a:rPr lang="ko-KR" altLang="en-US" sz="1600" dirty="0" err="1"/>
              <a:t>while</a:t>
            </a:r>
            <a:r>
              <a:rPr lang="ko-KR" altLang="en-US" sz="1600" dirty="0"/>
              <a:t>] </a:t>
            </a:r>
            <a:r>
              <a:rPr lang="ko-KR" altLang="en-US" sz="1600" dirty="0" err="1"/>
              <a:t>numbers</a:t>
            </a:r>
            <a:r>
              <a:rPr lang="ko-KR" altLang="en-US" sz="1600" dirty="0"/>
              <a:t>[$</a:t>
            </a:r>
            <a:r>
              <a:rPr lang="ko-KR" altLang="en-US" sz="1600" dirty="0" err="1"/>
              <a:t>i</a:t>
            </a:r>
            <a:r>
              <a:rPr lang="ko-KR" altLang="en-US" sz="1600" dirty="0"/>
              <a:t>] = ${</a:t>
            </a:r>
            <a:r>
              <a:rPr lang="ko-KR" altLang="en-US" sz="1600" dirty="0" err="1"/>
              <a:t>numbers</a:t>
            </a:r>
            <a:r>
              <a:rPr lang="ko-KR" altLang="en-US" sz="1600" dirty="0"/>
              <a:t>[</a:t>
            </a:r>
            <a:r>
              <a:rPr lang="ko-KR" altLang="en-US" sz="1600" dirty="0" err="1"/>
              <a:t>i</a:t>
            </a:r>
            <a:r>
              <a:rPr lang="ko-KR" altLang="en-US" sz="1600" dirty="0"/>
              <a:t>]}');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i</a:t>
            </a:r>
            <a:r>
              <a:rPr lang="ko-KR" altLang="en-US" sz="1600" dirty="0"/>
              <a:t>++;</a:t>
            </a:r>
          </a:p>
          <a:p>
            <a:r>
              <a:rPr lang="ko-KR" altLang="en-US" sz="1600" dirty="0"/>
              <a:t>  }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i</a:t>
            </a:r>
            <a:r>
              <a:rPr lang="ko-KR" altLang="en-US" sz="1600" dirty="0"/>
              <a:t> = 0;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do</a:t>
            </a:r>
            <a:r>
              <a:rPr lang="ko-KR" altLang="en-US" sz="1600" dirty="0"/>
              <a:t>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('[</a:t>
            </a:r>
            <a:r>
              <a:rPr lang="ko-KR" altLang="en-US" sz="1600" dirty="0" err="1"/>
              <a:t>do-while</a:t>
            </a:r>
            <a:r>
              <a:rPr lang="ko-KR" altLang="en-US" sz="1600" dirty="0"/>
              <a:t>] </a:t>
            </a:r>
            <a:r>
              <a:rPr lang="ko-KR" altLang="en-US" sz="1600" dirty="0" err="1"/>
              <a:t>numbers</a:t>
            </a:r>
            <a:r>
              <a:rPr lang="ko-KR" altLang="en-US" sz="1600" dirty="0"/>
              <a:t>[$</a:t>
            </a:r>
            <a:r>
              <a:rPr lang="ko-KR" altLang="en-US" sz="1600" dirty="0" err="1"/>
              <a:t>i</a:t>
            </a:r>
            <a:r>
              <a:rPr lang="ko-KR" altLang="en-US" sz="1600" dirty="0"/>
              <a:t>] = ${</a:t>
            </a:r>
            <a:r>
              <a:rPr lang="ko-KR" altLang="en-US" sz="1600" dirty="0" err="1"/>
              <a:t>numbers</a:t>
            </a:r>
            <a:r>
              <a:rPr lang="ko-KR" altLang="en-US" sz="1600" dirty="0"/>
              <a:t>[</a:t>
            </a:r>
            <a:r>
              <a:rPr lang="ko-KR" altLang="en-US" sz="1600" dirty="0" err="1"/>
              <a:t>i</a:t>
            </a:r>
            <a:r>
              <a:rPr lang="ko-KR" altLang="en-US" sz="1600" dirty="0"/>
              <a:t>]}');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i</a:t>
            </a:r>
            <a:r>
              <a:rPr lang="ko-KR" altLang="en-US" sz="1600" dirty="0"/>
              <a:t>++;</a:t>
            </a:r>
          </a:p>
          <a:p>
            <a:r>
              <a:rPr lang="ko-KR" altLang="en-US" sz="1600" dirty="0"/>
              <a:t>  } </a:t>
            </a:r>
            <a:r>
              <a:rPr lang="ko-KR" altLang="en-US" sz="1600" dirty="0" err="1"/>
              <a:t>while</a:t>
            </a:r>
            <a:r>
              <a:rPr lang="ko-KR" altLang="en-US" sz="1600" dirty="0"/>
              <a:t> (</a:t>
            </a:r>
            <a:r>
              <a:rPr lang="ko-KR" altLang="en-US" sz="1600" dirty="0" err="1"/>
              <a:t>i</a:t>
            </a:r>
            <a:r>
              <a:rPr lang="ko-KR" altLang="en-US" sz="1600" dirty="0"/>
              <a:t> &lt; 5);</a:t>
            </a:r>
          </a:p>
          <a:p>
            <a:r>
              <a:rPr lang="ko-KR" alt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10866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078882" y="313565"/>
            <a:ext cx="23166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b="1" dirty="0" smtClean="0"/>
              <a:t>클래스</a:t>
            </a:r>
            <a:r>
              <a:rPr lang="en-US" altLang="ko-KR" sz="2800" b="1" dirty="0" smtClean="0"/>
              <a:t>(class)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299543" y="102055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2"/>
                </a:solidFill>
              </a:rPr>
              <a:t>객체</a:t>
            </a:r>
            <a:r>
              <a:rPr lang="en-US" altLang="ko-KR" dirty="0" smtClean="0">
                <a:solidFill>
                  <a:schemeClr val="tx2"/>
                </a:solidFill>
              </a:rPr>
              <a:t> </a:t>
            </a:r>
            <a:r>
              <a:rPr lang="ko-KR" altLang="en-US" dirty="0" smtClean="0">
                <a:solidFill>
                  <a:schemeClr val="tx2"/>
                </a:solidFill>
              </a:rPr>
              <a:t>생성</a:t>
            </a:r>
            <a:endParaRPr lang="en-US" altLang="ko-KR" dirty="0" smtClean="0">
              <a:solidFill>
                <a:schemeClr val="tx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99543" y="1573664"/>
            <a:ext cx="4577150" cy="443198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main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var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student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new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();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var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teacher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();</a:t>
            </a:r>
          </a:p>
          <a:p>
            <a:r>
              <a:rPr lang="ko-KR" altLang="en-US" sz="1600" dirty="0"/>
              <a:t>  student.name = '</a:t>
            </a:r>
            <a:r>
              <a:rPr lang="ko-KR" altLang="en-US" sz="1600" dirty="0" err="1"/>
              <a:t>Kim</a:t>
            </a:r>
            <a:r>
              <a:rPr lang="ko-KR" altLang="en-US" sz="1600" dirty="0"/>
              <a:t>';</a:t>
            </a:r>
          </a:p>
          <a:p>
            <a:r>
              <a:rPr lang="ko-KR" altLang="en-US" sz="1600" dirty="0"/>
              <a:t>  teacher.name = '</a:t>
            </a:r>
            <a:r>
              <a:rPr lang="ko-KR" altLang="en-US" sz="1600" dirty="0" err="1"/>
              <a:t>Park</a:t>
            </a:r>
            <a:r>
              <a:rPr lang="ko-KR" altLang="en-US" sz="1600" dirty="0"/>
              <a:t>';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student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 = ${</a:t>
            </a:r>
            <a:r>
              <a:rPr lang="ko-KR" altLang="en-US" sz="1600" dirty="0" err="1"/>
              <a:t>student.getName</a:t>
            </a:r>
            <a:r>
              <a:rPr lang="ko-KR" altLang="en-US" sz="1600" dirty="0"/>
              <a:t>()}');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student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 = ${</a:t>
            </a:r>
            <a:r>
              <a:rPr lang="ko-KR" altLang="en-US" sz="1600" dirty="0" err="1"/>
              <a:t>teacher.getName</a:t>
            </a:r>
            <a:r>
              <a:rPr lang="ko-KR" altLang="en-US" sz="1600" dirty="0"/>
              <a:t>()}');</a:t>
            </a:r>
          </a:p>
          <a:p>
            <a:r>
              <a:rPr lang="ko-KR" altLang="en-US" sz="1600" dirty="0"/>
              <a:t>}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class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String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age</a:t>
            </a:r>
            <a:r>
              <a:rPr lang="ko-KR" altLang="en-US" sz="1600" dirty="0"/>
              <a:t>;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getName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return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;</a:t>
            </a:r>
          </a:p>
          <a:p>
            <a:r>
              <a:rPr lang="ko-KR" altLang="en-US" sz="1600" dirty="0"/>
              <a:t>  }</a:t>
            </a:r>
          </a:p>
          <a:p>
            <a:r>
              <a:rPr lang="ko-KR" altLang="en-US" sz="1600" dirty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337610" y="1573664"/>
            <a:ext cx="4501375" cy="36625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main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();</a:t>
            </a:r>
          </a:p>
          <a:p>
            <a:r>
              <a:rPr lang="ko-KR" altLang="en-US" sz="1600" dirty="0"/>
              <a:t>  person.name = '</a:t>
            </a:r>
            <a:r>
              <a:rPr lang="ko-KR" altLang="en-US" sz="1600" dirty="0" err="1"/>
              <a:t>Hong</a:t>
            </a:r>
            <a:r>
              <a:rPr lang="ko-KR" altLang="en-US" sz="1600" dirty="0"/>
              <a:t>';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 = ${</a:t>
            </a:r>
            <a:r>
              <a:rPr lang="ko-KR" altLang="en-US" sz="1600" dirty="0" err="1"/>
              <a:t>person.getName</a:t>
            </a:r>
            <a:r>
              <a:rPr lang="ko-KR" altLang="en-US" sz="1600" dirty="0"/>
              <a:t>()}');</a:t>
            </a:r>
          </a:p>
          <a:p>
            <a:r>
              <a:rPr lang="ko-KR" altLang="en-US" sz="1600" dirty="0"/>
              <a:t>}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class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String</a:t>
            </a:r>
            <a:r>
              <a:rPr lang="ko-KR" altLang="en-US" sz="1600" dirty="0"/>
              <a:t>? 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? </a:t>
            </a:r>
            <a:r>
              <a:rPr lang="ko-KR" altLang="en-US" sz="1600" dirty="0" err="1"/>
              <a:t>age</a:t>
            </a:r>
            <a:r>
              <a:rPr lang="ko-KR" altLang="en-US" sz="1600" dirty="0"/>
              <a:t>;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getName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return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;</a:t>
            </a:r>
          </a:p>
          <a:p>
            <a:r>
              <a:rPr lang="ko-KR" altLang="en-US" sz="1600" dirty="0"/>
              <a:t>  }</a:t>
            </a:r>
          </a:p>
          <a:p>
            <a:r>
              <a:rPr lang="ko-KR" altLang="en-US" sz="16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93938" y="2120204"/>
            <a:ext cx="264367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객체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생성 시 </a:t>
            </a:r>
            <a:r>
              <a:rPr lang="en-US" altLang="ko-KR" sz="1200" dirty="0" smtClean="0"/>
              <a:t>new </a:t>
            </a:r>
            <a:r>
              <a:rPr lang="ko-KR" altLang="en-US" sz="1200" dirty="0" smtClean="0"/>
              <a:t>키워드 생략 가능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94190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333841" y="313565"/>
            <a:ext cx="38067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b="1" dirty="0" err="1" smtClean="0"/>
              <a:t>생성자</a:t>
            </a:r>
            <a:r>
              <a:rPr lang="en-US" altLang="ko-KR" sz="2800" b="1" dirty="0" smtClean="0"/>
              <a:t>(constructor) 1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940313" y="4761569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2"/>
                </a:solidFill>
              </a:rPr>
              <a:t>간단한</a:t>
            </a:r>
            <a:r>
              <a:rPr lang="en-US" altLang="ko-KR" dirty="0" smtClean="0">
                <a:solidFill>
                  <a:schemeClr val="tx2"/>
                </a:solidFill>
              </a:rPr>
              <a:t> </a:t>
            </a:r>
            <a:r>
              <a:rPr lang="ko-KR" altLang="en-US" dirty="0" smtClean="0">
                <a:solidFill>
                  <a:schemeClr val="tx2"/>
                </a:solidFill>
              </a:rPr>
              <a:t>상속과 기본 </a:t>
            </a:r>
            <a:r>
              <a:rPr lang="ko-KR" altLang="en-US" dirty="0" err="1" smtClean="0">
                <a:solidFill>
                  <a:schemeClr val="tx2"/>
                </a:solidFill>
              </a:rPr>
              <a:t>생성자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940313" y="1680919"/>
            <a:ext cx="3653883" cy="28931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main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var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student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Student</a:t>
            </a:r>
            <a:r>
              <a:rPr lang="ko-KR" altLang="en-US" sz="1600" dirty="0"/>
              <a:t>();</a:t>
            </a:r>
          </a:p>
          <a:p>
            <a:r>
              <a:rPr lang="ko-KR" altLang="en-US" sz="1600" dirty="0"/>
              <a:t>}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class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This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constructor</a:t>
            </a:r>
            <a:r>
              <a:rPr lang="ko-KR" altLang="en-US" sz="1600" dirty="0"/>
              <a:t>!');</a:t>
            </a:r>
          </a:p>
          <a:p>
            <a:r>
              <a:rPr lang="ko-KR" altLang="en-US" sz="1600" dirty="0"/>
              <a:t>  }</a:t>
            </a:r>
          </a:p>
          <a:p>
            <a:r>
              <a:rPr lang="ko-KR" altLang="en-US" sz="1600" dirty="0"/>
              <a:t>}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class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Student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extends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{}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34615" y="6211228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2"/>
                </a:solidFill>
              </a:rPr>
              <a:t>기본 </a:t>
            </a:r>
            <a:r>
              <a:rPr lang="ko-KR" altLang="en-US" dirty="0" err="1" smtClean="0">
                <a:solidFill>
                  <a:schemeClr val="tx2"/>
                </a:solidFill>
              </a:rPr>
              <a:t>생성자</a:t>
            </a:r>
            <a:r>
              <a:rPr lang="ko-KR" altLang="en-US" dirty="0" smtClean="0">
                <a:solidFill>
                  <a:schemeClr val="tx2"/>
                </a:solidFill>
              </a:rPr>
              <a:t> 호출 확인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534615" y="1680919"/>
            <a:ext cx="3763285" cy="443198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main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var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student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Student</a:t>
            </a:r>
            <a:r>
              <a:rPr lang="ko-KR" altLang="en-US" sz="1600" dirty="0"/>
              <a:t>();</a:t>
            </a:r>
          </a:p>
          <a:p>
            <a:r>
              <a:rPr lang="ko-KR" altLang="en-US" sz="1600" dirty="0"/>
              <a:t>}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class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String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;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This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Constructor</a:t>
            </a:r>
            <a:r>
              <a:rPr lang="ko-KR" altLang="en-US" sz="1600" dirty="0"/>
              <a:t>!');</a:t>
            </a:r>
          </a:p>
          <a:p>
            <a:r>
              <a:rPr lang="ko-KR" altLang="en-US" sz="1600" dirty="0"/>
              <a:t>  }</a:t>
            </a:r>
          </a:p>
          <a:p>
            <a:r>
              <a:rPr lang="ko-KR" altLang="en-US" sz="1600" dirty="0"/>
              <a:t>}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class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Student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extends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Student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This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Student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Constructor</a:t>
            </a:r>
            <a:r>
              <a:rPr lang="ko-KR" altLang="en-US" sz="1600" dirty="0"/>
              <a:t>!');</a:t>
            </a:r>
          </a:p>
          <a:p>
            <a:r>
              <a:rPr lang="ko-KR" altLang="en-US" sz="1600" dirty="0"/>
              <a:t>  }</a:t>
            </a:r>
          </a:p>
          <a:p>
            <a:r>
              <a:rPr lang="ko-KR" altLang="en-US" sz="16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40313" y="1124037"/>
            <a:ext cx="169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1) </a:t>
            </a:r>
            <a:r>
              <a:rPr lang="ko-KR" altLang="en-US" dirty="0" smtClean="0"/>
              <a:t>기본 </a:t>
            </a:r>
            <a:r>
              <a:rPr lang="ko-KR" altLang="en-US" dirty="0" err="1" smtClean="0"/>
              <a:t>생성자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58519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333841" y="313565"/>
            <a:ext cx="38067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b="1" dirty="0" err="1" smtClean="0"/>
              <a:t>생성자</a:t>
            </a:r>
            <a:r>
              <a:rPr lang="en-US" altLang="ko-KR" sz="2800" b="1" dirty="0" smtClean="0"/>
              <a:t>(constructor) 2</a:t>
            </a:r>
            <a:endParaRPr lang="ko-KR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905224" y="948075"/>
            <a:ext cx="22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2) </a:t>
            </a:r>
            <a:r>
              <a:rPr lang="ko-KR" altLang="en-US" dirty="0" smtClean="0"/>
              <a:t>이름 있는 </a:t>
            </a:r>
            <a:r>
              <a:rPr lang="ko-KR" altLang="en-US" dirty="0" err="1" smtClean="0"/>
              <a:t>생성자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044150" y="1428697"/>
            <a:ext cx="3954966" cy="517064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main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var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();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var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init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Person.init</a:t>
            </a:r>
            <a:r>
              <a:rPr lang="ko-KR" altLang="en-US" sz="1600" dirty="0"/>
              <a:t>();</a:t>
            </a:r>
          </a:p>
          <a:p>
            <a:r>
              <a:rPr lang="ko-KR" altLang="en-US" sz="1600" dirty="0"/>
              <a:t>}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class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This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Constructor</a:t>
            </a:r>
            <a:r>
              <a:rPr lang="ko-KR" altLang="en-US" sz="1600" dirty="0"/>
              <a:t>!');</a:t>
            </a:r>
          </a:p>
          <a:p>
            <a:r>
              <a:rPr lang="ko-KR" altLang="en-US" sz="1600" dirty="0"/>
              <a:t>  }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Person.init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This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Person.init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Constructor</a:t>
            </a:r>
            <a:r>
              <a:rPr lang="ko-KR" altLang="en-US" sz="1600" dirty="0"/>
              <a:t>!');</a:t>
            </a:r>
          </a:p>
          <a:p>
            <a:r>
              <a:rPr lang="ko-KR" altLang="en-US" sz="1600" dirty="0"/>
              <a:t>  }</a:t>
            </a:r>
          </a:p>
          <a:p>
            <a:r>
              <a:rPr lang="ko-KR" altLang="en-US" sz="1600" dirty="0"/>
              <a:t>}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class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Student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extends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Student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This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Student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Constructor</a:t>
            </a:r>
            <a:r>
              <a:rPr lang="ko-KR" altLang="en-US" sz="1600" dirty="0"/>
              <a:t>!');</a:t>
            </a:r>
          </a:p>
          <a:p>
            <a:r>
              <a:rPr lang="ko-KR" altLang="en-US" sz="1600" dirty="0"/>
              <a:t>  }</a:t>
            </a:r>
          </a:p>
          <a:p>
            <a:r>
              <a:rPr lang="ko-KR" altLang="en-US" sz="1600" dirty="0"/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55393" y="1798655"/>
            <a:ext cx="414728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이름 없는 </a:t>
            </a:r>
            <a:r>
              <a:rPr lang="ko-KR" altLang="en-US" sz="1050" dirty="0" err="1" smtClean="0"/>
              <a:t>생성자는</a:t>
            </a:r>
            <a:r>
              <a:rPr lang="ko-KR" altLang="en-US" sz="1050" dirty="0" smtClean="0"/>
              <a:t> 단 하나만 가질 수 있다</a:t>
            </a:r>
            <a:r>
              <a:rPr lang="en-US" altLang="ko-KR" sz="1050" dirty="0" smtClean="0"/>
              <a:t>.</a:t>
            </a:r>
          </a:p>
          <a:p>
            <a:r>
              <a:rPr lang="ko-KR" altLang="en-US" sz="1050" dirty="0" smtClean="0"/>
              <a:t>또한 이름 있는 </a:t>
            </a:r>
            <a:r>
              <a:rPr lang="ko-KR" altLang="en-US" sz="1050" dirty="0" err="1" smtClean="0"/>
              <a:t>생성자를</a:t>
            </a:r>
            <a:r>
              <a:rPr lang="ko-KR" altLang="en-US" sz="1050" dirty="0" smtClean="0"/>
              <a:t> 선언하면 기본 </a:t>
            </a:r>
            <a:r>
              <a:rPr lang="ko-KR" altLang="en-US" sz="1050" dirty="0" err="1" smtClean="0"/>
              <a:t>생성자는</a:t>
            </a:r>
            <a:r>
              <a:rPr lang="ko-KR" altLang="en-US" sz="1050" dirty="0" smtClean="0"/>
              <a:t> 생략할 수 없다</a:t>
            </a:r>
            <a:r>
              <a:rPr lang="en-US" altLang="ko-KR" sz="1050" dirty="0" smtClean="0"/>
              <a:t>.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9268331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79262" y="1557651"/>
            <a:ext cx="4378712" cy="415498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main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var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();</a:t>
            </a:r>
          </a:p>
          <a:p>
            <a:r>
              <a:rPr lang="ko-KR" altLang="en-US" sz="1600" dirty="0"/>
              <a:t>}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class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 smtClean="0"/>
              <a:t>String</a:t>
            </a:r>
            <a:r>
              <a:rPr lang="en-US" altLang="ko-KR" sz="1600" dirty="0" smtClean="0"/>
              <a:t>?</a:t>
            </a:r>
            <a:r>
              <a:rPr lang="ko-KR" altLang="en-US" sz="1600" dirty="0" smtClean="0"/>
              <a:t> 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 smtClean="0"/>
              <a:t>int</a:t>
            </a:r>
            <a:r>
              <a:rPr lang="en-US" altLang="ko-KR" sz="1600" dirty="0" smtClean="0"/>
              <a:t>?</a:t>
            </a:r>
            <a:r>
              <a:rPr lang="ko-KR" altLang="en-US" sz="1600" dirty="0" smtClean="0"/>
              <a:t> </a:t>
            </a:r>
            <a:r>
              <a:rPr lang="ko-KR" altLang="en-US" sz="1600" dirty="0" err="1"/>
              <a:t>age</a:t>
            </a:r>
            <a:r>
              <a:rPr lang="ko-KR" altLang="en-US" sz="1600" dirty="0"/>
              <a:t>;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This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Constructor</a:t>
            </a:r>
            <a:r>
              <a:rPr lang="ko-KR" altLang="en-US" sz="1600" dirty="0"/>
              <a:t>!');</a:t>
            </a:r>
          </a:p>
          <a:p>
            <a:r>
              <a:rPr lang="ko-KR" altLang="en-US" sz="1600" dirty="0"/>
              <a:t>  }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(</a:t>
            </a:r>
            <a:r>
              <a:rPr lang="ko-KR" altLang="en-US" sz="1600" dirty="0" err="1"/>
              <a:t>String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)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This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($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) </a:t>
            </a:r>
            <a:r>
              <a:rPr lang="ko-KR" altLang="en-US" sz="1600" dirty="0" err="1"/>
              <a:t>Constructor</a:t>
            </a:r>
            <a:r>
              <a:rPr lang="ko-KR" altLang="en-US" sz="1600" dirty="0"/>
              <a:t>!');</a:t>
            </a:r>
          </a:p>
          <a:p>
            <a:r>
              <a:rPr lang="ko-KR" altLang="en-US" sz="1600" dirty="0"/>
              <a:t>  }</a:t>
            </a:r>
          </a:p>
          <a:p>
            <a:r>
              <a:rPr lang="ko-KR" altLang="en-US" sz="1600" dirty="0"/>
              <a:t>}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274419" y="1557651"/>
            <a:ext cx="4356410" cy="443198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main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var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();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var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kim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Person.init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Kim</a:t>
            </a:r>
            <a:r>
              <a:rPr lang="ko-KR" altLang="en-US" sz="1600" dirty="0"/>
              <a:t>');</a:t>
            </a:r>
          </a:p>
          <a:p>
            <a:r>
              <a:rPr lang="ko-KR" altLang="en-US" sz="1600" dirty="0"/>
              <a:t>}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class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String</a:t>
            </a:r>
            <a:r>
              <a:rPr lang="ko-KR" altLang="en-US" sz="1600" dirty="0"/>
              <a:t>? 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? </a:t>
            </a:r>
            <a:r>
              <a:rPr lang="ko-KR" altLang="en-US" sz="1600" dirty="0" err="1"/>
              <a:t>age</a:t>
            </a:r>
            <a:r>
              <a:rPr lang="ko-KR" altLang="en-US" sz="1600" dirty="0"/>
              <a:t>;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This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Constructor</a:t>
            </a:r>
            <a:r>
              <a:rPr lang="ko-KR" altLang="en-US" sz="1600" dirty="0"/>
              <a:t>!');</a:t>
            </a:r>
          </a:p>
          <a:p>
            <a:r>
              <a:rPr lang="ko-KR" altLang="en-US" sz="1600" dirty="0"/>
              <a:t>  }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Person.init</a:t>
            </a:r>
            <a:r>
              <a:rPr lang="ko-KR" altLang="en-US" sz="1600" dirty="0"/>
              <a:t>(</a:t>
            </a:r>
            <a:r>
              <a:rPr lang="ko-KR" altLang="en-US" sz="1600" dirty="0" err="1"/>
              <a:t>String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)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This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($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) </a:t>
            </a:r>
            <a:r>
              <a:rPr lang="ko-KR" altLang="en-US" sz="1600" dirty="0" err="1"/>
              <a:t>Constructor</a:t>
            </a:r>
            <a:r>
              <a:rPr lang="ko-KR" altLang="en-US" sz="1600" dirty="0"/>
              <a:t>!');</a:t>
            </a:r>
          </a:p>
          <a:p>
            <a:r>
              <a:rPr lang="ko-KR" altLang="en-US" sz="1600" dirty="0"/>
              <a:t>  }</a:t>
            </a:r>
          </a:p>
          <a:p>
            <a:r>
              <a:rPr lang="ko-KR" altLang="en-US" sz="1600" dirty="0"/>
              <a:t>}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54" y="5889272"/>
            <a:ext cx="5233455" cy="3888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79262" y="1100001"/>
            <a:ext cx="6407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이름 없는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선언했을 경우</a:t>
            </a:r>
            <a:r>
              <a:rPr lang="en-US" altLang="ko-KR" dirty="0" smtClean="0"/>
              <a:t>: </a:t>
            </a:r>
            <a:r>
              <a:rPr lang="ko-KR" altLang="en-US" dirty="0" smtClean="0"/>
              <a:t>중복 선언 에러 발생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333841" y="313565"/>
            <a:ext cx="38067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b="1" dirty="0" err="1" smtClean="0"/>
              <a:t>생성자</a:t>
            </a:r>
            <a:r>
              <a:rPr lang="en-US" altLang="ko-KR" sz="2800" b="1" dirty="0" smtClean="0"/>
              <a:t>(constructor) 3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44547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744208" y="361190"/>
            <a:ext cx="29753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/>
              <a:t>Dart </a:t>
            </a:r>
            <a:r>
              <a:rPr lang="ko-KR" altLang="en-US" sz="3200" b="1" dirty="0" smtClean="0"/>
              <a:t>개발</a:t>
            </a:r>
            <a:r>
              <a:rPr lang="en-US" altLang="ko-KR" sz="3200" b="1" dirty="0" smtClean="0"/>
              <a:t> </a:t>
            </a:r>
            <a:r>
              <a:rPr lang="ko-KR" altLang="en-US" sz="3200" b="1" dirty="0" smtClean="0"/>
              <a:t>환경</a:t>
            </a:r>
            <a:endParaRPr lang="ko-KR" altLang="en-US" sz="3200" dirty="0"/>
          </a:p>
        </p:txBody>
      </p:sp>
      <p:pic>
        <p:nvPicPr>
          <p:cNvPr id="1028" name="Picture 4" descr="무료] 안드로이드 스튜디오로 안드로이드 앱 만들기 - 인프런 | 강의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34" y="2355933"/>
            <a:ext cx="3389249" cy="220654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10 Features of VS Code Every Developer Should Know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176" y="2355934"/>
            <a:ext cx="2942056" cy="220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 brand new DartPad.dev with Flutter support | by John Ryan | Dart | Mediu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411" y="2350294"/>
            <a:ext cx="3330164" cy="2212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81777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333841" y="313565"/>
            <a:ext cx="38067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b="1" dirty="0" err="1" smtClean="0"/>
              <a:t>생성자</a:t>
            </a:r>
            <a:r>
              <a:rPr lang="en-US" altLang="ko-KR" sz="2800" b="1" dirty="0" smtClean="0"/>
              <a:t>(constructor) 4</a:t>
            </a:r>
            <a:endParaRPr lang="ko-KR" altLang="en-US" sz="2800" dirty="0"/>
          </a:p>
        </p:txBody>
      </p:sp>
      <p:sp>
        <p:nvSpPr>
          <p:cNvPr id="3" name="직사각형 2"/>
          <p:cNvSpPr/>
          <p:nvPr/>
        </p:nvSpPr>
        <p:spPr>
          <a:xfrm>
            <a:off x="92929" y="1539045"/>
            <a:ext cx="4356410" cy="31085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main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var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kim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Person.init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Kim</a:t>
            </a:r>
            <a:r>
              <a:rPr lang="ko-KR" altLang="en-US" sz="1600" dirty="0"/>
              <a:t>');</a:t>
            </a:r>
          </a:p>
          <a:p>
            <a:r>
              <a:rPr lang="ko-KR" altLang="en-US" sz="1600" dirty="0"/>
              <a:t>}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class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String</a:t>
            </a:r>
            <a:r>
              <a:rPr lang="ko-KR" altLang="en-US" sz="1600" dirty="0"/>
              <a:t>? 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? </a:t>
            </a:r>
            <a:r>
              <a:rPr lang="ko-KR" altLang="en-US" sz="1600" dirty="0" err="1"/>
              <a:t>age</a:t>
            </a:r>
            <a:r>
              <a:rPr lang="ko-KR" altLang="en-US" sz="1600" dirty="0"/>
              <a:t>;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Person.init</a:t>
            </a:r>
            <a:r>
              <a:rPr lang="ko-KR" altLang="en-US" sz="1600" dirty="0"/>
              <a:t>(</a:t>
            </a:r>
            <a:r>
              <a:rPr lang="ko-KR" altLang="en-US" sz="1600" dirty="0" err="1"/>
              <a:t>String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)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This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($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) </a:t>
            </a:r>
            <a:r>
              <a:rPr lang="ko-KR" altLang="en-US" sz="1600" dirty="0" err="1"/>
              <a:t>Constructor</a:t>
            </a:r>
            <a:r>
              <a:rPr lang="ko-KR" altLang="en-US" sz="1600" dirty="0"/>
              <a:t>!');</a:t>
            </a:r>
          </a:p>
          <a:p>
            <a:r>
              <a:rPr lang="ko-KR" altLang="en-US" sz="1600" dirty="0"/>
              <a:t>  }</a:t>
            </a:r>
          </a:p>
          <a:p>
            <a:r>
              <a:rPr lang="ko-KR" altLang="en-US" sz="1600" dirty="0"/>
              <a:t>}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560851" y="3233182"/>
            <a:ext cx="4352494" cy="33855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main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var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();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var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kim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Person.init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Kim</a:t>
            </a:r>
            <a:r>
              <a:rPr lang="ko-KR" altLang="en-US" sz="1600" dirty="0"/>
              <a:t>');</a:t>
            </a:r>
          </a:p>
          <a:p>
            <a:r>
              <a:rPr lang="ko-KR" altLang="en-US" sz="1600" dirty="0"/>
              <a:t>}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class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String</a:t>
            </a:r>
            <a:r>
              <a:rPr lang="ko-KR" altLang="en-US" sz="1600" dirty="0"/>
              <a:t>? 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? </a:t>
            </a:r>
            <a:r>
              <a:rPr lang="ko-KR" altLang="en-US" sz="1600" dirty="0" err="1"/>
              <a:t>age</a:t>
            </a:r>
            <a:r>
              <a:rPr lang="ko-KR" altLang="en-US" sz="1600" dirty="0"/>
              <a:t>;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Person.init</a:t>
            </a:r>
            <a:r>
              <a:rPr lang="ko-KR" altLang="en-US" sz="1600" dirty="0"/>
              <a:t>(</a:t>
            </a:r>
            <a:r>
              <a:rPr lang="ko-KR" altLang="en-US" sz="1600" dirty="0" err="1"/>
              <a:t>String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)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This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($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) </a:t>
            </a:r>
            <a:r>
              <a:rPr lang="ko-KR" altLang="en-US" sz="1600" dirty="0" err="1"/>
              <a:t>Constructor</a:t>
            </a:r>
            <a:r>
              <a:rPr lang="ko-KR" altLang="en-US" sz="1600" dirty="0"/>
              <a:t>!');</a:t>
            </a:r>
          </a:p>
          <a:p>
            <a:r>
              <a:rPr lang="ko-KR" altLang="en-US" sz="1600" dirty="0"/>
              <a:t>  }</a:t>
            </a:r>
          </a:p>
          <a:p>
            <a:r>
              <a:rPr lang="ko-KR" altLang="en-US" sz="1600" dirty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675756" y="1017191"/>
            <a:ext cx="4378712" cy="44319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main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var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();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var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kim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Person.init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Kim</a:t>
            </a:r>
            <a:r>
              <a:rPr lang="ko-KR" altLang="en-US" sz="1600" dirty="0"/>
              <a:t>');</a:t>
            </a:r>
          </a:p>
          <a:p>
            <a:r>
              <a:rPr lang="ko-KR" altLang="en-US" sz="1600" dirty="0"/>
              <a:t>}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class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String</a:t>
            </a:r>
            <a:r>
              <a:rPr lang="ko-KR" altLang="en-US" sz="1600" dirty="0"/>
              <a:t>? 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? </a:t>
            </a:r>
            <a:r>
              <a:rPr lang="ko-KR" altLang="en-US" sz="1600" dirty="0" err="1"/>
              <a:t>age</a:t>
            </a:r>
            <a:r>
              <a:rPr lang="ko-KR" altLang="en-US" sz="1600" dirty="0"/>
              <a:t>;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This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() </a:t>
            </a:r>
            <a:r>
              <a:rPr lang="ko-KR" altLang="en-US" sz="1600" dirty="0" err="1"/>
              <a:t>Constructor</a:t>
            </a:r>
            <a:r>
              <a:rPr lang="ko-KR" altLang="en-US" sz="1600" dirty="0"/>
              <a:t>!');</a:t>
            </a:r>
          </a:p>
          <a:p>
            <a:r>
              <a:rPr lang="ko-KR" altLang="en-US" sz="1600" dirty="0"/>
              <a:t>  }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Person.init</a:t>
            </a:r>
            <a:r>
              <a:rPr lang="ko-KR" altLang="en-US" sz="1600" dirty="0"/>
              <a:t>(</a:t>
            </a:r>
            <a:r>
              <a:rPr lang="ko-KR" altLang="en-US" sz="1600" dirty="0" err="1"/>
              <a:t>String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)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This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($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) </a:t>
            </a:r>
            <a:r>
              <a:rPr lang="ko-KR" altLang="en-US" sz="1600" dirty="0" err="1"/>
              <a:t>Constructor</a:t>
            </a:r>
            <a:r>
              <a:rPr lang="ko-KR" altLang="en-US" sz="1600" dirty="0"/>
              <a:t>!');</a:t>
            </a:r>
          </a:p>
          <a:p>
            <a:r>
              <a:rPr lang="ko-KR" altLang="en-US" sz="1600" dirty="0"/>
              <a:t>  }</a:t>
            </a:r>
          </a:p>
          <a:p>
            <a:r>
              <a:rPr lang="ko-KR" altLang="en-US" sz="16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169713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tx2"/>
                </a:solidFill>
              </a:rPr>
              <a:t>기본 생성자가 없는 경우</a:t>
            </a: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6597" y="5783711"/>
            <a:ext cx="359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2"/>
                </a:solidFill>
              </a:rPr>
              <a:t>기본 </a:t>
            </a:r>
            <a:r>
              <a:rPr lang="ko-KR" altLang="en-US" dirty="0" err="1" smtClean="0">
                <a:solidFill>
                  <a:schemeClr val="tx2"/>
                </a:solidFill>
              </a:rPr>
              <a:t>생성자로</a:t>
            </a:r>
            <a:r>
              <a:rPr lang="ko-KR" altLang="en-US" dirty="0" smtClean="0">
                <a:solidFill>
                  <a:schemeClr val="tx2"/>
                </a:solidFill>
              </a:rPr>
              <a:t> 객체 생성 시 에러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7281" y="1539045"/>
            <a:ext cx="2358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2"/>
                </a:solidFill>
              </a:rPr>
              <a:t>기본 </a:t>
            </a:r>
            <a:r>
              <a:rPr lang="ko-KR" altLang="en-US" dirty="0" err="1" smtClean="0">
                <a:solidFill>
                  <a:schemeClr val="tx2"/>
                </a:solidFill>
              </a:rPr>
              <a:t>생성자</a:t>
            </a:r>
            <a:r>
              <a:rPr lang="ko-KR" altLang="en-US" dirty="0" smtClean="0">
                <a:solidFill>
                  <a:schemeClr val="tx2"/>
                </a:solidFill>
              </a:rPr>
              <a:t> 명시 후 </a:t>
            </a:r>
            <a:endParaRPr lang="en-US" altLang="ko-KR" dirty="0" smtClean="0">
              <a:solidFill>
                <a:schemeClr val="tx2"/>
              </a:solidFill>
            </a:endParaRPr>
          </a:p>
          <a:p>
            <a:r>
              <a:rPr lang="ko-KR" altLang="en-US" dirty="0" smtClean="0">
                <a:solidFill>
                  <a:schemeClr val="tx2"/>
                </a:solidFill>
              </a:rPr>
              <a:t>객체 생성</a:t>
            </a:r>
            <a:endParaRPr lang="ko-KR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5648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333841" y="313565"/>
            <a:ext cx="38067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b="1" dirty="0" err="1" smtClean="0"/>
              <a:t>생성자</a:t>
            </a:r>
            <a:r>
              <a:rPr lang="en-US" altLang="ko-KR" sz="2800" b="1" dirty="0" smtClean="0"/>
              <a:t>(constructor) </a:t>
            </a:r>
            <a:r>
              <a:rPr lang="en-US" altLang="ko-KR" sz="2800" b="1" dirty="0" smtClean="0"/>
              <a:t>5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081112" y="1224201"/>
            <a:ext cx="3937296" cy="3754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main() {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person = Person();</a:t>
            </a:r>
          </a:p>
          <a:p>
            <a:r>
              <a:rPr lang="en-US" altLang="ko-KR" sz="1400" dirty="0"/>
              <a:t>  print('${person.name},  ${</a:t>
            </a:r>
            <a:r>
              <a:rPr lang="en-US" altLang="ko-KR" sz="1400" dirty="0" err="1"/>
              <a:t>person.age</a:t>
            </a:r>
            <a:r>
              <a:rPr lang="en-US" altLang="ko-KR" sz="1400" dirty="0"/>
              <a:t>}');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person1 = Person(</a:t>
            </a:r>
            <a:r>
              <a:rPr lang="en-US" altLang="ko-KR" sz="1400" dirty="0" err="1"/>
              <a:t>name:"Gil</a:t>
            </a:r>
            <a:r>
              <a:rPr lang="en-US" altLang="ko-KR" sz="1400" dirty="0"/>
              <a:t>");</a:t>
            </a:r>
          </a:p>
          <a:p>
            <a:r>
              <a:rPr lang="en-US" altLang="ko-KR" sz="1400" dirty="0"/>
              <a:t>  print('${person1.name},  ${person1.age}');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person2 = Person(</a:t>
            </a:r>
            <a:r>
              <a:rPr lang="en-US" altLang="ko-KR" sz="1400" dirty="0" err="1"/>
              <a:t>name:"Dong</a:t>
            </a:r>
            <a:r>
              <a:rPr lang="en-US" altLang="ko-KR" sz="1400" dirty="0"/>
              <a:t>", age:30);</a:t>
            </a:r>
          </a:p>
          <a:p>
            <a:r>
              <a:rPr lang="en-US" altLang="ko-KR" sz="1400" dirty="0"/>
              <a:t>  print('${person2.name},  ${person2.age}');</a:t>
            </a:r>
          </a:p>
          <a:p>
            <a:r>
              <a:rPr lang="en-US" altLang="ko-KR" sz="1400" dirty="0"/>
              <a:t>}</a:t>
            </a:r>
          </a:p>
          <a:p>
            <a:endParaRPr lang="en-US" altLang="ko-KR" sz="1400" dirty="0"/>
          </a:p>
          <a:p>
            <a:r>
              <a:rPr lang="en-US" altLang="ko-KR" sz="1400" dirty="0"/>
              <a:t>class Person {</a:t>
            </a:r>
          </a:p>
          <a:p>
            <a:r>
              <a:rPr lang="en-US" altLang="ko-KR" sz="1400" dirty="0"/>
              <a:t>  String? name;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? age;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Person({this.name="Hello", </a:t>
            </a:r>
            <a:r>
              <a:rPr lang="en-US" altLang="ko-KR" sz="1400" dirty="0" err="1"/>
              <a:t>this.age</a:t>
            </a:r>
            <a:r>
              <a:rPr lang="en-US" altLang="ko-KR" sz="1400" dirty="0"/>
              <a:t>=20}) {</a:t>
            </a:r>
          </a:p>
          <a:p>
            <a:r>
              <a:rPr lang="en-US" altLang="ko-KR" sz="1400" dirty="0"/>
              <a:t>    print('This is Person Constructor!');</a:t>
            </a:r>
          </a:p>
          <a:p>
            <a:r>
              <a:rPr lang="en-US" altLang="ko-KR" sz="1400" dirty="0"/>
              <a:t>  }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228975" y="5366491"/>
            <a:ext cx="619913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dart</a:t>
            </a:r>
            <a:r>
              <a:rPr lang="ko-KR" altLang="en-US" sz="1600" dirty="0"/>
              <a:t>는 오버로딩이 되지 않음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dart</a:t>
            </a:r>
            <a:r>
              <a:rPr lang="ko-KR" altLang="en-US" sz="1600" dirty="0"/>
              <a:t>는 중괄호를 사용해서 매개변수를 선택적으로 사용할 수 있음</a:t>
            </a:r>
          </a:p>
          <a:p>
            <a:r>
              <a:rPr lang="ko-KR" altLang="en-US" sz="1600" dirty="0"/>
              <a:t>기본값을 할당할 수 있음</a:t>
            </a:r>
          </a:p>
        </p:txBody>
      </p:sp>
    </p:spTree>
    <p:extLst>
      <p:ext uri="{BB962C8B-B14F-4D97-AF65-F5344CB8AC3E}">
        <p14:creationId xmlns:p14="http://schemas.microsoft.com/office/powerpoint/2010/main" val="650966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333841" y="313565"/>
            <a:ext cx="38067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b="1" dirty="0" err="1" smtClean="0"/>
              <a:t>생성자</a:t>
            </a:r>
            <a:r>
              <a:rPr lang="en-US" altLang="ko-KR" sz="2800" b="1" dirty="0" smtClean="0"/>
              <a:t>(constructor) </a:t>
            </a:r>
            <a:r>
              <a:rPr lang="en-US" altLang="ko-KR" sz="2800" b="1" dirty="0" smtClean="0"/>
              <a:t>6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326996" y="1260088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3) </a:t>
            </a:r>
            <a:r>
              <a:rPr lang="ko-KR" altLang="en-US" dirty="0" smtClean="0"/>
              <a:t>초기화 리스트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26996" y="1825886"/>
            <a:ext cx="4378712" cy="28931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main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var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();</a:t>
            </a:r>
          </a:p>
          <a:p>
            <a:r>
              <a:rPr lang="ko-KR" altLang="en-US" sz="1600" dirty="0"/>
              <a:t>}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class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String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;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() : 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 = '</a:t>
            </a:r>
            <a:r>
              <a:rPr lang="ko-KR" altLang="en-US" sz="1600" dirty="0" err="1"/>
              <a:t>Kim</a:t>
            </a:r>
            <a:r>
              <a:rPr lang="ko-KR" altLang="en-US" sz="1600" dirty="0"/>
              <a:t>'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This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($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) </a:t>
            </a:r>
            <a:r>
              <a:rPr lang="ko-KR" altLang="en-US" sz="1600" dirty="0" err="1"/>
              <a:t>Constructor</a:t>
            </a:r>
            <a:r>
              <a:rPr lang="ko-KR" altLang="en-US" sz="1600" dirty="0"/>
              <a:t>!');</a:t>
            </a:r>
          </a:p>
          <a:p>
            <a:r>
              <a:rPr lang="ko-KR" altLang="en-US" sz="1600" dirty="0"/>
              <a:t>  }</a:t>
            </a:r>
          </a:p>
          <a:p>
            <a:r>
              <a:rPr lang="ko-KR" altLang="en-US" sz="16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04156" y="1260088"/>
            <a:ext cx="239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리다이렉팅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생성자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304156" y="1825886"/>
            <a:ext cx="4919611" cy="36625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main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var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Person.initName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Kim</a:t>
            </a:r>
            <a:r>
              <a:rPr lang="ko-KR" altLang="en-US" sz="1600" dirty="0"/>
              <a:t>');</a:t>
            </a:r>
          </a:p>
          <a:p>
            <a:r>
              <a:rPr lang="ko-KR" altLang="en-US" sz="1600" dirty="0"/>
              <a:t>}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class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String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age</a:t>
            </a:r>
            <a:r>
              <a:rPr lang="ko-KR" altLang="en-US" sz="1600" dirty="0"/>
              <a:t>;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(</a:t>
            </a:r>
            <a:r>
              <a:rPr lang="ko-KR" altLang="en-US" sz="1600" dirty="0" err="1"/>
              <a:t>this.name</a:t>
            </a:r>
            <a:r>
              <a:rPr lang="ko-KR" altLang="en-US" sz="1600" dirty="0"/>
              <a:t>, </a:t>
            </a:r>
            <a:r>
              <a:rPr lang="ko-KR" altLang="en-US" sz="1600" dirty="0" err="1"/>
              <a:t>this.age</a:t>
            </a:r>
            <a:r>
              <a:rPr lang="ko-KR" altLang="en-US" sz="1600" dirty="0"/>
              <a:t>)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This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($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, $</a:t>
            </a:r>
            <a:r>
              <a:rPr lang="ko-KR" altLang="en-US" sz="1600" dirty="0" err="1"/>
              <a:t>age</a:t>
            </a:r>
            <a:r>
              <a:rPr lang="ko-KR" altLang="en-US" sz="1600" dirty="0"/>
              <a:t>) </a:t>
            </a:r>
            <a:r>
              <a:rPr lang="ko-KR" altLang="en-US" sz="1600" dirty="0" err="1"/>
              <a:t>Constructor</a:t>
            </a:r>
            <a:r>
              <a:rPr lang="ko-KR" altLang="en-US" sz="1600" dirty="0"/>
              <a:t>!');</a:t>
            </a:r>
          </a:p>
          <a:p>
            <a:r>
              <a:rPr lang="ko-KR" altLang="en-US" sz="1600" dirty="0"/>
              <a:t>  }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Person.initName</a:t>
            </a:r>
            <a:r>
              <a:rPr lang="ko-KR" altLang="en-US" sz="1600" dirty="0"/>
              <a:t>(</a:t>
            </a:r>
            <a:r>
              <a:rPr lang="ko-KR" altLang="en-US" sz="1600" dirty="0" err="1"/>
              <a:t>String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) : </a:t>
            </a:r>
            <a:r>
              <a:rPr lang="ko-KR" altLang="en-US" sz="1600" dirty="0" err="1"/>
              <a:t>this</a:t>
            </a:r>
            <a:r>
              <a:rPr lang="ko-KR" altLang="en-US" sz="1600" dirty="0"/>
              <a:t>(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, 20);</a:t>
            </a:r>
          </a:p>
          <a:p>
            <a:r>
              <a:rPr lang="ko-KR" alt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867650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333841" y="313565"/>
            <a:ext cx="38067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b="1" dirty="0" err="1" smtClean="0"/>
              <a:t>생성자</a:t>
            </a:r>
            <a:r>
              <a:rPr lang="en-US" altLang="ko-KR" sz="2800" b="1" dirty="0" smtClean="0"/>
              <a:t>(constructor) </a:t>
            </a:r>
            <a:r>
              <a:rPr lang="en-US" altLang="ko-KR" sz="2800" b="1" dirty="0" smtClean="0"/>
              <a:t>7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959004" y="1137424"/>
            <a:ext cx="169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5) </a:t>
            </a:r>
            <a:r>
              <a:rPr lang="ko-KR" altLang="en-US" dirty="0" smtClean="0"/>
              <a:t>상수 </a:t>
            </a:r>
            <a:r>
              <a:rPr lang="ko-KR" altLang="en-US" dirty="0" err="1" smtClean="0"/>
              <a:t>생성자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70877" y="1605775"/>
            <a:ext cx="51764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해당 클래스가 상수처럼 변하지 않는 객체를 생성한다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인스턴스 변수가 모두  </a:t>
            </a:r>
            <a:r>
              <a:rPr lang="en-US" altLang="ko-KR" sz="1600" dirty="0" smtClean="0"/>
              <a:t>final</a:t>
            </a:r>
            <a:r>
              <a:rPr lang="ko-KR" altLang="en-US" sz="1600" dirty="0" smtClean="0"/>
              <a:t> 이어야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err="1" smtClean="0"/>
              <a:t>생성자는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const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키워드가 붙어야 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7005631" y="1506756"/>
            <a:ext cx="4233746" cy="443198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main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person1 = </a:t>
            </a:r>
            <a:r>
              <a:rPr lang="ko-KR" altLang="en-US" sz="1600" dirty="0" err="1"/>
              <a:t>const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Kim</a:t>
            </a:r>
            <a:r>
              <a:rPr lang="ko-KR" altLang="en-US" sz="1600" dirty="0"/>
              <a:t>', 20);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person2 = </a:t>
            </a:r>
            <a:r>
              <a:rPr lang="ko-KR" altLang="en-US" sz="1600" dirty="0" err="1"/>
              <a:t>const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Kim</a:t>
            </a:r>
            <a:r>
              <a:rPr lang="ko-KR" altLang="en-US" sz="1600" dirty="0"/>
              <a:t>', 20);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person3 = </a:t>
            </a:r>
            <a:r>
              <a:rPr lang="ko-KR" altLang="en-US" sz="1600" dirty="0" err="1"/>
              <a:t>new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Kim</a:t>
            </a:r>
            <a:r>
              <a:rPr lang="ko-KR" altLang="en-US" sz="1600" dirty="0"/>
              <a:t>', 20);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person4 = </a:t>
            </a:r>
            <a:r>
              <a:rPr lang="ko-KR" altLang="en-US" sz="1600" dirty="0" err="1"/>
              <a:t>new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Kim</a:t>
            </a:r>
            <a:r>
              <a:rPr lang="ko-KR" altLang="en-US" sz="1600" dirty="0"/>
              <a:t>', 20);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</a:t>
            </a:r>
            <a:r>
              <a:rPr lang="ko-KR" altLang="en-US" sz="1600" dirty="0" err="1"/>
              <a:t>identical</a:t>
            </a:r>
            <a:r>
              <a:rPr lang="ko-KR" altLang="en-US" sz="1600" dirty="0"/>
              <a:t>(person1, person2));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</a:t>
            </a:r>
            <a:r>
              <a:rPr lang="ko-KR" altLang="en-US" sz="1600" dirty="0" err="1"/>
              <a:t>identical</a:t>
            </a:r>
            <a:r>
              <a:rPr lang="ko-KR" altLang="en-US" sz="1600" dirty="0"/>
              <a:t>(person2, person3));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</a:t>
            </a:r>
            <a:r>
              <a:rPr lang="ko-KR" altLang="en-US" sz="1600" dirty="0" err="1"/>
              <a:t>identical</a:t>
            </a:r>
            <a:r>
              <a:rPr lang="ko-KR" altLang="en-US" sz="1600" dirty="0"/>
              <a:t>(person3, person4));</a:t>
            </a:r>
          </a:p>
          <a:p>
            <a:r>
              <a:rPr lang="ko-KR" altLang="en-US" sz="1600" dirty="0"/>
              <a:t>}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class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final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String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final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num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age</a:t>
            </a:r>
            <a:r>
              <a:rPr lang="ko-KR" altLang="en-US" sz="1600" dirty="0"/>
              <a:t>;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const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(</a:t>
            </a:r>
            <a:r>
              <a:rPr lang="ko-KR" altLang="en-US" sz="1600" dirty="0" err="1"/>
              <a:t>this.name</a:t>
            </a:r>
            <a:r>
              <a:rPr lang="ko-KR" altLang="en-US" sz="1600" dirty="0"/>
              <a:t>, </a:t>
            </a:r>
            <a:r>
              <a:rPr lang="ko-KR" altLang="en-US" sz="1600" dirty="0" err="1"/>
              <a:t>this.age</a:t>
            </a:r>
            <a:r>
              <a:rPr lang="ko-KR" altLang="en-US" sz="1600" dirty="0"/>
              <a:t>);</a:t>
            </a:r>
          </a:p>
          <a:p>
            <a:r>
              <a:rPr lang="ko-KR" altLang="en-US" sz="1600" dirty="0"/>
              <a:t>}</a:t>
            </a:r>
          </a:p>
        </p:txBody>
      </p:sp>
      <p:grpSp>
        <p:nvGrpSpPr>
          <p:cNvPr id="30" name="그룹 29"/>
          <p:cNvGrpSpPr/>
          <p:nvPr/>
        </p:nvGrpSpPr>
        <p:grpSpPr>
          <a:xfrm>
            <a:off x="2505376" y="3451089"/>
            <a:ext cx="4244096" cy="2832410"/>
            <a:chOff x="1387270" y="3094250"/>
            <a:chExt cx="4244096" cy="2832410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1387270" y="3479705"/>
              <a:ext cx="1193180" cy="3745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rtlCol="0" anchor="ctr">
              <a:spAutoFit/>
            </a:bodyPr>
            <a:lstStyle/>
            <a:p>
              <a:pPr algn="ctr"/>
              <a:r>
                <a:rPr lang="en-US" altLang="ko-KR" sz="1600" dirty="0" smtClean="0"/>
                <a:t>person1</a:t>
              </a:r>
              <a:endParaRPr lang="ko-KR" altLang="en-US" sz="1600" dirty="0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387270" y="4059569"/>
              <a:ext cx="1193180" cy="3745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rtlCol="0" anchor="ctr">
              <a:spAutoFit/>
            </a:bodyPr>
            <a:lstStyle/>
            <a:p>
              <a:pPr algn="ctr"/>
              <a:r>
                <a:rPr lang="en-US" altLang="ko-KR" sz="1600" dirty="0" smtClean="0"/>
                <a:t>person2</a:t>
              </a:r>
              <a:endParaRPr lang="ko-KR" altLang="en-US" sz="1600" dirty="0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1387270" y="4639433"/>
              <a:ext cx="1193180" cy="3745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rtlCol="0" anchor="ctr">
              <a:spAutoFit/>
            </a:bodyPr>
            <a:lstStyle/>
            <a:p>
              <a:pPr algn="ctr"/>
              <a:r>
                <a:rPr lang="en-US" altLang="ko-KR" sz="1600" dirty="0" smtClean="0"/>
                <a:t>person3</a:t>
              </a:r>
              <a:endParaRPr lang="ko-KR" altLang="en-US" sz="1600" dirty="0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1387270" y="5219297"/>
              <a:ext cx="1193180" cy="3745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rtlCol="0" anchor="ctr">
              <a:spAutoFit/>
            </a:bodyPr>
            <a:lstStyle/>
            <a:p>
              <a:pPr algn="ctr"/>
              <a:r>
                <a:rPr lang="en-US" altLang="ko-KR" sz="1600" dirty="0" smtClean="0"/>
                <a:t>person4</a:t>
              </a:r>
              <a:endParaRPr lang="ko-KR" altLang="en-US" sz="1600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301886" y="3094250"/>
              <a:ext cx="2329480" cy="28324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rtlCol="0" anchor="ctr">
              <a:sp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520872" y="3234737"/>
              <a:ext cx="1865167" cy="5847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rtlCol="0" anchor="ctr">
              <a:spAutoFit/>
            </a:bodyPr>
            <a:lstStyle/>
            <a:p>
              <a:pPr algn="ctr"/>
              <a:r>
                <a:rPr lang="en-US" altLang="ko-KR" sz="1600" dirty="0" smtClean="0"/>
                <a:t>name = ‘Kim’</a:t>
              </a:r>
            </a:p>
            <a:p>
              <a:pPr algn="ctr"/>
              <a:r>
                <a:rPr lang="en-US" altLang="ko-KR" sz="1600" dirty="0" smtClean="0"/>
                <a:t>age = 20</a:t>
              </a:r>
              <a:endParaRPr lang="ko-KR" altLang="en-US" sz="1600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520872" y="4502812"/>
              <a:ext cx="1865167" cy="58477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rtlCol="0" anchor="ctr">
              <a:spAutoFit/>
            </a:bodyPr>
            <a:lstStyle/>
            <a:p>
              <a:pPr algn="ctr"/>
              <a:r>
                <a:rPr lang="en-US" altLang="ko-KR" sz="1600" dirty="0" smtClean="0"/>
                <a:t>name = ‘Kim’</a:t>
              </a:r>
            </a:p>
            <a:p>
              <a:pPr algn="ctr"/>
              <a:r>
                <a:rPr lang="en-US" altLang="ko-KR" sz="1600" dirty="0" smtClean="0"/>
                <a:t>age = 20</a:t>
              </a:r>
              <a:endParaRPr lang="ko-KR" altLang="en-US" sz="1600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520872" y="5182589"/>
              <a:ext cx="1865167" cy="58477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rtlCol="0" anchor="ctr">
              <a:spAutoFit/>
            </a:bodyPr>
            <a:lstStyle/>
            <a:p>
              <a:pPr algn="ctr"/>
              <a:r>
                <a:rPr lang="en-US" altLang="ko-KR" sz="1600" dirty="0" smtClean="0"/>
                <a:t>name = ‘Kim’</a:t>
              </a:r>
            </a:p>
            <a:p>
              <a:pPr algn="ctr"/>
              <a:r>
                <a:rPr lang="en-US" altLang="ko-KR" sz="1600" dirty="0" smtClean="0"/>
                <a:t>age = 20</a:t>
              </a:r>
              <a:endParaRPr lang="ko-KR" altLang="en-US" sz="1600" dirty="0"/>
            </a:p>
          </p:txBody>
        </p:sp>
        <p:cxnSp>
          <p:nvCxnSpPr>
            <p:cNvPr id="18" name="직선 화살표 연결선 17"/>
            <p:cNvCxnSpPr>
              <a:stCxn id="6" idx="3"/>
              <a:endCxn id="11" idx="1"/>
            </p:cNvCxnSpPr>
            <p:nvPr/>
          </p:nvCxnSpPr>
          <p:spPr>
            <a:xfrm flipV="1">
              <a:off x="2580450" y="3527125"/>
              <a:ext cx="940422" cy="1398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stCxn id="7" idx="3"/>
              <a:endCxn id="11" idx="1"/>
            </p:cNvCxnSpPr>
            <p:nvPr/>
          </p:nvCxnSpPr>
          <p:spPr>
            <a:xfrm flipV="1">
              <a:off x="2580450" y="3527125"/>
              <a:ext cx="940422" cy="7197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8" idx="3"/>
              <a:endCxn id="13" idx="1"/>
            </p:cNvCxnSpPr>
            <p:nvPr/>
          </p:nvCxnSpPr>
          <p:spPr>
            <a:xfrm flipV="1">
              <a:off x="2580450" y="4795200"/>
              <a:ext cx="940422" cy="315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9" idx="3"/>
              <a:endCxn id="14" idx="1"/>
            </p:cNvCxnSpPr>
            <p:nvPr/>
          </p:nvCxnSpPr>
          <p:spPr>
            <a:xfrm>
              <a:off x="2580450" y="5406583"/>
              <a:ext cx="940422" cy="683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61080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333841" y="313565"/>
            <a:ext cx="38067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b="1" dirty="0" err="1" smtClean="0"/>
              <a:t>생성자</a:t>
            </a:r>
            <a:r>
              <a:rPr lang="en-US" altLang="ko-KR" sz="2800" b="1" dirty="0" smtClean="0"/>
              <a:t>(constructor) </a:t>
            </a:r>
            <a:r>
              <a:rPr lang="en-US" altLang="ko-KR" sz="2800" b="1" dirty="0" smtClean="0"/>
              <a:t>8</a:t>
            </a:r>
            <a:endParaRPr lang="ko-KR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806498" y="947853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6) </a:t>
            </a:r>
            <a:r>
              <a:rPr lang="ko-KR" altLang="en-US" dirty="0" err="1" smtClean="0"/>
              <a:t>팩토리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생성자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895707" y="1417546"/>
            <a:ext cx="4088781" cy="50167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main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student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Student</a:t>
            </a:r>
            <a:r>
              <a:rPr lang="ko-KR" altLang="en-US" sz="1600" dirty="0"/>
              <a:t>');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employee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Employee</a:t>
            </a:r>
            <a:r>
              <a:rPr lang="ko-KR" altLang="en-US" sz="1600" dirty="0"/>
              <a:t>');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type</a:t>
            </a:r>
            <a:r>
              <a:rPr lang="ko-KR" altLang="en-US" sz="1600" dirty="0"/>
              <a:t> = ${</a:t>
            </a:r>
            <a:r>
              <a:rPr lang="ko-KR" altLang="en-US" sz="1600" dirty="0" err="1"/>
              <a:t>student.getType</a:t>
            </a:r>
            <a:r>
              <a:rPr lang="ko-KR" altLang="en-US" sz="1600" dirty="0"/>
              <a:t>()}');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type</a:t>
            </a:r>
            <a:r>
              <a:rPr lang="ko-KR" altLang="en-US" sz="1600" dirty="0"/>
              <a:t> = ${</a:t>
            </a:r>
            <a:r>
              <a:rPr lang="ko-KR" altLang="en-US" sz="1600" dirty="0" err="1"/>
              <a:t>employee.getType</a:t>
            </a:r>
            <a:r>
              <a:rPr lang="ko-KR" altLang="en-US" sz="1600" dirty="0"/>
              <a:t>()}');</a:t>
            </a:r>
          </a:p>
          <a:p>
            <a:r>
              <a:rPr lang="ko-KR" altLang="en-US" sz="1600" dirty="0"/>
              <a:t>}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class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Person.init</a:t>
            </a:r>
            <a:r>
              <a:rPr lang="ko-KR" altLang="en-US" sz="1600" dirty="0"/>
              <a:t>();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factory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(</a:t>
            </a:r>
            <a:r>
              <a:rPr lang="ko-KR" altLang="en-US" sz="1600" dirty="0" err="1"/>
              <a:t>String</a:t>
            </a:r>
            <a:r>
              <a:rPr lang="ko-KR" altLang="en-US" sz="1600" dirty="0"/>
              <a:t> </a:t>
            </a:r>
            <a:r>
              <a:rPr lang="ko-KR" altLang="en-US" sz="1600" dirty="0" err="1"/>
              <a:t>type</a:t>
            </a:r>
            <a:r>
              <a:rPr lang="ko-KR" altLang="en-US" sz="1600" dirty="0"/>
              <a:t>)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switch</a:t>
            </a:r>
            <a:r>
              <a:rPr lang="ko-KR" altLang="en-US" sz="1600" dirty="0"/>
              <a:t> (</a:t>
            </a:r>
            <a:r>
              <a:rPr lang="ko-KR" altLang="en-US" sz="1600" dirty="0" err="1"/>
              <a:t>type</a:t>
            </a:r>
            <a:r>
              <a:rPr lang="ko-KR" altLang="en-US" sz="1600" dirty="0"/>
              <a:t>) {</a:t>
            </a:r>
          </a:p>
          <a:p>
            <a:r>
              <a:rPr lang="ko-KR" altLang="en-US" sz="1600" dirty="0"/>
              <a:t>      </a:t>
            </a:r>
            <a:r>
              <a:rPr lang="ko-KR" altLang="en-US" sz="1600" dirty="0" err="1"/>
              <a:t>case</a:t>
            </a:r>
            <a:r>
              <a:rPr lang="ko-KR" altLang="en-US" sz="1600" dirty="0"/>
              <a:t> '</a:t>
            </a:r>
            <a:r>
              <a:rPr lang="ko-KR" altLang="en-US" sz="1600" dirty="0" err="1"/>
              <a:t>Student</a:t>
            </a:r>
            <a:r>
              <a:rPr lang="ko-KR" altLang="en-US" sz="1600" dirty="0"/>
              <a:t>':</a:t>
            </a:r>
          </a:p>
          <a:p>
            <a:r>
              <a:rPr lang="ko-KR" altLang="en-US" sz="1600" dirty="0"/>
              <a:t>        </a:t>
            </a:r>
            <a:r>
              <a:rPr lang="ko-KR" altLang="en-US" sz="1600" dirty="0" err="1"/>
              <a:t>return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Student</a:t>
            </a:r>
            <a:r>
              <a:rPr lang="ko-KR" altLang="en-US" sz="1600" dirty="0"/>
              <a:t>();</a:t>
            </a:r>
          </a:p>
          <a:p>
            <a:r>
              <a:rPr lang="ko-KR" altLang="en-US" sz="1600" dirty="0"/>
              <a:t>      </a:t>
            </a:r>
            <a:r>
              <a:rPr lang="ko-KR" altLang="en-US" sz="1600" dirty="0" err="1"/>
              <a:t>case</a:t>
            </a:r>
            <a:r>
              <a:rPr lang="ko-KR" altLang="en-US" sz="1600" dirty="0"/>
              <a:t> '</a:t>
            </a:r>
            <a:r>
              <a:rPr lang="ko-KR" altLang="en-US" sz="1600" dirty="0" err="1"/>
              <a:t>Employee</a:t>
            </a:r>
            <a:r>
              <a:rPr lang="ko-KR" altLang="en-US" sz="1600" dirty="0"/>
              <a:t>':</a:t>
            </a:r>
          </a:p>
          <a:p>
            <a:r>
              <a:rPr lang="ko-KR" altLang="en-US" sz="1600" dirty="0"/>
              <a:t>        </a:t>
            </a:r>
            <a:r>
              <a:rPr lang="ko-KR" altLang="en-US" sz="1600" dirty="0" err="1"/>
              <a:t>return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Employee</a:t>
            </a:r>
            <a:r>
              <a:rPr lang="ko-KR" altLang="en-US" sz="1600" dirty="0"/>
              <a:t>();</a:t>
            </a:r>
          </a:p>
          <a:p>
            <a:r>
              <a:rPr lang="ko-KR" altLang="en-US" sz="1600" dirty="0"/>
              <a:t>    }</a:t>
            </a:r>
          </a:p>
          <a:p>
            <a:r>
              <a:rPr lang="ko-KR" altLang="en-US" sz="1600" dirty="0"/>
              <a:t>    //에러 처리 중 하나 </a:t>
            </a:r>
            <a:r>
              <a:rPr lang="ko-KR" altLang="en-US" sz="1600" dirty="0" err="1"/>
              <a:t>return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Student</a:t>
            </a:r>
            <a:r>
              <a:rPr lang="ko-KR" altLang="en-US" sz="1600" dirty="0"/>
              <a:t>();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smtClean="0"/>
              <a:t>}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6772507" y="1132519"/>
            <a:ext cx="3631581" cy="5509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  </a:t>
            </a:r>
            <a:r>
              <a:rPr lang="ko-KR" altLang="en-US" sz="1600" dirty="0" err="1"/>
              <a:t>String</a:t>
            </a:r>
            <a:r>
              <a:rPr lang="ko-KR" altLang="en-US" sz="1600" dirty="0"/>
              <a:t> </a:t>
            </a:r>
            <a:r>
              <a:rPr lang="ko-KR" altLang="en-US" sz="1600" dirty="0" err="1"/>
              <a:t>getType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return</a:t>
            </a:r>
            <a:r>
              <a:rPr lang="ko-KR" altLang="en-US" sz="1600" dirty="0"/>
              <a:t> '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';</a:t>
            </a:r>
          </a:p>
          <a:p>
            <a:r>
              <a:rPr lang="ko-KR" altLang="en-US" sz="1600" dirty="0"/>
              <a:t>  }</a:t>
            </a:r>
          </a:p>
          <a:p>
            <a:r>
              <a:rPr lang="ko-KR" altLang="en-US" sz="1600" dirty="0"/>
              <a:t>}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class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Student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extends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Student</a:t>
            </a:r>
            <a:r>
              <a:rPr lang="ko-KR" altLang="en-US" sz="1600" dirty="0"/>
              <a:t>() : </a:t>
            </a:r>
            <a:r>
              <a:rPr lang="ko-KR" altLang="en-US" sz="1600" dirty="0" err="1"/>
              <a:t>super.init</a:t>
            </a:r>
            <a:r>
              <a:rPr lang="ko-KR" altLang="en-US" sz="1600" dirty="0"/>
              <a:t>();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@</a:t>
            </a:r>
            <a:r>
              <a:rPr lang="ko-KR" altLang="en-US" sz="1600" dirty="0" err="1"/>
              <a:t>override</a:t>
            </a:r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String</a:t>
            </a:r>
            <a:r>
              <a:rPr lang="ko-KR" altLang="en-US" sz="1600" dirty="0"/>
              <a:t> </a:t>
            </a:r>
            <a:r>
              <a:rPr lang="ko-KR" altLang="en-US" sz="1600" dirty="0" err="1"/>
              <a:t>getType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return</a:t>
            </a:r>
            <a:r>
              <a:rPr lang="ko-KR" altLang="en-US" sz="1600" dirty="0"/>
              <a:t> '</a:t>
            </a:r>
            <a:r>
              <a:rPr lang="ko-KR" altLang="en-US" sz="1600" dirty="0" err="1"/>
              <a:t>Student</a:t>
            </a:r>
            <a:r>
              <a:rPr lang="ko-KR" altLang="en-US" sz="1600" dirty="0"/>
              <a:t>';</a:t>
            </a:r>
          </a:p>
          <a:p>
            <a:r>
              <a:rPr lang="ko-KR" altLang="en-US" sz="1600" dirty="0"/>
              <a:t>  }</a:t>
            </a:r>
          </a:p>
          <a:p>
            <a:r>
              <a:rPr lang="ko-KR" altLang="en-US" sz="1600" dirty="0"/>
              <a:t>}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class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Employee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extends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Employee</a:t>
            </a:r>
            <a:r>
              <a:rPr lang="ko-KR" altLang="en-US" sz="1600" dirty="0"/>
              <a:t>() : </a:t>
            </a:r>
            <a:r>
              <a:rPr lang="ko-KR" altLang="en-US" sz="1600" dirty="0" err="1"/>
              <a:t>super.init</a:t>
            </a:r>
            <a:r>
              <a:rPr lang="ko-KR" altLang="en-US" sz="1600" dirty="0"/>
              <a:t>();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@</a:t>
            </a:r>
            <a:r>
              <a:rPr lang="ko-KR" altLang="en-US" sz="1600" dirty="0" err="1"/>
              <a:t>override</a:t>
            </a:r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String</a:t>
            </a:r>
            <a:r>
              <a:rPr lang="ko-KR" altLang="en-US" sz="1600" dirty="0"/>
              <a:t> </a:t>
            </a:r>
            <a:r>
              <a:rPr lang="ko-KR" altLang="en-US" sz="1600" dirty="0" err="1"/>
              <a:t>getType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return</a:t>
            </a:r>
            <a:r>
              <a:rPr lang="ko-KR" altLang="en-US" sz="1600" dirty="0"/>
              <a:t> '</a:t>
            </a:r>
            <a:r>
              <a:rPr lang="ko-KR" altLang="en-US" sz="1600" dirty="0" err="1"/>
              <a:t>Employee</a:t>
            </a:r>
            <a:r>
              <a:rPr lang="ko-KR" altLang="en-US" sz="1600" dirty="0"/>
              <a:t>';</a:t>
            </a:r>
          </a:p>
          <a:p>
            <a:r>
              <a:rPr lang="ko-KR" altLang="en-US" sz="1600" dirty="0"/>
              <a:t>  }</a:t>
            </a:r>
          </a:p>
          <a:p>
            <a:r>
              <a:rPr lang="ko-KR" alt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558522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710389" y="313565"/>
            <a:ext cx="30536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b="1" dirty="0" smtClean="0"/>
              <a:t>상속</a:t>
            </a:r>
            <a:r>
              <a:rPr lang="en-US" altLang="ko-KR" sz="2800" b="1" dirty="0" smtClean="0"/>
              <a:t>(inheritance)</a:t>
            </a:r>
            <a:endParaRPr lang="ko-KR" altLang="en-US" sz="2800" dirty="0"/>
          </a:p>
        </p:txBody>
      </p:sp>
      <p:sp>
        <p:nvSpPr>
          <p:cNvPr id="3" name="직사각형 2"/>
          <p:cNvSpPr/>
          <p:nvPr/>
        </p:nvSpPr>
        <p:spPr>
          <a:xfrm>
            <a:off x="1910575" y="1788394"/>
            <a:ext cx="2951356" cy="42780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main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Student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student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Student</a:t>
            </a:r>
            <a:r>
              <a:rPr lang="ko-KR" altLang="en-US" sz="1600" dirty="0"/>
              <a:t>();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student.studentID</a:t>
            </a:r>
            <a:r>
              <a:rPr lang="ko-KR" altLang="en-US" sz="1600" dirty="0"/>
              <a:t> = </a:t>
            </a:r>
            <a:r>
              <a:rPr lang="ko-KR" altLang="en-US" sz="1600" dirty="0" smtClean="0"/>
              <a:t>202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;</a:t>
            </a:r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student.setName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Kim</a:t>
            </a:r>
            <a:r>
              <a:rPr lang="ko-KR" altLang="en-US" sz="1600" dirty="0"/>
              <a:t>');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student.showInfo</a:t>
            </a:r>
            <a:r>
              <a:rPr lang="ko-KR" altLang="en-US" sz="1600" dirty="0"/>
              <a:t>();</a:t>
            </a:r>
          </a:p>
          <a:p>
            <a:r>
              <a:rPr lang="ko-KR" altLang="en-US" sz="1600" dirty="0"/>
              <a:t>}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class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String</a:t>
            </a:r>
            <a:r>
              <a:rPr lang="ko-KR" altLang="en-US" sz="1600" dirty="0"/>
              <a:t>? 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;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setName</a:t>
            </a:r>
            <a:r>
              <a:rPr lang="ko-KR" altLang="en-US" sz="1600" dirty="0"/>
              <a:t>(</a:t>
            </a:r>
            <a:r>
              <a:rPr lang="ko-KR" altLang="en-US" sz="1600" dirty="0" err="1"/>
              <a:t>String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) {</a:t>
            </a:r>
          </a:p>
          <a:p>
            <a:r>
              <a:rPr lang="ko-KR" altLang="en-US" sz="1600" dirty="0"/>
              <a:t>    this.name = 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;</a:t>
            </a:r>
          </a:p>
          <a:p>
            <a:r>
              <a:rPr lang="ko-KR" altLang="en-US" sz="1600" dirty="0"/>
              <a:t>  }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getName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return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smtClean="0"/>
              <a:t>}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5419000" y="1788394"/>
            <a:ext cx="5738304" cy="35394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  </a:t>
            </a:r>
            <a:r>
              <a:rPr lang="ko-KR" altLang="en-US" sz="1600" dirty="0" err="1"/>
              <a:t>showInfo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is</a:t>
            </a:r>
            <a:r>
              <a:rPr lang="ko-KR" altLang="en-US" sz="1600" dirty="0"/>
              <a:t> $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');</a:t>
            </a:r>
          </a:p>
          <a:p>
            <a:r>
              <a:rPr lang="ko-KR" altLang="en-US" sz="1600" dirty="0"/>
              <a:t>  }</a:t>
            </a:r>
          </a:p>
          <a:p>
            <a:r>
              <a:rPr lang="ko-KR" altLang="en-US" sz="1600" dirty="0"/>
              <a:t>}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class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Student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extends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? </a:t>
            </a:r>
            <a:r>
              <a:rPr lang="ko-KR" altLang="en-US" sz="1600" dirty="0" err="1"/>
              <a:t>studentID</a:t>
            </a:r>
            <a:r>
              <a:rPr lang="ko-KR" altLang="en-US" sz="1600" dirty="0"/>
              <a:t>;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@</a:t>
            </a:r>
            <a:r>
              <a:rPr lang="ko-KR" altLang="en-US" sz="1600" dirty="0" err="1"/>
              <a:t>override</a:t>
            </a:r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showInfo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is</a:t>
            </a:r>
            <a:r>
              <a:rPr lang="ko-KR" altLang="en-US" sz="1600" dirty="0"/>
              <a:t> ${</a:t>
            </a:r>
            <a:r>
              <a:rPr lang="ko-KR" altLang="en-US" sz="1600" dirty="0" err="1"/>
              <a:t>super.getName</a:t>
            </a:r>
            <a:r>
              <a:rPr lang="ko-KR" altLang="en-US" sz="1600" dirty="0"/>
              <a:t>()} and ID </a:t>
            </a:r>
            <a:r>
              <a:rPr lang="ko-KR" altLang="en-US" sz="1600" dirty="0" err="1"/>
              <a:t>is</a:t>
            </a:r>
            <a:r>
              <a:rPr lang="ko-KR" altLang="en-US" sz="1600" dirty="0"/>
              <a:t> $</a:t>
            </a:r>
            <a:r>
              <a:rPr lang="ko-KR" altLang="en-US" sz="1600" dirty="0" err="1"/>
              <a:t>studentID</a:t>
            </a:r>
            <a:r>
              <a:rPr lang="ko-KR" altLang="en-US" sz="1600" dirty="0"/>
              <a:t>.');</a:t>
            </a:r>
          </a:p>
          <a:p>
            <a:r>
              <a:rPr lang="ko-KR" altLang="en-US" sz="1600" dirty="0"/>
              <a:t>//  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is</a:t>
            </a:r>
            <a:r>
              <a:rPr lang="ko-KR" altLang="en-US" sz="1600" dirty="0"/>
              <a:t> $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 and ID </a:t>
            </a:r>
            <a:r>
              <a:rPr lang="ko-KR" altLang="en-US" sz="1600" dirty="0" err="1"/>
              <a:t>is</a:t>
            </a:r>
            <a:r>
              <a:rPr lang="ko-KR" altLang="en-US" sz="1600" dirty="0"/>
              <a:t> $</a:t>
            </a:r>
            <a:r>
              <a:rPr lang="ko-KR" altLang="en-US" sz="1600" dirty="0" err="1"/>
              <a:t>studentID</a:t>
            </a:r>
            <a:r>
              <a:rPr lang="ko-KR" altLang="en-US" sz="1600" dirty="0"/>
              <a:t>.');</a:t>
            </a:r>
          </a:p>
          <a:p>
            <a:r>
              <a:rPr lang="ko-KR" altLang="en-US" sz="1600" dirty="0"/>
              <a:t>  }</a:t>
            </a:r>
          </a:p>
          <a:p>
            <a:r>
              <a:rPr lang="ko-KR" altLang="en-US" sz="16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0575" y="1248937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상속 기본 예제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90899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796489" y="313565"/>
            <a:ext cx="4881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b="1" dirty="0" err="1" smtClean="0"/>
              <a:t>접근지정자</a:t>
            </a:r>
            <a:r>
              <a:rPr lang="en-US" altLang="ko-KR" sz="2800" b="1" dirty="0" smtClean="0"/>
              <a:t>(access modifier)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903249" y="1090142"/>
            <a:ext cx="821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캡슐화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sz="1600" dirty="0" smtClean="0"/>
              <a:t>어떤 객체가 어떤 목적을 수행하기 위한 데이터와 기능을 적절하게 모으는 것</a:t>
            </a:r>
            <a:r>
              <a:rPr lang="en-US" altLang="ko-KR" sz="1600" dirty="0" smtClean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3249" y="1509433"/>
            <a:ext cx="819968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추상화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sz="1600" dirty="0" smtClean="0"/>
              <a:t>어떤 객체의 공통된 데이터와 </a:t>
            </a:r>
            <a:r>
              <a:rPr lang="ko-KR" altLang="en-US" sz="1600" dirty="0" err="1" smtClean="0"/>
              <a:t>메소드를</a:t>
            </a:r>
            <a:r>
              <a:rPr lang="ko-KR" altLang="en-US" sz="1600" dirty="0" smtClean="0"/>
              <a:t> 묶어서 이름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클래스명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을 부여하는 것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           </a:t>
            </a:r>
            <a:r>
              <a:rPr lang="ko-KR" altLang="en-US" sz="1600" dirty="0" smtClean="0"/>
              <a:t>단순히 말해 클래스를 만드는 일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</a:t>
            </a:r>
            <a:r>
              <a:rPr lang="ko-KR" altLang="en-US" sz="1600" dirty="0" smtClean="0"/>
              <a:t>공통 속성을 추출해 나가는 과정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903249" y="2482722"/>
            <a:ext cx="96253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접근 지정자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sz="1600" dirty="0" smtClean="0"/>
              <a:t>해당 멤버를 접근할 수 있는 범위 지정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</a:t>
            </a:r>
            <a:r>
              <a:rPr lang="ko-KR" altLang="en-US" sz="1600" dirty="0" smtClean="0"/>
              <a:t>아무런 키워드가 없는 경우 </a:t>
            </a:r>
            <a:r>
              <a:rPr lang="en-US" altLang="ko-KR" sz="1600" dirty="0" smtClean="0"/>
              <a:t>public, </a:t>
            </a:r>
            <a:r>
              <a:rPr lang="ko-KR" altLang="en-US" sz="1600" dirty="0" smtClean="0"/>
              <a:t>변수나 </a:t>
            </a:r>
            <a:r>
              <a:rPr lang="ko-KR" altLang="en-US" sz="1600" dirty="0" err="1" smtClean="0"/>
              <a:t>메소드</a:t>
            </a:r>
            <a:r>
              <a:rPr lang="ko-KR" altLang="en-US" sz="1600" dirty="0" smtClean="0"/>
              <a:t> 앞에 </a:t>
            </a:r>
            <a:r>
              <a:rPr lang="en-US" altLang="ko-KR" sz="1600" dirty="0" smtClean="0"/>
              <a:t>_(</a:t>
            </a:r>
            <a:r>
              <a:rPr lang="ko-KR" altLang="en-US" sz="1600" dirty="0" smtClean="0"/>
              <a:t>밑줄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을 붙이면 </a:t>
            </a:r>
            <a:r>
              <a:rPr lang="en-US" altLang="ko-KR" sz="1600" dirty="0" smtClean="0"/>
              <a:t>private.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</a:t>
            </a:r>
            <a:r>
              <a:rPr lang="en-US" altLang="ko-KR" sz="1600" dirty="0" smtClean="0"/>
              <a:t>private </a:t>
            </a:r>
            <a:r>
              <a:rPr lang="ko-KR" altLang="en-US" sz="1600" dirty="0" smtClean="0"/>
              <a:t>멤버의 접근 범위는 동일 클래스가 아니라 라이브러리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자바 기준으로는 패키지</a:t>
            </a:r>
            <a:r>
              <a:rPr lang="en-US" altLang="ko-KR" sz="1600" dirty="0" smtClean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687549" y="3659410"/>
            <a:ext cx="4802459" cy="184665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import</a:t>
            </a:r>
            <a:r>
              <a:rPr lang="ko-KR" altLang="en-US" sz="1600" dirty="0"/>
              <a:t> '</a:t>
            </a:r>
            <a:r>
              <a:rPr lang="ko-KR" altLang="en-US" sz="1600" dirty="0" err="1"/>
              <a:t>package:sample_code</a:t>
            </a:r>
            <a:r>
              <a:rPr lang="ko-KR" altLang="en-US" sz="1600" dirty="0"/>
              <a:t>/</a:t>
            </a:r>
            <a:r>
              <a:rPr lang="ko-KR" altLang="en-US" sz="1600" dirty="0" err="1"/>
              <a:t>dartEx</a:t>
            </a:r>
            <a:r>
              <a:rPr lang="ko-KR" altLang="en-US" sz="1600" dirty="0"/>
              <a:t>/</a:t>
            </a:r>
            <a:r>
              <a:rPr lang="ko-KR" altLang="en-US" sz="1600" dirty="0" err="1"/>
              <a:t>Person.dart</a:t>
            </a:r>
            <a:r>
              <a:rPr lang="ko-KR" altLang="en-US" sz="1600" dirty="0"/>
              <a:t>';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main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();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p.eat</a:t>
            </a:r>
            <a:r>
              <a:rPr lang="ko-KR" altLang="en-US" sz="1600" dirty="0"/>
              <a:t>();</a:t>
            </a:r>
          </a:p>
          <a:p>
            <a:r>
              <a:rPr lang="ko-KR" altLang="en-US" sz="1600" dirty="0"/>
              <a:t>  // </a:t>
            </a:r>
            <a:r>
              <a:rPr lang="ko-KR" altLang="en-US" sz="1600" dirty="0" err="1"/>
              <a:t>p</a:t>
            </a:r>
            <a:r>
              <a:rPr lang="ko-KR" altLang="en-US" sz="1600" dirty="0"/>
              <a:t>._</a:t>
            </a:r>
            <a:r>
              <a:rPr lang="ko-KR" altLang="en-US" sz="1600" dirty="0" err="1"/>
              <a:t>sleep</a:t>
            </a:r>
            <a:r>
              <a:rPr lang="ko-KR" altLang="en-US" sz="1600" dirty="0"/>
              <a:t>(); </a:t>
            </a:r>
            <a:r>
              <a:rPr lang="ko-KR" altLang="en-US" sz="1600" dirty="0" err="1"/>
              <a:t>error</a:t>
            </a:r>
            <a:endParaRPr lang="ko-KR" altLang="en-US" sz="1600" dirty="0"/>
          </a:p>
          <a:p>
            <a:r>
              <a:rPr lang="ko-KR" altLang="en-US" sz="1600" dirty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807268" y="3659410"/>
            <a:ext cx="1875400" cy="31085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class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String</a:t>
            </a:r>
            <a:r>
              <a:rPr lang="ko-KR" altLang="en-US" sz="1600" dirty="0"/>
              <a:t>? 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? _</a:t>
            </a:r>
            <a:r>
              <a:rPr lang="ko-KR" altLang="en-US" sz="1600" dirty="0" err="1"/>
              <a:t>age</a:t>
            </a:r>
            <a:r>
              <a:rPr lang="ko-KR" altLang="en-US" sz="1600" dirty="0"/>
              <a:t>;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eat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eat</a:t>
            </a:r>
            <a:r>
              <a:rPr lang="ko-KR" altLang="en-US" sz="1600" dirty="0"/>
              <a:t>');</a:t>
            </a:r>
          </a:p>
          <a:p>
            <a:r>
              <a:rPr lang="ko-KR" altLang="en-US" sz="1600" dirty="0"/>
              <a:t>  }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_</a:t>
            </a:r>
            <a:r>
              <a:rPr lang="ko-KR" altLang="en-US" sz="1600" dirty="0" err="1"/>
              <a:t>sleep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sleep</a:t>
            </a:r>
            <a:r>
              <a:rPr lang="ko-KR" altLang="en-US" sz="1600" dirty="0"/>
              <a:t>');</a:t>
            </a:r>
          </a:p>
          <a:p>
            <a:r>
              <a:rPr lang="ko-KR" altLang="en-US" sz="1600" dirty="0"/>
              <a:t>  }</a:t>
            </a:r>
          </a:p>
          <a:p>
            <a:r>
              <a:rPr lang="ko-KR" alt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360099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823215" y="313565"/>
            <a:ext cx="28280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 smtClean="0"/>
              <a:t>Getter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&amp; Setter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72429" y="1088143"/>
            <a:ext cx="8710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getter</a:t>
            </a:r>
            <a:r>
              <a:rPr lang="ko-KR" altLang="en-US" dirty="0" smtClean="0"/>
              <a:t>는 멤버 변수의 값을 가져오는 역할을 하고</a:t>
            </a:r>
            <a:r>
              <a:rPr lang="en-US" altLang="ko-KR" dirty="0" smtClean="0"/>
              <a:t>, </a:t>
            </a:r>
            <a:r>
              <a:rPr lang="en-US" altLang="ko-KR" b="1" dirty="0" smtClean="0"/>
              <a:t>setter</a:t>
            </a:r>
            <a:r>
              <a:rPr lang="ko-KR" altLang="en-US" dirty="0" smtClean="0"/>
              <a:t>는 값을 쓰는 역할을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72429" y="1729338"/>
            <a:ext cx="4603233" cy="31085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class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String</a:t>
            </a:r>
            <a:r>
              <a:rPr lang="ko-KR" altLang="en-US" sz="1600" dirty="0"/>
              <a:t>? _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;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String</a:t>
            </a:r>
            <a:r>
              <a:rPr lang="ko-KR" altLang="en-US" sz="1600" dirty="0"/>
              <a:t>? </a:t>
            </a:r>
            <a:r>
              <a:rPr lang="ko-KR" altLang="en-US" sz="1600" dirty="0" err="1"/>
              <a:t>get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 =&gt; _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set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setName</a:t>
            </a:r>
            <a:r>
              <a:rPr lang="ko-KR" altLang="en-US" sz="1600" dirty="0"/>
              <a:t>(</a:t>
            </a:r>
            <a:r>
              <a:rPr lang="ko-KR" altLang="en-US" sz="1600" dirty="0" err="1"/>
              <a:t>String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) =&gt; _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;</a:t>
            </a:r>
          </a:p>
          <a:p>
            <a:r>
              <a:rPr lang="ko-KR" altLang="en-US" sz="1600" dirty="0"/>
              <a:t>}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main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();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person.setName</a:t>
            </a:r>
            <a:r>
              <a:rPr lang="ko-KR" altLang="en-US" sz="1600" dirty="0"/>
              <a:t> = '</a:t>
            </a:r>
            <a:r>
              <a:rPr lang="ko-KR" altLang="en-US" sz="1600" dirty="0" err="1"/>
              <a:t>Kim</a:t>
            </a:r>
            <a:r>
              <a:rPr lang="ko-KR" altLang="en-US" sz="1600" dirty="0"/>
              <a:t>';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</a:t>
            </a:r>
            <a:r>
              <a:rPr lang="ko-KR" altLang="en-US" sz="1600" dirty="0" err="1"/>
              <a:t>person.name</a:t>
            </a:r>
            <a:r>
              <a:rPr lang="ko-KR" altLang="en-US" sz="1600" dirty="0"/>
              <a:t>);</a:t>
            </a:r>
          </a:p>
          <a:p>
            <a:r>
              <a:rPr lang="ko-KR" altLang="en-US" sz="1600" dirty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385784" y="3112328"/>
            <a:ext cx="7646020" cy="3539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main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();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</a:t>
            </a:r>
            <a:r>
              <a:rPr lang="ko-KR" altLang="en-US" sz="1600" dirty="0" err="1"/>
              <a:t>person.name</a:t>
            </a:r>
            <a:r>
              <a:rPr lang="ko-KR" altLang="en-US" sz="1600" dirty="0"/>
              <a:t>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person.name</a:t>
            </a:r>
            <a:r>
              <a:rPr lang="ko-KR" altLang="en-US" sz="1600" dirty="0"/>
              <a:t>=</a:t>
            </a:r>
            <a:r>
              <a:rPr lang="ko-KR" altLang="en-US" sz="1600" dirty="0" err="1"/>
              <a:t>null</a:t>
            </a:r>
            <a:r>
              <a:rPr lang="ko-KR" altLang="en-US" sz="1600" dirty="0"/>
              <a:t>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</a:t>
            </a:r>
            <a:r>
              <a:rPr lang="ko-KR" altLang="en-US" sz="1600" dirty="0" err="1"/>
              <a:t>person.name</a:t>
            </a:r>
            <a:r>
              <a:rPr lang="ko-KR" altLang="en-US" sz="1600" dirty="0"/>
              <a:t>);</a:t>
            </a:r>
          </a:p>
          <a:p>
            <a:r>
              <a:rPr lang="ko-KR" altLang="en-US" sz="1600" dirty="0"/>
              <a:t>}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class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String</a:t>
            </a:r>
            <a:r>
              <a:rPr lang="ko-KR" altLang="en-US" sz="1600" dirty="0"/>
              <a:t>? _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=</a:t>
            </a:r>
            <a:r>
              <a:rPr lang="ko-KR" altLang="en-US" sz="1600" dirty="0" err="1"/>
              <a:t>null</a:t>
            </a:r>
            <a:r>
              <a:rPr lang="ko-KR" altLang="en-US" sz="1600" dirty="0"/>
              <a:t>;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String</a:t>
            </a:r>
            <a:r>
              <a:rPr lang="ko-KR" altLang="en-US" sz="1600" dirty="0"/>
              <a:t> </a:t>
            </a:r>
            <a:r>
              <a:rPr lang="ko-KR" altLang="en-US" sz="1600" dirty="0" err="1"/>
              <a:t>get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 =&gt; ((_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 == </a:t>
            </a:r>
            <a:r>
              <a:rPr lang="ko-KR" altLang="en-US" sz="1600" dirty="0" err="1"/>
              <a:t>null</a:t>
            </a:r>
            <a:r>
              <a:rPr lang="ko-KR" altLang="en-US" sz="1600" dirty="0"/>
              <a:t>) ?  'Lee' : _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)!;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set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(</a:t>
            </a:r>
            <a:r>
              <a:rPr lang="ko-KR" altLang="en-US" sz="1600" dirty="0" err="1"/>
              <a:t>String</a:t>
            </a:r>
            <a:r>
              <a:rPr lang="ko-KR" altLang="en-US" sz="1600" dirty="0"/>
              <a:t>? 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) =&gt; (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 == </a:t>
            </a:r>
            <a:r>
              <a:rPr lang="ko-KR" altLang="en-US" sz="1600" dirty="0" err="1"/>
              <a:t>null</a:t>
            </a:r>
            <a:r>
              <a:rPr lang="ko-KR" altLang="en-US" sz="1600" dirty="0"/>
              <a:t>) ? _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 = '</a:t>
            </a:r>
            <a:r>
              <a:rPr lang="ko-KR" altLang="en-US" sz="1600" dirty="0" err="1"/>
              <a:t>Park</a:t>
            </a:r>
            <a:r>
              <a:rPr lang="ko-KR" altLang="en-US" sz="1600" dirty="0"/>
              <a:t>' : _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;</a:t>
            </a:r>
          </a:p>
          <a:p>
            <a:r>
              <a:rPr lang="ko-KR" alt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5905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739591" y="313565"/>
            <a:ext cx="49952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b="1" dirty="0" smtClean="0"/>
              <a:t>추상</a:t>
            </a: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클래스</a:t>
            </a:r>
            <a:r>
              <a:rPr lang="en-US" altLang="ko-KR" sz="2800" b="1" dirty="0" smtClean="0"/>
              <a:t>(abstract class) 1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713679" y="1248937"/>
            <a:ext cx="9946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추상 </a:t>
            </a:r>
            <a:r>
              <a:rPr lang="ko-KR" altLang="en-US" b="1" dirty="0" err="1" smtClean="0"/>
              <a:t>메소드</a:t>
            </a:r>
            <a:r>
              <a:rPr lang="ko-KR" altLang="en-US" b="1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sz="1600" dirty="0" smtClean="0"/>
              <a:t>바디가 정의되지 않은 미완성된 </a:t>
            </a:r>
            <a:r>
              <a:rPr lang="ko-KR" altLang="en-US" sz="1600" dirty="0" err="1" smtClean="0"/>
              <a:t>메소드</a:t>
            </a:r>
            <a:endParaRPr lang="en-US" altLang="ko-KR" dirty="0" smtClean="0"/>
          </a:p>
          <a:p>
            <a:r>
              <a:rPr lang="ko-KR" altLang="en-US" b="1" dirty="0" smtClean="0"/>
              <a:t>추상 클래스 </a:t>
            </a:r>
            <a:r>
              <a:rPr lang="en-US" altLang="ko-KR" dirty="0" smtClean="0"/>
              <a:t>: </a:t>
            </a:r>
            <a:r>
              <a:rPr lang="ko-KR" altLang="en-US" sz="1600" dirty="0" smtClean="0"/>
              <a:t>추상 </a:t>
            </a:r>
            <a:r>
              <a:rPr lang="ko-KR" altLang="en-US" sz="1600" dirty="0" err="1" smtClean="0"/>
              <a:t>메소드를</a:t>
            </a:r>
            <a:r>
              <a:rPr lang="ko-KR" altLang="en-US" sz="1600" dirty="0" smtClean="0"/>
              <a:t> 가질 수 있는 클래스</a:t>
            </a:r>
            <a:endParaRPr lang="en-US" altLang="ko-KR" dirty="0" smtClean="0"/>
          </a:p>
          <a:p>
            <a:r>
              <a:rPr lang="en-US" altLang="ko-KR" dirty="0" smtClean="0"/>
              <a:t>	       </a:t>
            </a:r>
            <a:r>
              <a:rPr lang="ko-KR" altLang="en-US" sz="1600" dirty="0" smtClean="0"/>
              <a:t>미완성 클래스이기 때문에 객체를 생성할 수 없다</a:t>
            </a:r>
            <a:r>
              <a:rPr lang="en-US" altLang="ko-KR" sz="1600" dirty="0" smtClean="0"/>
              <a:t>.</a:t>
            </a:r>
            <a:endParaRPr lang="en-US" altLang="ko-KR" dirty="0" smtClean="0"/>
          </a:p>
          <a:p>
            <a:r>
              <a:rPr lang="en-US" altLang="ko-KR" dirty="0" smtClean="0"/>
              <a:t>	       </a:t>
            </a:r>
            <a:r>
              <a:rPr lang="ko-KR" altLang="en-US" sz="1600" dirty="0" smtClean="0"/>
              <a:t>일반 클래스에서 </a:t>
            </a:r>
            <a:r>
              <a:rPr lang="en-US" altLang="ko-KR" sz="1600" dirty="0" smtClean="0"/>
              <a:t>implements </a:t>
            </a:r>
            <a:r>
              <a:rPr lang="ko-KR" altLang="en-US" sz="1600" dirty="0" smtClean="0"/>
              <a:t>키워드로 </a:t>
            </a:r>
            <a:r>
              <a:rPr lang="ko-KR" altLang="en-US" sz="1600" dirty="0" err="1" smtClean="0"/>
              <a:t>임플리먼트한</a:t>
            </a:r>
            <a:r>
              <a:rPr lang="ko-KR" altLang="en-US" sz="1600" dirty="0" smtClean="0"/>
              <a:t> 후에 반드시 추상 </a:t>
            </a:r>
            <a:r>
              <a:rPr lang="ko-KR" altLang="en-US" sz="1600" dirty="0" err="1" smtClean="0"/>
              <a:t>메소드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오버라이딩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282175" y="2621185"/>
            <a:ext cx="3609278" cy="387798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main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Developer</a:t>
            </a:r>
            <a:r>
              <a:rPr lang="ko-KR" altLang="en-US" sz="1600" dirty="0"/>
              <a:t>();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person.eat</a:t>
            </a:r>
            <a:r>
              <a:rPr lang="ko-KR" altLang="en-US" sz="1600" dirty="0"/>
              <a:t>();</a:t>
            </a:r>
          </a:p>
          <a:p>
            <a:r>
              <a:rPr lang="ko-KR" altLang="en-US" sz="1600" dirty="0"/>
              <a:t>}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abstract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class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eat</a:t>
            </a:r>
            <a:r>
              <a:rPr lang="ko-KR" altLang="en-US" sz="1600" dirty="0"/>
              <a:t>();</a:t>
            </a:r>
          </a:p>
          <a:p>
            <a:r>
              <a:rPr lang="ko-KR" altLang="en-US" sz="1600" dirty="0"/>
              <a:t>}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class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Developer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implements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{</a:t>
            </a:r>
          </a:p>
          <a:p>
            <a:r>
              <a:rPr lang="ko-KR" altLang="en-US" sz="1600" dirty="0"/>
              <a:t>  @</a:t>
            </a:r>
            <a:r>
              <a:rPr lang="ko-KR" altLang="en-US" sz="1600" dirty="0" err="1"/>
              <a:t>override</a:t>
            </a:r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eat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Developer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eat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</a:t>
            </a:r>
            <a:r>
              <a:rPr lang="ko-KR" altLang="en-US" sz="1600" dirty="0" err="1"/>
              <a:t>meal</a:t>
            </a:r>
            <a:r>
              <a:rPr lang="ko-KR" altLang="en-US" sz="1600" dirty="0"/>
              <a:t>');</a:t>
            </a:r>
          </a:p>
          <a:p>
            <a:r>
              <a:rPr lang="ko-KR" altLang="en-US" sz="1600" dirty="0"/>
              <a:t>  }</a:t>
            </a:r>
          </a:p>
          <a:p>
            <a:r>
              <a:rPr lang="ko-KR" alt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026324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739591" y="313565"/>
            <a:ext cx="49952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b="1" dirty="0" smtClean="0"/>
              <a:t>추상</a:t>
            </a: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클래스</a:t>
            </a:r>
            <a:r>
              <a:rPr lang="en-US" altLang="ko-KR" sz="2800" b="1" dirty="0" smtClean="0"/>
              <a:t>(abstract class) 2</a:t>
            </a:r>
            <a:endParaRPr lang="ko-KR" altLang="en-US" sz="2800" dirty="0"/>
          </a:p>
        </p:txBody>
      </p:sp>
      <p:sp>
        <p:nvSpPr>
          <p:cNvPr id="4" name="직사각형 3"/>
          <p:cNvSpPr/>
          <p:nvPr/>
        </p:nvSpPr>
        <p:spPr>
          <a:xfrm>
            <a:off x="1977483" y="2199408"/>
            <a:ext cx="3776546" cy="30469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main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Developer</a:t>
            </a:r>
            <a:r>
              <a:rPr lang="ko-KR" altLang="en-US" sz="1600" dirty="0"/>
              <a:t>();</a:t>
            </a:r>
          </a:p>
          <a:p>
            <a:r>
              <a:rPr lang="ko-KR" altLang="en-US" sz="1600" dirty="0"/>
              <a:t>// 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(); </a:t>
            </a:r>
            <a:r>
              <a:rPr lang="ko-KR" altLang="en-US" sz="1600" dirty="0" err="1"/>
              <a:t>error</a:t>
            </a:r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person.eat</a:t>
            </a:r>
            <a:r>
              <a:rPr lang="ko-KR" altLang="en-US" sz="1600" dirty="0"/>
              <a:t>();</a:t>
            </a:r>
          </a:p>
          <a:p>
            <a:r>
              <a:rPr lang="ko-KR" altLang="en-US" sz="1600" dirty="0"/>
              <a:t>}</a:t>
            </a:r>
          </a:p>
          <a:p>
            <a:r>
              <a:rPr lang="ko-KR" altLang="en-US" sz="1600" dirty="0" err="1" smtClean="0"/>
              <a:t>abstract</a:t>
            </a:r>
            <a:r>
              <a:rPr lang="ko-KR" altLang="en-US" sz="1600" dirty="0" smtClean="0"/>
              <a:t> </a:t>
            </a:r>
            <a:r>
              <a:rPr lang="ko-KR" altLang="en-US" sz="1600" dirty="0" err="1"/>
              <a:t>class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eat</a:t>
            </a:r>
            <a:r>
              <a:rPr lang="ko-KR" altLang="en-US" sz="1600" dirty="0"/>
              <a:t>();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sleep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must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sleep</a:t>
            </a:r>
            <a:r>
              <a:rPr lang="ko-KR" altLang="en-US" sz="1600" dirty="0"/>
              <a:t>');</a:t>
            </a:r>
          </a:p>
          <a:p>
            <a:r>
              <a:rPr lang="ko-KR" altLang="en-US" sz="1600" dirty="0"/>
              <a:t>  }</a:t>
            </a:r>
          </a:p>
          <a:p>
            <a:r>
              <a:rPr lang="ko-KR" altLang="en-US" sz="1600" dirty="0" smtClean="0"/>
              <a:t>}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6222129" y="2199408"/>
            <a:ext cx="3776546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 smtClean="0"/>
              <a:t>class</a:t>
            </a:r>
            <a:r>
              <a:rPr lang="ko-KR" altLang="en-US" sz="1600" dirty="0" smtClean="0"/>
              <a:t> </a:t>
            </a:r>
            <a:r>
              <a:rPr lang="ko-KR" altLang="en-US" sz="1600" dirty="0" err="1"/>
              <a:t>Developer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implements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{</a:t>
            </a:r>
          </a:p>
          <a:p>
            <a:r>
              <a:rPr lang="ko-KR" altLang="en-US" sz="1600" dirty="0"/>
              <a:t>  @</a:t>
            </a:r>
            <a:r>
              <a:rPr lang="ko-KR" altLang="en-US" sz="1600" dirty="0" err="1"/>
              <a:t>override</a:t>
            </a:r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eat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Developer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eat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</a:t>
            </a:r>
            <a:r>
              <a:rPr lang="ko-KR" altLang="en-US" sz="1600" dirty="0" err="1"/>
              <a:t>meal</a:t>
            </a:r>
            <a:r>
              <a:rPr lang="ko-KR" altLang="en-US" sz="1600" dirty="0"/>
              <a:t>');</a:t>
            </a:r>
          </a:p>
          <a:p>
            <a:r>
              <a:rPr lang="ko-KR" altLang="en-US" sz="1600" dirty="0"/>
              <a:t>  }</a:t>
            </a:r>
          </a:p>
          <a:p>
            <a:r>
              <a:rPr lang="ko-KR" altLang="en-US" sz="1600" dirty="0" smtClean="0"/>
              <a:t>  </a:t>
            </a:r>
            <a:r>
              <a:rPr lang="ko-KR" altLang="en-US" sz="1600" dirty="0" err="1"/>
              <a:t>sleep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Developer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must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sleep</a:t>
            </a:r>
            <a:r>
              <a:rPr lang="ko-KR" altLang="en-US" sz="1600" dirty="0"/>
              <a:t>');</a:t>
            </a:r>
          </a:p>
          <a:p>
            <a:r>
              <a:rPr lang="ko-KR" altLang="en-US" sz="1600" dirty="0"/>
              <a:t>  }</a:t>
            </a:r>
          </a:p>
          <a:p>
            <a:r>
              <a:rPr lang="ko-KR" altLang="en-US" sz="16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77483" y="1527717"/>
            <a:ext cx="3974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일반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포함하는 추상 클래스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77483" y="5548755"/>
            <a:ext cx="4055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일반 </a:t>
            </a:r>
            <a:r>
              <a:rPr lang="ko-KR" altLang="en-US" dirty="0" err="1" smtClean="0"/>
              <a:t>메소드도</a:t>
            </a:r>
            <a:r>
              <a:rPr lang="ko-KR" altLang="en-US" dirty="0" smtClean="0"/>
              <a:t> 반드시 재정의 해야 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8012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744208" y="361190"/>
            <a:ext cx="29753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/>
              <a:t>Dart </a:t>
            </a:r>
            <a:r>
              <a:rPr lang="ko-KR" altLang="en-US" sz="3200" b="1" dirty="0" smtClean="0"/>
              <a:t>기본 구조</a:t>
            </a:r>
            <a:endParaRPr lang="ko-KR" altLang="en-US" sz="3200" dirty="0"/>
          </a:p>
        </p:txBody>
      </p:sp>
      <p:sp>
        <p:nvSpPr>
          <p:cNvPr id="3" name="직사각형 2"/>
          <p:cNvSpPr/>
          <p:nvPr/>
        </p:nvSpPr>
        <p:spPr>
          <a:xfrm>
            <a:off x="296694" y="1128181"/>
            <a:ext cx="5667375" cy="329320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import</a:t>
            </a:r>
            <a:r>
              <a:rPr lang="ko-KR" altLang="en-US" sz="1600" dirty="0"/>
              <a:t> 'package:dartEx01/dartEx01.dart' </a:t>
            </a:r>
            <a:r>
              <a:rPr lang="ko-KR" altLang="en-US" sz="1600" dirty="0" err="1"/>
              <a:t>as</a:t>
            </a:r>
            <a:r>
              <a:rPr lang="ko-KR" altLang="en-US" sz="1600" dirty="0"/>
              <a:t> dartEx01;</a:t>
            </a:r>
          </a:p>
          <a:p>
            <a:endParaRPr lang="ko-KR" altLang="en-US" sz="1600" dirty="0"/>
          </a:p>
          <a:p>
            <a:r>
              <a:rPr lang="ko-KR" altLang="en-US" sz="1600" dirty="0"/>
              <a:t>// </a:t>
            </a:r>
            <a:r>
              <a:rPr lang="ko-KR" altLang="en-US" sz="1600" dirty="0" err="1"/>
              <a:t>Define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</a:t>
            </a:r>
            <a:r>
              <a:rPr lang="ko-KR" altLang="en-US" sz="1600" dirty="0" err="1"/>
              <a:t>function</a:t>
            </a:r>
            <a:r>
              <a:rPr lang="ko-KR" altLang="en-US" sz="1600" dirty="0"/>
              <a:t>.</a:t>
            </a:r>
          </a:p>
          <a:p>
            <a:r>
              <a:rPr lang="ko-KR" altLang="en-US" sz="1600" dirty="0" err="1"/>
              <a:t>add</a:t>
            </a:r>
            <a:r>
              <a:rPr lang="ko-KR" altLang="en-US" sz="1600" dirty="0"/>
              <a:t>(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</a:t>
            </a:r>
            <a:r>
              <a:rPr lang="ko-KR" altLang="en-US" sz="1600" dirty="0"/>
              <a:t>, 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b</a:t>
            </a:r>
            <a:r>
              <a:rPr lang="ko-KR" altLang="en-US" sz="1600" dirty="0"/>
              <a:t>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return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+ </a:t>
            </a:r>
            <a:r>
              <a:rPr lang="ko-KR" altLang="en-US" sz="1600" dirty="0" err="1"/>
              <a:t>b</a:t>
            </a:r>
            <a:r>
              <a:rPr lang="ko-KR" altLang="en-US" sz="1600" dirty="0"/>
              <a:t>;</a:t>
            </a:r>
          </a:p>
          <a:p>
            <a:r>
              <a:rPr lang="ko-KR" altLang="en-US" sz="1600" dirty="0"/>
              <a:t>}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main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var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numberA</a:t>
            </a:r>
            <a:r>
              <a:rPr lang="ko-KR" altLang="en-US" sz="1600" dirty="0"/>
              <a:t> = 10;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var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numberB</a:t>
            </a:r>
            <a:r>
              <a:rPr lang="ko-KR" altLang="en-US" sz="1600" dirty="0"/>
              <a:t> = 25;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var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result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add</a:t>
            </a:r>
            <a:r>
              <a:rPr lang="ko-KR" altLang="en-US" sz="1600" dirty="0"/>
              <a:t>(</a:t>
            </a:r>
            <a:r>
              <a:rPr lang="ko-KR" altLang="en-US" sz="1600" dirty="0" err="1"/>
              <a:t>numberA</a:t>
            </a:r>
            <a:r>
              <a:rPr lang="ko-KR" altLang="en-US" sz="1600" dirty="0"/>
              <a:t>, </a:t>
            </a:r>
            <a:r>
              <a:rPr lang="ko-KR" altLang="en-US" sz="1600" dirty="0" err="1"/>
              <a:t>numberB</a:t>
            </a:r>
            <a:r>
              <a:rPr lang="ko-KR" altLang="en-US" sz="1600" dirty="0"/>
              <a:t>);</a:t>
            </a:r>
          </a:p>
          <a:p>
            <a:r>
              <a:rPr lang="ko-KR" altLang="en-US" sz="1600" dirty="0"/>
              <a:t>  dartEx01.printResult(</a:t>
            </a:r>
            <a:r>
              <a:rPr lang="ko-KR" altLang="en-US" sz="1600" dirty="0" err="1"/>
              <a:t>result</a:t>
            </a:r>
            <a:r>
              <a:rPr lang="ko-KR" altLang="en-US" sz="1600" dirty="0"/>
              <a:t>);</a:t>
            </a:r>
          </a:p>
          <a:p>
            <a:r>
              <a:rPr lang="ko-KR" altLang="en-US" sz="16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49822" y="1929674"/>
            <a:ext cx="7256834" cy="4031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b="1" dirty="0" smtClean="0"/>
              <a:t>import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패키지 내의 라이브러리를 사용하고자 할 때 사용</a:t>
            </a:r>
            <a:r>
              <a:rPr lang="en-US" altLang="ko-KR" sz="1600" dirty="0" smtClean="0"/>
              <a:t>, lib </a:t>
            </a:r>
            <a:r>
              <a:rPr lang="ko-KR" altLang="en-US" sz="1600" dirty="0" smtClean="0"/>
              <a:t>안의</a:t>
            </a:r>
            <a:r>
              <a:rPr lang="en-US" altLang="ko-KR" sz="1600" dirty="0" smtClean="0"/>
              <a:t>dartEx01.dart</a:t>
            </a:r>
            <a:r>
              <a:rPr lang="ko-KR" altLang="en-US" sz="1600" dirty="0" smtClean="0"/>
              <a:t>를 </a:t>
            </a:r>
            <a:r>
              <a:rPr lang="en-US" altLang="ko-KR" sz="1600" dirty="0" smtClean="0"/>
              <a:t>dartEx01</a:t>
            </a:r>
            <a:r>
              <a:rPr lang="ko-KR" altLang="en-US" sz="1600" dirty="0" smtClean="0"/>
              <a:t>라는 </a:t>
            </a:r>
            <a:r>
              <a:rPr lang="en-US" altLang="ko-KR" sz="1600" dirty="0" smtClean="0"/>
              <a:t>prefix</a:t>
            </a:r>
            <a:r>
              <a:rPr lang="ko-KR" altLang="en-US" sz="1600" dirty="0" smtClean="0"/>
              <a:t>로 가져온다는 의미</a:t>
            </a:r>
            <a:endParaRPr lang="en-US" altLang="ko-KR" sz="1600" dirty="0" smtClean="0"/>
          </a:p>
          <a:p>
            <a:pPr algn="just"/>
            <a:endParaRPr lang="en-US" altLang="ko-KR" sz="1600" dirty="0"/>
          </a:p>
          <a:p>
            <a:pPr algn="just"/>
            <a:r>
              <a:rPr lang="ko-KR" altLang="en-US" sz="1600" b="1" dirty="0" smtClean="0"/>
              <a:t>주석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//</a:t>
            </a:r>
          </a:p>
          <a:p>
            <a:pPr algn="just"/>
            <a:endParaRPr lang="en-US" altLang="ko-KR" sz="1600" dirty="0"/>
          </a:p>
          <a:p>
            <a:pPr algn="just"/>
            <a:r>
              <a:rPr lang="ko-KR" altLang="en-US" sz="1600" b="1" dirty="0" smtClean="0"/>
              <a:t>함수 선언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두 매개변수를 더하여 </a:t>
            </a:r>
            <a:r>
              <a:rPr lang="ko-KR" altLang="en-US" sz="1600" dirty="0" err="1" smtClean="0"/>
              <a:t>리턴하는</a:t>
            </a:r>
            <a:r>
              <a:rPr lang="ko-KR" altLang="en-US" sz="1600" dirty="0" smtClean="0"/>
              <a:t> 함수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리턴 타입 생략 가능</a:t>
            </a:r>
            <a:endParaRPr lang="en-US" altLang="ko-KR" sz="1600" dirty="0" smtClean="0"/>
          </a:p>
          <a:p>
            <a:pPr algn="just"/>
            <a:endParaRPr lang="en-US" altLang="ko-KR" sz="1600" dirty="0"/>
          </a:p>
          <a:p>
            <a:pPr algn="just"/>
            <a:r>
              <a:rPr lang="en-US" altLang="ko-KR" sz="1600" b="1" dirty="0" smtClean="0"/>
              <a:t>main() </a:t>
            </a:r>
            <a:r>
              <a:rPr lang="ko-KR" altLang="en-US" sz="1600" b="1" dirty="0" smtClean="0"/>
              <a:t>함수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앱 실행을 시작하는 최상위 함수</a:t>
            </a:r>
            <a:endParaRPr lang="en-US" altLang="ko-KR" sz="1600" dirty="0"/>
          </a:p>
          <a:p>
            <a:pPr algn="just"/>
            <a:endParaRPr lang="en-US" altLang="ko-KR" sz="1600" dirty="0" smtClean="0"/>
          </a:p>
          <a:p>
            <a:pPr algn="just"/>
            <a:r>
              <a:rPr lang="ko-KR" altLang="en-US" sz="1600" b="1" dirty="0" smtClean="0"/>
              <a:t>변수 선언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다트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변수 선언은 </a:t>
            </a:r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키워드를 사용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var</a:t>
            </a:r>
            <a:r>
              <a:rPr lang="ko-KR" altLang="en-US" sz="1600" dirty="0" smtClean="0"/>
              <a:t>은 특정 타입을 지정하지 않은 형태로 해당  변수가 참조하는 타입에 따라 결정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변수에 할당이 아닌 </a:t>
            </a:r>
            <a:r>
              <a:rPr lang="ko-KR" altLang="en-US" sz="1600" dirty="0" err="1" smtClean="0"/>
              <a:t>참조라고</a:t>
            </a:r>
            <a:r>
              <a:rPr lang="ko-KR" altLang="en-US" sz="1600" dirty="0" smtClean="0"/>
              <a:t> 하는 이유는 다트의 모든 변수는 객체이지 때문</a:t>
            </a:r>
            <a:r>
              <a:rPr lang="en-US" altLang="ko-KR" sz="1600" dirty="0" smtClean="0"/>
              <a:t>.</a:t>
            </a:r>
          </a:p>
          <a:p>
            <a:pPr algn="just"/>
            <a:endParaRPr lang="en-US" altLang="ko-KR" sz="1600" dirty="0" smtClean="0"/>
          </a:p>
          <a:p>
            <a:pPr algn="just"/>
            <a:r>
              <a:rPr lang="en-US" altLang="ko-KR" sz="1600" b="1" dirty="0" smtClean="0"/>
              <a:t>add() </a:t>
            </a:r>
            <a:r>
              <a:rPr lang="ko-KR" altLang="en-US" sz="1600" b="1" dirty="0" smtClean="0"/>
              <a:t>함수 호출</a:t>
            </a:r>
            <a:r>
              <a:rPr lang="ko-KR" altLang="en-US" sz="1600" dirty="0" smtClean="0"/>
              <a:t>하고 리턴 값을 </a:t>
            </a:r>
            <a:r>
              <a:rPr lang="en-US" altLang="ko-KR" sz="1600" dirty="0" smtClean="0"/>
              <a:t>result</a:t>
            </a:r>
            <a:r>
              <a:rPr lang="ko-KR" altLang="en-US" sz="1600" dirty="0" smtClean="0"/>
              <a:t>변수가 참조</a:t>
            </a:r>
            <a:r>
              <a:rPr lang="en-US" altLang="ko-KR" sz="1600" dirty="0" smtClean="0"/>
              <a:t>.</a:t>
            </a:r>
          </a:p>
          <a:p>
            <a:pPr algn="just"/>
            <a:endParaRPr lang="en-US" altLang="ko-KR" sz="1600" dirty="0"/>
          </a:p>
          <a:p>
            <a:pPr algn="just"/>
            <a:r>
              <a:rPr lang="en-US" altLang="ko-KR" sz="1600" dirty="0" smtClean="0"/>
              <a:t>dartEx01.dart </a:t>
            </a:r>
            <a:r>
              <a:rPr lang="ko-KR" altLang="en-US" sz="1600" dirty="0" smtClean="0"/>
              <a:t>내의 </a:t>
            </a:r>
            <a:r>
              <a:rPr lang="en-US" altLang="ko-KR" sz="1600" b="1" dirty="0" err="1" smtClean="0"/>
              <a:t>printResult</a:t>
            </a:r>
            <a:r>
              <a:rPr lang="en-US" altLang="ko-KR" sz="1600" b="1" dirty="0" smtClean="0"/>
              <a:t>() </a:t>
            </a:r>
            <a:r>
              <a:rPr lang="ko-KR" altLang="en-US" sz="1600" b="1" dirty="0" smtClean="0"/>
              <a:t>함수 호출</a:t>
            </a:r>
            <a:endParaRPr lang="ko-KR" altLang="en-US" sz="1600" b="1" dirty="0"/>
          </a:p>
        </p:txBody>
      </p:sp>
      <p:sp>
        <p:nvSpPr>
          <p:cNvPr id="5" name="직사각형 4"/>
          <p:cNvSpPr/>
          <p:nvPr/>
        </p:nvSpPr>
        <p:spPr>
          <a:xfrm>
            <a:off x="296694" y="5023069"/>
            <a:ext cx="3855396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 err="1"/>
              <a:t>printResult</a:t>
            </a:r>
            <a:r>
              <a:rPr lang="ko-KR" altLang="en-US" dirty="0"/>
              <a:t>(</a:t>
            </a:r>
            <a:r>
              <a:rPr lang="ko-KR" altLang="en-US" dirty="0" err="1"/>
              <a:t>int</a:t>
            </a:r>
            <a:r>
              <a:rPr lang="ko-KR" altLang="en-US" dirty="0"/>
              <a:t> </a:t>
            </a:r>
            <a:r>
              <a:rPr lang="ko-KR" altLang="en-US" dirty="0" err="1"/>
              <a:t>number</a:t>
            </a:r>
            <a:r>
              <a:rPr lang="ko-KR" altLang="en-US" dirty="0"/>
              <a:t>) {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print</a:t>
            </a:r>
            <a:r>
              <a:rPr lang="ko-KR" altLang="en-US" dirty="0"/>
              <a:t>('The </a:t>
            </a:r>
            <a:r>
              <a:rPr lang="ko-KR" altLang="en-US" dirty="0" err="1"/>
              <a:t>number</a:t>
            </a:r>
            <a:r>
              <a:rPr lang="ko-KR" altLang="en-US" dirty="0"/>
              <a:t> </a:t>
            </a:r>
            <a:r>
              <a:rPr lang="ko-KR" altLang="en-US" dirty="0" err="1"/>
              <a:t>is</a:t>
            </a:r>
            <a:r>
              <a:rPr lang="ko-KR" altLang="en-US" dirty="0"/>
              <a:t> $</a:t>
            </a:r>
            <a:r>
              <a:rPr lang="ko-KR" altLang="en-US" dirty="0" err="1"/>
              <a:t>number</a:t>
            </a:r>
            <a:r>
              <a:rPr lang="ko-KR" altLang="en-US" dirty="0"/>
              <a:t>.');</a:t>
            </a:r>
          </a:p>
          <a:p>
            <a:r>
              <a:rPr lang="ko-KR" altLang="en-US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598" y="716311"/>
            <a:ext cx="117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accent1"/>
                </a:solidFill>
              </a:rPr>
              <a:t>main.dart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598" y="4587467"/>
            <a:ext cx="2572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1"/>
                </a:solidFill>
              </a:rPr>
              <a:t>dartEx01/dartEx01.dart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9617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739591" y="313565"/>
            <a:ext cx="49952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b="1" dirty="0" smtClean="0"/>
              <a:t>추상</a:t>
            </a: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클래스</a:t>
            </a:r>
            <a:r>
              <a:rPr lang="en-US" altLang="ko-KR" sz="2800" b="1" dirty="0" smtClean="0"/>
              <a:t>(abstract class) 3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066692" y="953873"/>
            <a:ext cx="343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여러 추상 클래스의 </a:t>
            </a:r>
            <a:r>
              <a:rPr lang="ko-KR" altLang="en-US" dirty="0" err="1" smtClean="0"/>
              <a:t>임플리먼트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066692" y="1451445"/>
            <a:ext cx="3653883" cy="526297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main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// 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Developer</a:t>
            </a:r>
            <a:r>
              <a:rPr lang="ko-KR" altLang="en-US" sz="1600" dirty="0"/>
              <a:t>();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Developer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Developer</a:t>
            </a:r>
            <a:r>
              <a:rPr lang="ko-KR" altLang="en-US" sz="1600" dirty="0"/>
              <a:t>();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person.eat</a:t>
            </a:r>
            <a:r>
              <a:rPr lang="ko-KR" altLang="en-US" sz="1600" dirty="0"/>
              <a:t>();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person.sleep</a:t>
            </a:r>
            <a:r>
              <a:rPr lang="ko-KR" altLang="en-US" sz="1600" dirty="0"/>
              <a:t>();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person.work</a:t>
            </a:r>
            <a:r>
              <a:rPr lang="ko-KR" altLang="en-US" sz="1600" dirty="0"/>
              <a:t>();</a:t>
            </a:r>
          </a:p>
          <a:p>
            <a:r>
              <a:rPr lang="ko-KR" altLang="en-US" sz="1600" dirty="0"/>
              <a:t>}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abstract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class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eat</a:t>
            </a:r>
            <a:r>
              <a:rPr lang="ko-KR" altLang="en-US" sz="1600" dirty="0"/>
              <a:t>();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sleep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must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sleep</a:t>
            </a:r>
            <a:r>
              <a:rPr lang="ko-KR" altLang="en-US" sz="1600" dirty="0"/>
              <a:t>');</a:t>
            </a:r>
          </a:p>
          <a:p>
            <a:r>
              <a:rPr lang="ko-KR" altLang="en-US" sz="1600" dirty="0"/>
              <a:t>  }</a:t>
            </a:r>
          </a:p>
          <a:p>
            <a:r>
              <a:rPr lang="ko-KR" altLang="en-US" sz="1600" dirty="0"/>
              <a:t>}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abstract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class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Junior</a:t>
            </a:r>
            <a:r>
              <a:rPr lang="ko-KR" altLang="en-US" sz="1600" dirty="0"/>
              <a:t>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work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work</a:t>
            </a:r>
            <a:r>
              <a:rPr lang="ko-KR" altLang="en-US" sz="1600" dirty="0"/>
              <a:t> </a:t>
            </a:r>
            <a:r>
              <a:rPr lang="ko-KR" altLang="en-US" sz="1600" dirty="0" err="1"/>
              <a:t>hard</a:t>
            </a:r>
            <a:r>
              <a:rPr lang="ko-KR" altLang="en-US" sz="1600" dirty="0"/>
              <a:t>');</a:t>
            </a:r>
          </a:p>
          <a:p>
            <a:r>
              <a:rPr lang="ko-KR" altLang="en-US" sz="1600" dirty="0"/>
              <a:t>  }</a:t>
            </a:r>
          </a:p>
          <a:p>
            <a:r>
              <a:rPr lang="ko-KR" altLang="en-US" sz="1600" dirty="0" smtClean="0"/>
              <a:t>}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6058828" y="1451445"/>
            <a:ext cx="4378712" cy="35394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 smtClean="0"/>
              <a:t>class</a:t>
            </a:r>
            <a:r>
              <a:rPr lang="ko-KR" altLang="en-US" sz="1600" dirty="0" smtClean="0"/>
              <a:t> </a:t>
            </a:r>
            <a:r>
              <a:rPr lang="ko-KR" altLang="en-US" sz="1600" dirty="0" err="1"/>
              <a:t>Developer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implements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, </a:t>
            </a:r>
            <a:r>
              <a:rPr lang="ko-KR" altLang="en-US" sz="1600" dirty="0" err="1"/>
              <a:t>Junior</a:t>
            </a:r>
            <a:r>
              <a:rPr lang="ko-KR" altLang="en-US" sz="1600" dirty="0"/>
              <a:t> {</a:t>
            </a:r>
          </a:p>
          <a:p>
            <a:r>
              <a:rPr lang="ko-KR" altLang="en-US" sz="1600" dirty="0"/>
              <a:t>  @</a:t>
            </a:r>
            <a:r>
              <a:rPr lang="ko-KR" altLang="en-US" sz="1600" dirty="0" err="1"/>
              <a:t>override</a:t>
            </a:r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eat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Developer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eat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</a:t>
            </a:r>
            <a:r>
              <a:rPr lang="ko-KR" altLang="en-US" sz="1600" dirty="0" err="1"/>
              <a:t>meal</a:t>
            </a:r>
            <a:r>
              <a:rPr lang="ko-KR" altLang="en-US" sz="1600" dirty="0"/>
              <a:t>');</a:t>
            </a:r>
          </a:p>
          <a:p>
            <a:r>
              <a:rPr lang="ko-KR" altLang="en-US" sz="1600" dirty="0"/>
              <a:t>  }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sleep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Developer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must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sleep</a:t>
            </a:r>
            <a:r>
              <a:rPr lang="ko-KR" altLang="en-US" sz="1600" dirty="0"/>
              <a:t>');</a:t>
            </a:r>
          </a:p>
          <a:p>
            <a:r>
              <a:rPr lang="ko-KR" altLang="en-US" sz="1600" dirty="0"/>
              <a:t>  }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work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Junior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developer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works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hard</a:t>
            </a:r>
            <a:r>
              <a:rPr lang="ko-KR" altLang="en-US" sz="1600" dirty="0"/>
              <a:t>');</a:t>
            </a:r>
          </a:p>
          <a:p>
            <a:r>
              <a:rPr lang="ko-KR" altLang="en-US" sz="1600" dirty="0"/>
              <a:t>  }</a:t>
            </a:r>
          </a:p>
          <a:p>
            <a:r>
              <a:rPr lang="ko-KR" altLang="en-US" sz="16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58828" y="5190036"/>
            <a:ext cx="5649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/>
              <a:t>e</a:t>
            </a:r>
            <a:r>
              <a:rPr lang="en-US" altLang="ko-KR" sz="1600" dirty="0" smtClean="0"/>
              <a:t>xtends </a:t>
            </a:r>
            <a:r>
              <a:rPr lang="ko-KR" altLang="en-US" sz="1600" dirty="0" smtClean="0"/>
              <a:t>키워드를 사용해서 상속받는 일반 클래스의 경우에는 단 하나의 클래스만 상속이 가능하지만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추상 클래스는 여러 개를 </a:t>
            </a:r>
            <a:r>
              <a:rPr lang="ko-KR" altLang="en-US" sz="1600" dirty="0" err="1" smtClean="0"/>
              <a:t>임플리먼트할</a:t>
            </a:r>
            <a:r>
              <a:rPr lang="ko-KR" altLang="en-US" sz="1600" dirty="0" smtClean="0"/>
              <a:t> 수 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952305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57309" y="313565"/>
            <a:ext cx="31598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b="1" dirty="0" smtClean="0"/>
              <a:t>컬렉션</a:t>
            </a:r>
            <a:r>
              <a:rPr lang="en-US" altLang="ko-KR" sz="2800" b="1" dirty="0" smtClean="0"/>
              <a:t>(collection)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665143" y="1304693"/>
            <a:ext cx="598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컬렉션은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다수의 데이터를 처리할 수 있는 자료구조이다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65143" y="2163337"/>
            <a:ext cx="83505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dirty="0" smtClean="0"/>
              <a:t>List : 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순서가 있고 중복 허용</a:t>
            </a: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en-US" altLang="ko-KR" dirty="0" smtClean="0"/>
              <a:t>Set : </a:t>
            </a:r>
            <a:r>
              <a:rPr lang="ko-KR" altLang="en-US" dirty="0" smtClean="0"/>
              <a:t>데이터 순서가 없고 중복 허용하지 않음</a:t>
            </a: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en-US" altLang="ko-KR" dirty="0" smtClean="0"/>
              <a:t>Map : </a:t>
            </a:r>
            <a:r>
              <a:rPr lang="ko-KR" altLang="en-US" dirty="0" smtClean="0"/>
              <a:t>키</a:t>
            </a:r>
            <a:r>
              <a:rPr lang="en-US" altLang="ko-KR" dirty="0" smtClean="0"/>
              <a:t>(key)</a:t>
            </a:r>
            <a:r>
              <a:rPr lang="ko-KR" altLang="en-US" dirty="0" smtClean="0"/>
              <a:t>와 값</a:t>
            </a:r>
            <a:r>
              <a:rPr lang="en-US" altLang="ko-KR" dirty="0" smtClean="0"/>
              <a:t>(value)</a:t>
            </a:r>
            <a:r>
              <a:rPr lang="ko-KR" altLang="en-US" dirty="0" smtClean="0"/>
              <a:t>으로 구성되며 키는 중복되지 않고 값은 중복 가능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65143" y="3391313"/>
            <a:ext cx="4568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보통 컬렉션의 기본 중의 기본은 배열이다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다트에서는 리스트가 곧 배열이다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51264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684834" y="313565"/>
            <a:ext cx="11047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 smtClean="0"/>
              <a:t>List 1</a:t>
            </a:r>
            <a:endParaRPr lang="ko-KR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895815" y="1460810"/>
            <a:ext cx="2622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여러 타입을 가지는 </a:t>
            </a:r>
            <a:r>
              <a:rPr lang="en-US" altLang="ko-KR" dirty="0" smtClean="0"/>
              <a:t>List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95815" y="1963923"/>
            <a:ext cx="4858214" cy="329320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main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List</a:t>
            </a:r>
            <a:r>
              <a:rPr lang="ko-KR" altLang="en-US" sz="1600" dirty="0"/>
              <a:t>&lt;</a:t>
            </a:r>
            <a:r>
              <a:rPr lang="ko-KR" altLang="en-US" sz="1600" dirty="0" err="1"/>
              <a:t>String</a:t>
            </a:r>
            <a:r>
              <a:rPr lang="ko-KR" altLang="en-US" sz="1600" dirty="0"/>
              <a:t>&gt; </a:t>
            </a:r>
            <a:r>
              <a:rPr lang="ko-KR" altLang="en-US" sz="1600" dirty="0" err="1"/>
              <a:t>colors</a:t>
            </a:r>
            <a:r>
              <a:rPr lang="ko-KR" altLang="en-US" sz="1600" dirty="0"/>
              <a:t> = ['</a:t>
            </a:r>
            <a:r>
              <a:rPr lang="ko-KR" altLang="en-US" sz="1600" dirty="0" err="1"/>
              <a:t>Red</a:t>
            </a:r>
            <a:r>
              <a:rPr lang="ko-KR" altLang="en-US" sz="1600" dirty="0"/>
              <a:t>', '</a:t>
            </a:r>
            <a:r>
              <a:rPr lang="ko-KR" altLang="en-US" sz="1600" dirty="0" err="1"/>
              <a:t>Orange</a:t>
            </a:r>
            <a:r>
              <a:rPr lang="ko-KR" altLang="en-US" sz="1600" dirty="0"/>
              <a:t>', '</a:t>
            </a:r>
            <a:r>
              <a:rPr lang="ko-KR" altLang="en-US" sz="1600" dirty="0" err="1"/>
              <a:t>Yellow</a:t>
            </a:r>
            <a:r>
              <a:rPr lang="ko-KR" altLang="en-US" sz="1600" dirty="0"/>
              <a:t>'];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for</a:t>
            </a:r>
            <a:r>
              <a:rPr lang="ko-KR" altLang="en-US" sz="1600" dirty="0"/>
              <a:t> (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</a:t>
            </a:r>
            <a:r>
              <a:rPr lang="ko-KR" altLang="en-US" sz="1600" dirty="0"/>
              <a:t> = 0; </a:t>
            </a:r>
            <a:r>
              <a:rPr lang="ko-KR" altLang="en-US" sz="1600" dirty="0" err="1"/>
              <a:t>i</a:t>
            </a:r>
            <a:r>
              <a:rPr lang="ko-KR" altLang="en-US" sz="1600" dirty="0"/>
              <a:t> &lt; </a:t>
            </a:r>
            <a:r>
              <a:rPr lang="ko-KR" altLang="en-US" sz="1600" dirty="0" err="1"/>
              <a:t>colors.length</a:t>
            </a:r>
            <a:r>
              <a:rPr lang="ko-KR" altLang="en-US" sz="1600" dirty="0"/>
              <a:t>; </a:t>
            </a:r>
            <a:r>
              <a:rPr lang="ko-KR" altLang="en-US" sz="1600" dirty="0" err="1"/>
              <a:t>i</a:t>
            </a:r>
            <a:r>
              <a:rPr lang="ko-KR" altLang="en-US" sz="1600" dirty="0"/>
              <a:t>++)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</a:t>
            </a:r>
            <a:r>
              <a:rPr lang="ko-KR" altLang="en-US" sz="1600" dirty="0" err="1"/>
              <a:t>colors</a:t>
            </a:r>
            <a:r>
              <a:rPr lang="ko-KR" altLang="en-US" sz="1600" dirty="0"/>
              <a:t>[</a:t>
            </a:r>
            <a:r>
              <a:rPr lang="ko-KR" altLang="en-US" sz="1600" dirty="0" err="1"/>
              <a:t>i</a:t>
            </a:r>
            <a:r>
              <a:rPr lang="ko-KR" altLang="en-US" sz="1600" dirty="0"/>
              <a:t>]);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smtClean="0"/>
              <a:t>}</a:t>
            </a:r>
            <a:endParaRPr lang="en-US" altLang="ko-KR" sz="1600" dirty="0" smtClean="0"/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List</a:t>
            </a:r>
            <a:r>
              <a:rPr lang="ko-KR" altLang="en-US" sz="1600" dirty="0"/>
              <a:t>&lt;</a:t>
            </a:r>
            <a:r>
              <a:rPr lang="ko-KR" altLang="en-US" sz="1600" dirty="0" err="1"/>
              <a:t>num</a:t>
            </a:r>
            <a:r>
              <a:rPr lang="ko-KR" altLang="en-US" sz="1600" dirty="0"/>
              <a:t>&gt; </a:t>
            </a:r>
            <a:r>
              <a:rPr lang="ko-KR" altLang="en-US" sz="1600" dirty="0" err="1"/>
              <a:t>numbers</a:t>
            </a:r>
            <a:r>
              <a:rPr lang="ko-KR" altLang="en-US" sz="1600" dirty="0"/>
              <a:t> = [];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numbers.add</a:t>
            </a:r>
            <a:r>
              <a:rPr lang="ko-KR" altLang="en-US" sz="1600" dirty="0"/>
              <a:t>(1);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numbers.add</a:t>
            </a:r>
            <a:r>
              <a:rPr lang="ko-KR" altLang="en-US" sz="1600" dirty="0"/>
              <a:t>(2);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numbers.add</a:t>
            </a:r>
            <a:r>
              <a:rPr lang="ko-KR" altLang="en-US" sz="1600" dirty="0"/>
              <a:t>(3);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for</a:t>
            </a:r>
            <a:r>
              <a:rPr lang="ko-KR" altLang="en-US" sz="1600" dirty="0"/>
              <a:t> (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</a:t>
            </a:r>
            <a:r>
              <a:rPr lang="ko-KR" altLang="en-US" sz="1600" dirty="0"/>
              <a:t> = 0; </a:t>
            </a:r>
            <a:r>
              <a:rPr lang="ko-KR" altLang="en-US" sz="1600" dirty="0" err="1"/>
              <a:t>i</a:t>
            </a:r>
            <a:r>
              <a:rPr lang="ko-KR" altLang="en-US" sz="1600" dirty="0"/>
              <a:t> &lt; </a:t>
            </a:r>
            <a:r>
              <a:rPr lang="ko-KR" altLang="en-US" sz="1600" dirty="0" err="1"/>
              <a:t>numbers.length</a:t>
            </a:r>
            <a:r>
              <a:rPr lang="ko-KR" altLang="en-US" sz="1600" dirty="0"/>
              <a:t>; </a:t>
            </a:r>
            <a:r>
              <a:rPr lang="ko-KR" altLang="en-US" sz="1600" dirty="0" err="1"/>
              <a:t>i</a:t>
            </a:r>
            <a:r>
              <a:rPr lang="ko-KR" altLang="en-US" sz="1600" dirty="0"/>
              <a:t>++)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</a:t>
            </a:r>
            <a:r>
              <a:rPr lang="ko-KR" altLang="en-US" sz="1600" dirty="0" err="1"/>
              <a:t>numbers</a:t>
            </a:r>
            <a:r>
              <a:rPr lang="ko-KR" altLang="en-US" sz="1600" dirty="0"/>
              <a:t>[</a:t>
            </a:r>
            <a:r>
              <a:rPr lang="ko-KR" altLang="en-US" sz="1600" dirty="0" err="1"/>
              <a:t>i</a:t>
            </a:r>
            <a:r>
              <a:rPr lang="ko-KR" altLang="en-US" sz="1600" dirty="0"/>
              <a:t>]);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smtClean="0"/>
              <a:t>}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6449122" y="1963923"/>
            <a:ext cx="3665035" cy="28931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List</a:t>
            </a:r>
            <a:r>
              <a:rPr lang="ko-KR" altLang="en-US" sz="1600" dirty="0"/>
              <a:t>&lt;</a:t>
            </a:r>
            <a:r>
              <a:rPr lang="ko-KR" altLang="en-US" sz="1600" dirty="0" err="1"/>
              <a:t>dynamic</a:t>
            </a:r>
            <a:r>
              <a:rPr lang="ko-KR" altLang="en-US" sz="1600" dirty="0"/>
              <a:t>&gt; list1 = [1, 2.5, '</a:t>
            </a:r>
            <a:r>
              <a:rPr lang="ko-KR" altLang="en-US" sz="1600" dirty="0" err="1"/>
              <a:t>test</a:t>
            </a:r>
            <a:r>
              <a:rPr lang="ko-KR" altLang="en-US" sz="1600" dirty="0"/>
              <a:t>'];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dynamic</a:t>
            </a:r>
            <a:r>
              <a:rPr lang="ko-KR" altLang="en-US" sz="1600" dirty="0"/>
              <a:t> list2 = [1, 2.5, '</a:t>
            </a:r>
            <a:r>
              <a:rPr lang="ko-KR" altLang="en-US" sz="1600" dirty="0" err="1"/>
              <a:t>test</a:t>
            </a:r>
            <a:r>
              <a:rPr lang="ko-KR" altLang="en-US" sz="1600" dirty="0"/>
              <a:t>'];</a:t>
            </a:r>
          </a:p>
          <a:p>
            <a:r>
              <a:rPr lang="ko-KR" altLang="en-US" sz="1600" dirty="0"/>
              <a:t>  list2 = 1;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var</a:t>
            </a:r>
            <a:r>
              <a:rPr lang="ko-KR" altLang="en-US" sz="1600" dirty="0"/>
              <a:t> list3 = [1, 2.5, '</a:t>
            </a:r>
            <a:r>
              <a:rPr lang="ko-KR" altLang="en-US" sz="1600" dirty="0" err="1"/>
              <a:t>test</a:t>
            </a:r>
            <a:r>
              <a:rPr lang="ko-KR" altLang="en-US" sz="1600" dirty="0"/>
              <a:t>'];</a:t>
            </a:r>
          </a:p>
          <a:p>
            <a:r>
              <a:rPr lang="ko-KR" altLang="en-US" sz="1600" dirty="0"/>
              <a:t>  // list3 = 1;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for</a:t>
            </a:r>
            <a:r>
              <a:rPr lang="ko-KR" altLang="en-US" sz="1600" dirty="0"/>
              <a:t> (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</a:t>
            </a:r>
            <a:r>
              <a:rPr lang="ko-KR" altLang="en-US" sz="1600" dirty="0"/>
              <a:t> = 0; </a:t>
            </a:r>
            <a:r>
              <a:rPr lang="ko-KR" altLang="en-US" sz="1600" dirty="0" err="1"/>
              <a:t>i</a:t>
            </a:r>
            <a:r>
              <a:rPr lang="ko-KR" altLang="en-US" sz="1600" dirty="0"/>
              <a:t> &lt; list1.length; </a:t>
            </a:r>
            <a:r>
              <a:rPr lang="ko-KR" altLang="en-US" sz="1600" dirty="0" err="1"/>
              <a:t>i</a:t>
            </a:r>
            <a:r>
              <a:rPr lang="ko-KR" altLang="en-US" sz="1600" dirty="0"/>
              <a:t>++)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(list1[</a:t>
            </a:r>
            <a:r>
              <a:rPr lang="ko-KR" altLang="en-US" sz="1600" dirty="0" err="1"/>
              <a:t>i</a:t>
            </a:r>
            <a:r>
              <a:rPr lang="ko-KR" altLang="en-US" sz="1600" dirty="0"/>
              <a:t>]);</a:t>
            </a:r>
          </a:p>
          <a:p>
            <a:r>
              <a:rPr lang="ko-KR" altLang="en-US" sz="1600" dirty="0"/>
              <a:t>  }</a:t>
            </a:r>
          </a:p>
          <a:p>
            <a:r>
              <a:rPr lang="ko-KR" alt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58788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3384" y="1465170"/>
            <a:ext cx="6746490" cy="45243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main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List</a:t>
            </a:r>
            <a:r>
              <a:rPr lang="ko-KR" altLang="en-US" sz="1600" dirty="0"/>
              <a:t>&lt;</a:t>
            </a:r>
            <a:r>
              <a:rPr lang="ko-KR" altLang="en-US" sz="1600" dirty="0" err="1"/>
              <a:t>dynamic</a:t>
            </a:r>
            <a:r>
              <a:rPr lang="ko-KR" altLang="en-US" sz="1600" dirty="0"/>
              <a:t>&gt; </a:t>
            </a:r>
            <a:r>
              <a:rPr lang="ko-KR" altLang="en-US" sz="1600" dirty="0" err="1"/>
              <a:t>list</a:t>
            </a:r>
            <a:r>
              <a:rPr lang="ko-KR" altLang="en-US" sz="1600" dirty="0"/>
              <a:t> = [1, 2.5, '</a:t>
            </a:r>
            <a:r>
              <a:rPr lang="ko-KR" altLang="en-US" sz="1600" dirty="0" err="1"/>
              <a:t>test</a:t>
            </a:r>
            <a:r>
              <a:rPr lang="ko-KR" altLang="en-US" sz="1600" dirty="0"/>
              <a:t>'];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index</a:t>
            </a:r>
            <a:r>
              <a:rPr lang="ko-KR" altLang="en-US" sz="1600" dirty="0"/>
              <a:t> of </a:t>
            </a:r>
            <a:r>
              <a:rPr lang="ko-KR" altLang="en-US" sz="1600" dirty="0" err="1"/>
              <a:t>test</a:t>
            </a:r>
            <a:r>
              <a:rPr lang="ko-KR" altLang="en-US" sz="1600" dirty="0"/>
              <a:t> = ${</a:t>
            </a:r>
            <a:r>
              <a:rPr lang="ko-KR" altLang="en-US" sz="1600" dirty="0" err="1"/>
              <a:t>list.indexOf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test</a:t>
            </a:r>
            <a:r>
              <a:rPr lang="ko-KR" altLang="en-US" sz="1600" dirty="0"/>
              <a:t>')}'); // '</a:t>
            </a:r>
            <a:r>
              <a:rPr lang="ko-KR" altLang="en-US" sz="1600" dirty="0" err="1"/>
              <a:t>test'의</a:t>
            </a:r>
            <a:r>
              <a:rPr lang="ko-KR" altLang="en-US" sz="1600" dirty="0"/>
              <a:t> 인덱스 값 출력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list.add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new</a:t>
            </a:r>
            <a:r>
              <a:rPr lang="ko-KR" altLang="en-US" sz="1600" dirty="0"/>
              <a:t>'); // '</a:t>
            </a:r>
            <a:r>
              <a:rPr lang="ko-KR" altLang="en-US" sz="1600" dirty="0" err="1"/>
              <a:t>new</a:t>
            </a:r>
            <a:r>
              <a:rPr lang="ko-KR" altLang="en-US" sz="1600" dirty="0"/>
              <a:t>' 추가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list.addAll</a:t>
            </a:r>
            <a:r>
              <a:rPr lang="ko-KR" altLang="en-US" sz="1600" dirty="0"/>
              <a:t>([100, '</a:t>
            </a:r>
            <a:r>
              <a:rPr lang="ko-KR" altLang="en-US" sz="1600" dirty="0" err="1"/>
              <a:t>korea</a:t>
            </a:r>
            <a:r>
              <a:rPr lang="ko-KR" altLang="en-US" sz="1600" dirty="0"/>
              <a:t>']); // 여러 요소 추가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list.remove</a:t>
            </a:r>
            <a:r>
              <a:rPr lang="ko-KR" altLang="en-US" sz="1600" dirty="0"/>
              <a:t>(2.5); // 요소 중 2.5 삭제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list.removeAt</a:t>
            </a:r>
            <a:r>
              <a:rPr lang="ko-KR" altLang="en-US" sz="1600" dirty="0"/>
              <a:t>(0); // 인덱스 0의 요소(=1) 삭제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('-----</a:t>
            </a:r>
            <a:r>
              <a:rPr lang="ko-KR" altLang="en-US" sz="1600" dirty="0" err="1"/>
              <a:t>Start</a:t>
            </a:r>
            <a:r>
              <a:rPr lang="ko-KR" altLang="en-US" sz="1600" dirty="0"/>
              <a:t> of </a:t>
            </a:r>
            <a:r>
              <a:rPr lang="ko-KR" altLang="en-US" sz="1600" dirty="0" err="1"/>
              <a:t>list</a:t>
            </a:r>
            <a:r>
              <a:rPr lang="ko-KR" altLang="en-US" sz="1600" dirty="0"/>
              <a:t>-----');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for</a:t>
            </a:r>
            <a:r>
              <a:rPr lang="ko-KR" altLang="en-US" sz="1600" dirty="0"/>
              <a:t> (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</a:t>
            </a:r>
            <a:r>
              <a:rPr lang="ko-KR" altLang="en-US" sz="1600" dirty="0"/>
              <a:t> = 0; </a:t>
            </a:r>
            <a:r>
              <a:rPr lang="ko-KR" altLang="en-US" sz="1600" dirty="0" err="1"/>
              <a:t>i</a:t>
            </a:r>
            <a:r>
              <a:rPr lang="ko-KR" altLang="en-US" sz="1600" dirty="0"/>
              <a:t> &lt; </a:t>
            </a:r>
            <a:r>
              <a:rPr lang="ko-KR" altLang="en-US" sz="1600" dirty="0" err="1"/>
              <a:t>list.length</a:t>
            </a:r>
            <a:r>
              <a:rPr lang="ko-KR" altLang="en-US" sz="1600" dirty="0"/>
              <a:t>; </a:t>
            </a:r>
            <a:r>
              <a:rPr lang="ko-KR" altLang="en-US" sz="1600" dirty="0" err="1"/>
              <a:t>i</a:t>
            </a:r>
            <a:r>
              <a:rPr lang="ko-KR" altLang="en-US" sz="1600" dirty="0"/>
              <a:t>++)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</a:t>
            </a:r>
            <a:r>
              <a:rPr lang="ko-KR" altLang="en-US" sz="1600" dirty="0" err="1"/>
              <a:t>list</a:t>
            </a:r>
            <a:r>
              <a:rPr lang="ko-KR" altLang="en-US" sz="1600" dirty="0"/>
              <a:t>[</a:t>
            </a:r>
            <a:r>
              <a:rPr lang="ko-KR" altLang="en-US" sz="1600" dirty="0" err="1"/>
              <a:t>i</a:t>
            </a:r>
            <a:r>
              <a:rPr lang="ko-KR" altLang="en-US" sz="1600" dirty="0"/>
              <a:t>]);</a:t>
            </a:r>
          </a:p>
          <a:p>
            <a:r>
              <a:rPr lang="ko-KR" altLang="en-US" sz="1600" dirty="0"/>
              <a:t>  }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('------</a:t>
            </a:r>
            <a:r>
              <a:rPr lang="ko-KR" altLang="en-US" sz="1600" dirty="0" err="1"/>
              <a:t>End</a:t>
            </a:r>
            <a:r>
              <a:rPr lang="ko-KR" altLang="en-US" sz="1600" dirty="0"/>
              <a:t> of </a:t>
            </a:r>
            <a:r>
              <a:rPr lang="ko-KR" altLang="en-US" sz="1600" dirty="0" err="1"/>
              <a:t>list</a:t>
            </a:r>
            <a:r>
              <a:rPr lang="ko-KR" altLang="en-US" sz="1600" dirty="0"/>
              <a:t>------');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first</a:t>
            </a:r>
            <a:r>
              <a:rPr lang="ko-KR" altLang="en-US" sz="1600" dirty="0"/>
              <a:t> of </a:t>
            </a:r>
            <a:r>
              <a:rPr lang="ko-KR" altLang="en-US" sz="1600" dirty="0" err="1"/>
              <a:t>list</a:t>
            </a:r>
            <a:r>
              <a:rPr lang="ko-KR" altLang="en-US" sz="1600" dirty="0"/>
              <a:t> = ${</a:t>
            </a:r>
            <a:r>
              <a:rPr lang="ko-KR" altLang="en-US" sz="1600" dirty="0" err="1"/>
              <a:t>list.first</a:t>
            </a:r>
            <a:r>
              <a:rPr lang="ko-KR" altLang="en-US" sz="1600" dirty="0"/>
              <a:t>}');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last</a:t>
            </a:r>
            <a:r>
              <a:rPr lang="ko-KR" altLang="en-US" sz="1600" dirty="0"/>
              <a:t> of </a:t>
            </a:r>
            <a:r>
              <a:rPr lang="ko-KR" altLang="en-US" sz="1600" dirty="0" err="1"/>
              <a:t>list</a:t>
            </a:r>
            <a:r>
              <a:rPr lang="ko-KR" altLang="en-US" sz="1600" dirty="0"/>
              <a:t> = ${</a:t>
            </a:r>
            <a:r>
              <a:rPr lang="ko-KR" altLang="en-US" sz="1600" dirty="0" err="1"/>
              <a:t>list.last</a:t>
            </a:r>
            <a:r>
              <a:rPr lang="ko-KR" altLang="en-US" sz="1600" dirty="0"/>
              <a:t>}');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reverse</a:t>
            </a:r>
            <a:r>
              <a:rPr lang="ko-KR" altLang="en-US" sz="1600" dirty="0"/>
              <a:t> of </a:t>
            </a:r>
            <a:r>
              <a:rPr lang="ko-KR" altLang="en-US" sz="1600" dirty="0" err="1"/>
              <a:t>list</a:t>
            </a:r>
            <a:r>
              <a:rPr lang="ko-KR" altLang="en-US" sz="1600" dirty="0"/>
              <a:t> = ${</a:t>
            </a:r>
            <a:r>
              <a:rPr lang="ko-KR" altLang="en-US" sz="1600" dirty="0" err="1"/>
              <a:t>list.reversed</a:t>
            </a:r>
            <a:r>
              <a:rPr lang="ko-KR" altLang="en-US" sz="1600" dirty="0"/>
              <a:t>}');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if</a:t>
            </a:r>
            <a:r>
              <a:rPr lang="ko-KR" altLang="en-US" sz="1600" dirty="0"/>
              <a:t> (</a:t>
            </a:r>
            <a:r>
              <a:rPr lang="ko-KR" altLang="en-US" sz="1600" dirty="0" err="1"/>
              <a:t>list.contains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new</a:t>
            </a:r>
            <a:r>
              <a:rPr lang="ko-KR" altLang="en-US" sz="1600" dirty="0"/>
              <a:t>'))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There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new</a:t>
            </a:r>
            <a:r>
              <a:rPr lang="ko-KR" altLang="en-US" sz="1600" dirty="0"/>
              <a:t>.');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smtClean="0"/>
              <a:t>}</a:t>
            </a:r>
            <a:endParaRPr lang="ko-KR" altLang="en-US" sz="1600" dirty="0"/>
          </a:p>
        </p:txBody>
      </p:sp>
      <p:sp>
        <p:nvSpPr>
          <p:cNvPr id="3" name="직사각형 2"/>
          <p:cNvSpPr/>
          <p:nvPr/>
        </p:nvSpPr>
        <p:spPr>
          <a:xfrm>
            <a:off x="7237142" y="1465169"/>
            <a:ext cx="4650079" cy="45243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if</a:t>
            </a:r>
            <a:r>
              <a:rPr lang="ko-KR" altLang="en-US" sz="1600" dirty="0"/>
              <a:t> (</a:t>
            </a:r>
            <a:r>
              <a:rPr lang="ko-KR" altLang="en-US" sz="1600" dirty="0" err="1"/>
              <a:t>list.isNotEmpty</a:t>
            </a:r>
            <a:r>
              <a:rPr lang="ko-KR" altLang="en-US" sz="1600" dirty="0"/>
              <a:t>)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list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not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empty</a:t>
            </a:r>
            <a:r>
              <a:rPr lang="ko-KR" altLang="en-US" sz="1600" dirty="0"/>
              <a:t>');</a:t>
            </a:r>
          </a:p>
          <a:p>
            <a:r>
              <a:rPr lang="ko-KR" altLang="en-US" sz="1600" dirty="0"/>
              <a:t>  }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list.clear</a:t>
            </a:r>
            <a:r>
              <a:rPr lang="ko-KR" altLang="en-US" sz="1600" dirty="0"/>
              <a:t>(); // 리스트 모든 항목 삭제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for</a:t>
            </a:r>
            <a:r>
              <a:rPr lang="ko-KR" altLang="en-US" sz="1600" dirty="0"/>
              <a:t> (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</a:t>
            </a:r>
            <a:r>
              <a:rPr lang="ko-KR" altLang="en-US" sz="1600" dirty="0"/>
              <a:t> = 0; </a:t>
            </a:r>
            <a:r>
              <a:rPr lang="ko-KR" altLang="en-US" sz="1600" dirty="0" err="1"/>
              <a:t>i</a:t>
            </a:r>
            <a:r>
              <a:rPr lang="ko-KR" altLang="en-US" sz="1600" dirty="0"/>
              <a:t> &lt; </a:t>
            </a:r>
            <a:r>
              <a:rPr lang="ko-KR" altLang="en-US" sz="1600" dirty="0" err="1"/>
              <a:t>list.length</a:t>
            </a:r>
            <a:r>
              <a:rPr lang="ko-KR" altLang="en-US" sz="1600" dirty="0"/>
              <a:t>; </a:t>
            </a:r>
            <a:r>
              <a:rPr lang="ko-KR" altLang="en-US" sz="1600" dirty="0" err="1"/>
              <a:t>i</a:t>
            </a:r>
            <a:r>
              <a:rPr lang="ko-KR" altLang="en-US" sz="1600" dirty="0"/>
              <a:t>++)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</a:t>
            </a:r>
            <a:r>
              <a:rPr lang="ko-KR" altLang="en-US" sz="1600" dirty="0" err="1"/>
              <a:t>list</a:t>
            </a:r>
            <a:r>
              <a:rPr lang="ko-KR" altLang="en-US" sz="1600" dirty="0"/>
              <a:t>[</a:t>
            </a:r>
            <a:r>
              <a:rPr lang="ko-KR" altLang="en-US" sz="1600" dirty="0" err="1"/>
              <a:t>i</a:t>
            </a:r>
            <a:r>
              <a:rPr lang="ko-KR" altLang="en-US" sz="1600" dirty="0"/>
              <a:t>]);</a:t>
            </a:r>
          </a:p>
          <a:p>
            <a:r>
              <a:rPr lang="ko-KR" altLang="en-US" sz="1600" dirty="0"/>
              <a:t>  }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if</a:t>
            </a:r>
            <a:r>
              <a:rPr lang="ko-KR" altLang="en-US" sz="1600" dirty="0"/>
              <a:t> (</a:t>
            </a:r>
            <a:r>
              <a:rPr lang="ko-KR" altLang="en-US" sz="1600" dirty="0" err="1"/>
              <a:t>list.isEmpty</a:t>
            </a:r>
            <a:r>
              <a:rPr lang="ko-KR" altLang="en-US" sz="1600" dirty="0"/>
              <a:t>)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list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empty</a:t>
            </a:r>
            <a:r>
              <a:rPr lang="ko-KR" altLang="en-US" sz="1600" dirty="0"/>
              <a:t>');</a:t>
            </a:r>
          </a:p>
          <a:p>
            <a:r>
              <a:rPr lang="ko-KR" altLang="en-US" sz="1600" dirty="0"/>
              <a:t>  }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list.add</a:t>
            </a:r>
            <a:r>
              <a:rPr lang="ko-KR" altLang="en-US" sz="1600" dirty="0"/>
              <a:t>(1000); // 1000 추가</a:t>
            </a:r>
          </a:p>
          <a:p>
            <a:r>
              <a:rPr lang="ko-KR" altLang="en-US" sz="1600" dirty="0"/>
              <a:t>  // 리스트의 요소가 단 1개라면 해당 요소 리턴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list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has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just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one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element</a:t>
            </a:r>
            <a:r>
              <a:rPr lang="ko-KR" altLang="en-US" sz="1600" dirty="0"/>
              <a:t> = ${</a:t>
            </a:r>
            <a:r>
              <a:rPr lang="ko-KR" altLang="en-US" sz="1600" dirty="0" err="1"/>
              <a:t>list.single</a:t>
            </a:r>
            <a:r>
              <a:rPr lang="ko-KR" altLang="en-US" sz="1600" dirty="0"/>
              <a:t>}');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list.addAll</a:t>
            </a:r>
            <a:r>
              <a:rPr lang="ko-KR" altLang="en-US" sz="1600" dirty="0"/>
              <a:t>([100, 20, 1, 200, 5, 3, 30, 2000]);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list.sort</a:t>
            </a:r>
            <a:r>
              <a:rPr lang="ko-KR" altLang="en-US" sz="1600" dirty="0"/>
              <a:t>(); // 리스트 정렬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</a:t>
            </a:r>
            <a:r>
              <a:rPr lang="ko-KR" altLang="en-US" sz="1600" dirty="0" err="1"/>
              <a:t>list</a:t>
            </a:r>
            <a:r>
              <a:rPr lang="ko-KR" altLang="en-US" sz="1600" dirty="0"/>
              <a:t>);</a:t>
            </a:r>
          </a:p>
          <a:p>
            <a:r>
              <a:rPr lang="ko-KR" altLang="en-US" sz="16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384" y="959004"/>
            <a:ext cx="420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리스트의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주요 </a:t>
            </a:r>
            <a:r>
              <a:rPr lang="ko-KR" altLang="en-US" dirty="0" err="1" smtClean="0"/>
              <a:t>메소드와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사용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684834" y="313565"/>
            <a:ext cx="11047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 smtClean="0"/>
              <a:t>List 2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589214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08078" y="313565"/>
            <a:ext cx="10583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 smtClean="0"/>
              <a:t>Set 1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936702" y="1148576"/>
            <a:ext cx="5573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데이터의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순서가 없고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중복된 요소를 허용하지 않음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61375" y="1708567"/>
            <a:ext cx="4746703" cy="329320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main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Set</a:t>
            </a:r>
            <a:r>
              <a:rPr lang="ko-KR" altLang="en-US" sz="1600" dirty="0"/>
              <a:t>&lt;</a:t>
            </a:r>
            <a:r>
              <a:rPr lang="ko-KR" altLang="en-US" sz="1600" dirty="0" err="1"/>
              <a:t>String</a:t>
            </a:r>
            <a:r>
              <a:rPr lang="ko-KR" altLang="en-US" sz="1600" dirty="0"/>
              <a:t>&gt; </a:t>
            </a:r>
            <a:r>
              <a:rPr lang="ko-KR" altLang="en-US" sz="1600" dirty="0" err="1"/>
              <a:t>colors</a:t>
            </a:r>
            <a:r>
              <a:rPr lang="ko-KR" altLang="en-US" sz="1600" dirty="0"/>
              <a:t> = {'RED', '</a:t>
            </a:r>
            <a:r>
              <a:rPr lang="ko-KR" altLang="en-US" sz="1600" dirty="0" err="1"/>
              <a:t>Orange</a:t>
            </a:r>
            <a:r>
              <a:rPr lang="ko-KR" altLang="en-US" sz="1600" dirty="0"/>
              <a:t>', '</a:t>
            </a:r>
            <a:r>
              <a:rPr lang="ko-KR" altLang="en-US" sz="1600" dirty="0" err="1"/>
              <a:t>Yellow</a:t>
            </a:r>
            <a:r>
              <a:rPr lang="ko-KR" altLang="en-US" sz="1600" dirty="0"/>
              <a:t>'};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for</a:t>
            </a:r>
            <a:r>
              <a:rPr lang="ko-KR" altLang="en-US" sz="1600" dirty="0"/>
              <a:t>(</a:t>
            </a:r>
            <a:r>
              <a:rPr lang="ko-KR" altLang="en-US" sz="1600" dirty="0" err="1"/>
              <a:t>String</a:t>
            </a:r>
            <a:r>
              <a:rPr lang="ko-KR" altLang="en-US" sz="1600" dirty="0"/>
              <a:t> </a:t>
            </a:r>
            <a:r>
              <a:rPr lang="ko-KR" altLang="en-US" sz="1600" dirty="0" err="1"/>
              <a:t>each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colors</a:t>
            </a:r>
            <a:r>
              <a:rPr lang="ko-KR" altLang="en-US" sz="1600" dirty="0"/>
              <a:t>)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</a:t>
            </a:r>
            <a:r>
              <a:rPr lang="ko-KR" altLang="en-US" sz="1600" dirty="0" err="1"/>
              <a:t>each</a:t>
            </a:r>
            <a:r>
              <a:rPr lang="ko-KR" altLang="en-US" sz="1600" dirty="0"/>
              <a:t>);</a:t>
            </a:r>
          </a:p>
          <a:p>
            <a:r>
              <a:rPr lang="ko-KR" altLang="en-US" sz="1600" dirty="0"/>
              <a:t>  }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Set</a:t>
            </a:r>
            <a:r>
              <a:rPr lang="ko-KR" altLang="en-US" sz="1600" dirty="0"/>
              <a:t>&lt;</a:t>
            </a:r>
            <a:r>
              <a:rPr lang="ko-KR" altLang="en-US" sz="1600" dirty="0" err="1"/>
              <a:t>num</a:t>
            </a:r>
            <a:r>
              <a:rPr lang="ko-KR" altLang="en-US" sz="1600" dirty="0"/>
              <a:t>&gt; </a:t>
            </a:r>
            <a:r>
              <a:rPr lang="ko-KR" altLang="en-US" sz="1600" dirty="0" err="1"/>
              <a:t>numbers</a:t>
            </a:r>
            <a:r>
              <a:rPr lang="ko-KR" altLang="en-US" sz="1600" dirty="0"/>
              <a:t> = {};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numbers.add</a:t>
            </a:r>
            <a:r>
              <a:rPr lang="ko-KR" altLang="en-US" sz="1600" dirty="0"/>
              <a:t>(1);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numbers.add</a:t>
            </a:r>
            <a:r>
              <a:rPr lang="ko-KR" altLang="en-US" sz="1600" dirty="0"/>
              <a:t>(2);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numbers.add</a:t>
            </a:r>
            <a:r>
              <a:rPr lang="ko-KR" altLang="en-US" sz="1600" dirty="0"/>
              <a:t>(3);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for</a:t>
            </a:r>
            <a:r>
              <a:rPr lang="ko-KR" altLang="en-US" sz="1600" dirty="0"/>
              <a:t>(</a:t>
            </a:r>
            <a:r>
              <a:rPr lang="ko-KR" altLang="en-US" sz="1600" dirty="0" err="1"/>
              <a:t>num</a:t>
            </a:r>
            <a:r>
              <a:rPr lang="ko-KR" altLang="en-US" sz="1600" dirty="0"/>
              <a:t> </a:t>
            </a:r>
            <a:r>
              <a:rPr lang="ko-KR" altLang="en-US" sz="1600" dirty="0" err="1"/>
              <a:t>each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numbers</a:t>
            </a:r>
            <a:r>
              <a:rPr lang="ko-KR" altLang="en-US" sz="1600" dirty="0"/>
              <a:t>)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</a:t>
            </a:r>
            <a:r>
              <a:rPr lang="ko-KR" altLang="en-US" sz="1600" dirty="0" err="1"/>
              <a:t>each</a:t>
            </a:r>
            <a:r>
              <a:rPr lang="ko-KR" altLang="en-US" sz="1600" dirty="0"/>
              <a:t>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smtClean="0"/>
              <a:t>}  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6213278" y="1708567"/>
            <a:ext cx="3900878" cy="42780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Set</a:t>
            </a:r>
            <a:r>
              <a:rPr lang="ko-KR" altLang="en-US" sz="1600" dirty="0"/>
              <a:t>&lt;</a:t>
            </a:r>
            <a:r>
              <a:rPr lang="ko-KR" altLang="en-US" sz="1600" dirty="0" err="1"/>
              <a:t>dynamic</a:t>
            </a:r>
            <a:r>
              <a:rPr lang="ko-KR" altLang="en-US" sz="1600" dirty="0"/>
              <a:t>&gt; </a:t>
            </a:r>
            <a:r>
              <a:rPr lang="ko-KR" altLang="en-US" sz="1600" dirty="0" err="1"/>
              <a:t>testSet</a:t>
            </a:r>
            <a:r>
              <a:rPr lang="ko-KR" altLang="en-US" sz="1600" dirty="0"/>
              <a:t> = {1, 2.5, '</a:t>
            </a:r>
            <a:r>
              <a:rPr lang="ko-KR" altLang="en-US" sz="1600" dirty="0" err="1"/>
              <a:t>test</a:t>
            </a:r>
            <a:r>
              <a:rPr lang="ko-KR" altLang="en-US" sz="1600" dirty="0"/>
              <a:t>'};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testSet.add</a:t>
            </a:r>
            <a:r>
              <a:rPr lang="ko-KR" altLang="en-US" sz="1600" dirty="0"/>
              <a:t>(1);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testSet.add</a:t>
            </a:r>
            <a:r>
              <a:rPr lang="ko-KR" altLang="en-US" sz="1600" dirty="0"/>
              <a:t>(1);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testSet.add</a:t>
            </a:r>
            <a:r>
              <a:rPr lang="ko-KR" altLang="en-US" sz="1600" dirty="0"/>
              <a:t>(1);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testSet.add</a:t>
            </a:r>
            <a:r>
              <a:rPr lang="ko-KR" altLang="en-US" sz="1600" dirty="0"/>
              <a:t>(3);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testSet.add</a:t>
            </a:r>
            <a:r>
              <a:rPr lang="ko-KR" altLang="en-US" sz="1600" dirty="0"/>
              <a:t>(2);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testSet.add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korea</a:t>
            </a:r>
            <a:r>
              <a:rPr lang="ko-KR" altLang="en-US" sz="1600" dirty="0"/>
              <a:t>');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testSet.add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korea</a:t>
            </a:r>
            <a:r>
              <a:rPr lang="ko-KR" altLang="en-US" sz="1600" dirty="0"/>
              <a:t>');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testSet.add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korea</a:t>
            </a:r>
            <a:r>
              <a:rPr lang="ko-KR" altLang="en-US" sz="1600" dirty="0"/>
              <a:t>');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('-----</a:t>
            </a:r>
            <a:r>
              <a:rPr lang="ko-KR" altLang="en-US" sz="1600" dirty="0" err="1"/>
              <a:t>Start</a:t>
            </a:r>
            <a:r>
              <a:rPr lang="ko-KR" altLang="en-US" sz="1600" dirty="0"/>
              <a:t> of </a:t>
            </a:r>
            <a:r>
              <a:rPr lang="ko-KR" altLang="en-US" sz="1600" dirty="0" err="1"/>
              <a:t>testSet</a:t>
            </a:r>
            <a:r>
              <a:rPr lang="ko-KR" altLang="en-US" sz="1600" dirty="0"/>
              <a:t>-----');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for</a:t>
            </a:r>
            <a:r>
              <a:rPr lang="ko-KR" altLang="en-US" sz="1600" dirty="0"/>
              <a:t>(</a:t>
            </a:r>
            <a:r>
              <a:rPr lang="ko-KR" altLang="en-US" sz="1600" dirty="0" err="1"/>
              <a:t>dynamic</a:t>
            </a:r>
            <a:r>
              <a:rPr lang="ko-KR" altLang="en-US" sz="1600" dirty="0"/>
              <a:t> </a:t>
            </a:r>
            <a:r>
              <a:rPr lang="ko-KR" altLang="en-US" sz="1600" dirty="0" err="1"/>
              <a:t>each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testSet</a:t>
            </a:r>
            <a:r>
              <a:rPr lang="ko-KR" altLang="en-US" sz="1600" dirty="0"/>
              <a:t>)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</a:t>
            </a:r>
            <a:r>
              <a:rPr lang="ko-KR" altLang="en-US" sz="1600" dirty="0" err="1"/>
              <a:t>each</a:t>
            </a:r>
            <a:r>
              <a:rPr lang="ko-KR" altLang="en-US" sz="1600" dirty="0"/>
              <a:t>);</a:t>
            </a:r>
          </a:p>
          <a:p>
            <a:r>
              <a:rPr lang="ko-KR" altLang="en-US" sz="1600" dirty="0"/>
              <a:t>  }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('------</a:t>
            </a:r>
            <a:r>
              <a:rPr lang="ko-KR" altLang="en-US" sz="1600" dirty="0" err="1"/>
              <a:t>End</a:t>
            </a:r>
            <a:r>
              <a:rPr lang="ko-KR" altLang="en-US" sz="1600" dirty="0"/>
              <a:t> of </a:t>
            </a:r>
            <a:r>
              <a:rPr lang="ko-KR" altLang="en-US" sz="1600" dirty="0" err="1"/>
              <a:t>testSet</a:t>
            </a:r>
            <a:r>
              <a:rPr lang="ko-KR" altLang="en-US" sz="1600" dirty="0"/>
              <a:t>------');</a:t>
            </a:r>
          </a:p>
          <a:p>
            <a:r>
              <a:rPr lang="ko-KR" alt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43059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08078" y="313565"/>
            <a:ext cx="10583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 smtClean="0"/>
              <a:t>Set 2</a:t>
            </a:r>
            <a:endParaRPr lang="ko-KR" altLang="en-US" sz="2800" dirty="0"/>
          </a:p>
        </p:txBody>
      </p:sp>
      <p:sp>
        <p:nvSpPr>
          <p:cNvPr id="3" name="직사각형 2"/>
          <p:cNvSpPr/>
          <p:nvPr/>
        </p:nvSpPr>
        <p:spPr>
          <a:xfrm>
            <a:off x="57065" y="1166190"/>
            <a:ext cx="6608957" cy="50167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main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Set</a:t>
            </a:r>
            <a:r>
              <a:rPr lang="ko-KR" altLang="en-US" sz="1600" dirty="0"/>
              <a:t>&lt;</a:t>
            </a:r>
            <a:r>
              <a:rPr lang="ko-KR" altLang="en-US" sz="1600" dirty="0" err="1"/>
              <a:t>dynamic</a:t>
            </a:r>
            <a:r>
              <a:rPr lang="ko-KR" altLang="en-US" sz="1600" dirty="0"/>
              <a:t>&gt; </a:t>
            </a:r>
            <a:r>
              <a:rPr lang="ko-KR" altLang="en-US" sz="1600" dirty="0" err="1"/>
              <a:t>testSet</a:t>
            </a:r>
            <a:r>
              <a:rPr lang="ko-KR" altLang="en-US" sz="1600" dirty="0"/>
              <a:t> = {1, 2.5, '</a:t>
            </a:r>
            <a:r>
              <a:rPr lang="ko-KR" altLang="en-US" sz="1600" dirty="0" err="1"/>
              <a:t>test</a:t>
            </a:r>
            <a:r>
              <a:rPr lang="ko-KR" altLang="en-US" sz="1600" dirty="0"/>
              <a:t>'};</a:t>
            </a:r>
          </a:p>
          <a:p>
            <a:r>
              <a:rPr lang="ko-KR" altLang="en-US" sz="1600" dirty="0"/>
              <a:t>//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index</a:t>
            </a:r>
            <a:r>
              <a:rPr lang="ko-KR" altLang="en-US" sz="1600" dirty="0"/>
              <a:t> of </a:t>
            </a:r>
            <a:r>
              <a:rPr lang="ko-KR" altLang="en-US" sz="1600" dirty="0" err="1"/>
              <a:t>test</a:t>
            </a:r>
            <a:r>
              <a:rPr lang="ko-KR" altLang="en-US" sz="1600" dirty="0"/>
              <a:t> = ${</a:t>
            </a:r>
            <a:r>
              <a:rPr lang="ko-KR" altLang="en-US" sz="1600" dirty="0" err="1"/>
              <a:t>testSet.indexOf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test</a:t>
            </a:r>
            <a:r>
              <a:rPr lang="ko-KR" altLang="en-US" sz="1600" dirty="0"/>
              <a:t>')}'); // </a:t>
            </a:r>
            <a:r>
              <a:rPr lang="ko-KR" altLang="en-US" sz="1600" dirty="0" err="1"/>
              <a:t>error</a:t>
            </a:r>
            <a:r>
              <a:rPr lang="ko-KR" altLang="en-US" sz="1600" dirty="0"/>
              <a:t> 사용 불가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testSet.add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new</a:t>
            </a:r>
            <a:r>
              <a:rPr lang="ko-KR" altLang="en-US" sz="1600" dirty="0"/>
              <a:t>'); // '</a:t>
            </a:r>
            <a:r>
              <a:rPr lang="ko-KR" altLang="en-US" sz="1600" dirty="0" err="1"/>
              <a:t>new</a:t>
            </a:r>
            <a:r>
              <a:rPr lang="ko-KR" altLang="en-US" sz="1600" dirty="0"/>
              <a:t>' 추가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testSet.addAll</a:t>
            </a:r>
            <a:r>
              <a:rPr lang="ko-KR" altLang="en-US" sz="1600" dirty="0"/>
              <a:t>({100, '</a:t>
            </a:r>
            <a:r>
              <a:rPr lang="ko-KR" altLang="en-US" sz="1600" dirty="0" err="1"/>
              <a:t>korea</a:t>
            </a:r>
            <a:r>
              <a:rPr lang="ko-KR" altLang="en-US" sz="1600" dirty="0"/>
              <a:t>'}); // 여러 요소 추가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testSet.remove</a:t>
            </a:r>
            <a:r>
              <a:rPr lang="ko-KR" altLang="en-US" sz="1600" dirty="0"/>
              <a:t>(2.5); // 요소 중 2.5 삭제</a:t>
            </a:r>
          </a:p>
          <a:p>
            <a:r>
              <a:rPr lang="ko-KR" altLang="en-US" sz="1600" dirty="0"/>
              <a:t>//  </a:t>
            </a:r>
            <a:r>
              <a:rPr lang="ko-KR" altLang="en-US" sz="1600" dirty="0" err="1"/>
              <a:t>testSet.removeAt</a:t>
            </a:r>
            <a:r>
              <a:rPr lang="ko-KR" altLang="en-US" sz="1600" dirty="0"/>
              <a:t>(0); // </a:t>
            </a:r>
            <a:r>
              <a:rPr lang="ko-KR" altLang="en-US" sz="1600" dirty="0" err="1"/>
              <a:t>error</a:t>
            </a:r>
            <a:r>
              <a:rPr lang="ko-KR" altLang="en-US" sz="1600" dirty="0"/>
              <a:t> 사용 불가</a:t>
            </a:r>
          </a:p>
          <a:p>
            <a:endParaRPr lang="ko-KR" altLang="en-US" sz="1600" dirty="0"/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('-----</a:t>
            </a:r>
            <a:r>
              <a:rPr lang="ko-KR" altLang="en-US" sz="1600" dirty="0" err="1"/>
              <a:t>Start</a:t>
            </a:r>
            <a:r>
              <a:rPr lang="ko-KR" altLang="en-US" sz="1600" dirty="0"/>
              <a:t> of </a:t>
            </a:r>
            <a:r>
              <a:rPr lang="ko-KR" altLang="en-US" sz="1600" dirty="0" err="1"/>
              <a:t>testSet</a:t>
            </a:r>
            <a:r>
              <a:rPr lang="ko-KR" altLang="en-US" sz="1600" dirty="0"/>
              <a:t>-----');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</a:t>
            </a:r>
            <a:r>
              <a:rPr lang="ko-KR" altLang="en-US" sz="1600" dirty="0" err="1"/>
              <a:t>testSet</a:t>
            </a:r>
            <a:r>
              <a:rPr lang="ko-KR" altLang="en-US" sz="1600" dirty="0"/>
              <a:t>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('------</a:t>
            </a:r>
            <a:r>
              <a:rPr lang="ko-KR" altLang="en-US" sz="1600" dirty="0" err="1"/>
              <a:t>End</a:t>
            </a:r>
            <a:r>
              <a:rPr lang="ko-KR" altLang="en-US" sz="1600" dirty="0"/>
              <a:t> of </a:t>
            </a:r>
            <a:r>
              <a:rPr lang="ko-KR" altLang="en-US" sz="1600" dirty="0" err="1"/>
              <a:t>testSet</a:t>
            </a:r>
            <a:r>
              <a:rPr lang="ko-KR" altLang="en-US" sz="1600" dirty="0"/>
              <a:t>------');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first</a:t>
            </a:r>
            <a:r>
              <a:rPr lang="ko-KR" altLang="en-US" sz="1600" dirty="0"/>
              <a:t> of </a:t>
            </a:r>
            <a:r>
              <a:rPr lang="ko-KR" altLang="en-US" sz="1600" dirty="0" err="1"/>
              <a:t>testSet</a:t>
            </a:r>
            <a:r>
              <a:rPr lang="ko-KR" altLang="en-US" sz="1600" dirty="0"/>
              <a:t> = ${</a:t>
            </a:r>
            <a:r>
              <a:rPr lang="ko-KR" altLang="en-US" sz="1600" dirty="0" err="1"/>
              <a:t>testSet.first</a:t>
            </a:r>
            <a:r>
              <a:rPr lang="ko-KR" altLang="en-US" sz="1600" dirty="0"/>
              <a:t>}');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last</a:t>
            </a:r>
            <a:r>
              <a:rPr lang="ko-KR" altLang="en-US" sz="1600" dirty="0"/>
              <a:t> of </a:t>
            </a:r>
            <a:r>
              <a:rPr lang="ko-KR" altLang="en-US" sz="1600" dirty="0" err="1"/>
              <a:t>testSet</a:t>
            </a:r>
            <a:r>
              <a:rPr lang="ko-KR" altLang="en-US" sz="1600" dirty="0"/>
              <a:t> = ${</a:t>
            </a:r>
            <a:r>
              <a:rPr lang="ko-KR" altLang="en-US" sz="1600" dirty="0" err="1"/>
              <a:t>testSet.last</a:t>
            </a:r>
            <a:r>
              <a:rPr lang="ko-KR" altLang="en-US" sz="1600" dirty="0"/>
              <a:t>}');</a:t>
            </a:r>
          </a:p>
          <a:p>
            <a:r>
              <a:rPr lang="ko-KR" altLang="en-US" sz="1600" dirty="0"/>
              <a:t>//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reverse</a:t>
            </a:r>
            <a:r>
              <a:rPr lang="ko-KR" altLang="en-US" sz="1600" dirty="0"/>
              <a:t> of </a:t>
            </a:r>
            <a:r>
              <a:rPr lang="ko-KR" altLang="en-US" sz="1600" dirty="0" err="1"/>
              <a:t>testSet</a:t>
            </a:r>
            <a:r>
              <a:rPr lang="ko-KR" altLang="en-US" sz="1600" dirty="0"/>
              <a:t> = ${</a:t>
            </a:r>
            <a:r>
              <a:rPr lang="ko-KR" altLang="en-US" sz="1600" dirty="0" err="1"/>
              <a:t>testSet.reversed</a:t>
            </a:r>
            <a:r>
              <a:rPr lang="ko-KR" altLang="en-US" sz="1600" dirty="0"/>
              <a:t>}'); // </a:t>
            </a:r>
            <a:r>
              <a:rPr lang="ko-KR" altLang="en-US" sz="1600" dirty="0" err="1"/>
              <a:t>error</a:t>
            </a:r>
            <a:r>
              <a:rPr lang="ko-KR" altLang="en-US" sz="1600" dirty="0"/>
              <a:t> 사용 불가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if</a:t>
            </a:r>
            <a:r>
              <a:rPr lang="ko-KR" altLang="en-US" sz="1600" dirty="0"/>
              <a:t> (</a:t>
            </a:r>
            <a:r>
              <a:rPr lang="ko-KR" altLang="en-US" sz="1600" dirty="0" err="1"/>
              <a:t>testSet.contains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new</a:t>
            </a:r>
            <a:r>
              <a:rPr lang="ko-KR" altLang="en-US" sz="1600" dirty="0"/>
              <a:t>'))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There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new</a:t>
            </a:r>
            <a:r>
              <a:rPr lang="ko-KR" altLang="en-US" sz="1600" dirty="0"/>
              <a:t>.');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smtClean="0"/>
              <a:t>}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6732928" y="1166190"/>
            <a:ext cx="5404625" cy="50167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  </a:t>
            </a:r>
            <a:r>
              <a:rPr lang="ko-KR" altLang="en-US" sz="1600" dirty="0" err="1"/>
              <a:t>if</a:t>
            </a:r>
            <a:r>
              <a:rPr lang="ko-KR" altLang="en-US" sz="1600" dirty="0"/>
              <a:t> (</a:t>
            </a:r>
            <a:r>
              <a:rPr lang="ko-KR" altLang="en-US" sz="1600" dirty="0" err="1"/>
              <a:t>testSet.isNotEmpty</a:t>
            </a:r>
            <a:r>
              <a:rPr lang="ko-KR" altLang="en-US" sz="1600" dirty="0"/>
              <a:t>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testSet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not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empty</a:t>
            </a:r>
            <a:r>
              <a:rPr lang="ko-KR" altLang="en-US" sz="1600" dirty="0"/>
              <a:t>');</a:t>
            </a:r>
          </a:p>
          <a:p>
            <a:r>
              <a:rPr lang="ko-KR" altLang="en-US" sz="1600" dirty="0"/>
              <a:t>  }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testSet.clear</a:t>
            </a:r>
            <a:r>
              <a:rPr lang="ko-KR" altLang="en-US" sz="1600" dirty="0"/>
              <a:t>(); // </a:t>
            </a:r>
            <a:r>
              <a:rPr lang="ko-KR" altLang="en-US" sz="1600" dirty="0" err="1"/>
              <a:t>Set</a:t>
            </a:r>
            <a:r>
              <a:rPr lang="ko-KR" altLang="en-US" sz="1600" dirty="0"/>
              <a:t> 모든 항목 삭제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</a:t>
            </a:r>
            <a:r>
              <a:rPr lang="ko-KR" altLang="en-US" sz="1600" dirty="0" err="1"/>
              <a:t>testSet</a:t>
            </a:r>
            <a:r>
              <a:rPr lang="ko-KR" altLang="en-US" sz="1600" dirty="0"/>
              <a:t>);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if</a:t>
            </a:r>
            <a:r>
              <a:rPr lang="ko-KR" altLang="en-US" sz="1600" dirty="0"/>
              <a:t> (</a:t>
            </a:r>
            <a:r>
              <a:rPr lang="ko-KR" altLang="en-US" sz="1600" dirty="0" err="1"/>
              <a:t>testSet.isEmpty</a:t>
            </a:r>
            <a:r>
              <a:rPr lang="ko-KR" altLang="en-US" sz="1600" dirty="0"/>
              <a:t>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testSet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empty</a:t>
            </a:r>
            <a:r>
              <a:rPr lang="ko-KR" altLang="en-US" sz="1600" dirty="0"/>
              <a:t>');</a:t>
            </a:r>
          </a:p>
          <a:p>
            <a:r>
              <a:rPr lang="ko-KR" altLang="en-US" sz="1600" dirty="0"/>
              <a:t>  }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testSet.add</a:t>
            </a:r>
            <a:r>
              <a:rPr lang="ko-KR" altLang="en-US" sz="1600" dirty="0"/>
              <a:t>(1000); // 1000 추가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// </a:t>
            </a:r>
            <a:r>
              <a:rPr lang="ko-KR" altLang="en-US" sz="1600" dirty="0" err="1"/>
              <a:t>Set의</a:t>
            </a:r>
            <a:r>
              <a:rPr lang="ko-KR" altLang="en-US" sz="1600" dirty="0"/>
              <a:t> 요소가 단 1개라면 해당 요소 리턴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testSet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has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just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one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element</a:t>
            </a:r>
            <a:r>
              <a:rPr lang="ko-KR" altLang="en-US" sz="1600" dirty="0"/>
              <a:t> = ${</a:t>
            </a:r>
            <a:r>
              <a:rPr lang="ko-KR" altLang="en-US" sz="1600" dirty="0" err="1"/>
              <a:t>testSet.single</a:t>
            </a:r>
            <a:r>
              <a:rPr lang="ko-KR" altLang="en-US" sz="1600" dirty="0"/>
              <a:t>}');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testSet.addAll</a:t>
            </a:r>
            <a:r>
              <a:rPr lang="ko-KR" altLang="en-US" sz="1600" dirty="0"/>
              <a:t>([100, 20, 1, 200, 5, 3, 30, 2000]);</a:t>
            </a:r>
          </a:p>
          <a:p>
            <a:r>
              <a:rPr lang="ko-KR" altLang="en-US" sz="1600" dirty="0"/>
              <a:t>//  </a:t>
            </a:r>
            <a:r>
              <a:rPr lang="ko-KR" altLang="en-US" sz="1600" dirty="0" err="1"/>
              <a:t>testSet.sort</a:t>
            </a:r>
            <a:r>
              <a:rPr lang="ko-KR" altLang="en-US" sz="1600" dirty="0"/>
              <a:t>(); // </a:t>
            </a:r>
            <a:r>
              <a:rPr lang="ko-KR" altLang="en-US" sz="1600" dirty="0" err="1"/>
              <a:t>error</a:t>
            </a:r>
            <a:r>
              <a:rPr lang="ko-KR" altLang="en-US" sz="1600" dirty="0"/>
              <a:t> 사용 불가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</a:t>
            </a:r>
            <a:r>
              <a:rPr lang="ko-KR" altLang="en-US" sz="1600" dirty="0" err="1"/>
              <a:t>testSet</a:t>
            </a:r>
            <a:r>
              <a:rPr lang="ko-KR" altLang="en-US" sz="1600" dirty="0"/>
              <a:t>);</a:t>
            </a:r>
          </a:p>
          <a:p>
            <a:r>
              <a:rPr lang="ko-KR" altLang="en-US" sz="16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065" y="785707"/>
            <a:ext cx="361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Set </a:t>
            </a:r>
            <a:r>
              <a:rPr lang="ko-KR" altLang="en-US" dirty="0" smtClean="0"/>
              <a:t>주요 </a:t>
            </a:r>
            <a:r>
              <a:rPr lang="ko-KR" altLang="en-US" dirty="0" err="1" smtClean="0"/>
              <a:t>메소드와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67120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61780" y="313565"/>
            <a:ext cx="9509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 smtClean="0"/>
              <a:t>Map</a:t>
            </a:r>
            <a:endParaRPr lang="ko-KR" altLang="en-US" sz="2800" dirty="0"/>
          </a:p>
        </p:txBody>
      </p:sp>
      <p:sp>
        <p:nvSpPr>
          <p:cNvPr id="3" name="직사각형 2"/>
          <p:cNvSpPr/>
          <p:nvPr/>
        </p:nvSpPr>
        <p:spPr>
          <a:xfrm>
            <a:off x="382857" y="1589929"/>
            <a:ext cx="5962186" cy="21236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main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Map</a:t>
            </a:r>
            <a:r>
              <a:rPr lang="ko-KR" altLang="en-US" sz="1600" dirty="0"/>
              <a:t>&lt;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, </a:t>
            </a:r>
            <a:r>
              <a:rPr lang="ko-KR" altLang="en-US" sz="1600" dirty="0" err="1"/>
              <a:t>String</a:t>
            </a:r>
            <a:r>
              <a:rPr lang="ko-KR" altLang="en-US" sz="1600" dirty="0"/>
              <a:t>&gt; </a:t>
            </a:r>
            <a:r>
              <a:rPr lang="ko-KR" altLang="en-US" sz="1600" dirty="0" err="1"/>
              <a:t>testMap</a:t>
            </a:r>
            <a:r>
              <a:rPr lang="ko-KR" altLang="en-US" sz="1600" dirty="0"/>
              <a:t> = {1: '</a:t>
            </a:r>
            <a:r>
              <a:rPr lang="ko-KR" altLang="en-US" sz="1600" dirty="0" err="1"/>
              <a:t>Red</a:t>
            </a:r>
            <a:r>
              <a:rPr lang="ko-KR" altLang="en-US" sz="1600" dirty="0"/>
              <a:t>', 2: '</a:t>
            </a:r>
            <a:r>
              <a:rPr lang="ko-KR" altLang="en-US" sz="1600" dirty="0" err="1"/>
              <a:t>Orange</a:t>
            </a:r>
            <a:r>
              <a:rPr lang="ko-KR" altLang="en-US" sz="1600" dirty="0"/>
              <a:t>', 3: '</a:t>
            </a:r>
            <a:r>
              <a:rPr lang="ko-KR" altLang="en-US" sz="1600" dirty="0" err="1"/>
              <a:t>Yellow</a:t>
            </a:r>
            <a:r>
              <a:rPr lang="ko-KR" altLang="en-US" sz="1600" dirty="0"/>
              <a:t>'};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testMap</a:t>
            </a:r>
            <a:r>
              <a:rPr lang="ko-KR" altLang="en-US" sz="1600" dirty="0"/>
              <a:t>[4] = '</a:t>
            </a:r>
            <a:r>
              <a:rPr lang="ko-KR" altLang="en-US" sz="1600" dirty="0" err="1"/>
              <a:t>Green</a:t>
            </a:r>
            <a:r>
              <a:rPr lang="ko-KR" altLang="en-US" sz="1600" dirty="0"/>
              <a:t>';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</a:t>
            </a:r>
            <a:r>
              <a:rPr lang="ko-KR" altLang="en-US" sz="1600" dirty="0" err="1"/>
              <a:t>testMap</a:t>
            </a:r>
            <a:r>
              <a:rPr lang="ko-KR" altLang="en-US" sz="1600" dirty="0"/>
              <a:t>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</a:t>
            </a:r>
            <a:r>
              <a:rPr lang="ko-KR" altLang="en-US" sz="1600" dirty="0" err="1"/>
              <a:t>testMap</a:t>
            </a:r>
            <a:r>
              <a:rPr lang="ko-KR" altLang="en-US" sz="1600" dirty="0"/>
              <a:t>[1]);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</a:t>
            </a:r>
            <a:r>
              <a:rPr lang="ko-KR" altLang="en-US" sz="1600" dirty="0" err="1"/>
              <a:t>testMap</a:t>
            </a:r>
            <a:r>
              <a:rPr lang="ko-KR" altLang="en-US" sz="1600" dirty="0"/>
              <a:t>[5]);</a:t>
            </a:r>
          </a:p>
          <a:p>
            <a:r>
              <a:rPr lang="ko-KR" altLang="en-US" sz="1600" dirty="0"/>
              <a:t>}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761780" y="2451036"/>
            <a:ext cx="6096000" cy="35702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ko-KR" altLang="en-US" sz="1600" dirty="0" err="1"/>
              <a:t>main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Map</a:t>
            </a:r>
            <a:r>
              <a:rPr lang="ko-KR" altLang="en-US" sz="1600" dirty="0"/>
              <a:t>&lt;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, </a:t>
            </a:r>
            <a:r>
              <a:rPr lang="ko-KR" altLang="en-US" sz="1600" dirty="0" err="1"/>
              <a:t>String</a:t>
            </a:r>
            <a:r>
              <a:rPr lang="ko-KR" altLang="en-US" sz="1600" dirty="0"/>
              <a:t>&gt; </a:t>
            </a:r>
            <a:r>
              <a:rPr lang="ko-KR" altLang="en-US" sz="1600" dirty="0" err="1"/>
              <a:t>testMap</a:t>
            </a:r>
            <a:r>
              <a:rPr lang="ko-KR" altLang="en-US" sz="1600" dirty="0"/>
              <a:t> = {1: '</a:t>
            </a:r>
            <a:r>
              <a:rPr lang="ko-KR" altLang="en-US" sz="1600" dirty="0" err="1"/>
              <a:t>Red</a:t>
            </a:r>
            <a:r>
              <a:rPr lang="ko-KR" altLang="en-US" sz="1600" dirty="0"/>
              <a:t>', 2: '</a:t>
            </a:r>
            <a:r>
              <a:rPr lang="ko-KR" altLang="en-US" sz="1600" dirty="0" err="1"/>
              <a:t>Orange</a:t>
            </a:r>
            <a:r>
              <a:rPr lang="ko-KR" altLang="en-US" sz="1600" dirty="0"/>
              <a:t>', 3: '</a:t>
            </a:r>
            <a:r>
              <a:rPr lang="ko-KR" altLang="en-US" sz="1600" dirty="0" err="1"/>
              <a:t>Yellow</a:t>
            </a:r>
            <a:r>
              <a:rPr lang="ko-KR" altLang="en-US" sz="1600" dirty="0"/>
              <a:t>'};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testMap</a:t>
            </a:r>
            <a:r>
              <a:rPr lang="ko-KR" altLang="en-US" sz="1600" dirty="0"/>
              <a:t>[4] = '</a:t>
            </a:r>
            <a:r>
              <a:rPr lang="ko-KR" altLang="en-US" sz="1600" dirty="0" err="1"/>
              <a:t>Green</a:t>
            </a:r>
            <a:r>
              <a:rPr lang="ko-KR" altLang="en-US" sz="1600" dirty="0"/>
              <a:t>';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testMap.update</a:t>
            </a:r>
            <a:r>
              <a:rPr lang="ko-KR" altLang="en-US" sz="1600" dirty="0"/>
              <a:t>(1, (</a:t>
            </a:r>
            <a:r>
              <a:rPr lang="ko-KR" altLang="en-US" sz="1600" dirty="0" err="1"/>
              <a:t>value</a:t>
            </a:r>
            <a:r>
              <a:rPr lang="ko-KR" altLang="en-US" sz="1600" dirty="0"/>
              <a:t>) =&gt; '</a:t>
            </a:r>
            <a:r>
              <a:rPr lang="ko-KR" altLang="en-US" sz="1600" dirty="0" err="1"/>
              <a:t>NewRed</a:t>
            </a:r>
            <a:r>
              <a:rPr lang="ko-KR" altLang="en-US" sz="1600" dirty="0"/>
              <a:t>', </a:t>
            </a:r>
            <a:r>
              <a:rPr lang="ko-KR" altLang="en-US" sz="1600" dirty="0" err="1"/>
              <a:t>ifAbsent</a:t>
            </a:r>
            <a:r>
              <a:rPr lang="ko-KR" altLang="en-US" sz="1600" dirty="0"/>
              <a:t>: () =&gt; '</a:t>
            </a:r>
            <a:r>
              <a:rPr lang="ko-KR" altLang="en-US" sz="1600" dirty="0" err="1"/>
              <a:t>NewColor</a:t>
            </a:r>
            <a:r>
              <a:rPr lang="ko-KR" altLang="en-US" sz="1600" dirty="0"/>
              <a:t>');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testMap.update</a:t>
            </a:r>
            <a:r>
              <a:rPr lang="ko-KR" altLang="en-US" sz="1600" dirty="0"/>
              <a:t>(5, (</a:t>
            </a:r>
            <a:r>
              <a:rPr lang="ko-KR" altLang="en-US" sz="1600" dirty="0" err="1"/>
              <a:t>value</a:t>
            </a:r>
            <a:r>
              <a:rPr lang="ko-KR" altLang="en-US" sz="1600" dirty="0"/>
              <a:t>) =&gt; '</a:t>
            </a:r>
            <a:r>
              <a:rPr lang="ko-KR" altLang="en-US" sz="1600" dirty="0" err="1"/>
              <a:t>NewBlue</a:t>
            </a:r>
            <a:r>
              <a:rPr lang="ko-KR" altLang="en-US" sz="1600" dirty="0"/>
              <a:t>', </a:t>
            </a:r>
            <a:r>
              <a:rPr lang="ko-KR" altLang="en-US" sz="1600" dirty="0" err="1"/>
              <a:t>ifAbsent</a:t>
            </a:r>
            <a:r>
              <a:rPr lang="ko-KR" altLang="en-US" sz="1600" dirty="0"/>
              <a:t>: () =&gt; '</a:t>
            </a:r>
            <a:r>
              <a:rPr lang="ko-KR" altLang="en-US" sz="1600" dirty="0" err="1"/>
              <a:t>NewColor</a:t>
            </a:r>
            <a:r>
              <a:rPr lang="ko-KR" altLang="en-US" sz="1600" dirty="0"/>
              <a:t>');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</a:t>
            </a:r>
            <a:r>
              <a:rPr lang="ko-KR" altLang="en-US" sz="1600" dirty="0" err="1"/>
              <a:t>testMap</a:t>
            </a:r>
            <a:r>
              <a:rPr lang="ko-KR" altLang="en-US" sz="1600" dirty="0"/>
              <a:t>[1]);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</a:t>
            </a:r>
            <a:r>
              <a:rPr lang="ko-KR" altLang="en-US" sz="1600" dirty="0" err="1"/>
              <a:t>testMap</a:t>
            </a:r>
            <a:r>
              <a:rPr lang="ko-KR" altLang="en-US" sz="1600" dirty="0"/>
              <a:t>[5]);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</a:t>
            </a:r>
            <a:r>
              <a:rPr lang="ko-KR" altLang="en-US" sz="1600" dirty="0" err="1"/>
              <a:t>testMap</a:t>
            </a:r>
            <a:r>
              <a:rPr lang="ko-KR" altLang="en-US" sz="1600" dirty="0"/>
              <a:t>);</a:t>
            </a:r>
          </a:p>
          <a:p>
            <a:r>
              <a:rPr lang="ko-KR" altLang="en-US" sz="16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2857" y="1126275"/>
            <a:ext cx="197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Map </a:t>
            </a:r>
            <a:r>
              <a:rPr lang="ko-KR" altLang="en-US" dirty="0" smtClean="0"/>
              <a:t>기본 사용법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80195" y="1980783"/>
            <a:ext cx="268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update()</a:t>
            </a:r>
            <a:r>
              <a:rPr lang="ko-KR" altLang="en-US" dirty="0" smtClean="0"/>
              <a:t>를 통한 값 변경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77265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84757" y="313565"/>
            <a:ext cx="31049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b="1" dirty="0" smtClean="0"/>
              <a:t>제네릭</a:t>
            </a:r>
            <a:r>
              <a:rPr lang="en-US" altLang="ko-KR" sz="2800" b="1" dirty="0" smtClean="0"/>
              <a:t>(generic) 1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148576" y="1260090"/>
            <a:ext cx="8127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제네릭은 타입 매개변수를 통해 다양한 타입에 대한 유연한 대처가 가능하다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8576" y="1806056"/>
            <a:ext cx="105625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타입 매개변수는 클래스 생성 시 </a:t>
            </a:r>
            <a:r>
              <a:rPr lang="ko-KR" altLang="en-US" dirty="0" err="1" smtClean="0"/>
              <a:t>생성자에서</a:t>
            </a:r>
            <a:r>
              <a:rPr lang="ko-KR" altLang="en-US" dirty="0" smtClean="0"/>
              <a:t> 사용하거나 함수 호출 시 인자 값을 전달하기 위해 사용</a:t>
            </a:r>
            <a:endParaRPr lang="en-US" altLang="ko-KR" dirty="0" smtClean="0"/>
          </a:p>
          <a:p>
            <a:r>
              <a:rPr lang="ko-KR" altLang="en-US" dirty="0" smtClean="0"/>
              <a:t>말 그대로 인자 값을 전달하는 것이 아니라 타입을 전달</a:t>
            </a:r>
            <a:endParaRPr lang="en-US" altLang="ko-KR" dirty="0" smtClean="0"/>
          </a:p>
          <a:p>
            <a:r>
              <a:rPr lang="ko-KR" altLang="en-US" dirty="0" smtClean="0"/>
              <a:t>매개 변수에 값을 넘겨주듯이 타입을 넘겨주는 것이 제네릭의 핵심이다</a:t>
            </a:r>
            <a:r>
              <a:rPr lang="en-US" altLang="ko-KR" dirty="0" smtClean="0"/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306721" y="3028681"/>
            <a:ext cx="2473344" cy="28931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class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PairInt</a:t>
            </a:r>
            <a:r>
              <a:rPr lang="ko-KR" altLang="en-US" sz="1600" dirty="0"/>
              <a:t>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x</a:t>
            </a:r>
            <a:r>
              <a:rPr lang="ko-KR" altLang="en-US" sz="1600" dirty="0"/>
              <a:t>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y</a:t>
            </a:r>
            <a:r>
              <a:rPr lang="ko-KR" altLang="en-US" sz="1600" dirty="0"/>
              <a:t>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PairInt</a:t>
            </a:r>
            <a:r>
              <a:rPr lang="ko-KR" altLang="en-US" sz="1600" dirty="0"/>
              <a:t>(</a:t>
            </a:r>
            <a:r>
              <a:rPr lang="ko-KR" altLang="en-US" sz="1600" dirty="0" err="1"/>
              <a:t>this.x</a:t>
            </a:r>
            <a:r>
              <a:rPr lang="ko-KR" altLang="en-US" sz="1600" dirty="0"/>
              <a:t>, </a:t>
            </a:r>
            <a:r>
              <a:rPr lang="ko-KR" altLang="en-US" sz="1600" dirty="0" err="1"/>
              <a:t>this.y</a:t>
            </a:r>
            <a:r>
              <a:rPr lang="ko-KR" altLang="en-US" sz="1600" dirty="0"/>
              <a:t>);</a:t>
            </a:r>
          </a:p>
          <a:p>
            <a:r>
              <a:rPr lang="ko-KR" altLang="en-US" sz="1600" dirty="0"/>
              <a:t>}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class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PairString</a:t>
            </a:r>
            <a:r>
              <a:rPr lang="ko-KR" altLang="en-US" sz="1600" dirty="0"/>
              <a:t>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String</a:t>
            </a:r>
            <a:r>
              <a:rPr lang="ko-KR" altLang="en-US" sz="1600" dirty="0"/>
              <a:t> </a:t>
            </a:r>
            <a:r>
              <a:rPr lang="ko-KR" altLang="en-US" sz="1600" dirty="0" err="1"/>
              <a:t>x</a:t>
            </a:r>
            <a:r>
              <a:rPr lang="ko-KR" altLang="en-US" sz="1600" dirty="0"/>
              <a:t>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String</a:t>
            </a:r>
            <a:r>
              <a:rPr lang="ko-KR" altLang="en-US" sz="1600" dirty="0"/>
              <a:t> </a:t>
            </a:r>
            <a:r>
              <a:rPr lang="ko-KR" altLang="en-US" sz="1600" dirty="0" err="1"/>
              <a:t>y</a:t>
            </a:r>
            <a:r>
              <a:rPr lang="ko-KR" altLang="en-US" sz="1600" dirty="0"/>
              <a:t>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PairString</a:t>
            </a:r>
            <a:r>
              <a:rPr lang="ko-KR" altLang="en-US" sz="1600" dirty="0"/>
              <a:t>(</a:t>
            </a:r>
            <a:r>
              <a:rPr lang="ko-KR" altLang="en-US" sz="1600" dirty="0" err="1"/>
              <a:t>this.x</a:t>
            </a:r>
            <a:r>
              <a:rPr lang="ko-KR" altLang="en-US" sz="1600" dirty="0"/>
              <a:t>, </a:t>
            </a:r>
            <a:r>
              <a:rPr lang="ko-KR" altLang="en-US" sz="1600" dirty="0" err="1"/>
              <a:t>this.y</a:t>
            </a:r>
            <a:r>
              <a:rPr lang="ko-KR" altLang="en-US" sz="1600" dirty="0"/>
              <a:t>);</a:t>
            </a:r>
          </a:p>
          <a:p>
            <a:r>
              <a:rPr lang="ko-KR" altLang="en-US" sz="16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289487" y="3028681"/>
            <a:ext cx="1947746" cy="135421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class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Pair</a:t>
            </a:r>
            <a:r>
              <a:rPr lang="ko-KR" altLang="en-US" sz="1600" dirty="0"/>
              <a:t>&lt;</a:t>
            </a:r>
            <a:r>
              <a:rPr lang="ko-KR" altLang="en-US" sz="1600" dirty="0" err="1"/>
              <a:t>T</a:t>
            </a:r>
            <a:r>
              <a:rPr lang="ko-KR" altLang="en-US" sz="1600" dirty="0"/>
              <a:t>&gt;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x</a:t>
            </a:r>
            <a:r>
              <a:rPr lang="ko-KR" altLang="en-US" sz="1600" dirty="0"/>
              <a:t>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y</a:t>
            </a:r>
            <a:r>
              <a:rPr lang="ko-KR" altLang="en-US" sz="1600" dirty="0"/>
              <a:t>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Pair</a:t>
            </a:r>
            <a:r>
              <a:rPr lang="ko-KR" altLang="en-US" sz="1600" dirty="0"/>
              <a:t>(</a:t>
            </a:r>
            <a:r>
              <a:rPr lang="ko-KR" altLang="en-US" sz="1600" dirty="0" err="1"/>
              <a:t>this.x</a:t>
            </a:r>
            <a:r>
              <a:rPr lang="ko-KR" altLang="en-US" sz="1600" dirty="0"/>
              <a:t>, </a:t>
            </a:r>
            <a:r>
              <a:rPr lang="ko-KR" altLang="en-US" sz="1600" dirty="0" err="1"/>
              <a:t>this.y</a:t>
            </a:r>
            <a:r>
              <a:rPr lang="ko-KR" altLang="en-US" sz="1600" dirty="0"/>
              <a:t>);</a:t>
            </a:r>
          </a:p>
          <a:p>
            <a:r>
              <a:rPr lang="ko-KR" altLang="en-US" sz="1600" dirty="0"/>
              <a:t>}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746655" y="3028681"/>
            <a:ext cx="3557074" cy="338554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class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Pair</a:t>
            </a:r>
            <a:r>
              <a:rPr lang="ko-KR" altLang="en-US" sz="1600" dirty="0"/>
              <a:t>&lt;</a:t>
            </a:r>
            <a:r>
              <a:rPr lang="ko-KR" altLang="en-US" sz="1600" dirty="0" err="1"/>
              <a:t>T</a:t>
            </a:r>
            <a:r>
              <a:rPr lang="ko-KR" altLang="en-US" sz="1600" dirty="0"/>
              <a:t>&gt;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x</a:t>
            </a:r>
            <a:r>
              <a:rPr lang="ko-KR" altLang="en-US" sz="1600" dirty="0"/>
              <a:t>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y</a:t>
            </a:r>
            <a:r>
              <a:rPr lang="ko-KR" altLang="en-US" sz="1600" dirty="0"/>
              <a:t>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Pair</a:t>
            </a:r>
            <a:r>
              <a:rPr lang="ko-KR" altLang="en-US" sz="1600" dirty="0"/>
              <a:t>(</a:t>
            </a:r>
            <a:r>
              <a:rPr lang="ko-KR" altLang="en-US" sz="1600" dirty="0" err="1"/>
              <a:t>this.x</a:t>
            </a:r>
            <a:r>
              <a:rPr lang="ko-KR" altLang="en-US" sz="1600" dirty="0"/>
              <a:t>, </a:t>
            </a:r>
            <a:r>
              <a:rPr lang="ko-KR" altLang="en-US" sz="1600" dirty="0" err="1"/>
              <a:t>this.y</a:t>
            </a:r>
            <a:r>
              <a:rPr lang="ko-KR" altLang="en-US" sz="1600" dirty="0"/>
              <a:t>);</a:t>
            </a:r>
          </a:p>
          <a:p>
            <a:r>
              <a:rPr lang="ko-KR" altLang="en-US" sz="1600" dirty="0"/>
              <a:t>}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void</a:t>
            </a:r>
            <a:r>
              <a:rPr lang="ko-KR" altLang="en-US" sz="1600" dirty="0"/>
              <a:t> </a:t>
            </a:r>
            <a:r>
              <a:rPr lang="ko-KR" altLang="en-US" sz="1600" dirty="0" err="1"/>
              <a:t>main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var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pairInt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Pair</a:t>
            </a:r>
            <a:r>
              <a:rPr lang="ko-KR" altLang="en-US" sz="1600" dirty="0"/>
              <a:t>&lt;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&gt;(10, 20);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x</a:t>
            </a:r>
            <a:r>
              <a:rPr lang="ko-KR" altLang="en-US" sz="1600" dirty="0"/>
              <a:t>=${</a:t>
            </a:r>
            <a:r>
              <a:rPr lang="ko-KR" altLang="en-US" sz="1600" dirty="0" err="1"/>
              <a:t>pairInt.x</a:t>
            </a:r>
            <a:r>
              <a:rPr lang="ko-KR" altLang="en-US" sz="1600" dirty="0"/>
              <a:t>},</a:t>
            </a:r>
            <a:r>
              <a:rPr lang="ko-KR" altLang="en-US" sz="1600" dirty="0" err="1"/>
              <a:t>y</a:t>
            </a:r>
            <a:r>
              <a:rPr lang="ko-KR" altLang="en-US" sz="1600" dirty="0"/>
              <a:t>=${</a:t>
            </a:r>
            <a:r>
              <a:rPr lang="ko-KR" altLang="en-US" sz="1600" dirty="0" err="1"/>
              <a:t>pairInt.y</a:t>
            </a:r>
            <a:r>
              <a:rPr lang="ko-KR" altLang="en-US" sz="1600" dirty="0"/>
              <a:t>}');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var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pairStr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Pair</a:t>
            </a:r>
            <a:r>
              <a:rPr lang="ko-KR" altLang="en-US" sz="1600" dirty="0"/>
              <a:t>&lt;</a:t>
            </a:r>
            <a:r>
              <a:rPr lang="ko-KR" altLang="en-US" sz="1600" dirty="0" err="1"/>
              <a:t>String</a:t>
            </a:r>
            <a:r>
              <a:rPr lang="ko-KR" altLang="en-US" sz="1600" dirty="0"/>
              <a:t>&gt;('</a:t>
            </a:r>
            <a:r>
              <a:rPr lang="ko-KR" altLang="en-US" sz="1600" dirty="0" err="1"/>
              <a:t>A</a:t>
            </a:r>
            <a:r>
              <a:rPr lang="ko-KR" altLang="en-US" sz="1600" dirty="0"/>
              <a:t>', '</a:t>
            </a:r>
            <a:r>
              <a:rPr lang="ko-KR" altLang="en-US" sz="1600" dirty="0" err="1"/>
              <a:t>B</a:t>
            </a:r>
            <a:r>
              <a:rPr lang="ko-KR" altLang="en-US" sz="1600" dirty="0"/>
              <a:t>');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x</a:t>
            </a:r>
            <a:r>
              <a:rPr lang="ko-KR" altLang="en-US" sz="1600" dirty="0"/>
              <a:t>=${</a:t>
            </a:r>
            <a:r>
              <a:rPr lang="ko-KR" altLang="en-US" sz="1600" dirty="0" err="1"/>
              <a:t>pairStr.x</a:t>
            </a:r>
            <a:r>
              <a:rPr lang="ko-KR" altLang="en-US" sz="1600" dirty="0"/>
              <a:t>},</a:t>
            </a:r>
            <a:r>
              <a:rPr lang="ko-KR" altLang="en-US" sz="1600" dirty="0" err="1"/>
              <a:t>y</a:t>
            </a:r>
            <a:r>
              <a:rPr lang="ko-KR" altLang="en-US" sz="1600" dirty="0"/>
              <a:t>=${</a:t>
            </a:r>
            <a:r>
              <a:rPr lang="ko-KR" altLang="en-US" sz="1600" dirty="0" err="1"/>
              <a:t>pairStr.y</a:t>
            </a:r>
            <a:r>
              <a:rPr lang="ko-KR" altLang="en-US" sz="1600" dirty="0"/>
              <a:t>}');</a:t>
            </a:r>
          </a:p>
          <a:p>
            <a:r>
              <a:rPr lang="ko-KR" alt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98087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84757" y="313565"/>
            <a:ext cx="31049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b="1" dirty="0" smtClean="0"/>
              <a:t>제네릭</a:t>
            </a:r>
            <a:r>
              <a:rPr lang="en-US" altLang="ko-KR" sz="2800" b="1" dirty="0" smtClean="0"/>
              <a:t>(generic) 2</a:t>
            </a:r>
            <a:endParaRPr lang="ko-KR" altLang="en-US" sz="2800" dirty="0"/>
          </a:p>
        </p:txBody>
      </p:sp>
      <p:sp>
        <p:nvSpPr>
          <p:cNvPr id="3" name="직사각형 2"/>
          <p:cNvSpPr/>
          <p:nvPr/>
        </p:nvSpPr>
        <p:spPr>
          <a:xfrm>
            <a:off x="226743" y="1484454"/>
            <a:ext cx="4612887" cy="37856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void</a:t>
            </a:r>
            <a:r>
              <a:rPr lang="ko-KR" altLang="en-US" sz="1600" dirty="0"/>
              <a:t> </a:t>
            </a:r>
            <a:r>
              <a:rPr lang="ko-KR" altLang="en-US" sz="1600" dirty="0" err="1"/>
              <a:t>main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var</a:t>
            </a:r>
            <a:r>
              <a:rPr lang="ko-KR" altLang="en-US" sz="1600" dirty="0"/>
              <a:t> manager1 = </a:t>
            </a:r>
            <a:r>
              <a:rPr lang="ko-KR" altLang="en-US" sz="1600" dirty="0" err="1"/>
              <a:t>Manager</a:t>
            </a:r>
            <a:r>
              <a:rPr lang="ko-KR" altLang="en-US" sz="1600" dirty="0"/>
              <a:t>&lt;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&gt;();</a:t>
            </a:r>
          </a:p>
          <a:p>
            <a:r>
              <a:rPr lang="ko-KR" altLang="en-US" sz="1600" dirty="0"/>
              <a:t>  manager1.eat();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var</a:t>
            </a:r>
            <a:r>
              <a:rPr lang="ko-KR" altLang="en-US" sz="1600" dirty="0"/>
              <a:t> manager2 = </a:t>
            </a:r>
            <a:r>
              <a:rPr lang="ko-KR" altLang="en-US" sz="1600" dirty="0" err="1"/>
              <a:t>Manager</a:t>
            </a:r>
            <a:r>
              <a:rPr lang="ko-KR" altLang="en-US" sz="1600" dirty="0"/>
              <a:t>&lt;</a:t>
            </a:r>
            <a:r>
              <a:rPr lang="ko-KR" altLang="en-US" sz="1600" dirty="0" err="1"/>
              <a:t>Student</a:t>
            </a:r>
            <a:r>
              <a:rPr lang="ko-KR" altLang="en-US" sz="1600" dirty="0"/>
              <a:t>&gt;();</a:t>
            </a:r>
          </a:p>
          <a:p>
            <a:r>
              <a:rPr lang="ko-KR" altLang="en-US" sz="1600" dirty="0"/>
              <a:t>  manager2.eat();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var</a:t>
            </a:r>
            <a:r>
              <a:rPr lang="ko-KR" altLang="en-US" sz="1600" dirty="0"/>
              <a:t> manager3 = </a:t>
            </a:r>
            <a:r>
              <a:rPr lang="ko-KR" altLang="en-US" sz="1600" dirty="0" err="1"/>
              <a:t>Manager</a:t>
            </a:r>
            <a:r>
              <a:rPr lang="ko-KR" altLang="en-US" sz="1600" dirty="0"/>
              <a:t>();</a:t>
            </a:r>
          </a:p>
          <a:p>
            <a:r>
              <a:rPr lang="ko-KR" altLang="en-US" sz="1600" dirty="0"/>
              <a:t>  manager3.eat();</a:t>
            </a:r>
          </a:p>
          <a:p>
            <a:r>
              <a:rPr lang="ko-KR" altLang="en-US" sz="1600" dirty="0"/>
              <a:t>  //</a:t>
            </a:r>
            <a:r>
              <a:rPr lang="ko-KR" altLang="en-US" sz="1600" dirty="0" err="1"/>
              <a:t>var</a:t>
            </a:r>
            <a:r>
              <a:rPr lang="ko-KR" altLang="en-US" sz="1600" dirty="0"/>
              <a:t> manager4 = </a:t>
            </a:r>
            <a:r>
              <a:rPr lang="ko-KR" altLang="en-US" sz="1600" dirty="0" err="1"/>
              <a:t>Manager</a:t>
            </a:r>
            <a:r>
              <a:rPr lang="ko-KR" altLang="en-US" sz="1600" dirty="0"/>
              <a:t>&lt;</a:t>
            </a:r>
            <a:r>
              <a:rPr lang="ko-KR" altLang="en-US" sz="1600" dirty="0" err="1"/>
              <a:t>Dog</a:t>
            </a:r>
            <a:r>
              <a:rPr lang="ko-KR" altLang="en-US" sz="1600" dirty="0"/>
              <a:t>&gt;(); // </a:t>
            </a:r>
            <a:r>
              <a:rPr lang="ko-KR" altLang="en-US" sz="1600" dirty="0" err="1"/>
              <a:t>error</a:t>
            </a:r>
            <a:endParaRPr lang="ko-KR" altLang="en-US" sz="1600" dirty="0"/>
          </a:p>
          <a:p>
            <a:r>
              <a:rPr lang="ko-KR" altLang="en-US" sz="1600" dirty="0"/>
              <a:t>}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class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eat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eats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</a:t>
            </a:r>
            <a:r>
              <a:rPr lang="ko-KR" altLang="en-US" sz="1600" dirty="0" err="1"/>
              <a:t>food</a:t>
            </a:r>
            <a:r>
              <a:rPr lang="ko-KR" altLang="en-US" sz="1600" dirty="0"/>
              <a:t>');</a:t>
            </a:r>
          </a:p>
          <a:p>
            <a:r>
              <a:rPr lang="ko-KR" altLang="en-US" sz="1600" dirty="0"/>
              <a:t>  }</a:t>
            </a:r>
          </a:p>
          <a:p>
            <a:r>
              <a:rPr lang="ko-KR" altLang="en-US" sz="1600" dirty="0" smtClean="0"/>
              <a:t>}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5044069" y="1484454"/>
            <a:ext cx="3609278" cy="42780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 smtClean="0"/>
              <a:t>class</a:t>
            </a:r>
            <a:r>
              <a:rPr lang="ko-KR" altLang="en-US" sz="1600" dirty="0" smtClean="0"/>
              <a:t> </a:t>
            </a:r>
            <a:r>
              <a:rPr lang="ko-KR" altLang="en-US" sz="1600" dirty="0" err="1"/>
              <a:t>Student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extends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eat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Student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eats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</a:t>
            </a:r>
            <a:r>
              <a:rPr lang="ko-KR" altLang="en-US" sz="1600" dirty="0" err="1"/>
              <a:t>hambuger</a:t>
            </a:r>
            <a:r>
              <a:rPr lang="ko-KR" altLang="en-US" sz="1600" dirty="0"/>
              <a:t>');</a:t>
            </a:r>
          </a:p>
          <a:p>
            <a:r>
              <a:rPr lang="ko-KR" altLang="en-US" sz="1600" dirty="0"/>
              <a:t>  }</a:t>
            </a:r>
          </a:p>
          <a:p>
            <a:r>
              <a:rPr lang="ko-KR" altLang="en-US" sz="1600" dirty="0"/>
              <a:t>}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class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Manager</a:t>
            </a:r>
            <a:r>
              <a:rPr lang="ko-KR" altLang="en-US" sz="1600" dirty="0"/>
              <a:t>&lt;</a:t>
            </a:r>
            <a:r>
              <a:rPr lang="ko-KR" altLang="en-US" sz="1600" dirty="0" err="1"/>
              <a:t>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extends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&gt;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eat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Manager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eats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sandwich</a:t>
            </a:r>
            <a:r>
              <a:rPr lang="ko-KR" altLang="en-US" sz="1600" dirty="0"/>
              <a:t>');</a:t>
            </a:r>
          </a:p>
          <a:p>
            <a:r>
              <a:rPr lang="ko-KR" altLang="en-US" sz="1600" dirty="0"/>
              <a:t>  }</a:t>
            </a:r>
          </a:p>
          <a:p>
            <a:r>
              <a:rPr lang="ko-KR" altLang="en-US" sz="1600" dirty="0"/>
              <a:t>}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class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Dog</a:t>
            </a:r>
            <a:r>
              <a:rPr lang="ko-KR" altLang="en-US" sz="1600" dirty="0"/>
              <a:t>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eat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Dog</a:t>
            </a:r>
            <a:r>
              <a:rPr lang="ko-KR" altLang="en-US" sz="1600" dirty="0"/>
              <a:t> </a:t>
            </a:r>
            <a:r>
              <a:rPr lang="ko-KR" altLang="en-US" sz="1600" dirty="0" err="1"/>
              <a:t>eats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</a:t>
            </a:r>
            <a:r>
              <a:rPr lang="ko-KR" altLang="en-US" sz="1600" dirty="0" err="1"/>
              <a:t>dog</a:t>
            </a:r>
            <a:r>
              <a:rPr lang="ko-KR" altLang="en-US" sz="1600" dirty="0"/>
              <a:t> </a:t>
            </a:r>
            <a:r>
              <a:rPr lang="ko-KR" altLang="en-US" sz="1600" dirty="0" err="1"/>
              <a:t>food</a:t>
            </a:r>
            <a:r>
              <a:rPr lang="ko-KR" altLang="en-US" sz="1600" dirty="0"/>
              <a:t>');</a:t>
            </a:r>
          </a:p>
          <a:p>
            <a:r>
              <a:rPr lang="ko-KR" altLang="en-US" sz="1600" dirty="0"/>
              <a:t>  }</a:t>
            </a:r>
          </a:p>
          <a:p>
            <a:r>
              <a:rPr lang="ko-KR" altLang="en-US" sz="1600" dirty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359697" y="3840458"/>
            <a:ext cx="3743093" cy="28007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void</a:t>
            </a:r>
            <a:r>
              <a:rPr lang="ko-KR" altLang="en-US" sz="1600" dirty="0"/>
              <a:t> </a:t>
            </a:r>
            <a:r>
              <a:rPr lang="ko-KR" altLang="en-US" sz="1600" dirty="0" err="1"/>
              <a:t>main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var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();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</a:t>
            </a:r>
            <a:r>
              <a:rPr lang="ko-KR" altLang="en-US" sz="1600" dirty="0" err="1"/>
              <a:t>person.getName</a:t>
            </a:r>
            <a:r>
              <a:rPr lang="ko-KR" altLang="en-US" sz="1600" dirty="0"/>
              <a:t>&lt;</a:t>
            </a:r>
            <a:r>
              <a:rPr lang="ko-KR" altLang="en-US" sz="1600" dirty="0" err="1"/>
              <a:t>String</a:t>
            </a:r>
            <a:r>
              <a:rPr lang="ko-KR" altLang="en-US" sz="1600" dirty="0"/>
              <a:t>&gt;('</a:t>
            </a:r>
            <a:r>
              <a:rPr lang="ko-KR" altLang="en-US" sz="1600" dirty="0" err="1"/>
              <a:t>Kim</a:t>
            </a:r>
            <a:r>
              <a:rPr lang="ko-KR" altLang="en-US" sz="1600" dirty="0"/>
              <a:t>'));</a:t>
            </a:r>
          </a:p>
          <a:p>
            <a:r>
              <a:rPr lang="ko-KR" altLang="en-US" sz="1600" dirty="0"/>
              <a:t>}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class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getName</a:t>
            </a:r>
            <a:r>
              <a:rPr lang="ko-KR" altLang="en-US" sz="1600" dirty="0"/>
              <a:t>&lt;</a:t>
            </a:r>
            <a:r>
              <a:rPr lang="ko-KR" altLang="en-US" sz="1600" dirty="0" err="1"/>
              <a:t>T</a:t>
            </a:r>
            <a:r>
              <a:rPr lang="ko-KR" altLang="en-US" sz="1600" dirty="0"/>
              <a:t>&gt;(</a:t>
            </a:r>
            <a:r>
              <a:rPr lang="ko-KR" altLang="en-US" sz="1600" dirty="0" err="1"/>
              <a:t>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param</a:t>
            </a:r>
            <a:r>
              <a:rPr lang="ko-KR" altLang="en-US" sz="1600" dirty="0"/>
              <a:t>)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return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param</a:t>
            </a:r>
            <a:r>
              <a:rPr lang="ko-KR" altLang="en-US" sz="1600" dirty="0"/>
              <a:t>;</a:t>
            </a:r>
          </a:p>
          <a:p>
            <a:r>
              <a:rPr lang="ko-KR" altLang="en-US" sz="1600" dirty="0"/>
              <a:t>  }</a:t>
            </a:r>
          </a:p>
          <a:p>
            <a:r>
              <a:rPr lang="ko-KR" altLang="en-US" sz="16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6743" y="975954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매개변수의 </a:t>
            </a:r>
            <a:r>
              <a:rPr lang="ko-KR" altLang="en-US" smtClean="0"/>
              <a:t>타입 제한하기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876371" y="337728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제네릭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91496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414734" y="313565"/>
            <a:ext cx="16450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 smtClean="0"/>
              <a:t>Isolate 1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79864" y="992458"/>
            <a:ext cx="100953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</a:t>
            </a:r>
            <a:r>
              <a:rPr lang="en-US" altLang="ko-KR" dirty="0" smtClean="0"/>
              <a:t>solate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	</a:t>
            </a:r>
            <a:r>
              <a:rPr lang="ko-KR" altLang="en-US" dirty="0" smtClean="0"/>
              <a:t>격리하다는 의미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  	</a:t>
            </a:r>
            <a:r>
              <a:rPr lang="ko-KR" altLang="en-US" dirty="0" smtClean="0"/>
              <a:t>다트의 모든 코드가 실행되는 공간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dirty="0" smtClean="0"/>
              <a:t>싱글 스레드를 가지고 있고 이벤트 루프를 통해 작업을 처리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main isolate</a:t>
            </a:r>
            <a:r>
              <a:rPr lang="ko-KR" altLang="en-US" dirty="0" smtClean="0"/>
              <a:t>에서 무거운 작업으로 인해 </a:t>
            </a:r>
            <a:r>
              <a:rPr lang="ko-KR" altLang="en-US" dirty="0" err="1" smtClean="0"/>
              <a:t>반응성이</a:t>
            </a:r>
            <a:r>
              <a:rPr lang="ko-KR" altLang="en-US" dirty="0" smtClean="0"/>
              <a:t> 떨어진다면 추가로  </a:t>
            </a:r>
            <a:r>
              <a:rPr lang="en-US" altLang="ko-KR" dirty="0" smtClean="0"/>
              <a:t>isolate </a:t>
            </a:r>
            <a:r>
              <a:rPr lang="ko-KR" altLang="en-US" dirty="0" smtClean="0"/>
              <a:t>생성 가능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774" y="2603500"/>
            <a:ext cx="2862765" cy="307388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5100" y="2603500"/>
            <a:ext cx="5515982" cy="30738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06600" y="5903431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자바 스레드 구조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21091" y="5903431"/>
            <a:ext cx="1942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다트 </a:t>
            </a:r>
            <a:r>
              <a:rPr lang="en-US" altLang="ko-KR" dirty="0" smtClean="0"/>
              <a:t>isolate</a:t>
            </a:r>
            <a:r>
              <a:rPr lang="ko-KR" altLang="en-US" dirty="0" smtClean="0"/>
              <a:t> 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7869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581363" y="313565"/>
            <a:ext cx="27540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/>
              <a:t>Dart </a:t>
            </a:r>
            <a:r>
              <a:rPr lang="ko-KR" altLang="en-US" sz="2800" b="1" dirty="0" smtClean="0"/>
              <a:t>중요</a:t>
            </a: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개념 </a:t>
            </a:r>
            <a:endParaRPr lang="ko-KR" altLang="en-US" sz="28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972589" y="1239718"/>
            <a:ext cx="9971636" cy="3371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000" indent="-180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" pitchFamily="2" charset="2"/>
              <a:buChar char="l"/>
              <a:defRPr kumimoji="1" sz="2000" b="1" baseline="0">
                <a:solidFill>
                  <a:srgbClr val="3A3016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32000" indent="-180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90000"/>
                </a:schemeClr>
              </a:buClr>
              <a:buFont typeface="Wingdings" pitchFamily="2" charset="2"/>
              <a:buChar char="§"/>
              <a:defRPr kumimoji="1" sz="1800" b="1" baseline="0">
                <a:solidFill>
                  <a:srgbClr val="3A3016"/>
                </a:solidFill>
                <a:latin typeface="굴림" pitchFamily="50" charset="-127"/>
                <a:ea typeface="굴림" pitchFamily="50" charset="-127"/>
              </a:defRPr>
            </a:lvl2pPr>
            <a:lvl3pPr marL="684000" indent="-180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3D2505"/>
              </a:buClr>
              <a:buFont typeface="굴림" pitchFamily="50" charset="-127"/>
              <a:buChar char="-"/>
              <a:defRPr kumimoji="1" sz="1800" b="1" baseline="0">
                <a:solidFill>
                  <a:srgbClr val="3A3016"/>
                </a:solidFill>
                <a:latin typeface="굴림" pitchFamily="50" charset="-127"/>
                <a:ea typeface="굴림" pitchFamily="50" charset="-127"/>
              </a:defRPr>
            </a:lvl3pPr>
            <a:lvl4pPr marL="936000" indent="-180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3D2505"/>
              </a:buClr>
              <a:buFont typeface="Wingdings" pitchFamily="2" charset="2"/>
              <a:buChar char="ü"/>
              <a:defRPr kumimoji="1" sz="1600" b="0" baseline="0">
                <a:solidFill>
                  <a:srgbClr val="3A3016"/>
                </a:solidFill>
                <a:latin typeface="굴림" pitchFamily="50" charset="-127"/>
                <a:ea typeface="굴림" pitchFamily="50" charset="-127"/>
              </a:defRPr>
            </a:lvl4pPr>
            <a:lvl5pPr marL="1116000" indent="-180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umimoji="1" sz="1400" b="1">
                <a:solidFill>
                  <a:srgbClr val="3A3016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lnSpc>
                <a:spcPct val="150000"/>
              </a:lnSpc>
            </a:pPr>
            <a:r>
              <a:rPr lang="ko-KR" altLang="en-US" dirty="0" smtClean="0"/>
              <a:t>모든 변수는 객체</a:t>
            </a:r>
            <a:r>
              <a:rPr lang="en-US" altLang="ko-KR" dirty="0" smtClean="0"/>
              <a:t>(object), </a:t>
            </a:r>
            <a:r>
              <a:rPr lang="ko-KR" altLang="en-US" dirty="0" smtClean="0"/>
              <a:t>모든 객체는 클래스의 인스턴스이다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타입 </a:t>
            </a:r>
            <a:r>
              <a:rPr lang="ko-KR" altLang="en-US" dirty="0" err="1" smtClean="0"/>
              <a:t>어노테이션은</a:t>
            </a:r>
            <a:r>
              <a:rPr lang="ko-KR" altLang="en-US" dirty="0"/>
              <a:t> </a:t>
            </a:r>
            <a:r>
              <a:rPr lang="ko-KR" altLang="en-US" dirty="0" smtClean="0"/>
              <a:t>타입 추론이 가능할 경우에는 필수가 아닌 선택사항이다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타입이 예상되지 않는다는 것을 명시적으로 표현하고 싶을 때는 </a:t>
            </a:r>
            <a:r>
              <a:rPr lang="en-US" altLang="ko-KR" dirty="0" smtClean="0"/>
              <a:t>dynamic </a:t>
            </a:r>
            <a:r>
              <a:rPr lang="ko-KR" altLang="en-US" dirty="0" smtClean="0"/>
              <a:t>키워드를 사용한다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제네릭 타입을 지원한다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main()</a:t>
            </a:r>
            <a:r>
              <a:rPr lang="ko-KR" altLang="en-US" dirty="0" smtClean="0"/>
              <a:t>과 같은 최상위 함수를 지원한다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public, protected, private </a:t>
            </a:r>
            <a:r>
              <a:rPr lang="ko-KR" altLang="en-US" dirty="0" smtClean="0"/>
              <a:t>키워드가 없다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두 가지 런타임 모드</a:t>
            </a:r>
            <a:r>
              <a:rPr lang="en-US" altLang="ko-KR" dirty="0" smtClean="0"/>
              <a:t>(debug mode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release mode)</a:t>
            </a:r>
            <a:r>
              <a:rPr lang="ko-KR" altLang="en-US" dirty="0" smtClean="0"/>
              <a:t>가 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7469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414734" y="313565"/>
            <a:ext cx="16450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 smtClean="0"/>
              <a:t>Isolate 2</a:t>
            </a:r>
            <a:endParaRPr lang="ko-KR" altLang="en-US" sz="2800" dirty="0"/>
          </a:p>
        </p:txBody>
      </p:sp>
      <p:sp>
        <p:nvSpPr>
          <p:cNvPr id="4" name="직사각형 3"/>
          <p:cNvSpPr/>
          <p:nvPr/>
        </p:nvSpPr>
        <p:spPr>
          <a:xfrm>
            <a:off x="787399" y="1100435"/>
            <a:ext cx="104425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main</a:t>
            </a:r>
            <a:r>
              <a:rPr lang="ko-KR" altLang="en-US" dirty="0"/>
              <a:t> </a:t>
            </a:r>
            <a:r>
              <a:rPr lang="ko-KR" altLang="en-US" dirty="0" err="1"/>
              <a:t>Isolate에</a:t>
            </a:r>
            <a:r>
              <a:rPr lang="ko-KR" altLang="en-US" dirty="0"/>
              <a:t> 작업량이 많아 </a:t>
            </a:r>
            <a:r>
              <a:rPr lang="ko-KR" altLang="en-US" dirty="0" err="1"/>
              <a:t>frame</a:t>
            </a:r>
            <a:r>
              <a:rPr lang="ko-KR" altLang="en-US" dirty="0"/>
              <a:t> </a:t>
            </a:r>
            <a:r>
              <a:rPr lang="ko-KR" altLang="en-US" dirty="0" err="1"/>
              <a:t>드랍이</a:t>
            </a:r>
            <a:r>
              <a:rPr lang="ko-KR" altLang="en-US" dirty="0"/>
              <a:t> </a:t>
            </a:r>
            <a:r>
              <a:rPr lang="ko-KR" altLang="en-US" dirty="0" smtClean="0"/>
              <a:t>생길 경우 </a:t>
            </a:r>
            <a:r>
              <a:rPr lang="ko-KR" altLang="en-US" dirty="0" err="1"/>
              <a:t>Dart에서는</a:t>
            </a:r>
            <a:r>
              <a:rPr lang="ko-KR" altLang="en-US" dirty="0"/>
              <a:t> </a:t>
            </a:r>
            <a:r>
              <a:rPr lang="ko-KR" altLang="en-US" b="1" dirty="0" err="1"/>
              <a:t>Isolate.spawn</a:t>
            </a:r>
            <a:r>
              <a:rPr lang="ko-KR" altLang="en-US" b="1" dirty="0"/>
              <a:t>() </a:t>
            </a:r>
            <a:r>
              <a:rPr lang="ko-KR" altLang="en-US" dirty="0"/>
              <a:t>함수나 </a:t>
            </a:r>
            <a:r>
              <a:rPr lang="ko-KR" altLang="en-US" dirty="0" err="1"/>
              <a:t>Flutter의</a:t>
            </a:r>
            <a:r>
              <a:rPr lang="ko-KR" altLang="en-US" dirty="0"/>
              <a:t> </a:t>
            </a:r>
            <a:r>
              <a:rPr lang="ko-KR" altLang="en-US" dirty="0" err="1"/>
              <a:t>compute</a:t>
            </a:r>
            <a:r>
              <a:rPr lang="ko-KR" altLang="en-US" dirty="0"/>
              <a:t>() 함수를 이용해 </a:t>
            </a:r>
            <a:r>
              <a:rPr lang="ko-KR" altLang="en-US" dirty="0" err="1"/>
              <a:t>Isolate를</a:t>
            </a:r>
            <a:r>
              <a:rPr lang="ko-KR" altLang="en-US" dirty="0"/>
              <a:t> 만들어 작업량을 분산시킬 수 있다.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924300" y="2653189"/>
            <a:ext cx="5122739" cy="31085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import</a:t>
            </a:r>
            <a:r>
              <a:rPr lang="ko-KR" altLang="en-US" sz="1600" dirty="0"/>
              <a:t> '</a:t>
            </a:r>
            <a:r>
              <a:rPr lang="ko-KR" altLang="en-US" sz="1600" dirty="0" err="1"/>
              <a:t>dart:isolate</a:t>
            </a:r>
            <a:r>
              <a:rPr lang="ko-KR" altLang="en-US" sz="1600" dirty="0"/>
              <a:t>';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void</a:t>
            </a:r>
            <a:r>
              <a:rPr lang="ko-KR" altLang="en-US" sz="1600" dirty="0"/>
              <a:t> </a:t>
            </a:r>
            <a:r>
              <a:rPr lang="ko-KR" altLang="en-US" sz="1600" dirty="0" err="1"/>
              <a:t>main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//  </a:t>
            </a:r>
            <a:r>
              <a:rPr lang="ko-KR" altLang="en-US" sz="1600" dirty="0" err="1"/>
              <a:t>ReceivePort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mainReceivePort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new</a:t>
            </a:r>
            <a:r>
              <a:rPr lang="ko-KR" altLang="en-US" sz="1600" dirty="0"/>
              <a:t> </a:t>
            </a:r>
            <a:r>
              <a:rPr lang="ko-KR" altLang="en-US" sz="1600" dirty="0" err="1"/>
              <a:t>ReceivePort</a:t>
            </a:r>
            <a:r>
              <a:rPr lang="ko-KR" altLang="en-US" sz="1600" dirty="0"/>
              <a:t>(); 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Isolate.spawn</a:t>
            </a:r>
            <a:r>
              <a:rPr lang="ko-KR" altLang="en-US" sz="1600" dirty="0"/>
              <a:t>(</a:t>
            </a:r>
            <a:r>
              <a:rPr lang="ko-KR" altLang="en-US" sz="1600" dirty="0" err="1"/>
              <a:t>isolateTest</a:t>
            </a:r>
            <a:r>
              <a:rPr lang="ko-KR" altLang="en-US" sz="1600" dirty="0"/>
              <a:t>, 1);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Isolate.spawn</a:t>
            </a:r>
            <a:r>
              <a:rPr lang="ko-KR" altLang="en-US" sz="1600" dirty="0"/>
              <a:t>(</a:t>
            </a:r>
            <a:r>
              <a:rPr lang="ko-KR" altLang="en-US" sz="1600" dirty="0" err="1"/>
              <a:t>isolateTest</a:t>
            </a:r>
            <a:r>
              <a:rPr lang="ko-KR" altLang="en-US" sz="1600" dirty="0"/>
              <a:t>, 2);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Isolate.spawn</a:t>
            </a:r>
            <a:r>
              <a:rPr lang="ko-KR" altLang="en-US" sz="1600" dirty="0"/>
              <a:t>(</a:t>
            </a:r>
            <a:r>
              <a:rPr lang="ko-KR" altLang="en-US" sz="1600" dirty="0" err="1"/>
              <a:t>isolateTest</a:t>
            </a:r>
            <a:r>
              <a:rPr lang="ko-KR" altLang="en-US" sz="1600" dirty="0"/>
              <a:t>, 3);</a:t>
            </a:r>
          </a:p>
          <a:p>
            <a:r>
              <a:rPr lang="ko-KR" altLang="en-US" sz="1600" dirty="0"/>
              <a:t>}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isolateTest</a:t>
            </a:r>
            <a:r>
              <a:rPr lang="ko-KR" altLang="en-US" sz="1600" dirty="0"/>
              <a:t>(</a:t>
            </a:r>
            <a:r>
              <a:rPr lang="ko-KR" altLang="en-US" sz="1600" dirty="0" err="1"/>
              <a:t>var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m</a:t>
            </a:r>
            <a:r>
              <a:rPr lang="ko-KR" altLang="en-US" sz="1600" dirty="0"/>
              <a:t>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isolate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no</a:t>
            </a:r>
            <a:r>
              <a:rPr lang="ko-KR" altLang="en-US" sz="1600" dirty="0"/>
              <a:t>.$</a:t>
            </a:r>
            <a:r>
              <a:rPr lang="ko-KR" altLang="en-US" sz="1600" dirty="0" err="1"/>
              <a:t>m</a:t>
            </a:r>
            <a:r>
              <a:rPr lang="ko-KR" altLang="en-US" sz="1600" dirty="0"/>
              <a:t>');</a:t>
            </a:r>
          </a:p>
          <a:p>
            <a:r>
              <a:rPr lang="ko-KR" altLang="en-US" sz="16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24300" y="2266950"/>
            <a:ext cx="1399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isolate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0260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455676" y="313565"/>
            <a:ext cx="15631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 smtClean="0"/>
              <a:t>future 1</a:t>
            </a:r>
            <a:endParaRPr lang="ko-KR" altLang="en-US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7186" y="3053492"/>
            <a:ext cx="5063756" cy="15708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52525" y="1162050"/>
            <a:ext cx="7736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hlinkClick r:id="rId3"/>
              </a:rPr>
              <a:t>future</a:t>
            </a:r>
            <a:r>
              <a:rPr lang="ko-KR" altLang="en-US" dirty="0" smtClean="0"/>
              <a:t>는 크게 두 가지 상태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좀 더 세부적으로는 세 가지 상태를 가진다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52525" y="1686476"/>
            <a:ext cx="66864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Uncompleted</a:t>
            </a:r>
            <a:r>
              <a:rPr lang="ko-KR" altLang="en-US" dirty="0" smtClean="0"/>
              <a:t> </a:t>
            </a:r>
            <a:r>
              <a:rPr lang="en-US" altLang="ko-KR" dirty="0" smtClean="0"/>
              <a:t>: future </a:t>
            </a:r>
            <a:r>
              <a:rPr lang="ko-KR" altLang="en-US" dirty="0" smtClean="0"/>
              <a:t>객체를 만들어서 작업을 요청한 상태</a:t>
            </a:r>
            <a:endParaRPr lang="en-US" altLang="ko-KR" dirty="0" smtClean="0"/>
          </a:p>
          <a:p>
            <a:r>
              <a:rPr lang="en-US" altLang="ko-KR" dirty="0" smtClean="0"/>
              <a:t>Completed : </a:t>
            </a:r>
            <a:r>
              <a:rPr lang="ko-KR" altLang="en-US" dirty="0" smtClean="0"/>
              <a:t>요청한 작업을 완료한 상태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- data : </a:t>
            </a:r>
            <a:r>
              <a:rPr lang="ko-KR" altLang="en-US" dirty="0" smtClean="0"/>
              <a:t>정상적으로 작업을 수행하여 결과값을 </a:t>
            </a:r>
            <a:r>
              <a:rPr lang="ko-KR" altLang="en-US" dirty="0" err="1" smtClean="0"/>
              <a:t>리턴하며</a:t>
            </a:r>
            <a:r>
              <a:rPr lang="ko-KR" altLang="en-US" dirty="0" smtClean="0"/>
              <a:t> 완료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- error : </a:t>
            </a:r>
            <a:r>
              <a:rPr lang="ko-KR" altLang="en-US" dirty="0" smtClean="0"/>
              <a:t>작업 처리 중 문제 발생 시 에러와 함께 완료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52525" y="4972050"/>
            <a:ext cx="10591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/>
              <a:t>Future</a:t>
            </a:r>
            <a:r>
              <a:rPr lang="ko-KR" altLang="en-US" sz="1600" dirty="0" smtClean="0"/>
              <a:t>는 상태 별로 다른 작업과 마찬가지로 </a:t>
            </a:r>
            <a:r>
              <a:rPr lang="en-US" altLang="ko-KR" sz="1600" dirty="0" smtClean="0"/>
              <a:t>event loop</a:t>
            </a:r>
            <a:r>
              <a:rPr lang="ko-KR" altLang="en-US" sz="1600" dirty="0" smtClean="0"/>
              <a:t>에 의해서 순차적으로 처리된다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처음 </a:t>
            </a:r>
            <a:r>
              <a:rPr lang="en-US" altLang="ko-KR" sz="1600" dirty="0" smtClean="0"/>
              <a:t>future</a:t>
            </a:r>
            <a:r>
              <a:rPr lang="ko-KR" altLang="en-US" sz="1600" dirty="0" smtClean="0"/>
              <a:t>를 생성하여 작업을 시작하면 </a:t>
            </a:r>
            <a:r>
              <a:rPr lang="en-US" altLang="ko-KR" sz="1600" dirty="0" smtClean="0"/>
              <a:t>Uncompleted future</a:t>
            </a:r>
            <a:r>
              <a:rPr lang="ko-KR" altLang="en-US" sz="1600" dirty="0" smtClean="0"/>
              <a:t>가 </a:t>
            </a:r>
            <a:r>
              <a:rPr lang="en-US" altLang="ko-KR" sz="1600" dirty="0" smtClean="0"/>
              <a:t>event queue</a:t>
            </a:r>
            <a:r>
              <a:rPr lang="ko-KR" altLang="en-US" sz="1600" dirty="0" smtClean="0"/>
              <a:t>에 들어간다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해당 작업이 완료되기 전까지는 다른 작업들이 </a:t>
            </a:r>
            <a:r>
              <a:rPr lang="en-US" altLang="ko-KR" sz="1600" dirty="0" smtClean="0"/>
              <a:t>event queue</a:t>
            </a:r>
            <a:r>
              <a:rPr lang="ko-KR" altLang="en-US" sz="1600" dirty="0" smtClean="0"/>
              <a:t>에 들어가고 </a:t>
            </a:r>
            <a:r>
              <a:rPr lang="en-US" altLang="ko-KR" sz="1600" dirty="0" smtClean="0"/>
              <a:t>event loop</a:t>
            </a:r>
            <a:r>
              <a:rPr lang="ko-KR" altLang="en-US" sz="1600" dirty="0" smtClean="0"/>
              <a:t>에 의해서 처리된다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그러다가 작업을 끝내면  </a:t>
            </a:r>
            <a:r>
              <a:rPr lang="en-US" altLang="ko-KR" sz="1600" dirty="0" smtClean="0"/>
              <a:t>completed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future</a:t>
            </a:r>
            <a:r>
              <a:rPr lang="ko-KR" altLang="en-US" sz="1600" dirty="0" smtClean="0"/>
              <a:t>가 </a:t>
            </a:r>
            <a:r>
              <a:rPr lang="en-US" altLang="ko-KR" sz="1600" dirty="0" smtClean="0"/>
              <a:t>event queue</a:t>
            </a:r>
            <a:r>
              <a:rPr lang="ko-KR" altLang="en-US" sz="1600" dirty="0" smtClean="0"/>
              <a:t>에 들어가고</a:t>
            </a:r>
            <a:r>
              <a:rPr lang="en-US" altLang="ko-KR" sz="1600" dirty="0" smtClean="0"/>
              <a:t>, event loop</a:t>
            </a:r>
            <a:r>
              <a:rPr lang="ko-KR" altLang="en-US" sz="1600" dirty="0" smtClean="0"/>
              <a:t>에 의해 선택되면 </a:t>
            </a:r>
            <a:r>
              <a:rPr lang="en-US" altLang="ko-KR" sz="1600" dirty="0" smtClean="0"/>
              <a:t>Completed future</a:t>
            </a:r>
            <a:r>
              <a:rPr lang="ko-KR" altLang="en-US" sz="1600" dirty="0" smtClean="0"/>
              <a:t>가 가진 결과값이나 에러에 대한 처리를 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703291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369951" y="361190"/>
            <a:ext cx="15631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 smtClean="0"/>
              <a:t>future 2</a:t>
            </a:r>
            <a:endParaRPr lang="ko-KR" altLang="en-US" sz="2800" dirty="0"/>
          </a:p>
        </p:txBody>
      </p:sp>
      <p:sp>
        <p:nvSpPr>
          <p:cNvPr id="3" name="직사각형 2"/>
          <p:cNvSpPr/>
          <p:nvPr/>
        </p:nvSpPr>
        <p:spPr>
          <a:xfrm>
            <a:off x="219075" y="1443514"/>
            <a:ext cx="5572125" cy="467820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main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start</a:t>
            </a:r>
            <a:r>
              <a:rPr lang="ko-KR" altLang="en-US" sz="1600" dirty="0"/>
              <a:t>');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Future&lt;</a:t>
            </a:r>
            <a:r>
              <a:rPr lang="ko-KR" altLang="en-US" sz="1600" dirty="0" err="1"/>
              <a:t>String</a:t>
            </a:r>
            <a:r>
              <a:rPr lang="ko-KR" altLang="en-US" sz="1600" dirty="0"/>
              <a:t>&gt; </a:t>
            </a:r>
            <a:r>
              <a:rPr lang="ko-KR" altLang="en-US" sz="1600" dirty="0" err="1"/>
              <a:t>myFuture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new</a:t>
            </a:r>
            <a:r>
              <a:rPr lang="ko-KR" altLang="en-US" sz="1600" dirty="0"/>
              <a:t> Future(()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for</a:t>
            </a:r>
            <a:r>
              <a:rPr lang="ko-KR" altLang="en-US" sz="1600" dirty="0"/>
              <a:t> (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</a:t>
            </a:r>
            <a:r>
              <a:rPr lang="ko-KR" altLang="en-US" sz="1600" dirty="0"/>
              <a:t> = 0; </a:t>
            </a:r>
            <a:r>
              <a:rPr lang="ko-KR" altLang="en-US" sz="1600" dirty="0" err="1"/>
              <a:t>i</a:t>
            </a:r>
            <a:r>
              <a:rPr lang="ko-KR" altLang="en-US" sz="1600" dirty="0"/>
              <a:t> &lt; 10000000000; </a:t>
            </a:r>
            <a:r>
              <a:rPr lang="ko-KR" altLang="en-US" sz="1600" dirty="0" err="1"/>
              <a:t>i</a:t>
            </a:r>
            <a:r>
              <a:rPr lang="ko-KR" altLang="en-US" sz="1600" dirty="0"/>
              <a:t>++) {</a:t>
            </a:r>
          </a:p>
          <a:p>
            <a:r>
              <a:rPr lang="ko-KR" altLang="en-US" sz="1600" dirty="0"/>
              <a:t>      // </a:t>
            </a:r>
            <a:r>
              <a:rPr lang="ko-KR" altLang="en-US" sz="1600" dirty="0" err="1"/>
              <a:t>Ten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billion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times</a:t>
            </a:r>
            <a:r>
              <a:rPr lang="ko-KR" altLang="en-US" sz="1600" dirty="0"/>
              <a:t>. </a:t>
            </a:r>
            <a:r>
              <a:rPr lang="ko-KR" altLang="en-US" sz="1600" dirty="0" err="1"/>
              <a:t>My</a:t>
            </a:r>
            <a:r>
              <a:rPr lang="ko-KR" altLang="en-US" sz="1600" dirty="0"/>
              <a:t> PC </a:t>
            </a:r>
            <a:r>
              <a:rPr lang="ko-KR" altLang="en-US" sz="1600" dirty="0" err="1"/>
              <a:t>takes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about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four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seconds</a:t>
            </a:r>
            <a:r>
              <a:rPr lang="ko-KR" altLang="en-US" sz="1600" dirty="0"/>
              <a:t>.</a:t>
            </a:r>
          </a:p>
          <a:p>
            <a:r>
              <a:rPr lang="ko-KR" altLang="en-US" sz="1600" dirty="0"/>
              <a:t>    }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return</a:t>
            </a:r>
            <a:r>
              <a:rPr lang="ko-KR" altLang="en-US" sz="1600" dirty="0"/>
              <a:t> '</a:t>
            </a:r>
            <a:r>
              <a:rPr lang="ko-KR" altLang="en-US" sz="1600" dirty="0" err="1"/>
              <a:t>I</a:t>
            </a:r>
            <a:r>
              <a:rPr lang="ko-KR" altLang="en-US" sz="1600" dirty="0"/>
              <a:t> </a:t>
            </a:r>
            <a:r>
              <a:rPr lang="ko-KR" altLang="en-US" sz="1600" dirty="0" err="1"/>
              <a:t>got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lots</a:t>
            </a:r>
            <a:r>
              <a:rPr lang="ko-KR" altLang="en-US" sz="1600" dirty="0"/>
              <a:t> of </a:t>
            </a:r>
            <a:r>
              <a:rPr lang="ko-KR" altLang="en-US" sz="1600" dirty="0" err="1"/>
              <a:t>data</a:t>
            </a:r>
            <a:r>
              <a:rPr lang="ko-KR" altLang="en-US" sz="1600" dirty="0"/>
              <a:t>! </a:t>
            </a:r>
            <a:r>
              <a:rPr lang="ko-KR" altLang="en-US" sz="1600" dirty="0" err="1"/>
              <a:t>There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are</a:t>
            </a:r>
            <a:r>
              <a:rPr lang="ko-KR" altLang="en-US" sz="1600" dirty="0"/>
              <a:t> 10000000000.';</a:t>
            </a:r>
          </a:p>
          <a:p>
            <a:r>
              <a:rPr lang="ko-KR" altLang="en-US" sz="1600" dirty="0"/>
              <a:t>  });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myFuture.then</a:t>
            </a:r>
            <a:r>
              <a:rPr lang="ko-KR" altLang="en-US" sz="1600" dirty="0"/>
              <a:t>((</a:t>
            </a:r>
            <a:r>
              <a:rPr lang="ko-KR" altLang="en-US" sz="1600" dirty="0" err="1"/>
              <a:t>data</a:t>
            </a:r>
            <a:r>
              <a:rPr lang="ko-KR" altLang="en-US" sz="1600" dirty="0"/>
              <a:t>)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</a:t>
            </a:r>
            <a:r>
              <a:rPr lang="ko-KR" altLang="en-US" sz="1600" dirty="0" err="1"/>
              <a:t>data</a:t>
            </a:r>
            <a:r>
              <a:rPr lang="ko-KR" altLang="en-US" sz="1600" dirty="0"/>
              <a:t>);</a:t>
            </a:r>
          </a:p>
          <a:p>
            <a:r>
              <a:rPr lang="ko-KR" altLang="en-US" sz="1600" dirty="0"/>
              <a:t>  }, </a:t>
            </a:r>
            <a:r>
              <a:rPr lang="ko-KR" altLang="en-US" sz="1600" dirty="0" err="1"/>
              <a:t>onError</a:t>
            </a:r>
            <a:r>
              <a:rPr lang="ko-KR" altLang="en-US" sz="1600" dirty="0"/>
              <a:t>: (</a:t>
            </a:r>
            <a:r>
              <a:rPr lang="ko-KR" altLang="en-US" sz="1600" dirty="0" err="1"/>
              <a:t>e</a:t>
            </a:r>
            <a:r>
              <a:rPr lang="ko-KR" altLang="en-US" sz="1600" dirty="0"/>
              <a:t>)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</a:t>
            </a:r>
            <a:r>
              <a:rPr lang="ko-KR" altLang="en-US" sz="1600" dirty="0" err="1"/>
              <a:t>e</a:t>
            </a:r>
            <a:r>
              <a:rPr lang="ko-KR" altLang="en-US" sz="1600" dirty="0"/>
              <a:t>);</a:t>
            </a:r>
          </a:p>
          <a:p>
            <a:r>
              <a:rPr lang="ko-KR" altLang="en-US" sz="1600" dirty="0"/>
              <a:t>  });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do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something</a:t>
            </a:r>
            <a:r>
              <a:rPr lang="ko-KR" altLang="en-US" sz="1600" dirty="0"/>
              <a:t>');</a:t>
            </a:r>
          </a:p>
          <a:p>
            <a:r>
              <a:rPr lang="ko-KR" altLang="en-US" sz="1600" dirty="0"/>
              <a:t>}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943600" y="1443514"/>
            <a:ext cx="6096000" cy="467820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ko-KR" altLang="en-US" sz="1600" dirty="0" err="1"/>
              <a:t>main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start</a:t>
            </a:r>
            <a:r>
              <a:rPr lang="ko-KR" altLang="en-US" sz="1600" dirty="0"/>
              <a:t>');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Future&lt;</a:t>
            </a:r>
            <a:r>
              <a:rPr lang="ko-KR" altLang="en-US" sz="1600" dirty="0" err="1"/>
              <a:t>String</a:t>
            </a:r>
            <a:r>
              <a:rPr lang="ko-KR" altLang="en-US" sz="1600" dirty="0"/>
              <a:t>&gt; </a:t>
            </a:r>
            <a:r>
              <a:rPr lang="ko-KR" altLang="en-US" sz="1600" dirty="0" err="1"/>
              <a:t>myFuture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new</a:t>
            </a:r>
            <a:r>
              <a:rPr lang="ko-KR" altLang="en-US" sz="1600" dirty="0"/>
              <a:t> Future(()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for</a:t>
            </a:r>
            <a:r>
              <a:rPr lang="ko-KR" altLang="en-US" sz="1600" dirty="0"/>
              <a:t> (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</a:t>
            </a:r>
            <a:r>
              <a:rPr lang="ko-KR" altLang="en-US" sz="1600" dirty="0"/>
              <a:t> = 0; </a:t>
            </a:r>
            <a:r>
              <a:rPr lang="ko-KR" altLang="en-US" sz="1600" dirty="0" err="1"/>
              <a:t>i</a:t>
            </a:r>
            <a:r>
              <a:rPr lang="ko-KR" altLang="en-US" sz="1600" dirty="0"/>
              <a:t> &lt; 10000000000; </a:t>
            </a:r>
            <a:r>
              <a:rPr lang="ko-KR" altLang="en-US" sz="1600" dirty="0" err="1"/>
              <a:t>i</a:t>
            </a:r>
            <a:r>
              <a:rPr lang="ko-KR" altLang="en-US" sz="1600" dirty="0"/>
              <a:t>++) {</a:t>
            </a:r>
          </a:p>
          <a:p>
            <a:r>
              <a:rPr lang="ko-KR" altLang="en-US" sz="1600" dirty="0"/>
              <a:t>      // </a:t>
            </a:r>
            <a:r>
              <a:rPr lang="ko-KR" altLang="en-US" sz="1600" dirty="0" err="1"/>
              <a:t>Ten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billion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times</a:t>
            </a:r>
            <a:r>
              <a:rPr lang="ko-KR" altLang="en-US" sz="1600" dirty="0"/>
              <a:t>. </a:t>
            </a:r>
            <a:r>
              <a:rPr lang="ko-KR" altLang="en-US" sz="1600" dirty="0" err="1"/>
              <a:t>My</a:t>
            </a:r>
            <a:r>
              <a:rPr lang="ko-KR" altLang="en-US" sz="1600" dirty="0"/>
              <a:t> PC </a:t>
            </a:r>
            <a:r>
              <a:rPr lang="ko-KR" altLang="en-US" sz="1600" dirty="0" err="1"/>
              <a:t>takes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about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four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seconds</a:t>
            </a:r>
            <a:r>
              <a:rPr lang="ko-KR" altLang="en-US" sz="1600" dirty="0"/>
              <a:t>.</a:t>
            </a:r>
          </a:p>
          <a:p>
            <a:r>
              <a:rPr lang="ko-KR" altLang="en-US" sz="1600" dirty="0"/>
              <a:t>    }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return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throw</a:t>
            </a:r>
            <a:r>
              <a:rPr lang="ko-KR" altLang="en-US" sz="1600" dirty="0"/>
              <a:t> </a:t>
            </a:r>
            <a:r>
              <a:rPr lang="ko-KR" altLang="en-US" sz="1600" dirty="0" err="1"/>
              <a:t>Exception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Failed</a:t>
            </a:r>
            <a:r>
              <a:rPr lang="ko-KR" altLang="en-US" sz="1600" dirty="0"/>
              <a:t> : </a:t>
            </a:r>
            <a:r>
              <a:rPr lang="ko-KR" altLang="en-US" sz="1600" dirty="0" err="1"/>
              <a:t>data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too</a:t>
            </a:r>
            <a:r>
              <a:rPr lang="ko-KR" altLang="en-US" sz="1600" dirty="0"/>
              <a:t> </a:t>
            </a:r>
            <a:r>
              <a:rPr lang="ko-KR" altLang="en-US" sz="1600" dirty="0" err="1"/>
              <a:t>many</a:t>
            </a:r>
            <a:r>
              <a:rPr lang="ko-KR" altLang="en-US" sz="1600" dirty="0"/>
              <a:t>');</a:t>
            </a:r>
          </a:p>
          <a:p>
            <a:r>
              <a:rPr lang="ko-KR" altLang="en-US" sz="1600" dirty="0"/>
              <a:t>  });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myFuture.then</a:t>
            </a:r>
            <a:r>
              <a:rPr lang="ko-KR" altLang="en-US" sz="1600" dirty="0"/>
              <a:t>((</a:t>
            </a:r>
            <a:r>
              <a:rPr lang="ko-KR" altLang="en-US" sz="1600" dirty="0" err="1"/>
              <a:t>data</a:t>
            </a:r>
            <a:r>
              <a:rPr lang="ko-KR" altLang="en-US" sz="1600" dirty="0"/>
              <a:t>)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</a:t>
            </a:r>
            <a:r>
              <a:rPr lang="ko-KR" altLang="en-US" sz="1600" dirty="0" err="1"/>
              <a:t>data</a:t>
            </a:r>
            <a:r>
              <a:rPr lang="ko-KR" altLang="en-US" sz="1600" dirty="0"/>
              <a:t>);</a:t>
            </a:r>
          </a:p>
          <a:p>
            <a:r>
              <a:rPr lang="ko-KR" altLang="en-US" sz="1600" dirty="0"/>
              <a:t>  }, </a:t>
            </a:r>
            <a:r>
              <a:rPr lang="ko-KR" altLang="en-US" sz="1600" dirty="0" err="1"/>
              <a:t>onError</a:t>
            </a:r>
            <a:r>
              <a:rPr lang="ko-KR" altLang="en-US" sz="1600" dirty="0"/>
              <a:t>: (</a:t>
            </a:r>
            <a:r>
              <a:rPr lang="ko-KR" altLang="en-US" sz="1600" dirty="0" err="1"/>
              <a:t>e</a:t>
            </a:r>
            <a:r>
              <a:rPr lang="ko-KR" altLang="en-US" sz="1600" dirty="0"/>
              <a:t>)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</a:t>
            </a:r>
            <a:r>
              <a:rPr lang="ko-KR" altLang="en-US" sz="1600" dirty="0" err="1"/>
              <a:t>e</a:t>
            </a:r>
            <a:r>
              <a:rPr lang="ko-KR" altLang="en-US" sz="1600" dirty="0"/>
              <a:t>);</a:t>
            </a:r>
          </a:p>
          <a:p>
            <a:r>
              <a:rPr lang="ko-KR" altLang="en-US" sz="1600" dirty="0"/>
              <a:t>  });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do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something</a:t>
            </a:r>
            <a:r>
              <a:rPr lang="ko-KR" altLang="en-US" sz="1600" dirty="0"/>
              <a:t>');</a:t>
            </a:r>
          </a:p>
          <a:p>
            <a:r>
              <a:rPr lang="ko-KR" altLang="en-US" sz="16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9075" y="1048591"/>
            <a:ext cx="2161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future </a:t>
            </a:r>
            <a:r>
              <a:rPr lang="ko-KR" altLang="en-US" dirty="0" smtClean="0"/>
              <a:t>사용 예제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43600" y="1048591"/>
            <a:ext cx="2940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future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의도적 </a:t>
            </a:r>
            <a:r>
              <a:rPr lang="en-US" altLang="ko-KR" dirty="0" smtClean="0"/>
              <a:t>error </a:t>
            </a:r>
            <a:r>
              <a:rPr lang="ko-KR" altLang="en-US" dirty="0" smtClean="0"/>
              <a:t>발생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19183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369951" y="361190"/>
            <a:ext cx="15631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 smtClean="0"/>
              <a:t>future 3</a:t>
            </a:r>
            <a:endParaRPr lang="ko-KR" altLang="en-US" sz="2800" dirty="0"/>
          </a:p>
        </p:txBody>
      </p:sp>
      <p:sp>
        <p:nvSpPr>
          <p:cNvPr id="3" name="직사각형 2"/>
          <p:cNvSpPr/>
          <p:nvPr/>
        </p:nvSpPr>
        <p:spPr>
          <a:xfrm>
            <a:off x="3103511" y="1536770"/>
            <a:ext cx="6096000" cy="49244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ko-KR" altLang="en-US" sz="1600" dirty="0" err="1"/>
              <a:t>main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start</a:t>
            </a:r>
            <a:r>
              <a:rPr lang="ko-KR" altLang="en-US" sz="1600" dirty="0"/>
              <a:t>');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var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myFuture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getData</a:t>
            </a:r>
            <a:r>
              <a:rPr lang="ko-KR" altLang="en-US" sz="1600" dirty="0"/>
              <a:t>();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myFuture.then</a:t>
            </a:r>
            <a:r>
              <a:rPr lang="ko-KR" altLang="en-US" sz="1600" dirty="0"/>
              <a:t>((</a:t>
            </a:r>
            <a:r>
              <a:rPr lang="ko-KR" altLang="en-US" sz="1600" dirty="0" err="1"/>
              <a:t>data</a:t>
            </a:r>
            <a:r>
              <a:rPr lang="ko-KR" altLang="en-US" sz="1600" dirty="0"/>
              <a:t>) =&gt;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</a:t>
            </a:r>
            <a:r>
              <a:rPr lang="ko-KR" altLang="en-US" sz="1600" dirty="0" err="1"/>
              <a:t>data</a:t>
            </a:r>
            <a:r>
              <a:rPr lang="ko-KR" altLang="en-US" sz="1600" dirty="0"/>
              <a:t>))</a:t>
            </a:r>
          </a:p>
          <a:p>
            <a:r>
              <a:rPr lang="ko-KR" altLang="en-US" sz="1600" dirty="0"/>
              <a:t>      .</a:t>
            </a:r>
            <a:r>
              <a:rPr lang="ko-KR" altLang="en-US" sz="1600" dirty="0" err="1"/>
              <a:t>catchError</a:t>
            </a:r>
            <a:r>
              <a:rPr lang="ko-KR" altLang="en-US" sz="1600" dirty="0"/>
              <a:t>((</a:t>
            </a:r>
            <a:r>
              <a:rPr lang="ko-KR" altLang="en-US" sz="1600" dirty="0" err="1"/>
              <a:t>e</a:t>
            </a:r>
            <a:r>
              <a:rPr lang="ko-KR" altLang="en-US" sz="1600" dirty="0"/>
              <a:t>) =&gt;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</a:t>
            </a:r>
            <a:r>
              <a:rPr lang="ko-KR" altLang="en-US" sz="1600" dirty="0" err="1"/>
              <a:t>e</a:t>
            </a:r>
            <a:r>
              <a:rPr lang="ko-KR" altLang="en-US" sz="1600" dirty="0"/>
              <a:t>));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do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something</a:t>
            </a:r>
            <a:r>
              <a:rPr lang="ko-KR" altLang="en-US" sz="1600" dirty="0"/>
              <a:t>');</a:t>
            </a:r>
          </a:p>
          <a:p>
            <a:r>
              <a:rPr lang="ko-KR" altLang="en-US" sz="1600" dirty="0"/>
              <a:t>}</a:t>
            </a:r>
          </a:p>
          <a:p>
            <a:endParaRPr lang="ko-KR" altLang="en-US" sz="1600" dirty="0"/>
          </a:p>
          <a:p>
            <a:r>
              <a:rPr lang="ko-KR" altLang="en-US" sz="1600" dirty="0"/>
              <a:t>Future&lt;</a:t>
            </a:r>
            <a:r>
              <a:rPr lang="ko-KR" altLang="en-US" sz="1600" dirty="0" err="1"/>
              <a:t>String</a:t>
            </a:r>
            <a:r>
              <a:rPr lang="ko-KR" altLang="en-US" sz="1600" dirty="0"/>
              <a:t>&gt; </a:t>
            </a:r>
            <a:r>
              <a:rPr lang="ko-KR" altLang="en-US" sz="1600" dirty="0" err="1"/>
              <a:t>getData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return</a:t>
            </a:r>
            <a:r>
              <a:rPr lang="ko-KR" altLang="en-US" sz="1600" dirty="0"/>
              <a:t> Future(()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for</a:t>
            </a:r>
            <a:r>
              <a:rPr lang="ko-KR" altLang="en-US" sz="1600" dirty="0"/>
              <a:t> (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</a:t>
            </a:r>
            <a:r>
              <a:rPr lang="ko-KR" altLang="en-US" sz="1600" dirty="0"/>
              <a:t> = 0; </a:t>
            </a:r>
            <a:r>
              <a:rPr lang="ko-KR" altLang="en-US" sz="1600" dirty="0" err="1"/>
              <a:t>i</a:t>
            </a:r>
            <a:r>
              <a:rPr lang="ko-KR" altLang="en-US" sz="1600" dirty="0"/>
              <a:t> &lt; 10000000000; </a:t>
            </a:r>
            <a:r>
              <a:rPr lang="ko-KR" altLang="en-US" sz="1600" dirty="0" err="1"/>
              <a:t>i</a:t>
            </a:r>
            <a:r>
              <a:rPr lang="ko-KR" altLang="en-US" sz="1600" dirty="0"/>
              <a:t>++) {</a:t>
            </a:r>
          </a:p>
          <a:p>
            <a:r>
              <a:rPr lang="ko-KR" altLang="en-US" sz="1600" dirty="0"/>
              <a:t>      // </a:t>
            </a:r>
            <a:r>
              <a:rPr lang="ko-KR" altLang="en-US" sz="1600" dirty="0" err="1"/>
              <a:t>Ten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billion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times</a:t>
            </a:r>
            <a:r>
              <a:rPr lang="ko-KR" altLang="en-US" sz="1600" dirty="0"/>
              <a:t>. </a:t>
            </a:r>
            <a:r>
              <a:rPr lang="ko-KR" altLang="en-US" sz="1600" dirty="0" err="1"/>
              <a:t>My</a:t>
            </a:r>
            <a:r>
              <a:rPr lang="ko-KR" altLang="en-US" sz="1600" dirty="0"/>
              <a:t> PC </a:t>
            </a:r>
            <a:r>
              <a:rPr lang="ko-KR" altLang="en-US" sz="1600" dirty="0" err="1"/>
              <a:t>takes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about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four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seconds</a:t>
            </a:r>
            <a:r>
              <a:rPr lang="ko-KR" altLang="en-US" sz="1600" dirty="0"/>
              <a:t>.</a:t>
            </a:r>
          </a:p>
          <a:p>
            <a:r>
              <a:rPr lang="ko-KR" altLang="en-US" sz="1600" dirty="0"/>
              <a:t>    }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return</a:t>
            </a:r>
            <a:r>
              <a:rPr lang="ko-KR" altLang="en-US" sz="1600" dirty="0"/>
              <a:t> '</a:t>
            </a:r>
            <a:r>
              <a:rPr lang="ko-KR" altLang="en-US" sz="1600" dirty="0" err="1"/>
              <a:t>I</a:t>
            </a:r>
            <a:r>
              <a:rPr lang="ko-KR" altLang="en-US" sz="1600" dirty="0"/>
              <a:t> </a:t>
            </a:r>
            <a:r>
              <a:rPr lang="ko-KR" altLang="en-US" sz="1600" dirty="0" err="1"/>
              <a:t>got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</a:t>
            </a:r>
            <a:r>
              <a:rPr lang="ko-KR" altLang="en-US" sz="1600" dirty="0" err="1"/>
              <a:t>lot</a:t>
            </a:r>
            <a:r>
              <a:rPr lang="ko-KR" altLang="en-US" sz="1600" dirty="0"/>
              <a:t> of </a:t>
            </a:r>
            <a:r>
              <a:rPr lang="ko-KR" altLang="en-US" sz="1600" dirty="0" err="1"/>
              <a:t>data</a:t>
            </a:r>
            <a:r>
              <a:rPr lang="ko-KR" altLang="en-US" sz="1600" dirty="0"/>
              <a:t>! </a:t>
            </a:r>
            <a:r>
              <a:rPr lang="ko-KR" altLang="en-US" sz="1600" dirty="0" err="1"/>
              <a:t>There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are</a:t>
            </a:r>
            <a:r>
              <a:rPr lang="ko-KR" altLang="en-US" sz="1600" dirty="0"/>
              <a:t> 10000000000.';</a:t>
            </a:r>
          </a:p>
          <a:p>
            <a:r>
              <a:rPr lang="ko-KR" altLang="en-US" sz="1600" dirty="0"/>
              <a:t>//    </a:t>
            </a:r>
            <a:r>
              <a:rPr lang="ko-KR" altLang="en-US" sz="1600" dirty="0" err="1"/>
              <a:t>return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throw</a:t>
            </a:r>
            <a:r>
              <a:rPr lang="ko-KR" altLang="en-US" sz="1600" dirty="0"/>
              <a:t> </a:t>
            </a:r>
            <a:r>
              <a:rPr lang="ko-KR" altLang="en-US" sz="1600" dirty="0" err="1"/>
              <a:t>Exception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Failed</a:t>
            </a:r>
            <a:r>
              <a:rPr lang="ko-KR" altLang="en-US" sz="1600" dirty="0"/>
              <a:t> : </a:t>
            </a:r>
            <a:r>
              <a:rPr lang="ko-KR" altLang="en-US" sz="1600" dirty="0" err="1"/>
              <a:t>data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too</a:t>
            </a:r>
            <a:r>
              <a:rPr lang="ko-KR" altLang="en-US" sz="1600" dirty="0"/>
              <a:t> </a:t>
            </a:r>
            <a:r>
              <a:rPr lang="ko-KR" altLang="en-US" sz="1600" dirty="0" err="1"/>
              <a:t>much</a:t>
            </a:r>
            <a:r>
              <a:rPr lang="ko-KR" altLang="en-US" sz="1600" dirty="0"/>
              <a:t>');</a:t>
            </a:r>
          </a:p>
          <a:p>
            <a:r>
              <a:rPr lang="ko-KR" altLang="en-US" sz="1600" dirty="0"/>
              <a:t>  });</a:t>
            </a:r>
          </a:p>
          <a:p>
            <a:r>
              <a:rPr lang="ko-KR" altLang="en-US" sz="16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03511" y="1025924"/>
            <a:ext cx="2161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future </a:t>
            </a:r>
            <a:r>
              <a:rPr lang="ko-KR" altLang="en-US" dirty="0" smtClean="0"/>
              <a:t>사용 예제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00147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852119" y="361190"/>
            <a:ext cx="25987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 err="1" smtClean="0"/>
              <a:t>async</a:t>
            </a:r>
            <a:r>
              <a:rPr lang="en-US" altLang="ko-KR" sz="2800" b="1" dirty="0" smtClean="0"/>
              <a:t>, await 1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155433" y="1255024"/>
            <a:ext cx="77283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async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await</a:t>
            </a:r>
            <a:r>
              <a:rPr lang="ko-KR" altLang="en-US" dirty="0" smtClean="0"/>
              <a:t>는 한 쌍으로 사용한다</a:t>
            </a:r>
            <a:r>
              <a:rPr lang="en-US" altLang="ko-KR" dirty="0" smtClean="0"/>
              <a:t>.  </a:t>
            </a:r>
          </a:p>
          <a:p>
            <a:r>
              <a:rPr lang="en-US" altLang="ko-KR" dirty="0" smtClean="0"/>
              <a:t>await</a:t>
            </a:r>
            <a:r>
              <a:rPr lang="ko-KR" altLang="en-US" dirty="0" smtClean="0"/>
              <a:t>가 비동기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async</a:t>
            </a:r>
            <a:r>
              <a:rPr lang="en-US" altLang="ko-KR" dirty="0" smtClean="0"/>
              <a:t>)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내에서만 사용할 수 있는 키워드이다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비동기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만드는 방법은 </a:t>
            </a:r>
            <a:r>
              <a:rPr lang="ko-KR" altLang="en-US" dirty="0" err="1" smtClean="0"/>
              <a:t>함수명</a:t>
            </a:r>
            <a:r>
              <a:rPr lang="ko-KR" altLang="en-US" dirty="0" smtClean="0"/>
              <a:t> 뒤에 </a:t>
            </a:r>
            <a:r>
              <a:rPr lang="en-US" altLang="ko-KR" dirty="0" err="1" smtClean="0"/>
              <a:t>async</a:t>
            </a:r>
            <a:r>
              <a:rPr lang="en-US" altLang="ko-KR" dirty="0" smtClean="0"/>
              <a:t> </a:t>
            </a:r>
            <a:r>
              <a:rPr lang="ko-KR" altLang="en-US" dirty="0" smtClean="0"/>
              <a:t>키워드를 붙이는 것이다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05150" y="2732352"/>
            <a:ext cx="2255746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함수명</a:t>
            </a:r>
            <a:r>
              <a:rPr lang="en-US" altLang="ko-KR" dirty="0" smtClean="0"/>
              <a:t>() </a:t>
            </a:r>
            <a:r>
              <a:rPr lang="en-US" altLang="ko-KR" dirty="0" err="1" smtClean="0"/>
              <a:t>async</a:t>
            </a:r>
            <a:r>
              <a:rPr lang="en-US" altLang="ko-KR" dirty="0" smtClean="0"/>
              <a:t> 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await </a:t>
            </a:r>
            <a:r>
              <a:rPr lang="ko-KR" altLang="en-US" dirty="0" err="1" smtClean="0"/>
              <a:t>작업함수</a:t>
            </a:r>
            <a:r>
              <a:rPr lang="en-US" altLang="ko-KR" dirty="0" smtClean="0"/>
              <a:t>();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05150" y="236302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기본 형태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55433" y="4209680"/>
            <a:ext cx="8772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비동기 함수 내에서 </a:t>
            </a:r>
            <a:r>
              <a:rPr lang="en-US" altLang="ko-KR" dirty="0" smtClean="0"/>
              <a:t>await</a:t>
            </a:r>
            <a:r>
              <a:rPr lang="ko-KR" altLang="en-US" dirty="0" smtClean="0"/>
              <a:t>가 붙은 작업은 해당 작업이 끝날 때까지 다음 작업으로 넘어가지 않고 기다린다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451673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852119" y="361190"/>
            <a:ext cx="25987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 err="1" smtClean="0"/>
              <a:t>async</a:t>
            </a:r>
            <a:r>
              <a:rPr lang="en-US" altLang="ko-KR" sz="2800" b="1" dirty="0" smtClean="0"/>
              <a:t>, await 2</a:t>
            </a:r>
            <a:endParaRPr lang="ko-KR" altLang="en-US" sz="2800" dirty="0"/>
          </a:p>
        </p:txBody>
      </p:sp>
      <p:sp>
        <p:nvSpPr>
          <p:cNvPr id="3" name="직사각형 2"/>
          <p:cNvSpPr/>
          <p:nvPr/>
        </p:nvSpPr>
        <p:spPr>
          <a:xfrm>
            <a:off x="361949" y="1437144"/>
            <a:ext cx="5591175" cy="467820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main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start</a:t>
            </a:r>
            <a:r>
              <a:rPr lang="ko-KR" altLang="en-US" sz="1600" dirty="0"/>
              <a:t>');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var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myFuture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getData</a:t>
            </a:r>
            <a:r>
              <a:rPr lang="ko-KR" altLang="en-US" sz="1600" dirty="0"/>
              <a:t>();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result</a:t>
            </a:r>
            <a:r>
              <a:rPr lang="ko-KR" altLang="en-US" sz="1600" dirty="0"/>
              <a:t> : $</a:t>
            </a:r>
            <a:r>
              <a:rPr lang="ko-KR" altLang="en-US" sz="1600" dirty="0" err="1"/>
              <a:t>myFuture</a:t>
            </a:r>
            <a:r>
              <a:rPr lang="ko-KR" altLang="en-US" sz="1600" dirty="0"/>
              <a:t>');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do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something</a:t>
            </a:r>
            <a:r>
              <a:rPr lang="ko-KR" altLang="en-US" sz="1600" dirty="0"/>
              <a:t>');</a:t>
            </a:r>
          </a:p>
          <a:p>
            <a:r>
              <a:rPr lang="ko-KR" altLang="en-US" sz="1600" dirty="0"/>
              <a:t>}</a:t>
            </a:r>
          </a:p>
          <a:p>
            <a:endParaRPr lang="ko-KR" altLang="en-US" sz="1600" dirty="0"/>
          </a:p>
          <a:p>
            <a:r>
              <a:rPr lang="ko-KR" altLang="en-US" sz="1600" dirty="0"/>
              <a:t>Future&lt;</a:t>
            </a:r>
            <a:r>
              <a:rPr lang="ko-KR" altLang="en-US" sz="1600" dirty="0" err="1"/>
              <a:t>String</a:t>
            </a:r>
            <a:r>
              <a:rPr lang="ko-KR" altLang="en-US" sz="1600" dirty="0"/>
              <a:t>&gt; </a:t>
            </a:r>
            <a:r>
              <a:rPr lang="ko-KR" altLang="en-US" sz="1600" dirty="0" err="1"/>
              <a:t>getData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var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test</a:t>
            </a:r>
            <a:r>
              <a:rPr lang="ko-KR" altLang="en-US" sz="1600" dirty="0"/>
              <a:t> = Future(()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for</a:t>
            </a:r>
            <a:r>
              <a:rPr lang="ko-KR" altLang="en-US" sz="1600" dirty="0"/>
              <a:t> (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</a:t>
            </a:r>
            <a:r>
              <a:rPr lang="ko-KR" altLang="en-US" sz="1600" dirty="0"/>
              <a:t> = 0; </a:t>
            </a:r>
            <a:r>
              <a:rPr lang="ko-KR" altLang="en-US" sz="1600" dirty="0" err="1"/>
              <a:t>i</a:t>
            </a:r>
            <a:r>
              <a:rPr lang="ko-KR" altLang="en-US" sz="1600" dirty="0"/>
              <a:t> &lt; 10000000000; </a:t>
            </a:r>
            <a:r>
              <a:rPr lang="ko-KR" altLang="en-US" sz="1600" dirty="0" err="1"/>
              <a:t>i</a:t>
            </a:r>
            <a:r>
              <a:rPr lang="ko-KR" altLang="en-US" sz="1600" dirty="0"/>
              <a:t>++) {</a:t>
            </a:r>
          </a:p>
          <a:p>
            <a:r>
              <a:rPr lang="ko-KR" altLang="en-US" sz="1600" dirty="0"/>
              <a:t>      // </a:t>
            </a:r>
            <a:r>
              <a:rPr lang="ko-KR" altLang="en-US" sz="1600" dirty="0" err="1"/>
              <a:t>Ten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billion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times</a:t>
            </a:r>
            <a:r>
              <a:rPr lang="ko-KR" altLang="en-US" sz="1600" dirty="0"/>
              <a:t>. </a:t>
            </a:r>
            <a:r>
              <a:rPr lang="ko-KR" altLang="en-US" sz="1600" dirty="0" err="1"/>
              <a:t>My</a:t>
            </a:r>
            <a:r>
              <a:rPr lang="ko-KR" altLang="en-US" sz="1600" dirty="0"/>
              <a:t> PC </a:t>
            </a:r>
            <a:r>
              <a:rPr lang="ko-KR" altLang="en-US" sz="1600" dirty="0" err="1"/>
              <a:t>takes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about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four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seconds</a:t>
            </a:r>
            <a:r>
              <a:rPr lang="ko-KR" altLang="en-US" sz="1600" dirty="0"/>
              <a:t>.</a:t>
            </a:r>
          </a:p>
          <a:p>
            <a:r>
              <a:rPr lang="ko-KR" altLang="en-US" sz="1600" dirty="0"/>
              <a:t>    }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return</a:t>
            </a:r>
            <a:r>
              <a:rPr lang="ko-KR" altLang="en-US" sz="1600" dirty="0"/>
              <a:t> '</a:t>
            </a:r>
            <a:r>
              <a:rPr lang="ko-KR" altLang="en-US" sz="1600" dirty="0" err="1"/>
              <a:t>I</a:t>
            </a:r>
            <a:r>
              <a:rPr lang="ko-KR" altLang="en-US" sz="1600" dirty="0"/>
              <a:t> </a:t>
            </a:r>
            <a:r>
              <a:rPr lang="ko-KR" altLang="en-US" sz="1600" dirty="0" err="1"/>
              <a:t>got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</a:t>
            </a:r>
            <a:r>
              <a:rPr lang="ko-KR" altLang="en-US" sz="1600" dirty="0" err="1"/>
              <a:t>lot</a:t>
            </a:r>
            <a:r>
              <a:rPr lang="ko-KR" altLang="en-US" sz="1600" dirty="0"/>
              <a:t> of </a:t>
            </a:r>
            <a:r>
              <a:rPr lang="ko-KR" altLang="en-US" sz="1600" dirty="0" err="1"/>
              <a:t>data</a:t>
            </a:r>
            <a:r>
              <a:rPr lang="ko-KR" altLang="en-US" sz="1600" dirty="0"/>
              <a:t>! </a:t>
            </a:r>
            <a:r>
              <a:rPr lang="ko-KR" altLang="en-US" sz="1600" dirty="0" err="1"/>
              <a:t>There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are</a:t>
            </a:r>
            <a:r>
              <a:rPr lang="ko-KR" altLang="en-US" sz="1600" dirty="0"/>
              <a:t> 10000000000.';</a:t>
            </a:r>
          </a:p>
          <a:p>
            <a:r>
              <a:rPr lang="ko-KR" altLang="en-US" sz="1600" dirty="0"/>
              <a:t>  });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return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test</a:t>
            </a:r>
            <a:r>
              <a:rPr lang="ko-KR" altLang="en-US" sz="1600" dirty="0"/>
              <a:t>;</a:t>
            </a:r>
          </a:p>
          <a:p>
            <a:r>
              <a:rPr lang="ko-KR" altLang="en-US" sz="1600" dirty="0"/>
              <a:t>}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143625" y="1437144"/>
            <a:ext cx="5581650" cy="467820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main</a:t>
            </a:r>
            <a:r>
              <a:rPr lang="ko-KR" altLang="en-US" sz="1600" dirty="0"/>
              <a:t>() </a:t>
            </a:r>
            <a:r>
              <a:rPr lang="ko-KR" altLang="en-US" sz="1600" dirty="0" err="1"/>
              <a:t>async</a:t>
            </a:r>
            <a:r>
              <a:rPr lang="ko-KR" altLang="en-US" sz="1600" dirty="0"/>
              <a:t>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start</a:t>
            </a:r>
            <a:r>
              <a:rPr lang="ko-KR" altLang="en-US" sz="1600" dirty="0"/>
              <a:t>');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var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myFuture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await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getData</a:t>
            </a:r>
            <a:r>
              <a:rPr lang="ko-KR" altLang="en-US" sz="1600" dirty="0"/>
              <a:t>();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result</a:t>
            </a:r>
            <a:r>
              <a:rPr lang="ko-KR" altLang="en-US" sz="1600" dirty="0"/>
              <a:t> : $</a:t>
            </a:r>
            <a:r>
              <a:rPr lang="ko-KR" altLang="en-US" sz="1600" dirty="0" err="1"/>
              <a:t>myFuture</a:t>
            </a:r>
            <a:r>
              <a:rPr lang="ko-KR" altLang="en-US" sz="1600" dirty="0"/>
              <a:t>');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do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something</a:t>
            </a:r>
            <a:r>
              <a:rPr lang="ko-KR" altLang="en-US" sz="1600" dirty="0"/>
              <a:t>');</a:t>
            </a:r>
          </a:p>
          <a:p>
            <a:r>
              <a:rPr lang="ko-KR" altLang="en-US" sz="1600" dirty="0"/>
              <a:t>}</a:t>
            </a:r>
          </a:p>
          <a:p>
            <a:endParaRPr lang="ko-KR" altLang="en-US" sz="1600" dirty="0"/>
          </a:p>
          <a:p>
            <a:r>
              <a:rPr lang="ko-KR" altLang="en-US" sz="1600" dirty="0"/>
              <a:t>Future&lt;</a:t>
            </a:r>
            <a:r>
              <a:rPr lang="ko-KR" altLang="en-US" sz="1600" dirty="0" err="1"/>
              <a:t>String</a:t>
            </a:r>
            <a:r>
              <a:rPr lang="ko-KR" altLang="en-US" sz="1600" dirty="0"/>
              <a:t>&gt; </a:t>
            </a:r>
            <a:r>
              <a:rPr lang="ko-KR" altLang="en-US" sz="1600" dirty="0" err="1"/>
              <a:t>getData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var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test</a:t>
            </a:r>
            <a:r>
              <a:rPr lang="ko-KR" altLang="en-US" sz="1600" dirty="0"/>
              <a:t> = Future(()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for</a:t>
            </a:r>
            <a:r>
              <a:rPr lang="ko-KR" altLang="en-US" sz="1600" dirty="0"/>
              <a:t> (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</a:t>
            </a:r>
            <a:r>
              <a:rPr lang="ko-KR" altLang="en-US" sz="1600" dirty="0"/>
              <a:t> = 0; </a:t>
            </a:r>
            <a:r>
              <a:rPr lang="ko-KR" altLang="en-US" sz="1600" dirty="0" err="1"/>
              <a:t>i</a:t>
            </a:r>
            <a:r>
              <a:rPr lang="ko-KR" altLang="en-US" sz="1600" dirty="0"/>
              <a:t> &lt; 10000000000; </a:t>
            </a:r>
            <a:r>
              <a:rPr lang="ko-KR" altLang="en-US" sz="1600" dirty="0" err="1"/>
              <a:t>i</a:t>
            </a:r>
            <a:r>
              <a:rPr lang="ko-KR" altLang="en-US" sz="1600" dirty="0"/>
              <a:t>++) {</a:t>
            </a:r>
          </a:p>
          <a:p>
            <a:r>
              <a:rPr lang="ko-KR" altLang="en-US" sz="1600" dirty="0"/>
              <a:t>      // </a:t>
            </a:r>
            <a:r>
              <a:rPr lang="ko-KR" altLang="en-US" sz="1600" dirty="0" err="1"/>
              <a:t>Ten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billion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times</a:t>
            </a:r>
            <a:r>
              <a:rPr lang="ko-KR" altLang="en-US" sz="1600" dirty="0"/>
              <a:t>. </a:t>
            </a:r>
            <a:r>
              <a:rPr lang="ko-KR" altLang="en-US" sz="1600" dirty="0" err="1"/>
              <a:t>My</a:t>
            </a:r>
            <a:r>
              <a:rPr lang="ko-KR" altLang="en-US" sz="1600" dirty="0"/>
              <a:t> PC </a:t>
            </a:r>
            <a:r>
              <a:rPr lang="ko-KR" altLang="en-US" sz="1600" dirty="0" err="1"/>
              <a:t>takes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about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four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seconds</a:t>
            </a:r>
            <a:r>
              <a:rPr lang="ko-KR" altLang="en-US" sz="1600" dirty="0"/>
              <a:t>.</a:t>
            </a:r>
          </a:p>
          <a:p>
            <a:r>
              <a:rPr lang="ko-KR" altLang="en-US" sz="1600" dirty="0"/>
              <a:t>    }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return</a:t>
            </a:r>
            <a:r>
              <a:rPr lang="ko-KR" altLang="en-US" sz="1600" dirty="0"/>
              <a:t> '</a:t>
            </a:r>
            <a:r>
              <a:rPr lang="ko-KR" altLang="en-US" sz="1600" dirty="0" err="1"/>
              <a:t>I</a:t>
            </a:r>
            <a:r>
              <a:rPr lang="ko-KR" altLang="en-US" sz="1600" dirty="0"/>
              <a:t> </a:t>
            </a:r>
            <a:r>
              <a:rPr lang="ko-KR" altLang="en-US" sz="1600" dirty="0" err="1"/>
              <a:t>got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</a:t>
            </a:r>
            <a:r>
              <a:rPr lang="ko-KR" altLang="en-US" sz="1600" dirty="0" err="1"/>
              <a:t>lot</a:t>
            </a:r>
            <a:r>
              <a:rPr lang="ko-KR" altLang="en-US" sz="1600" dirty="0"/>
              <a:t> of </a:t>
            </a:r>
            <a:r>
              <a:rPr lang="ko-KR" altLang="en-US" sz="1600" dirty="0" err="1"/>
              <a:t>data</a:t>
            </a:r>
            <a:r>
              <a:rPr lang="ko-KR" altLang="en-US" sz="1600" dirty="0"/>
              <a:t>! </a:t>
            </a:r>
            <a:r>
              <a:rPr lang="ko-KR" altLang="en-US" sz="1600" dirty="0" err="1"/>
              <a:t>There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are</a:t>
            </a:r>
            <a:r>
              <a:rPr lang="ko-KR" altLang="en-US" sz="1600" dirty="0"/>
              <a:t> 10000000000.';</a:t>
            </a:r>
          </a:p>
          <a:p>
            <a:r>
              <a:rPr lang="ko-KR" altLang="en-US" sz="1600" dirty="0"/>
              <a:t>  });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return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test</a:t>
            </a:r>
            <a:r>
              <a:rPr lang="ko-KR" altLang="en-US" sz="1600" dirty="0"/>
              <a:t>;</a:t>
            </a:r>
          </a:p>
          <a:p>
            <a:r>
              <a:rPr lang="ko-KR" altLang="en-US" sz="16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1949" y="976111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비동기를 사용하지 </a:t>
            </a:r>
            <a:r>
              <a:rPr lang="ko-KR" altLang="en-US" smtClean="0"/>
              <a:t>않은 경우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143625" y="976111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비동기를 적용한 경우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287549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64274" y="1473159"/>
            <a:ext cx="1086361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모바일</a:t>
            </a:r>
            <a:r>
              <a:rPr lang="en-US" altLang="ko-KR" dirty="0" smtClean="0"/>
              <a:t> </a:t>
            </a:r>
            <a:r>
              <a:rPr lang="ko-KR" altLang="en-US" dirty="0" smtClean="0"/>
              <a:t>앱 개발을 위한 다트</a:t>
            </a:r>
            <a:r>
              <a:rPr lang="en-US" altLang="ko-KR" dirty="0" smtClean="0"/>
              <a:t>&amp;</a:t>
            </a:r>
            <a:r>
              <a:rPr lang="ko-KR" altLang="en-US" dirty="0" err="1" smtClean="0"/>
              <a:t>플러터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서준수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디지털북스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2"/>
              </a:rPr>
              <a:t>https://brunch.co.kr/@</a:t>
            </a:r>
            <a:r>
              <a:rPr lang="en-US" altLang="ko-KR" dirty="0" smtClean="0">
                <a:hlinkClick r:id="rId2"/>
              </a:rPr>
              <a:t>mystoryg/115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3"/>
              </a:rPr>
              <a:t>https://www.youtube.com/watch?v=-</a:t>
            </a:r>
            <a:r>
              <a:rPr lang="en-US" altLang="ko-KR" dirty="0" smtClean="0">
                <a:hlinkClick r:id="rId3"/>
              </a:rPr>
              <a:t>O53_9Mh-Co&amp;list=PLmEhRs1HB7REpPG4vejEgmQpLNCMC0XkB&amp;index=1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4479" y="848937"/>
            <a:ext cx="1288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Reference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072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887536" y="313565"/>
            <a:ext cx="21417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 smtClean="0"/>
              <a:t>Dart </a:t>
            </a:r>
            <a:r>
              <a:rPr lang="ko-KR" altLang="en-US" sz="2800" b="1" dirty="0" smtClean="0"/>
              <a:t>키워드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595335" y="1488332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latin typeface="+mj-lt"/>
              </a:rPr>
              <a:t>식별자</a:t>
            </a:r>
            <a:r>
              <a:rPr lang="ko-KR" altLang="en-US" b="1" dirty="0" smtClean="0">
                <a:latin typeface="+mj-lt"/>
              </a:rPr>
              <a:t> </a:t>
            </a:r>
            <a:r>
              <a:rPr lang="en-US" altLang="ko-KR" b="1" dirty="0" smtClean="0">
                <a:latin typeface="+mj-lt"/>
              </a:rPr>
              <a:t>identifier</a:t>
            </a:r>
            <a:endParaRPr lang="ko-KR" altLang="en-US" b="1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71991" y="2013625"/>
            <a:ext cx="4883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변수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함수 등의 이름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이름을 지정해야 식별이 가능</a:t>
            </a:r>
            <a:endParaRPr lang="en-US" altLang="ko-KR" sz="16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595335" y="2711338"/>
            <a:ext cx="189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+mj-lt"/>
              </a:rPr>
              <a:t>키워드 </a:t>
            </a:r>
            <a:r>
              <a:rPr lang="en-US" altLang="ko-KR" b="1" dirty="0" smtClean="0">
                <a:latin typeface="+mj-lt"/>
                <a:hlinkClick r:id="rId2"/>
              </a:rPr>
              <a:t>keyword</a:t>
            </a:r>
            <a:endParaRPr lang="ko-KR" altLang="en-US" b="1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71991" y="3236631"/>
            <a:ext cx="8735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특정 문맥에서 특별한 의미를 가지는 단어</a:t>
            </a:r>
            <a:r>
              <a:rPr lang="en-US" altLang="ko-KR" sz="1600" dirty="0" smtClean="0"/>
              <a:t>. ‘</a:t>
            </a:r>
            <a:r>
              <a:rPr lang="ko-KR" altLang="en-US" sz="1600" dirty="0" smtClean="0"/>
              <a:t>특정 문맥</a:t>
            </a:r>
            <a:r>
              <a:rPr lang="en-US" altLang="ko-KR" sz="1600" dirty="0" smtClean="0"/>
              <a:t>＇</a:t>
            </a:r>
            <a:r>
              <a:rPr lang="ko-KR" altLang="en-US" sz="1600" dirty="0" smtClean="0"/>
              <a:t>이 아닌 곳에서는 </a:t>
            </a:r>
            <a:r>
              <a:rPr lang="ko-KR" altLang="en-US" sz="1600" dirty="0" err="1" smtClean="0"/>
              <a:t>식별자로</a:t>
            </a:r>
            <a:r>
              <a:rPr lang="ko-KR" altLang="en-US" sz="1600" dirty="0" smtClean="0"/>
              <a:t> 사용 가능</a:t>
            </a:r>
            <a:endParaRPr lang="en-US" altLang="ko-KR" sz="1600" dirty="0" smtClean="0"/>
          </a:p>
          <a:p>
            <a:r>
              <a:rPr lang="en-US" altLang="ko-KR" sz="1600" dirty="0" smtClean="0"/>
              <a:t>sync, </a:t>
            </a:r>
            <a:r>
              <a:rPr lang="en-US" altLang="ko-KR" sz="1600" dirty="0" err="1" smtClean="0"/>
              <a:t>async</a:t>
            </a:r>
            <a:r>
              <a:rPr lang="en-US" altLang="ko-KR" sz="1600" dirty="0" smtClean="0"/>
              <a:t>, hide, on, show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95335" y="4257510"/>
            <a:ext cx="2545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latin typeface="+mj-lt"/>
              </a:rPr>
              <a:t>예약어</a:t>
            </a:r>
            <a:r>
              <a:rPr lang="en-US" altLang="ko-KR" b="1" dirty="0" smtClean="0">
                <a:latin typeface="+mj-lt"/>
              </a:rPr>
              <a:t> reserved word</a:t>
            </a:r>
            <a:endParaRPr lang="ko-KR" altLang="en-US" b="1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71991" y="4782803"/>
            <a:ext cx="36231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/>
              <a:t>식별자로</a:t>
            </a:r>
            <a:r>
              <a:rPr lang="ko-KR" altLang="en-US" sz="1600" dirty="0" smtClean="0"/>
              <a:t> 사용할 수 없는 특별한 단어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4202736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887536" y="313565"/>
            <a:ext cx="21417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 smtClean="0"/>
              <a:t>Dart </a:t>
            </a:r>
            <a:r>
              <a:rPr lang="ko-KR" altLang="en-US" sz="2800" b="1" dirty="0" err="1" smtClean="0"/>
              <a:t>식별자</a:t>
            </a:r>
            <a:endParaRPr lang="ko-KR" altLang="en-US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2769" y="1607759"/>
            <a:ext cx="6611273" cy="137179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24649" y="1110120"/>
            <a:ext cx="9883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다트에는 내장 </a:t>
            </a:r>
            <a:r>
              <a:rPr lang="ko-KR" altLang="en-US" dirty="0" err="1" smtClean="0"/>
              <a:t>식별자</a:t>
            </a:r>
            <a:r>
              <a:rPr lang="en-US" altLang="ko-KR" dirty="0" smtClean="0"/>
              <a:t>(</a:t>
            </a:r>
            <a:r>
              <a:rPr lang="en-US" altLang="ko-KR" b="1" dirty="0" smtClean="0"/>
              <a:t>built-in identifier</a:t>
            </a:r>
            <a:r>
              <a:rPr lang="en-US" altLang="ko-KR" dirty="0" smtClean="0"/>
              <a:t>) </a:t>
            </a:r>
            <a:r>
              <a:rPr lang="ko-KR" altLang="en-US" dirty="0" smtClean="0"/>
              <a:t>존재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클래스명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타입명</a:t>
            </a:r>
            <a:r>
              <a:rPr lang="en-US" altLang="ko-KR" dirty="0" smtClean="0"/>
              <a:t>, import 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prefix </a:t>
            </a:r>
            <a:r>
              <a:rPr lang="ko-KR" altLang="en-US" dirty="0" smtClean="0"/>
              <a:t>사용 금지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24649" y="3107858"/>
            <a:ext cx="5001087" cy="35394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import</a:t>
            </a:r>
            <a:r>
              <a:rPr lang="ko-KR" altLang="en-US" sz="1600" dirty="0"/>
              <a:t> '</a:t>
            </a:r>
            <a:r>
              <a:rPr lang="ko-KR" altLang="en-US" sz="1600" dirty="0" err="1"/>
              <a:t>package:sample_code</a:t>
            </a:r>
            <a:r>
              <a:rPr lang="ko-KR" altLang="en-US" sz="1600" dirty="0"/>
              <a:t>/</a:t>
            </a:r>
            <a:r>
              <a:rPr lang="ko-KR" altLang="en-US" sz="1600" dirty="0" err="1"/>
              <a:t>dartEx</a:t>
            </a:r>
            <a:r>
              <a:rPr lang="ko-KR" altLang="en-US" sz="1600" dirty="0"/>
              <a:t>/dartEx01.dart' </a:t>
            </a:r>
            <a:r>
              <a:rPr lang="ko-KR" altLang="en-US" sz="1600" dirty="0" err="1"/>
              <a:t>as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set</a:t>
            </a:r>
            <a:r>
              <a:rPr lang="ko-KR" altLang="en-US" sz="1600" dirty="0" smtClean="0"/>
              <a:t>;</a:t>
            </a:r>
            <a:endParaRPr lang="ko-KR" altLang="en-US" sz="1600" dirty="0"/>
          </a:p>
          <a:p>
            <a:endParaRPr lang="ko-KR" altLang="en-US" sz="1600" dirty="0"/>
          </a:p>
          <a:p>
            <a:r>
              <a:rPr lang="ko-KR" altLang="en-US" sz="1600" dirty="0"/>
              <a:t>// </a:t>
            </a:r>
            <a:r>
              <a:rPr lang="ko-KR" altLang="en-US" sz="1600" dirty="0" err="1"/>
              <a:t>Define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</a:t>
            </a:r>
            <a:r>
              <a:rPr lang="ko-KR" altLang="en-US" sz="1600" dirty="0" err="1"/>
              <a:t>function</a:t>
            </a:r>
            <a:r>
              <a:rPr lang="ko-KR" altLang="en-US" sz="1600" dirty="0"/>
              <a:t>.</a:t>
            </a:r>
          </a:p>
          <a:p>
            <a:r>
              <a:rPr lang="ko-KR" altLang="en-US" sz="1600" dirty="0" err="1"/>
              <a:t>add</a:t>
            </a:r>
            <a:r>
              <a:rPr lang="ko-KR" altLang="en-US" sz="1600" dirty="0"/>
              <a:t>(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</a:t>
            </a:r>
            <a:r>
              <a:rPr lang="ko-KR" altLang="en-US" sz="1600" dirty="0"/>
              <a:t>, 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b</a:t>
            </a:r>
            <a:r>
              <a:rPr lang="ko-KR" altLang="en-US" sz="1600" dirty="0"/>
              <a:t>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return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+ </a:t>
            </a:r>
            <a:r>
              <a:rPr lang="ko-KR" altLang="en-US" sz="1600" dirty="0" err="1"/>
              <a:t>b</a:t>
            </a:r>
            <a:r>
              <a:rPr lang="ko-KR" altLang="en-US" sz="1600" dirty="0"/>
              <a:t>;</a:t>
            </a:r>
          </a:p>
          <a:p>
            <a:r>
              <a:rPr lang="ko-KR" altLang="en-US" sz="1600" dirty="0"/>
              <a:t>}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main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var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numberA</a:t>
            </a:r>
            <a:r>
              <a:rPr lang="ko-KR" altLang="en-US" sz="1600" dirty="0"/>
              <a:t> = 10;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var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numberB</a:t>
            </a:r>
            <a:r>
              <a:rPr lang="ko-KR" altLang="en-US" sz="1600" dirty="0"/>
              <a:t> = 25;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var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result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add</a:t>
            </a:r>
            <a:r>
              <a:rPr lang="ko-KR" altLang="en-US" sz="1600" dirty="0"/>
              <a:t>(</a:t>
            </a:r>
            <a:r>
              <a:rPr lang="ko-KR" altLang="en-US" sz="1600" dirty="0" err="1"/>
              <a:t>numberA</a:t>
            </a:r>
            <a:r>
              <a:rPr lang="ko-KR" altLang="en-US" sz="1600" dirty="0"/>
              <a:t>, </a:t>
            </a:r>
            <a:r>
              <a:rPr lang="ko-KR" altLang="en-US" sz="1600" dirty="0" err="1"/>
              <a:t>numberB</a:t>
            </a:r>
            <a:r>
              <a:rPr lang="ko-KR" altLang="en-US" sz="1600" dirty="0"/>
              <a:t>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set.printResult</a:t>
            </a:r>
            <a:r>
              <a:rPr lang="ko-KR" altLang="en-US" sz="1600" dirty="0"/>
              <a:t>(</a:t>
            </a:r>
            <a:r>
              <a:rPr lang="ko-KR" altLang="en-US" sz="1600" dirty="0" err="1"/>
              <a:t>result</a:t>
            </a:r>
            <a:r>
              <a:rPr lang="ko-KR" altLang="en-US" sz="1600" dirty="0"/>
              <a:t>);</a:t>
            </a:r>
          </a:p>
          <a:p>
            <a:r>
              <a:rPr lang="ko-KR" altLang="en-US" sz="1600" dirty="0"/>
              <a:t>}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7530" y="4690040"/>
            <a:ext cx="3928753" cy="5487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6208258" y="3107858"/>
            <a:ext cx="5278892" cy="35394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import</a:t>
            </a:r>
            <a:r>
              <a:rPr lang="ko-KR" altLang="en-US" sz="1600" dirty="0"/>
              <a:t> '</a:t>
            </a:r>
            <a:r>
              <a:rPr lang="ko-KR" altLang="en-US" sz="1600" dirty="0" err="1"/>
              <a:t>package:sample_code</a:t>
            </a:r>
            <a:r>
              <a:rPr lang="ko-KR" altLang="en-US" sz="1600" dirty="0"/>
              <a:t>/</a:t>
            </a:r>
            <a:r>
              <a:rPr lang="ko-KR" altLang="en-US" sz="1600" dirty="0" err="1"/>
              <a:t>dartEx</a:t>
            </a:r>
            <a:r>
              <a:rPr lang="ko-KR" altLang="en-US" sz="1600" dirty="0"/>
              <a:t>/dartEx01.dart' </a:t>
            </a:r>
            <a:r>
              <a:rPr lang="ko-KR" altLang="en-US" sz="1600" dirty="0" err="1"/>
              <a:t>as</a:t>
            </a:r>
            <a:r>
              <a:rPr lang="ko-KR" altLang="en-US" sz="1600" dirty="0"/>
              <a:t> dartEx01;</a:t>
            </a:r>
          </a:p>
          <a:p>
            <a:endParaRPr lang="ko-KR" altLang="en-US" sz="1600" dirty="0"/>
          </a:p>
          <a:p>
            <a:r>
              <a:rPr lang="ko-KR" altLang="en-US" sz="1600" dirty="0"/>
              <a:t>// </a:t>
            </a:r>
            <a:r>
              <a:rPr lang="ko-KR" altLang="en-US" sz="1600" dirty="0" err="1"/>
              <a:t>Define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</a:t>
            </a:r>
            <a:r>
              <a:rPr lang="ko-KR" altLang="en-US" sz="1600" dirty="0" err="1"/>
              <a:t>function</a:t>
            </a:r>
            <a:r>
              <a:rPr lang="ko-KR" altLang="en-US" sz="1600" dirty="0"/>
              <a:t>.</a:t>
            </a:r>
          </a:p>
          <a:p>
            <a:r>
              <a:rPr lang="ko-KR" altLang="en-US" sz="1600" dirty="0" err="1"/>
              <a:t>set</a:t>
            </a:r>
            <a:r>
              <a:rPr lang="ko-KR" altLang="en-US" sz="1600" dirty="0"/>
              <a:t>(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</a:t>
            </a:r>
            <a:r>
              <a:rPr lang="ko-KR" altLang="en-US" sz="1600" dirty="0"/>
              <a:t>, 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b</a:t>
            </a:r>
            <a:r>
              <a:rPr lang="ko-KR" altLang="en-US" sz="1600" dirty="0"/>
              <a:t>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return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+ </a:t>
            </a:r>
            <a:r>
              <a:rPr lang="ko-KR" altLang="en-US" sz="1600" dirty="0" err="1"/>
              <a:t>b</a:t>
            </a:r>
            <a:r>
              <a:rPr lang="ko-KR" altLang="en-US" sz="1600" dirty="0"/>
              <a:t>;</a:t>
            </a:r>
          </a:p>
          <a:p>
            <a:r>
              <a:rPr lang="ko-KR" altLang="en-US" sz="1600" dirty="0"/>
              <a:t>}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main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var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numberA</a:t>
            </a:r>
            <a:r>
              <a:rPr lang="ko-KR" altLang="en-US" sz="1600" dirty="0"/>
              <a:t> = 10;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var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numberB</a:t>
            </a:r>
            <a:r>
              <a:rPr lang="ko-KR" altLang="en-US" sz="1600" dirty="0"/>
              <a:t> = 25;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var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result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set</a:t>
            </a:r>
            <a:r>
              <a:rPr lang="ko-KR" altLang="en-US" sz="1600" dirty="0"/>
              <a:t>(</a:t>
            </a:r>
            <a:r>
              <a:rPr lang="ko-KR" altLang="en-US" sz="1600" dirty="0" err="1"/>
              <a:t>numberA</a:t>
            </a:r>
            <a:r>
              <a:rPr lang="ko-KR" altLang="en-US" sz="1600" dirty="0"/>
              <a:t>, </a:t>
            </a:r>
            <a:r>
              <a:rPr lang="ko-KR" altLang="en-US" sz="1600" dirty="0" err="1"/>
              <a:t>numberB</a:t>
            </a:r>
            <a:r>
              <a:rPr lang="ko-KR" altLang="en-US" sz="1600" dirty="0"/>
              <a:t>);</a:t>
            </a:r>
          </a:p>
          <a:p>
            <a:r>
              <a:rPr lang="ko-KR" altLang="en-US" sz="1600" dirty="0"/>
              <a:t>  dartEx01.printResult(</a:t>
            </a:r>
            <a:r>
              <a:rPr lang="ko-KR" altLang="en-US" sz="1600" dirty="0" err="1"/>
              <a:t>result</a:t>
            </a:r>
            <a:r>
              <a:rPr lang="ko-KR" altLang="en-US" sz="1600" dirty="0"/>
              <a:t>);</a:t>
            </a:r>
          </a:p>
          <a:p>
            <a:r>
              <a:rPr lang="ko-KR" alt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2327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887539" y="313565"/>
            <a:ext cx="21417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 smtClean="0"/>
              <a:t>Dart </a:t>
            </a:r>
            <a:r>
              <a:rPr lang="ko-KR" altLang="en-US" sz="2800" b="1" dirty="0" smtClean="0"/>
              <a:t>키워드</a:t>
            </a:r>
            <a:endParaRPr lang="ko-KR" altLang="en-US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3315" y="1598754"/>
            <a:ext cx="4134427" cy="10955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24650" y="1110120"/>
            <a:ext cx="11143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특정 문맥에서는 특별한 의미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어떤 동작을 수행하는 역할을 하지만 그 외에는 </a:t>
            </a:r>
            <a:r>
              <a:rPr lang="ko-KR" altLang="en-US" dirty="0" err="1" smtClean="0"/>
              <a:t>함수명이건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변수명이건</a:t>
            </a:r>
            <a:r>
              <a:rPr lang="ko-KR" altLang="en-US" dirty="0" smtClean="0"/>
              <a:t> 사용 가능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52275" y="2146518"/>
            <a:ext cx="6096000" cy="45243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ko-KR" altLang="en-US" sz="1600" dirty="0" err="1"/>
              <a:t>import</a:t>
            </a:r>
            <a:r>
              <a:rPr lang="ko-KR" altLang="en-US" sz="1600" dirty="0"/>
              <a:t> '</a:t>
            </a:r>
            <a:r>
              <a:rPr lang="ko-KR" altLang="en-US" sz="1600" dirty="0" err="1"/>
              <a:t>package:sample_code</a:t>
            </a:r>
            <a:r>
              <a:rPr lang="ko-KR" altLang="en-US" sz="1600" dirty="0"/>
              <a:t>/</a:t>
            </a:r>
            <a:r>
              <a:rPr lang="ko-KR" altLang="en-US" sz="1600" dirty="0" err="1"/>
              <a:t>dartEx</a:t>
            </a:r>
            <a:r>
              <a:rPr lang="ko-KR" altLang="en-US" sz="1600" dirty="0"/>
              <a:t>/dartEx01.dart' </a:t>
            </a:r>
            <a:r>
              <a:rPr lang="en-US" altLang="ko-KR" sz="1600" dirty="0" smtClean="0"/>
              <a:t>as </a:t>
            </a:r>
            <a:r>
              <a:rPr lang="ko-KR" altLang="en-US" sz="1600" dirty="0" err="1" smtClean="0"/>
              <a:t>TestA</a:t>
            </a:r>
            <a:r>
              <a:rPr lang="ko-KR" altLang="en-US" sz="1600" dirty="0"/>
              <a:t>;</a:t>
            </a:r>
          </a:p>
          <a:p>
            <a:r>
              <a:rPr lang="ko-KR" altLang="en-US" sz="1600" dirty="0" err="1" smtClean="0"/>
              <a:t>import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'</a:t>
            </a:r>
            <a:r>
              <a:rPr lang="ko-KR" altLang="en-US" sz="1600" dirty="0" err="1"/>
              <a:t>package:sample_code</a:t>
            </a:r>
            <a:r>
              <a:rPr lang="ko-KR" altLang="en-US" sz="1600" dirty="0"/>
              <a:t>/</a:t>
            </a:r>
            <a:r>
              <a:rPr lang="ko-KR" altLang="en-US" sz="1600" dirty="0" err="1"/>
              <a:t>dartEx</a:t>
            </a:r>
            <a:r>
              <a:rPr lang="ko-KR" altLang="en-US" sz="1600" dirty="0"/>
              <a:t>/dartEx01.dart' </a:t>
            </a:r>
            <a:r>
              <a:rPr lang="ko-KR" altLang="en-US" sz="1600" dirty="0" err="1"/>
              <a:t>show</a:t>
            </a:r>
            <a:r>
              <a:rPr lang="ko-KR" altLang="en-US" sz="1600" dirty="0"/>
              <a:t> </a:t>
            </a:r>
            <a:r>
              <a:rPr lang="ko-KR" altLang="en-US" sz="1600" dirty="0" err="1"/>
              <a:t>TestA</a:t>
            </a:r>
            <a:r>
              <a:rPr lang="ko-KR" altLang="en-US" sz="1600" dirty="0"/>
              <a:t>;</a:t>
            </a:r>
          </a:p>
          <a:p>
            <a:endParaRPr lang="ko-KR" altLang="en-US" sz="1600" dirty="0"/>
          </a:p>
          <a:p>
            <a:r>
              <a:rPr lang="ko-KR" altLang="en-US" sz="1600" dirty="0"/>
              <a:t>// </a:t>
            </a:r>
            <a:r>
              <a:rPr lang="ko-KR" altLang="en-US" sz="1600" dirty="0" err="1"/>
              <a:t>Define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</a:t>
            </a:r>
            <a:r>
              <a:rPr lang="ko-KR" altLang="en-US" sz="1600" dirty="0" err="1"/>
              <a:t>function</a:t>
            </a:r>
            <a:r>
              <a:rPr lang="ko-KR" altLang="en-US" sz="1600" dirty="0"/>
              <a:t>.</a:t>
            </a:r>
          </a:p>
          <a:p>
            <a:r>
              <a:rPr lang="ko-KR" altLang="en-US" sz="1600" dirty="0" err="1"/>
              <a:t>show</a:t>
            </a:r>
            <a:r>
              <a:rPr lang="ko-KR" altLang="en-US" sz="1600" dirty="0"/>
              <a:t>(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</a:t>
            </a:r>
            <a:r>
              <a:rPr lang="ko-KR" altLang="en-US" sz="1600" dirty="0"/>
              <a:t>, 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b</a:t>
            </a:r>
            <a:r>
              <a:rPr lang="ko-KR" altLang="en-US" sz="1600" dirty="0"/>
              <a:t>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return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+ </a:t>
            </a:r>
            <a:r>
              <a:rPr lang="ko-KR" altLang="en-US" sz="1600" dirty="0" err="1"/>
              <a:t>b</a:t>
            </a:r>
            <a:r>
              <a:rPr lang="ko-KR" altLang="en-US" sz="1600" dirty="0"/>
              <a:t>;</a:t>
            </a:r>
          </a:p>
          <a:p>
            <a:r>
              <a:rPr lang="ko-KR" altLang="en-US" sz="1600" dirty="0"/>
              <a:t>}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main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var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numberA</a:t>
            </a:r>
            <a:r>
              <a:rPr lang="ko-KR" altLang="en-US" sz="1600" dirty="0"/>
              <a:t> = 10;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var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numberB</a:t>
            </a:r>
            <a:r>
              <a:rPr lang="ko-KR" altLang="en-US" sz="1600" dirty="0"/>
              <a:t> = 25;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var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result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show</a:t>
            </a:r>
            <a:r>
              <a:rPr lang="ko-KR" altLang="en-US" sz="1600" dirty="0"/>
              <a:t>(</a:t>
            </a:r>
            <a:r>
              <a:rPr lang="ko-KR" altLang="en-US" sz="1600" dirty="0" err="1"/>
              <a:t>numberA</a:t>
            </a:r>
            <a:r>
              <a:rPr lang="ko-KR" altLang="en-US" sz="1600" dirty="0"/>
              <a:t>, </a:t>
            </a:r>
            <a:r>
              <a:rPr lang="ko-KR" altLang="en-US" sz="1600" dirty="0" err="1"/>
              <a:t>numberB</a:t>
            </a:r>
            <a:r>
              <a:rPr lang="ko-KR" altLang="en-US" sz="1600" dirty="0"/>
              <a:t>);</a:t>
            </a:r>
          </a:p>
          <a:p>
            <a:r>
              <a:rPr lang="ko-KR" altLang="en-US" sz="1600" dirty="0"/>
              <a:t>  dartEx01.printResult(</a:t>
            </a:r>
            <a:r>
              <a:rPr lang="ko-KR" altLang="en-US" sz="1600" dirty="0" err="1"/>
              <a:t>result</a:t>
            </a:r>
            <a:r>
              <a:rPr lang="ko-KR" altLang="en-US" sz="1600" dirty="0"/>
              <a:t>);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>
                <a:solidFill>
                  <a:schemeClr val="tx2"/>
                </a:solidFill>
              </a:rPr>
              <a:t>var</a:t>
            </a:r>
            <a:r>
              <a:rPr lang="ko-KR" altLang="en-US" sz="1600" dirty="0">
                <a:solidFill>
                  <a:schemeClr val="tx2"/>
                </a:solidFill>
              </a:rPr>
              <a:t> </a:t>
            </a:r>
            <a:r>
              <a:rPr lang="ko-KR" altLang="en-US" sz="1600" dirty="0" err="1">
                <a:solidFill>
                  <a:schemeClr val="tx2"/>
                </a:solidFill>
              </a:rPr>
              <a:t>test</a:t>
            </a:r>
            <a:r>
              <a:rPr lang="ko-KR" altLang="en-US" sz="1600" dirty="0">
                <a:solidFill>
                  <a:schemeClr val="tx2"/>
                </a:solidFill>
              </a:rPr>
              <a:t> = </a:t>
            </a:r>
            <a:r>
              <a:rPr lang="en-US" altLang="ko-KR" sz="1600" dirty="0" err="1" smtClean="0">
                <a:solidFill>
                  <a:schemeClr val="tx2"/>
                </a:solidFill>
              </a:rPr>
              <a:t>TestA</a:t>
            </a:r>
            <a:r>
              <a:rPr lang="en-US" altLang="ko-KR" sz="1600" dirty="0" smtClean="0">
                <a:solidFill>
                  <a:schemeClr val="tx2"/>
                </a:solidFill>
              </a:rPr>
              <a:t>.</a:t>
            </a:r>
            <a:r>
              <a:rPr lang="ko-KR" altLang="en-US" sz="1600" dirty="0" err="1" smtClean="0">
                <a:solidFill>
                  <a:schemeClr val="tx2"/>
                </a:solidFill>
              </a:rPr>
              <a:t>TestA</a:t>
            </a:r>
            <a:r>
              <a:rPr lang="ko-KR" altLang="en-US" sz="1600" dirty="0">
                <a:solidFill>
                  <a:schemeClr val="tx2"/>
                </a:solidFill>
              </a:rPr>
              <a:t>();</a:t>
            </a:r>
          </a:p>
          <a:p>
            <a:r>
              <a:rPr lang="ko-KR" altLang="en-US" sz="1600" dirty="0">
                <a:solidFill>
                  <a:schemeClr val="tx2"/>
                </a:solidFill>
              </a:rPr>
              <a:t>  </a:t>
            </a:r>
            <a:r>
              <a:rPr lang="ko-KR" altLang="en-US" sz="1600" dirty="0" err="1">
                <a:solidFill>
                  <a:schemeClr val="tx2"/>
                </a:solidFill>
              </a:rPr>
              <a:t>test.show</a:t>
            </a:r>
            <a:r>
              <a:rPr lang="ko-KR" altLang="en-US" sz="1600" dirty="0" smtClean="0">
                <a:solidFill>
                  <a:schemeClr val="tx2"/>
                </a:solidFill>
              </a:rPr>
              <a:t>();</a:t>
            </a:r>
            <a:endParaRPr lang="en-US" altLang="ko-KR" sz="1600" dirty="0" smtClean="0">
              <a:solidFill>
                <a:schemeClr val="tx2"/>
              </a:solidFill>
            </a:endParaRPr>
          </a:p>
          <a:p>
            <a:r>
              <a:rPr lang="en-US" altLang="ko-KR" sz="1600" dirty="0" smtClean="0">
                <a:solidFill>
                  <a:schemeClr val="tx2"/>
                </a:solidFill>
              </a:rPr>
              <a:t>  //</a:t>
            </a:r>
            <a:r>
              <a:rPr lang="en-US" altLang="ko-KR" sz="1600" dirty="0" err="1" smtClean="0">
                <a:solidFill>
                  <a:schemeClr val="tx2"/>
                </a:solidFill>
              </a:rPr>
              <a:t>var</a:t>
            </a:r>
            <a:r>
              <a:rPr lang="en-US" altLang="ko-KR" sz="1600" dirty="0" smtClean="0">
                <a:solidFill>
                  <a:schemeClr val="tx2"/>
                </a:solidFill>
              </a:rPr>
              <a:t> test = </a:t>
            </a:r>
            <a:r>
              <a:rPr lang="en-US" altLang="ko-KR" sz="1600" dirty="0" err="1" smtClean="0">
                <a:solidFill>
                  <a:schemeClr val="tx2"/>
                </a:solidFill>
              </a:rPr>
              <a:t>TestB</a:t>
            </a:r>
            <a:r>
              <a:rPr lang="en-US" altLang="ko-KR" sz="1600" dirty="0" smtClean="0">
                <a:solidFill>
                  <a:schemeClr val="tx2"/>
                </a:solidFill>
              </a:rPr>
              <a:t>();</a:t>
            </a:r>
            <a:endParaRPr lang="ko-KR" altLang="en-US" sz="1600" dirty="0">
              <a:solidFill>
                <a:schemeClr val="tx2"/>
              </a:solidFill>
            </a:endParaRPr>
          </a:p>
          <a:p>
            <a:r>
              <a:rPr lang="ko-KR" altLang="en-US" sz="16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2275" y="1756451"/>
            <a:ext cx="117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accent1"/>
                </a:solidFill>
              </a:rPr>
              <a:t>main.dart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112480" y="2783946"/>
            <a:ext cx="3637825" cy="38779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printResult</a:t>
            </a:r>
            <a:r>
              <a:rPr lang="ko-KR" altLang="en-US" sz="1600" dirty="0"/>
              <a:t>(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number</a:t>
            </a:r>
            <a:r>
              <a:rPr lang="ko-KR" altLang="en-US" sz="1600" dirty="0"/>
              <a:t>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('The </a:t>
            </a:r>
            <a:r>
              <a:rPr lang="ko-KR" altLang="en-US" sz="1600" dirty="0" err="1"/>
              <a:t>number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is</a:t>
            </a:r>
            <a:r>
              <a:rPr lang="ko-KR" altLang="en-US" sz="1600" dirty="0"/>
              <a:t> $</a:t>
            </a:r>
            <a:r>
              <a:rPr lang="ko-KR" altLang="en-US" sz="1600" dirty="0" err="1"/>
              <a:t>number</a:t>
            </a:r>
            <a:r>
              <a:rPr lang="ko-KR" altLang="en-US" sz="1600" dirty="0"/>
              <a:t>.');</a:t>
            </a:r>
          </a:p>
          <a:p>
            <a:r>
              <a:rPr lang="ko-KR" altLang="en-US" sz="1600" dirty="0"/>
              <a:t>}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class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TestA</a:t>
            </a:r>
            <a:r>
              <a:rPr lang="ko-KR" altLang="en-US" sz="1600" dirty="0"/>
              <a:t>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show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TestA</a:t>
            </a:r>
            <a:r>
              <a:rPr lang="ko-KR" altLang="en-US" sz="1600" dirty="0"/>
              <a:t>');</a:t>
            </a:r>
          </a:p>
          <a:p>
            <a:r>
              <a:rPr lang="ko-KR" altLang="en-US" sz="1600" dirty="0"/>
              <a:t>  }</a:t>
            </a:r>
          </a:p>
          <a:p>
            <a:r>
              <a:rPr lang="ko-KR" altLang="en-US" sz="1600" dirty="0"/>
              <a:t>}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class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TestB</a:t>
            </a:r>
            <a:r>
              <a:rPr lang="ko-KR" altLang="en-US" sz="1600" dirty="0"/>
              <a:t>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show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TestB</a:t>
            </a:r>
            <a:r>
              <a:rPr lang="ko-KR" altLang="en-US" sz="1600" dirty="0"/>
              <a:t>');</a:t>
            </a:r>
          </a:p>
          <a:p>
            <a:r>
              <a:rPr lang="ko-KR" altLang="en-US" sz="1600" dirty="0"/>
              <a:t>  }</a:t>
            </a:r>
          </a:p>
          <a:p>
            <a:r>
              <a:rPr lang="ko-KR" altLang="en-US" sz="1600" dirty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61809" y="3517656"/>
            <a:ext cx="15729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1"/>
                </a:solidFill>
              </a:rPr>
              <a:t>dartEx01.dart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97293" y="1598899"/>
            <a:ext cx="30848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dirty="0"/>
              <a:t>s</a:t>
            </a:r>
            <a:r>
              <a:rPr lang="en-US" altLang="ko-KR" sz="1100" dirty="0" smtClean="0"/>
              <a:t>how </a:t>
            </a:r>
            <a:r>
              <a:rPr lang="ko-KR" altLang="en-US" sz="1100" dirty="0" smtClean="0"/>
              <a:t>키워드의 역할은 라이브러리 </a:t>
            </a:r>
            <a:r>
              <a:rPr lang="en-US" altLang="ko-KR" sz="1100" dirty="0" smtClean="0"/>
              <a:t>import</a:t>
            </a:r>
            <a:r>
              <a:rPr lang="ko-KR" altLang="en-US" sz="1100" dirty="0" smtClean="0"/>
              <a:t>시 라이브러리의 일부만 사용하고 싶을 때 사용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114452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720025" y="313565"/>
            <a:ext cx="24767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 smtClean="0"/>
              <a:t>Dart </a:t>
            </a:r>
            <a:r>
              <a:rPr lang="ko-KR" altLang="en-US" sz="2800" b="1" dirty="0" err="1" smtClean="0"/>
              <a:t>예약어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1</a:t>
            </a:r>
            <a:endParaRPr lang="ko-KR" altLang="en-US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3001969"/>
            <a:ext cx="6592220" cy="221963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14500" y="1466850"/>
            <a:ext cx="63882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식별자로</a:t>
            </a:r>
            <a:r>
              <a:rPr lang="ko-KR" altLang="en-US" dirty="0" smtClean="0"/>
              <a:t> 사용할 수 없는 단어들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비동기 관련 제한된 </a:t>
            </a:r>
            <a:r>
              <a:rPr lang="ko-KR" altLang="en-US" dirty="0" err="1" smtClean="0"/>
              <a:t>예약어는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await, yield  2</a:t>
            </a:r>
            <a:r>
              <a:rPr lang="ko-KR" altLang="en-US" dirty="0" smtClean="0"/>
              <a:t>가지</a:t>
            </a:r>
            <a:endParaRPr lang="en-US" altLang="ko-KR" dirty="0" smtClean="0"/>
          </a:p>
          <a:p>
            <a:r>
              <a:rPr lang="ko-KR" altLang="en-US" dirty="0" smtClean="0"/>
              <a:t>비동기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동기 함수 바디가 아닌 곳에서는 </a:t>
            </a:r>
            <a:r>
              <a:rPr lang="ko-KR" altLang="en-US" dirty="0" err="1" smtClean="0"/>
              <a:t>식별자로</a:t>
            </a:r>
            <a:r>
              <a:rPr lang="ko-KR" altLang="en-US" dirty="0" smtClean="0"/>
              <a:t> 사용 가능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53925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>
        <a:spAutoFit/>
      </a:bodyPr>
      <a:lstStyle>
        <a:defPPr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10690</TotalTime>
  <Words>7159</Words>
  <Application>Microsoft Office PowerPoint</Application>
  <PresentationFormat>와이드스크린</PresentationFormat>
  <Paragraphs>1473</Paragraphs>
  <Slides>56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62" baseType="lpstr">
      <vt:lpstr>굴림</vt:lpstr>
      <vt:lpstr>맑은 고딕</vt:lpstr>
      <vt:lpstr>Arial</vt:lpstr>
      <vt:lpstr>Arial Black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isadora</cp:lastModifiedBy>
  <cp:revision>160</cp:revision>
  <dcterms:created xsi:type="dcterms:W3CDTF">2020-07-30T07:07:37Z</dcterms:created>
  <dcterms:modified xsi:type="dcterms:W3CDTF">2023-04-19T13:05:58Z</dcterms:modified>
</cp:coreProperties>
</file>