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2023-01-16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30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2023-01-16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17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2023-01-16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93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85205" y="6123126"/>
            <a:ext cx="2739844" cy="521750"/>
          </a:xfrm>
          <a:prstGeom prst="rect">
            <a:avLst/>
          </a:prstGeom>
          <a:ln>
            <a:noFill/>
          </a:ln>
        </p:spPr>
      </p:pic>
      <p:sp>
        <p:nvSpPr>
          <p:cNvPr id="9" name="TextBox 8"/>
          <p:cNvSpPr txBox="1"/>
          <p:nvPr userDrawn="1"/>
        </p:nvSpPr>
        <p:spPr>
          <a:xfrm>
            <a:off x="9210504" y="6644876"/>
            <a:ext cx="2914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KYUNGSUNG UNIVERSITY SINCE 1955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18659" y="527947"/>
            <a:ext cx="1966660" cy="0"/>
          </a:xfrm>
          <a:prstGeom prst="line">
            <a:avLst/>
          </a:prstGeom>
          <a:ln w="4762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8659" y="15861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고급 프로그래밍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64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2023-01-16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46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2023-01-16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05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2023-01-16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65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2023-01-16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1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2023-01-16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8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2023-01-16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36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2023-01-16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70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0A327-CC4F-4CA6-B681-46E64F5C93B2}" type="datetimeFigureOut">
              <a:rPr lang="ko-KR" altLang="en-US" smtClean="0"/>
              <a:t>2023-01-16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073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Isadora@naver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7557992-248A-4173-A69D-D33EC98EAD29}"/>
              </a:ext>
            </a:extLst>
          </p:cNvPr>
          <p:cNvSpPr txBox="1"/>
          <p:nvPr/>
        </p:nvSpPr>
        <p:spPr>
          <a:xfrm>
            <a:off x="2768138" y="2201613"/>
            <a:ext cx="651706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6000" b="1" spc="1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고급 프로그래밍</a:t>
            </a:r>
            <a:endParaRPr lang="en-US" altLang="ko-KR" sz="6000" b="1" spc="100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ctr">
              <a:spcAft>
                <a:spcPts val="600"/>
              </a:spcAft>
            </a:pPr>
            <a:endParaRPr lang="en-US" altLang="ko-KR" sz="6000" b="1" spc="-15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ko-KR" altLang="en-US" sz="4000" b="1" spc="-150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강의</a:t>
            </a:r>
            <a:r>
              <a:rPr lang="en-US" altLang="ko-KR" sz="4000" b="1" spc="-150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ko-KR" altLang="en-US" sz="4000" b="1" spc="-150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계획서</a:t>
            </a:r>
            <a:endParaRPr lang="en-US" altLang="ko-KR" sz="4000" b="1" spc="-150" dirty="0" smtClean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205" y="6123126"/>
            <a:ext cx="2739844" cy="521750"/>
          </a:xfrm>
          <a:prstGeom prst="rect">
            <a:avLst/>
          </a:prstGeom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9210504" y="6644876"/>
            <a:ext cx="2914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005AAB"/>
                </a:solidFill>
                <a:latin typeface="Arial Black" panose="020B0A04020102020204" pitchFamily="34" charset="0"/>
              </a:rPr>
              <a:t>KYUNG</a:t>
            </a:r>
            <a:r>
              <a:rPr lang="en-US" altLang="ko-KR" sz="1000" b="1" dirty="0" smtClean="0">
                <a:solidFill>
                  <a:srgbClr val="D71A21"/>
                </a:solidFill>
                <a:latin typeface="Arial Black" panose="020B0A04020102020204" pitchFamily="34" charset="0"/>
              </a:rPr>
              <a:t>SUNG</a:t>
            </a:r>
            <a:r>
              <a:rPr lang="en-US" altLang="ko-KR" sz="1000" b="1" dirty="0" smtClean="0">
                <a:latin typeface="Arial Black" panose="020B0A04020102020204" pitchFamily="34" charset="0"/>
              </a:rPr>
              <a:t> </a:t>
            </a:r>
            <a:r>
              <a:rPr lang="en-US" altLang="ko-KR" sz="1000" b="1" dirty="0" smtClean="0">
                <a:solidFill>
                  <a:srgbClr val="FDAF17"/>
                </a:solidFill>
                <a:latin typeface="Arial Black" panose="020B0A04020102020204" pitchFamily="34" charset="0"/>
              </a:rPr>
              <a:t>UNIVERSITY</a:t>
            </a:r>
            <a:r>
              <a:rPr lang="en-US" altLang="ko-KR" sz="1000" b="1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1000" b="1" dirty="0" smtClean="0">
                <a:latin typeface="Arial Black" panose="020B0A04020102020204" pitchFamily="34" charset="0"/>
              </a:rPr>
              <a:t>SINCE 1955</a:t>
            </a:r>
            <a:endParaRPr lang="ko-KR" altLang="en-US" sz="1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57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53683" y="313565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 smtClean="0"/>
              <a:t>강의계획서</a:t>
            </a:r>
            <a:endParaRPr lang="ko-KR" altLang="en-US" sz="28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197757" y="768148"/>
            <a:ext cx="10138935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defRPr kumimoji="1" sz="20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32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2pPr>
            <a:lvl3pPr marL="684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굴림" pitchFamily="50" charset="-127"/>
              <a:buChar char="-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3pPr>
            <a:lvl4pPr marL="93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Wingdings" pitchFamily="2" charset="2"/>
              <a:buChar char="ü"/>
              <a:defRPr kumimoji="1" sz="1600" b="0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4pPr>
            <a:lvl5pPr marL="111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1400" b="1">
                <a:solidFill>
                  <a:srgbClr val="3A3016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80000" marR="0" lvl="0" indent="-180000" algn="l" defTabSz="914400" rtl="0" eaLnBrk="0" fontAlgn="base" latinLnBrk="0" hangingPunct="0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tabLst/>
              <a:defRPr/>
            </a:pP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+mj-ea"/>
                <a:ea typeface="+mj-ea"/>
              </a:rPr>
              <a:t> </a:t>
            </a:r>
            <a:r>
              <a:rPr kumimoji="1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+mj-ea"/>
                <a:ea typeface="+mj-ea"/>
              </a:rPr>
              <a:t>교과목 개요</a:t>
            </a:r>
            <a:endParaRPr kumimoji="1" lang="ko-KR" altLang="ko-KR" sz="2400" b="1" i="0" u="none" strike="noStrike" kern="0" cap="none" spc="0" normalizeH="0" baseline="0" noProof="0" dirty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252000" lvl="1" indent="0" algn="just" latinLnBrk="0">
              <a:buClr>
                <a:srgbClr val="FFAAAA">
                  <a:lumMod val="90000"/>
                </a:srgbClr>
              </a:buClr>
              <a:buNone/>
              <a:defRPr/>
            </a:pPr>
            <a:r>
              <a:rPr lang="en-US" altLang="ko-KR" kern="0" dirty="0" smtClean="0">
                <a:latin typeface="+mn-ea"/>
                <a:ea typeface="+mn-ea"/>
              </a:rPr>
              <a:t>Cordova</a:t>
            </a:r>
            <a:r>
              <a:rPr lang="ko-KR" altLang="en-US" kern="0" dirty="0" smtClean="0">
                <a:latin typeface="+mn-ea"/>
                <a:ea typeface="+mn-ea"/>
              </a:rPr>
              <a:t>는 </a:t>
            </a:r>
            <a:r>
              <a:rPr lang="en-US" altLang="ko-KR" kern="0" dirty="0" smtClean="0">
                <a:latin typeface="+mn-ea"/>
                <a:ea typeface="+mn-ea"/>
              </a:rPr>
              <a:t>HTML, CSS, </a:t>
            </a:r>
            <a:r>
              <a:rPr lang="en-US" altLang="ko-KR" kern="0" dirty="0" err="1" smtClean="0">
                <a:latin typeface="+mn-ea"/>
                <a:ea typeface="+mn-ea"/>
              </a:rPr>
              <a:t>Javascript</a:t>
            </a:r>
            <a:r>
              <a:rPr lang="ko-KR" altLang="en-US" kern="0" dirty="0" smtClean="0">
                <a:latin typeface="+mn-ea"/>
                <a:ea typeface="+mn-ea"/>
              </a:rPr>
              <a:t>를 이용하여 멀티플랫폼 크로스 모바일 앱을 </a:t>
            </a:r>
            <a:r>
              <a:rPr lang="ko-KR" altLang="en-US" kern="0" smtClean="0">
                <a:latin typeface="+mn-ea"/>
                <a:ea typeface="+mn-ea"/>
              </a:rPr>
              <a:t>만들 수 </a:t>
            </a:r>
            <a:r>
              <a:rPr lang="ko-KR" altLang="en-US" kern="0" dirty="0" smtClean="0">
                <a:latin typeface="+mn-ea"/>
                <a:ea typeface="+mn-ea"/>
              </a:rPr>
              <a:t>있다</a:t>
            </a:r>
            <a:r>
              <a:rPr lang="en-US" altLang="ko-KR" kern="0" dirty="0" smtClean="0">
                <a:latin typeface="+mn-ea"/>
                <a:ea typeface="+mn-ea"/>
              </a:rPr>
              <a:t>.</a:t>
            </a:r>
            <a:r>
              <a:rPr lang="ko-KR" altLang="en-US" kern="0" dirty="0" smtClean="0">
                <a:latin typeface="+mn-ea"/>
                <a:ea typeface="+mn-ea"/>
              </a:rPr>
              <a:t> </a:t>
            </a:r>
            <a:endParaRPr lang="en-US" altLang="ko-KR" kern="0" dirty="0" smtClean="0">
              <a:latin typeface="+mn-ea"/>
              <a:ea typeface="+mn-ea"/>
            </a:endParaRPr>
          </a:p>
          <a:p>
            <a:pPr marL="252000" lvl="1" indent="0" algn="just" latinLnBrk="0">
              <a:buClr>
                <a:srgbClr val="FFAAAA">
                  <a:lumMod val="90000"/>
                </a:srgbClr>
              </a:buClr>
              <a:buNone/>
              <a:defRPr/>
            </a:pPr>
            <a:r>
              <a:rPr lang="en-US" altLang="ko-KR" kern="0" dirty="0" smtClean="0">
                <a:latin typeface="+mj-ea"/>
                <a:ea typeface="+mj-ea"/>
              </a:rPr>
              <a:t>Dart</a:t>
            </a:r>
            <a:r>
              <a:rPr lang="ko-KR" altLang="en-US" kern="0" dirty="0">
                <a:latin typeface="+mj-ea"/>
                <a:ea typeface="+mj-ea"/>
              </a:rPr>
              <a:t>는  </a:t>
            </a:r>
            <a:r>
              <a:rPr lang="en-US" altLang="ko-KR" kern="0" dirty="0">
                <a:latin typeface="+mj-ea"/>
                <a:ea typeface="+mj-ea"/>
              </a:rPr>
              <a:t>2011</a:t>
            </a:r>
            <a:r>
              <a:rPr lang="ko-KR" altLang="en-US" kern="0" dirty="0">
                <a:latin typeface="+mj-ea"/>
                <a:ea typeface="+mj-ea"/>
              </a:rPr>
              <a:t>년 구글에서 만든 언어로서 구글에서 개발 중인 차세대 </a:t>
            </a:r>
            <a:r>
              <a:rPr lang="en-US" altLang="ko-KR" kern="0" dirty="0">
                <a:latin typeface="+mj-ea"/>
                <a:ea typeface="+mj-ea"/>
              </a:rPr>
              <a:t>OS</a:t>
            </a:r>
            <a:r>
              <a:rPr lang="ko-KR" altLang="en-US" kern="0" dirty="0">
                <a:latin typeface="+mj-ea"/>
                <a:ea typeface="+mj-ea"/>
              </a:rPr>
              <a:t>인 </a:t>
            </a:r>
            <a:r>
              <a:rPr lang="en-US" altLang="ko-KR" kern="0" dirty="0">
                <a:latin typeface="+mj-ea"/>
                <a:ea typeface="+mj-ea"/>
              </a:rPr>
              <a:t>'Fuchsia(</a:t>
            </a:r>
            <a:r>
              <a:rPr lang="ko-KR" altLang="en-US" kern="0" dirty="0" err="1">
                <a:latin typeface="+mj-ea"/>
                <a:ea typeface="+mj-ea"/>
              </a:rPr>
              <a:t>퓨시아</a:t>
            </a:r>
            <a:r>
              <a:rPr lang="en-US" altLang="ko-KR" kern="0" dirty="0">
                <a:latin typeface="+mj-ea"/>
                <a:ea typeface="+mj-ea"/>
              </a:rPr>
              <a:t>)</a:t>
            </a:r>
            <a:r>
              <a:rPr lang="ko-KR" altLang="en-US" kern="0" dirty="0">
                <a:latin typeface="+mj-ea"/>
                <a:ea typeface="+mj-ea"/>
              </a:rPr>
              <a:t>가 지원할 예정인 객체지향언어이다</a:t>
            </a:r>
            <a:r>
              <a:rPr lang="en-US" altLang="ko-KR" kern="0" dirty="0">
                <a:latin typeface="+mj-ea"/>
                <a:ea typeface="+mj-ea"/>
              </a:rPr>
              <a:t>. </a:t>
            </a:r>
          </a:p>
          <a:p>
            <a:pPr marL="252000" lvl="1" indent="0" algn="just" latinLnBrk="0">
              <a:buClr>
                <a:srgbClr val="FFAAAA">
                  <a:lumMod val="90000"/>
                </a:srgbClr>
              </a:buClr>
              <a:buNone/>
              <a:defRPr/>
            </a:pPr>
            <a:r>
              <a:rPr lang="en-US" altLang="ko-KR" kern="0" dirty="0">
                <a:latin typeface="+mj-ea"/>
                <a:ea typeface="+mj-ea"/>
              </a:rPr>
              <a:t>Flutter</a:t>
            </a:r>
            <a:r>
              <a:rPr lang="ko-KR" altLang="en-US" kern="0" dirty="0">
                <a:latin typeface="+mj-ea"/>
                <a:ea typeface="+mj-ea"/>
              </a:rPr>
              <a:t>는 </a:t>
            </a:r>
            <a:r>
              <a:rPr lang="en-US" altLang="ko-KR" kern="0" dirty="0">
                <a:latin typeface="+mj-ea"/>
                <a:ea typeface="+mj-ea"/>
              </a:rPr>
              <a:t>UI</a:t>
            </a:r>
            <a:r>
              <a:rPr lang="ko-KR" altLang="en-US" kern="0" dirty="0">
                <a:latin typeface="+mj-ea"/>
                <a:ea typeface="+mj-ea"/>
              </a:rPr>
              <a:t>를 빠르게 구현하고 구축할 수 있고</a:t>
            </a:r>
            <a:r>
              <a:rPr lang="en-US" altLang="ko-KR" kern="0" dirty="0">
                <a:latin typeface="+mj-ea"/>
                <a:ea typeface="+mj-ea"/>
              </a:rPr>
              <a:t>, Dart</a:t>
            </a:r>
            <a:r>
              <a:rPr lang="ko-KR" altLang="en-US" kern="0" dirty="0">
                <a:latin typeface="+mj-ea"/>
                <a:ea typeface="+mj-ea"/>
              </a:rPr>
              <a:t>를 활용하여 양질의 서비스를 제공할 수 </a:t>
            </a:r>
            <a:r>
              <a:rPr lang="ko-KR" altLang="en-US" kern="0" dirty="0" smtClean="0">
                <a:latin typeface="+mj-ea"/>
                <a:ea typeface="+mj-ea"/>
              </a:rPr>
              <a:t>있는 좋은 </a:t>
            </a:r>
            <a:r>
              <a:rPr lang="ko-KR" altLang="en-US" kern="0" dirty="0" err="1" smtClean="0">
                <a:latin typeface="+mj-ea"/>
                <a:ea typeface="+mj-ea"/>
              </a:rPr>
              <a:t>프레임워크이며</a:t>
            </a:r>
            <a:r>
              <a:rPr lang="en-US" altLang="ko-KR" kern="0" dirty="0" smtClean="0">
                <a:latin typeface="+mj-ea"/>
                <a:ea typeface="+mj-ea"/>
              </a:rPr>
              <a:t>, Cordova</a:t>
            </a:r>
            <a:r>
              <a:rPr lang="ko-KR" altLang="en-US" kern="0" dirty="0" smtClean="0">
                <a:latin typeface="+mj-ea"/>
                <a:ea typeface="+mj-ea"/>
              </a:rPr>
              <a:t>와 </a:t>
            </a:r>
            <a:r>
              <a:rPr lang="en-US" altLang="ko-KR" kern="0" dirty="0" smtClean="0">
                <a:latin typeface="+mj-ea"/>
                <a:ea typeface="+mj-ea"/>
              </a:rPr>
              <a:t>Flutter</a:t>
            </a:r>
            <a:r>
              <a:rPr lang="ko-KR" altLang="en-US" kern="0" dirty="0">
                <a:latin typeface="+mj-ea"/>
                <a:ea typeface="+mj-ea"/>
              </a:rPr>
              <a:t>를 이용하여 자신이 만들고 싶은 앱을 개발하는 것을 목표로 한다</a:t>
            </a:r>
            <a:r>
              <a:rPr lang="en-US" altLang="ko-KR" kern="0" dirty="0" smtClean="0">
                <a:latin typeface="+mj-ea"/>
                <a:ea typeface="+mj-ea"/>
              </a:rPr>
              <a:t>.</a:t>
            </a:r>
          </a:p>
          <a:p>
            <a:pPr marL="252000" lvl="1" indent="0" algn="just" latinLnBrk="0">
              <a:buClr>
                <a:srgbClr val="FFAAAA">
                  <a:lumMod val="90000"/>
                </a:srgbClr>
              </a:buClr>
              <a:buNone/>
              <a:defRPr/>
            </a:pPr>
            <a:endParaRPr lang="en-US" altLang="ko-KR" kern="0" dirty="0" smtClean="0">
              <a:latin typeface="+mj-ea"/>
              <a:ea typeface="+mj-ea"/>
            </a:endParaRPr>
          </a:p>
          <a:p>
            <a:pPr latinLnBrk="0">
              <a:buClr>
                <a:srgbClr val="FFAAAA">
                  <a:lumMod val="90000"/>
                </a:srgbClr>
              </a:buClr>
              <a:defRPr/>
            </a:pPr>
            <a:r>
              <a:rPr kumimoji="1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+mj-ea"/>
                <a:ea typeface="+mj-ea"/>
              </a:rPr>
              <a:t> Email :</a:t>
            </a:r>
            <a:r>
              <a:rPr kumimoji="1" lang="en-US" altLang="ko-KR" b="1" i="0" u="none" strike="noStrike" kern="0" cap="none" spc="0" normalizeH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+mj-ea"/>
                <a:ea typeface="+mj-ea"/>
              </a:rPr>
              <a:t> </a:t>
            </a:r>
            <a:r>
              <a:rPr kumimoji="1" lang="en-US" altLang="ko-KR" b="1" i="0" u="none" strike="noStrike" kern="0" cap="none" spc="0" normalizeH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+mj-ea"/>
                <a:ea typeface="+mj-ea"/>
                <a:hlinkClick r:id="rId2"/>
              </a:rPr>
              <a:t>isadora@naver.com</a:t>
            </a:r>
            <a:endParaRPr kumimoji="1" lang="en-US" altLang="ko-KR" b="1" i="0" u="none" strike="noStrike" kern="0" cap="none" spc="0" normalizeH="0" noProof="0" dirty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+mj-ea"/>
              <a:ea typeface="+mj-ea"/>
            </a:endParaRPr>
          </a:p>
          <a:p>
            <a:pPr latinLnBrk="0">
              <a:buClr>
                <a:srgbClr val="FFAAAA">
                  <a:lumMod val="90000"/>
                </a:srgbClr>
              </a:buClr>
              <a:defRPr/>
            </a:pPr>
            <a:endParaRPr kumimoji="1" lang="en-US" altLang="ko-KR" b="1" i="0" u="none" strike="noStrike" kern="0" cap="none" spc="0" normalizeH="0" noProof="0" dirty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+mj-ea"/>
              <a:ea typeface="+mj-ea"/>
            </a:endParaRPr>
          </a:p>
          <a:p>
            <a:pPr latinLnBrk="0">
              <a:buClr>
                <a:srgbClr val="FFAAAA">
                  <a:lumMod val="90000"/>
                </a:srgbClr>
              </a:buClr>
              <a:defRPr/>
            </a:pPr>
            <a:r>
              <a:rPr lang="ko-KR" altLang="en-US" kern="0" dirty="0" smtClean="0">
                <a:latin typeface="+mj-ea"/>
                <a:ea typeface="+mj-ea"/>
              </a:rPr>
              <a:t> 핵심역량 연계성 </a:t>
            </a:r>
            <a:r>
              <a:rPr lang="en-US" altLang="ko-KR" kern="0" dirty="0" smtClean="0">
                <a:latin typeface="+mj-ea"/>
                <a:ea typeface="+mj-ea"/>
              </a:rPr>
              <a:t>: </a:t>
            </a:r>
            <a:r>
              <a:rPr lang="ko-KR" altLang="en-US" kern="0" dirty="0" smtClean="0">
                <a:latin typeface="+mj-ea"/>
                <a:ea typeface="+mj-ea"/>
              </a:rPr>
              <a:t>실무</a:t>
            </a:r>
            <a:r>
              <a:rPr lang="en-US" altLang="ko-KR" kern="0" dirty="0" smtClean="0">
                <a:latin typeface="+mj-ea"/>
                <a:ea typeface="+mj-ea"/>
              </a:rPr>
              <a:t>, </a:t>
            </a:r>
            <a:r>
              <a:rPr lang="ko-KR" altLang="en-US" kern="0" dirty="0" smtClean="0">
                <a:latin typeface="+mj-ea"/>
                <a:ea typeface="+mj-ea"/>
              </a:rPr>
              <a:t>창의</a:t>
            </a:r>
            <a:endParaRPr lang="en-US" altLang="ko-KR" kern="0" dirty="0" smtClean="0">
              <a:latin typeface="+mj-ea"/>
              <a:ea typeface="+mj-ea"/>
            </a:endParaRPr>
          </a:p>
          <a:p>
            <a:pPr latinLnBrk="0">
              <a:buClr>
                <a:srgbClr val="FFAAAA">
                  <a:lumMod val="90000"/>
                </a:srgbClr>
              </a:buClr>
              <a:defRPr/>
            </a:pPr>
            <a:endParaRPr kumimoji="1" lang="en-US" altLang="ko-KR" b="1" i="0" u="none" strike="noStrike" kern="0" cap="none" spc="0" normalizeH="0" noProof="0" dirty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+mj-ea"/>
              <a:ea typeface="+mj-ea"/>
            </a:endParaRPr>
          </a:p>
          <a:p>
            <a:pPr latinLnBrk="0">
              <a:buClr>
                <a:srgbClr val="FFAAAA">
                  <a:lumMod val="90000"/>
                </a:srgbClr>
              </a:buClr>
              <a:defRPr/>
            </a:pPr>
            <a:r>
              <a:rPr lang="ko-KR" altLang="en-US" kern="0" dirty="0" smtClean="0">
                <a:latin typeface="+mj-ea"/>
                <a:ea typeface="+mj-ea"/>
              </a:rPr>
              <a:t> </a:t>
            </a:r>
            <a:r>
              <a:rPr lang="ko-KR" altLang="en-US" kern="0" dirty="0" err="1" smtClean="0">
                <a:latin typeface="+mj-ea"/>
                <a:ea typeface="+mj-ea"/>
              </a:rPr>
              <a:t>전공역량</a:t>
            </a:r>
            <a:r>
              <a:rPr lang="ko-KR" altLang="en-US" kern="0" dirty="0" smtClean="0">
                <a:latin typeface="+mj-ea"/>
                <a:ea typeface="+mj-ea"/>
              </a:rPr>
              <a:t> 연계성 </a:t>
            </a:r>
            <a:r>
              <a:rPr lang="en-US" altLang="ko-KR" kern="0" dirty="0" smtClean="0">
                <a:latin typeface="+mj-ea"/>
                <a:ea typeface="+mj-ea"/>
              </a:rPr>
              <a:t>: </a:t>
            </a:r>
            <a:r>
              <a:rPr lang="ko-KR" altLang="en-US" kern="0" dirty="0" smtClean="0">
                <a:latin typeface="+mj-ea"/>
                <a:ea typeface="+mj-ea"/>
              </a:rPr>
              <a:t>정보기술개발</a:t>
            </a:r>
            <a:r>
              <a:rPr lang="en-US" altLang="ko-KR" kern="0" dirty="0" smtClean="0">
                <a:latin typeface="+mj-ea"/>
                <a:ea typeface="+mj-ea"/>
              </a:rPr>
              <a:t>,</a:t>
            </a:r>
            <a:r>
              <a:rPr lang="ko-KR" altLang="en-US" kern="0" dirty="0" smtClean="0">
                <a:latin typeface="+mj-ea"/>
                <a:ea typeface="+mj-ea"/>
              </a:rPr>
              <a:t>  문제해결능력</a:t>
            </a:r>
            <a:endParaRPr lang="en-US" altLang="ko-KR" kern="0" dirty="0" smtClean="0">
              <a:latin typeface="+mj-ea"/>
              <a:ea typeface="+mj-ea"/>
            </a:endParaRPr>
          </a:p>
          <a:p>
            <a:pPr latinLnBrk="0">
              <a:buClr>
                <a:srgbClr val="FFAAAA">
                  <a:lumMod val="90000"/>
                </a:srgbClr>
              </a:buClr>
              <a:defRPr/>
            </a:pPr>
            <a:endParaRPr kumimoji="1" lang="en-US" altLang="ko-KR" b="1" i="0" u="none" strike="noStrike" kern="0" cap="none" spc="0" normalizeH="0" noProof="0" dirty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+mj-ea"/>
              <a:ea typeface="+mj-ea"/>
            </a:endParaRPr>
          </a:p>
          <a:p>
            <a:pPr latinLnBrk="0">
              <a:buClr>
                <a:srgbClr val="FFAAAA">
                  <a:lumMod val="90000"/>
                </a:srgbClr>
              </a:buClr>
              <a:defRPr/>
            </a:pPr>
            <a:endParaRPr kumimoji="1" lang="en-US" altLang="ko-KR" b="1" i="0" u="none" strike="noStrike" kern="0" cap="none" spc="0" normalizeH="0" noProof="0" dirty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868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321723" y="599835"/>
            <a:ext cx="10299994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" pitchFamily="2" charset="2"/>
              <a:buChar char="l"/>
              <a:defRPr kumimoji="1" sz="20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32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2pPr>
            <a:lvl3pPr marL="684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굴림" pitchFamily="50" charset="-127"/>
              <a:buChar char="-"/>
              <a:defRPr kumimoji="1" sz="1800" b="1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3pPr>
            <a:lvl4pPr marL="93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3D2505"/>
              </a:buClr>
              <a:buFont typeface="Wingdings" pitchFamily="2" charset="2"/>
              <a:buChar char="ü"/>
              <a:defRPr kumimoji="1" sz="1600" b="0" baseline="0">
                <a:solidFill>
                  <a:srgbClr val="3A3016"/>
                </a:solidFill>
                <a:latin typeface="굴림" pitchFamily="50" charset="-127"/>
                <a:ea typeface="굴림" pitchFamily="50" charset="-127"/>
              </a:defRPr>
            </a:lvl4pPr>
            <a:lvl5pPr marL="1116000" indent="-1800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1400" b="1">
                <a:solidFill>
                  <a:srgbClr val="3A3016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latinLnBrk="0">
              <a:lnSpc>
                <a:spcPct val="250000"/>
              </a:lnSpc>
              <a:defRPr/>
            </a:pP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+mj-ea"/>
                <a:ea typeface="+mj-ea"/>
              </a:rPr>
              <a:t> </a:t>
            </a:r>
            <a:r>
              <a:rPr lang="ko-KR" altLang="en-US" sz="1800" kern="0" dirty="0">
                <a:latin typeface="+mj-ea"/>
                <a:ea typeface="+mj-ea"/>
              </a:rPr>
              <a:t>교과목 </a:t>
            </a:r>
            <a:r>
              <a:rPr lang="ko-KR" altLang="en-US" sz="1800" kern="0" dirty="0" smtClean="0">
                <a:latin typeface="+mj-ea"/>
                <a:ea typeface="+mj-ea"/>
              </a:rPr>
              <a:t>목표 </a:t>
            </a:r>
            <a:r>
              <a:rPr lang="en-US" altLang="ko-KR" sz="1800" kern="0" dirty="0" smtClean="0">
                <a:latin typeface="+mj-ea"/>
                <a:ea typeface="+mj-ea"/>
              </a:rPr>
              <a:t>: Cordova, Dart</a:t>
            </a:r>
            <a:r>
              <a:rPr lang="ko-KR" altLang="en-US" sz="1800" kern="0" dirty="0" smtClean="0">
                <a:latin typeface="+mj-ea"/>
                <a:ea typeface="+mj-ea"/>
              </a:rPr>
              <a:t>와 </a:t>
            </a:r>
            <a:r>
              <a:rPr lang="en-US" altLang="ko-KR" sz="1800" kern="0" dirty="0" smtClean="0">
                <a:latin typeface="+mj-ea"/>
                <a:ea typeface="+mj-ea"/>
              </a:rPr>
              <a:t>Flutter, </a:t>
            </a:r>
            <a:r>
              <a:rPr lang="ko-KR" altLang="en-US" sz="1800" kern="0" dirty="0" smtClean="0">
                <a:latin typeface="+mj-ea"/>
                <a:ea typeface="+mj-ea"/>
              </a:rPr>
              <a:t>블로그 혹은 </a:t>
            </a:r>
            <a:r>
              <a:rPr lang="en-US" altLang="ko-KR" sz="1800" kern="0" dirty="0" err="1" smtClean="0">
                <a:latin typeface="+mj-ea"/>
                <a:ea typeface="+mj-ea"/>
              </a:rPr>
              <a:t>Github</a:t>
            </a:r>
            <a:r>
              <a:rPr lang="en-US" altLang="ko-KR" sz="1800" kern="0" dirty="0" smtClean="0">
                <a:latin typeface="+mj-ea"/>
                <a:ea typeface="+mj-ea"/>
              </a:rPr>
              <a:t> </a:t>
            </a:r>
            <a:r>
              <a:rPr lang="ko-KR" altLang="en-US" sz="1800" kern="0" dirty="0" smtClean="0">
                <a:latin typeface="+mj-ea"/>
                <a:ea typeface="+mj-ea"/>
              </a:rPr>
              <a:t>정리</a:t>
            </a:r>
            <a:endParaRPr lang="en-US" altLang="ko-KR" sz="1800" kern="0" dirty="0" smtClean="0">
              <a:latin typeface="+mj-ea"/>
              <a:ea typeface="+mj-ea"/>
            </a:endParaRPr>
          </a:p>
          <a:p>
            <a:pPr latinLnBrk="0">
              <a:lnSpc>
                <a:spcPct val="250000"/>
              </a:lnSpc>
              <a:defRPr/>
            </a:pPr>
            <a:r>
              <a:rPr lang="en-US" altLang="ko-KR" sz="1800" kern="0" dirty="0" smtClean="0">
                <a:latin typeface="+mj-ea"/>
                <a:ea typeface="+mj-ea"/>
              </a:rPr>
              <a:t> </a:t>
            </a:r>
            <a:r>
              <a:rPr lang="ko-KR" altLang="en-US" sz="1800" kern="0" dirty="0" smtClean="0">
                <a:latin typeface="+mj-ea"/>
                <a:ea typeface="+mj-ea"/>
              </a:rPr>
              <a:t>교수방법 </a:t>
            </a:r>
            <a:r>
              <a:rPr lang="en-US" altLang="ko-KR" sz="1800" kern="0" dirty="0" smtClean="0">
                <a:latin typeface="+mj-ea"/>
                <a:ea typeface="+mj-ea"/>
              </a:rPr>
              <a:t>: </a:t>
            </a:r>
            <a:r>
              <a:rPr lang="ko-KR" altLang="en-US" sz="1800" kern="0" dirty="0" smtClean="0">
                <a:latin typeface="+mj-ea"/>
                <a:ea typeface="+mj-ea"/>
              </a:rPr>
              <a:t>강의</a:t>
            </a:r>
            <a:r>
              <a:rPr lang="en-US" altLang="ko-KR" sz="1800" kern="0" dirty="0" smtClean="0">
                <a:latin typeface="+mj-ea"/>
                <a:ea typeface="+mj-ea"/>
              </a:rPr>
              <a:t>,</a:t>
            </a:r>
            <a:r>
              <a:rPr lang="ko-KR" altLang="en-US" sz="1800" kern="0" dirty="0" smtClean="0">
                <a:latin typeface="+mj-ea"/>
                <a:ea typeface="+mj-ea"/>
              </a:rPr>
              <a:t> </a:t>
            </a:r>
            <a:r>
              <a:rPr lang="ko-KR" altLang="en-US" sz="1800" kern="0" dirty="0">
                <a:latin typeface="+mj-ea"/>
                <a:ea typeface="+mj-ea"/>
              </a:rPr>
              <a:t>과제</a:t>
            </a:r>
            <a:r>
              <a:rPr lang="en-US" altLang="ko-KR" sz="1800" kern="0" dirty="0">
                <a:latin typeface="+mj-ea"/>
                <a:ea typeface="+mj-ea"/>
              </a:rPr>
              <a:t>, </a:t>
            </a:r>
            <a:r>
              <a:rPr lang="ko-KR" altLang="en-US" sz="1800" kern="0" dirty="0" smtClean="0">
                <a:latin typeface="+mj-ea"/>
                <a:ea typeface="+mj-ea"/>
              </a:rPr>
              <a:t>프로그래밍 실습</a:t>
            </a:r>
            <a:r>
              <a:rPr lang="en-US" altLang="ko-KR" sz="1800" kern="0" dirty="0">
                <a:latin typeface="+mj-ea"/>
                <a:ea typeface="+mj-ea"/>
              </a:rPr>
              <a:t> ,</a:t>
            </a:r>
            <a:r>
              <a:rPr lang="ko-KR" altLang="en-US" sz="1800" kern="0" dirty="0">
                <a:latin typeface="+mj-ea"/>
                <a:ea typeface="+mj-ea"/>
              </a:rPr>
              <a:t> </a:t>
            </a:r>
            <a:r>
              <a:rPr lang="ko-KR" altLang="en-US" sz="1800" kern="0" dirty="0" smtClean="0">
                <a:latin typeface="+mj-ea"/>
                <a:ea typeface="+mj-ea"/>
              </a:rPr>
              <a:t>발표</a:t>
            </a:r>
            <a:r>
              <a:rPr lang="en-US" altLang="ko-KR" sz="1800" kern="0" dirty="0" smtClean="0">
                <a:latin typeface="+mj-ea"/>
                <a:ea typeface="+mj-ea"/>
              </a:rPr>
              <a:t>, </a:t>
            </a:r>
            <a:r>
              <a:rPr lang="ko-KR" altLang="en-US" sz="1800" kern="0" dirty="0" smtClean="0">
                <a:latin typeface="+mj-ea"/>
                <a:ea typeface="+mj-ea"/>
              </a:rPr>
              <a:t>프로젝트</a:t>
            </a:r>
            <a:endParaRPr lang="en-US" altLang="ko-KR" sz="1800" kern="0" dirty="0" smtClean="0">
              <a:latin typeface="+mj-ea"/>
              <a:ea typeface="+mj-ea"/>
            </a:endParaRPr>
          </a:p>
          <a:p>
            <a:pPr latinLnBrk="0">
              <a:buClr>
                <a:srgbClr val="FFAAAA">
                  <a:lumMod val="90000"/>
                </a:srgbClr>
              </a:buClr>
              <a:defRPr/>
            </a:pP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+mj-ea"/>
              <a:ea typeface="+mj-ea"/>
            </a:endParaRPr>
          </a:p>
          <a:p>
            <a:pPr latinLnBrk="0">
              <a:buClr>
                <a:srgbClr val="FFAAAA">
                  <a:lumMod val="90000"/>
                </a:srgbClr>
              </a:buClr>
              <a:defRPr/>
            </a:pP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+mj-ea"/>
                <a:ea typeface="+mj-ea"/>
              </a:rPr>
              <a:t> </a:t>
            </a:r>
            <a:r>
              <a:rPr lang="ko-KR" altLang="en-US" sz="1800" kern="0" dirty="0">
                <a:latin typeface="+mj-ea"/>
                <a:ea typeface="+mj-ea"/>
              </a:rPr>
              <a:t>평가도구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+mj-ea"/>
                <a:ea typeface="+mj-ea"/>
              </a:rPr>
              <a:t> : </a:t>
            </a: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+mj-ea"/>
                <a:ea typeface="+mj-ea"/>
              </a:rPr>
              <a:t>시험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+mj-ea"/>
                <a:ea typeface="+mj-ea"/>
              </a:rPr>
              <a:t>, </a:t>
            </a: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+mj-ea"/>
                <a:ea typeface="+mj-ea"/>
              </a:rPr>
              <a:t>과제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+mj-ea"/>
                <a:ea typeface="+mj-ea"/>
              </a:rPr>
              <a:t>, </a:t>
            </a: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+mj-ea"/>
                <a:ea typeface="+mj-ea"/>
              </a:rPr>
              <a:t>프로젝트</a:t>
            </a: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+mj-ea"/>
                <a:ea typeface="+mj-ea"/>
              </a:rPr>
              <a:t>, </a:t>
            </a:r>
            <a:r>
              <a: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+mj-ea"/>
                <a:ea typeface="+mj-ea"/>
              </a:rPr>
              <a:t>발표</a:t>
            </a:r>
            <a:endParaRPr kumimoji="1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+mj-ea"/>
              <a:ea typeface="+mj-ea"/>
            </a:endParaRPr>
          </a:p>
          <a:p>
            <a:pPr latinLnBrk="0">
              <a:buClr>
                <a:srgbClr val="FFAAAA">
                  <a:lumMod val="90000"/>
                </a:srgbClr>
              </a:buClr>
              <a:defRPr/>
            </a:pPr>
            <a:endParaRPr kumimoji="1" lang="en-US" altLang="ko-KR" sz="1800" b="1" i="0" u="none" strike="noStrike" kern="0" cap="none" spc="0" normalizeH="0" noProof="0" dirty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+mj-ea"/>
              <a:ea typeface="+mj-ea"/>
            </a:endParaRPr>
          </a:p>
          <a:p>
            <a:pPr latinLnBrk="0">
              <a:buClr>
                <a:srgbClr val="FFAAAA">
                  <a:lumMod val="90000"/>
                </a:srgbClr>
              </a:buClr>
              <a:defRPr/>
            </a:pPr>
            <a:r>
              <a:rPr lang="ko-KR" altLang="en-US" sz="1800" kern="0" dirty="0">
                <a:latin typeface="+mj-ea"/>
                <a:ea typeface="+mj-ea"/>
              </a:rPr>
              <a:t> </a:t>
            </a:r>
            <a:r>
              <a:rPr lang="ko-KR" altLang="en-US" sz="1800" kern="0" dirty="0" err="1">
                <a:latin typeface="+mj-ea"/>
                <a:ea typeface="+mj-ea"/>
              </a:rPr>
              <a:t>수업방식</a:t>
            </a:r>
            <a:r>
              <a:rPr lang="ko-KR" altLang="en-US" sz="1800" kern="0" dirty="0">
                <a:latin typeface="+mj-ea"/>
                <a:ea typeface="+mj-ea"/>
              </a:rPr>
              <a:t> </a:t>
            </a:r>
            <a:r>
              <a:rPr lang="en-US" altLang="ko-KR" sz="1800" kern="0" dirty="0" smtClean="0">
                <a:latin typeface="+mj-ea"/>
                <a:ea typeface="+mj-ea"/>
              </a:rPr>
              <a:t>: </a:t>
            </a:r>
            <a:r>
              <a:rPr lang="ko-KR" altLang="en-US" sz="1800" kern="0" dirty="0" smtClean="0">
                <a:latin typeface="+mj-ea"/>
                <a:ea typeface="+mj-ea"/>
              </a:rPr>
              <a:t>강의</a:t>
            </a:r>
            <a:r>
              <a:rPr lang="en-US" altLang="ko-KR" sz="1800" kern="0" dirty="0" smtClean="0">
                <a:latin typeface="+mj-ea"/>
                <a:ea typeface="+mj-ea"/>
              </a:rPr>
              <a:t>,</a:t>
            </a:r>
            <a:r>
              <a:rPr lang="ko-KR" altLang="en-US" sz="1800" kern="0" dirty="0">
                <a:latin typeface="+mj-ea"/>
                <a:ea typeface="+mj-ea"/>
              </a:rPr>
              <a:t> </a:t>
            </a:r>
            <a:r>
              <a:rPr lang="ko-KR" altLang="en-US" sz="1800" kern="0" dirty="0" smtClean="0">
                <a:latin typeface="+mj-ea"/>
                <a:ea typeface="+mj-ea"/>
              </a:rPr>
              <a:t>실습</a:t>
            </a:r>
            <a:endParaRPr lang="en-US" altLang="ko-KR" sz="1800" kern="0" dirty="0" smtClean="0">
              <a:latin typeface="+mj-ea"/>
              <a:ea typeface="+mj-ea"/>
            </a:endParaRPr>
          </a:p>
          <a:p>
            <a:pPr latinLnBrk="0">
              <a:buClr>
                <a:srgbClr val="FFAAAA">
                  <a:lumMod val="90000"/>
                </a:srgbClr>
              </a:buClr>
              <a:defRPr/>
            </a:pPr>
            <a:endParaRPr kumimoji="1" lang="en-US" altLang="ko-KR" sz="1800" b="1" i="0" u="none" strike="noStrike" kern="0" cap="none" spc="0" normalizeH="0" noProof="0" dirty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+mj-ea"/>
              <a:ea typeface="+mj-ea"/>
            </a:endParaRPr>
          </a:p>
          <a:p>
            <a:pPr latinLnBrk="0">
              <a:buClr>
                <a:srgbClr val="FFAAAA">
                  <a:lumMod val="90000"/>
                </a:srgbClr>
              </a:buClr>
              <a:defRPr/>
            </a:pPr>
            <a:r>
              <a:rPr lang="ko-KR" altLang="en-US" sz="1800" kern="0" dirty="0">
                <a:latin typeface="+mj-ea"/>
                <a:ea typeface="+mj-ea"/>
              </a:rPr>
              <a:t> 수강</a:t>
            </a:r>
            <a:r>
              <a:rPr lang="en-US" altLang="ko-KR" sz="1800" kern="0" dirty="0">
                <a:latin typeface="+mj-ea"/>
                <a:ea typeface="+mj-ea"/>
              </a:rPr>
              <a:t>(</a:t>
            </a:r>
            <a:r>
              <a:rPr lang="ko-KR" altLang="en-US" sz="1800" kern="0" dirty="0">
                <a:latin typeface="+mj-ea"/>
                <a:ea typeface="+mj-ea"/>
              </a:rPr>
              <a:t>신청</a:t>
            </a:r>
            <a:r>
              <a:rPr lang="en-US" altLang="ko-KR" sz="1800" kern="0" dirty="0">
                <a:latin typeface="+mj-ea"/>
                <a:ea typeface="+mj-ea"/>
              </a:rPr>
              <a:t>)</a:t>
            </a:r>
            <a:r>
              <a:rPr lang="ko-KR" altLang="en-US" sz="1800" kern="0" dirty="0">
                <a:latin typeface="+mj-ea"/>
                <a:ea typeface="+mj-ea"/>
              </a:rPr>
              <a:t>시 유의사항 </a:t>
            </a:r>
            <a:r>
              <a:rPr lang="en-US" altLang="ko-KR" sz="1800" kern="0" dirty="0">
                <a:latin typeface="+mj-ea"/>
                <a:ea typeface="+mj-ea"/>
              </a:rPr>
              <a:t>: </a:t>
            </a:r>
            <a:r>
              <a:rPr lang="en-US" altLang="ko-KR" sz="1800" kern="0" dirty="0" smtClean="0">
                <a:latin typeface="+mj-ea"/>
                <a:ea typeface="+mj-ea"/>
              </a:rPr>
              <a:t>Web, Java(</a:t>
            </a:r>
            <a:r>
              <a:rPr lang="ko-KR" altLang="en-US" sz="1800" kern="0" dirty="0" smtClean="0">
                <a:latin typeface="+mj-ea"/>
                <a:ea typeface="+mj-ea"/>
              </a:rPr>
              <a:t>혹은 </a:t>
            </a:r>
            <a:r>
              <a:rPr lang="en-US" altLang="ko-KR" sz="1800" kern="0" dirty="0" smtClean="0">
                <a:latin typeface="+mj-ea"/>
                <a:ea typeface="+mj-ea"/>
              </a:rPr>
              <a:t>OOP)</a:t>
            </a:r>
            <a:r>
              <a:rPr lang="ko-KR" altLang="en-US" sz="1800" kern="0" dirty="0" smtClean="0">
                <a:latin typeface="+mj-ea"/>
                <a:ea typeface="+mj-ea"/>
              </a:rPr>
              <a:t>에 </a:t>
            </a:r>
            <a:r>
              <a:rPr lang="ko-KR" altLang="en-US" sz="1800" kern="0" dirty="0">
                <a:latin typeface="+mj-ea"/>
                <a:ea typeface="+mj-ea"/>
              </a:rPr>
              <a:t>대한 경험 및 기본 지식이 </a:t>
            </a:r>
            <a:r>
              <a:rPr lang="ko-KR" altLang="en-US" sz="1800" kern="0" dirty="0" smtClean="0">
                <a:latin typeface="+mj-ea"/>
                <a:ea typeface="+mj-ea"/>
              </a:rPr>
              <a:t>요구됨</a:t>
            </a:r>
            <a:endParaRPr lang="en-US" altLang="ko-KR" sz="1800" kern="0" dirty="0" smtClean="0">
              <a:latin typeface="+mj-ea"/>
              <a:ea typeface="+mj-ea"/>
            </a:endParaRPr>
          </a:p>
          <a:p>
            <a:pPr latinLnBrk="0">
              <a:buClr>
                <a:srgbClr val="FFAAAA">
                  <a:lumMod val="90000"/>
                </a:srgbClr>
              </a:buClr>
              <a:defRPr/>
            </a:pPr>
            <a:endParaRPr lang="en-US" altLang="ko-KR" sz="1800" kern="0" dirty="0">
              <a:latin typeface="+mj-ea"/>
              <a:ea typeface="+mj-ea"/>
            </a:endParaRPr>
          </a:p>
          <a:p>
            <a:pPr latinLnBrk="0">
              <a:buClr>
                <a:srgbClr val="FFAAAA">
                  <a:lumMod val="90000"/>
                </a:srgbClr>
              </a:buClr>
              <a:defRPr/>
            </a:pPr>
            <a:r>
              <a:rPr lang="en-US" altLang="ko-KR" sz="1800" kern="0" dirty="0">
                <a:latin typeface="+mj-ea"/>
                <a:ea typeface="+mj-ea"/>
              </a:rPr>
              <a:t> </a:t>
            </a:r>
            <a:r>
              <a:rPr lang="ko-KR" altLang="en-US" sz="1800" kern="0" dirty="0" smtClean="0">
                <a:latin typeface="+mj-ea"/>
                <a:ea typeface="+mj-ea"/>
              </a:rPr>
              <a:t>교재 </a:t>
            </a:r>
            <a:r>
              <a:rPr lang="en-US" altLang="ko-KR" sz="1800" kern="0" dirty="0" smtClean="0">
                <a:latin typeface="+mj-ea"/>
                <a:ea typeface="+mj-ea"/>
              </a:rPr>
              <a:t>:  </a:t>
            </a:r>
            <a:r>
              <a:rPr lang="ko-KR" altLang="en-US" sz="1800" kern="0" dirty="0" smtClean="0">
                <a:latin typeface="+mj-ea"/>
                <a:ea typeface="+mj-ea"/>
              </a:rPr>
              <a:t>모바일 </a:t>
            </a:r>
            <a:r>
              <a:rPr lang="ko-KR" altLang="en-US" sz="1800" kern="0" dirty="0">
                <a:latin typeface="+mj-ea"/>
                <a:ea typeface="+mj-ea"/>
              </a:rPr>
              <a:t>웹</a:t>
            </a:r>
            <a:r>
              <a:rPr lang="en-US" altLang="ko-KR" sz="1800" kern="0" dirty="0">
                <a:latin typeface="+mj-ea"/>
                <a:ea typeface="+mj-ea"/>
              </a:rPr>
              <a:t>+</a:t>
            </a:r>
            <a:r>
              <a:rPr lang="ko-KR" altLang="en-US" sz="1800" kern="0" dirty="0" err="1">
                <a:latin typeface="+mj-ea"/>
                <a:ea typeface="+mj-ea"/>
              </a:rPr>
              <a:t>웹앱</a:t>
            </a:r>
            <a:r>
              <a:rPr lang="en-US" altLang="ko-KR" sz="1800" kern="0" dirty="0">
                <a:latin typeface="+mj-ea"/>
                <a:ea typeface="+mj-ea"/>
              </a:rPr>
              <a:t>+</a:t>
            </a:r>
            <a:r>
              <a:rPr lang="ko-KR" altLang="en-US" sz="1800" kern="0" dirty="0">
                <a:latin typeface="+mj-ea"/>
                <a:ea typeface="+mj-ea"/>
              </a:rPr>
              <a:t>하이브리드앱 </a:t>
            </a:r>
            <a:r>
              <a:rPr lang="ko-KR" altLang="en-US" sz="1800" kern="0" dirty="0" smtClean="0">
                <a:latin typeface="+mj-ea"/>
                <a:ea typeface="+mj-ea"/>
              </a:rPr>
              <a:t>입문</a:t>
            </a:r>
            <a:r>
              <a:rPr lang="en-US" altLang="ko-KR" sz="1800" kern="0" dirty="0" smtClean="0">
                <a:latin typeface="+mj-ea"/>
                <a:ea typeface="+mj-ea"/>
              </a:rPr>
              <a:t>, </a:t>
            </a:r>
            <a:r>
              <a:rPr lang="ko-KR" altLang="en-US" sz="1800" kern="0" dirty="0" smtClean="0">
                <a:latin typeface="+mj-ea"/>
                <a:ea typeface="+mj-ea"/>
              </a:rPr>
              <a:t>박성진</a:t>
            </a:r>
            <a:r>
              <a:rPr lang="en-US" altLang="ko-KR" sz="1800" kern="0" dirty="0" smtClean="0">
                <a:latin typeface="+mj-ea"/>
                <a:ea typeface="+mj-ea"/>
              </a:rPr>
              <a:t>, </a:t>
            </a:r>
            <a:r>
              <a:rPr lang="ko-KR" altLang="en-US" sz="1800" kern="0" dirty="0" err="1" smtClean="0">
                <a:latin typeface="+mj-ea"/>
                <a:ea typeface="+mj-ea"/>
              </a:rPr>
              <a:t>생능출판사</a:t>
            </a:r>
            <a:endParaRPr lang="en-US" altLang="ko-KR" sz="1800" kern="0" dirty="0" smtClean="0">
              <a:latin typeface="+mj-ea"/>
              <a:ea typeface="+mj-ea"/>
            </a:endParaRPr>
          </a:p>
          <a:p>
            <a:pPr marL="0" indent="0" latinLnBrk="0">
              <a:buClr>
                <a:srgbClr val="FFAAAA">
                  <a:lumMod val="90000"/>
                </a:srgbClr>
              </a:buClr>
              <a:buNone/>
              <a:defRPr/>
            </a:pPr>
            <a:r>
              <a:rPr lang="en-US" altLang="ko-KR" sz="1800" kern="0" dirty="0">
                <a:latin typeface="+mj-ea"/>
                <a:ea typeface="+mj-ea"/>
              </a:rPr>
              <a:t> </a:t>
            </a:r>
            <a:r>
              <a:rPr lang="en-US" altLang="ko-KR" sz="1800" kern="0" dirty="0" smtClean="0">
                <a:latin typeface="+mj-ea"/>
                <a:ea typeface="+mj-ea"/>
              </a:rPr>
              <a:t>           </a:t>
            </a:r>
            <a:r>
              <a:rPr lang="ko-KR" altLang="en-US" sz="1800" kern="0" dirty="0" err="1" smtClean="0">
                <a:latin typeface="+mj-ea"/>
                <a:ea typeface="+mj-ea"/>
              </a:rPr>
              <a:t>플러터</a:t>
            </a:r>
            <a:r>
              <a:rPr lang="ko-KR" altLang="en-US" sz="1800" kern="0" dirty="0" smtClean="0">
                <a:latin typeface="+mj-ea"/>
                <a:ea typeface="+mj-ea"/>
              </a:rPr>
              <a:t> 앱 프로그래밍</a:t>
            </a:r>
            <a:r>
              <a:rPr lang="en-US" altLang="ko-KR" sz="1800" kern="0" dirty="0" smtClean="0">
                <a:latin typeface="+mj-ea"/>
                <a:ea typeface="+mj-ea"/>
              </a:rPr>
              <a:t>, </a:t>
            </a:r>
            <a:r>
              <a:rPr lang="ko-KR" altLang="en-US" sz="1800" kern="0" dirty="0" err="1" smtClean="0">
                <a:latin typeface="+mj-ea"/>
                <a:ea typeface="+mj-ea"/>
              </a:rPr>
              <a:t>조준수</a:t>
            </a:r>
            <a:r>
              <a:rPr lang="en-US" altLang="ko-KR" sz="1800" kern="0" dirty="0" smtClean="0">
                <a:latin typeface="+mj-ea"/>
                <a:ea typeface="+mj-ea"/>
              </a:rPr>
              <a:t>, </a:t>
            </a:r>
            <a:r>
              <a:rPr lang="ko-KR" altLang="en-US" sz="1800" kern="0" dirty="0" err="1" smtClean="0">
                <a:latin typeface="+mj-ea"/>
                <a:ea typeface="+mj-ea"/>
              </a:rPr>
              <a:t>이지스퍼블리싱</a:t>
            </a:r>
            <a:endParaRPr lang="en-US" altLang="ko-KR" sz="1800" kern="0" dirty="0" smtClean="0">
              <a:latin typeface="+mj-ea"/>
              <a:ea typeface="+mj-ea"/>
            </a:endParaRPr>
          </a:p>
          <a:p>
            <a:pPr latinLnBrk="0">
              <a:buClr>
                <a:srgbClr val="FFAAAA">
                  <a:lumMod val="90000"/>
                </a:srgbClr>
              </a:buClr>
              <a:defRPr/>
            </a:pPr>
            <a:endParaRPr kumimoji="1" lang="en-US" altLang="ko-KR" sz="1800" b="1" i="0" u="none" strike="noStrike" kern="0" cap="none" spc="0" normalizeH="0" noProof="0" dirty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+mj-ea"/>
              <a:ea typeface="+mj-ea"/>
            </a:endParaRPr>
          </a:p>
          <a:p>
            <a:pPr latinLnBrk="0">
              <a:buClr>
                <a:srgbClr val="FFAAAA">
                  <a:lumMod val="90000"/>
                </a:srgbClr>
              </a:buClr>
              <a:defRPr/>
            </a:pPr>
            <a:r>
              <a:rPr kumimoji="1" lang="en-US" altLang="ko-KR" sz="1800" b="1" i="0" u="none" strike="noStrike" kern="0" cap="none" spc="0" normalizeH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+mj-ea"/>
                <a:ea typeface="+mj-ea"/>
              </a:rPr>
              <a:t> </a:t>
            </a:r>
            <a:r>
              <a:rPr kumimoji="1" lang="ko-KR" altLang="en-US" sz="1800" b="1" i="0" u="none" strike="noStrike" kern="0" cap="none" spc="0" normalizeH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+mj-ea"/>
                <a:ea typeface="+mj-ea"/>
              </a:rPr>
              <a:t>성적 평가</a:t>
            </a:r>
            <a:endParaRPr kumimoji="1" lang="en-US" altLang="ko-KR" sz="1800" b="1" i="0" u="none" strike="noStrike" kern="0" cap="none" spc="0" normalizeH="0" noProof="0" dirty="0" smtClean="0">
              <a:ln>
                <a:noFill/>
              </a:ln>
              <a:solidFill>
                <a:srgbClr val="3A3016"/>
              </a:solidFill>
              <a:effectLst/>
              <a:uLnTx/>
              <a:uFillTx/>
              <a:latin typeface="+mj-ea"/>
              <a:ea typeface="+mj-ea"/>
            </a:endParaRPr>
          </a:p>
          <a:p>
            <a:pPr lvl="1" latinLnBrk="0">
              <a:buClr>
                <a:srgbClr val="FFAAAA">
                  <a:lumMod val="90000"/>
                </a:srgbClr>
              </a:buClr>
              <a:defRPr/>
            </a:pPr>
            <a:r>
              <a:rPr kumimoji="1" lang="ko-KR" altLang="en-US" b="1" i="0" u="none" strike="noStrike" kern="0" cap="none" spc="0" normalizeH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+mj-ea"/>
                <a:ea typeface="+mj-ea"/>
              </a:rPr>
              <a:t>출석 </a:t>
            </a:r>
            <a:r>
              <a:rPr kumimoji="1" lang="en-US" altLang="ko-KR" b="1" i="0" u="none" strike="noStrike" kern="0" cap="none" spc="0" normalizeH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+mj-ea"/>
                <a:ea typeface="+mj-ea"/>
              </a:rPr>
              <a:t>: 10%, </a:t>
            </a:r>
            <a:r>
              <a:rPr kumimoji="1" lang="ko-KR" altLang="en-US" b="1" i="0" u="none" strike="noStrike" kern="0" cap="none" spc="0" normalizeH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+mj-ea"/>
                <a:ea typeface="+mj-ea"/>
              </a:rPr>
              <a:t>중간고사 </a:t>
            </a:r>
            <a:r>
              <a:rPr kumimoji="1" lang="en-US" altLang="ko-KR" b="1" i="0" u="none" strike="noStrike" kern="0" cap="none" spc="0" normalizeH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+mj-ea"/>
                <a:ea typeface="+mj-ea"/>
              </a:rPr>
              <a:t>: 30%, </a:t>
            </a:r>
            <a:r>
              <a:rPr kumimoji="1" lang="ko-KR" altLang="en-US" b="1" i="0" u="none" strike="noStrike" kern="0" cap="none" spc="0" normalizeH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+mj-ea"/>
                <a:ea typeface="+mj-ea"/>
              </a:rPr>
              <a:t>기말고사 </a:t>
            </a:r>
            <a:r>
              <a:rPr kumimoji="1" lang="en-US" altLang="ko-KR" b="1" i="0" u="none" strike="noStrike" kern="0" cap="none" spc="0" normalizeH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+mj-ea"/>
                <a:ea typeface="+mj-ea"/>
              </a:rPr>
              <a:t>: 30%, </a:t>
            </a:r>
            <a:r>
              <a:rPr kumimoji="1" lang="ko-KR" altLang="en-US" b="1" i="0" u="none" strike="noStrike" kern="0" cap="none" spc="0" normalizeH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+mj-ea"/>
                <a:ea typeface="+mj-ea"/>
              </a:rPr>
              <a:t>과제물 </a:t>
            </a:r>
            <a:r>
              <a:rPr kumimoji="1" lang="en-US" altLang="ko-KR" b="1" i="0" u="none" strike="noStrike" kern="0" cap="none" spc="0" normalizeH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+mj-ea"/>
                <a:ea typeface="+mj-ea"/>
              </a:rPr>
              <a:t>: 20%, </a:t>
            </a:r>
            <a:r>
              <a:rPr kumimoji="1" lang="ko-KR" altLang="en-US" b="1" i="0" u="none" strike="noStrike" kern="0" cap="none" spc="0" normalizeH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+mj-ea"/>
                <a:ea typeface="+mj-ea"/>
              </a:rPr>
              <a:t>발표 </a:t>
            </a:r>
            <a:r>
              <a:rPr kumimoji="1" lang="en-US" altLang="ko-KR" b="1" i="0" u="none" strike="noStrike" kern="0" cap="none" spc="0" normalizeH="0" noProof="0" dirty="0" smtClean="0">
                <a:ln>
                  <a:noFill/>
                </a:ln>
                <a:solidFill>
                  <a:srgbClr val="3A3016"/>
                </a:solidFill>
                <a:effectLst/>
                <a:uLnTx/>
                <a:uFillTx/>
                <a:latin typeface="+mj-ea"/>
                <a:ea typeface="+mj-ea"/>
              </a:rPr>
              <a:t>: 10%</a:t>
            </a:r>
          </a:p>
        </p:txBody>
      </p:sp>
    </p:spTree>
    <p:extLst>
      <p:ext uri="{BB962C8B-B14F-4D97-AF65-F5344CB8AC3E}">
        <p14:creationId xmlns:p14="http://schemas.microsoft.com/office/powerpoint/2010/main" val="113394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966456"/>
              </p:ext>
            </p:extLst>
          </p:nvPr>
        </p:nvGraphicFramePr>
        <p:xfrm>
          <a:off x="3067528" y="514392"/>
          <a:ext cx="5644210" cy="5727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894">
                  <a:extLst>
                    <a:ext uri="{9D8B030D-6E8A-4147-A177-3AD203B41FA5}">
                      <a16:colId xmlns:a16="http://schemas.microsoft.com/office/drawing/2014/main" val="4260333000"/>
                    </a:ext>
                  </a:extLst>
                </a:gridCol>
                <a:gridCol w="4713316">
                  <a:extLst>
                    <a:ext uri="{9D8B030D-6E8A-4147-A177-3AD203B41FA5}">
                      <a16:colId xmlns:a16="http://schemas.microsoft.com/office/drawing/2014/main" val="1256364059"/>
                    </a:ext>
                  </a:extLst>
                </a:gridCol>
              </a:tblGrid>
              <a:tr h="405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강의 내용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871043"/>
                  </a:ext>
                </a:extLst>
              </a:tr>
              <a:tr h="354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ko-KR" altLang="en-US" sz="1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강의</a:t>
                      </a:r>
                      <a:r>
                        <a:rPr lang="en-US" altLang="ko-KR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소개 및 </a:t>
                      </a:r>
                      <a:r>
                        <a:rPr lang="en-US" altLang="ko-KR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HTML</a:t>
                      </a:r>
                      <a:r>
                        <a:rPr lang="en-US" altLang="ko-KR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CSS, </a:t>
                      </a:r>
                      <a:r>
                        <a:rPr lang="en-US" altLang="ko-KR" sz="1500" b="1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Javascript</a:t>
                      </a:r>
                      <a:endParaRPr lang="ko-KR" altLang="en-US" sz="1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187389"/>
                  </a:ext>
                </a:extLst>
              </a:tr>
              <a:tr h="354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ko-KR" altLang="en-US" sz="1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JQuery mobile</a:t>
                      </a:r>
                      <a:endParaRPr lang="ko-KR" altLang="en-US" sz="1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3871049"/>
                  </a:ext>
                </a:extLst>
              </a:tr>
              <a:tr h="354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ko-KR" altLang="en-US" sz="1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Cordova</a:t>
                      </a:r>
                      <a:endParaRPr lang="ko-KR" altLang="en-US" sz="15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059996"/>
                  </a:ext>
                </a:extLst>
              </a:tr>
              <a:tr h="354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endParaRPr lang="ko-KR" altLang="en-US" sz="1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결과물 </a:t>
                      </a:r>
                      <a:r>
                        <a:rPr lang="ko-KR" altLang="en-US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발표 및 </a:t>
                      </a:r>
                      <a:r>
                        <a:rPr lang="en-US" altLang="ko-KR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Dart</a:t>
                      </a:r>
                      <a:r>
                        <a:rPr lang="en-US" altLang="ko-KR" sz="15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5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소개</a:t>
                      </a:r>
                      <a:endParaRPr lang="ko-KR" altLang="en-US" sz="15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35284"/>
                  </a:ext>
                </a:extLst>
              </a:tr>
              <a:tr h="354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endParaRPr lang="ko-KR" altLang="en-US" sz="1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Dart 1</a:t>
                      </a:r>
                      <a:endParaRPr lang="ko-KR" altLang="en-US" sz="15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3470505"/>
                  </a:ext>
                </a:extLst>
              </a:tr>
              <a:tr h="354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</a:t>
                      </a:r>
                      <a:endParaRPr lang="ko-KR" altLang="en-US" sz="1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Dart 2</a:t>
                      </a:r>
                      <a:endParaRPr lang="ko-KR" altLang="en-US" sz="15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252296"/>
                  </a:ext>
                </a:extLst>
              </a:tr>
              <a:tr h="354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</a:t>
                      </a:r>
                      <a:endParaRPr lang="ko-KR" altLang="en-US" sz="1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Flutter 1</a:t>
                      </a:r>
                      <a:endParaRPr lang="ko-KR" altLang="en-US" sz="15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277232"/>
                  </a:ext>
                </a:extLst>
              </a:tr>
              <a:tr h="354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  <a:endParaRPr lang="ko-KR" altLang="en-US" sz="1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중간고사</a:t>
                      </a:r>
                      <a:endParaRPr lang="ko-KR" altLang="en-US" sz="1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53346"/>
                  </a:ext>
                </a:extLst>
              </a:tr>
              <a:tr h="354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</a:t>
                      </a:r>
                      <a:endParaRPr lang="ko-KR" altLang="en-US" sz="1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앱 기획 발표</a:t>
                      </a:r>
                      <a:endParaRPr lang="ko-KR" altLang="en-US" sz="1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940895"/>
                  </a:ext>
                </a:extLst>
              </a:tr>
              <a:tr h="354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ko-KR" altLang="en-US" sz="1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Flutter 2</a:t>
                      </a:r>
                      <a:endParaRPr lang="ko-KR" altLang="en-US" sz="1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472885"/>
                  </a:ext>
                </a:extLst>
              </a:tr>
              <a:tr h="354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</a:t>
                      </a:r>
                      <a:endParaRPr lang="ko-KR" altLang="en-US" sz="1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Flutter</a:t>
                      </a:r>
                      <a:r>
                        <a:rPr lang="en-US" altLang="ko-KR" sz="15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3</a:t>
                      </a:r>
                      <a:endParaRPr lang="ko-KR" altLang="en-US" sz="1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422147"/>
                  </a:ext>
                </a:extLst>
              </a:tr>
              <a:tr h="354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</a:t>
                      </a:r>
                      <a:endParaRPr lang="ko-KR" altLang="en-US" sz="1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Flutter 4</a:t>
                      </a:r>
                      <a:endParaRPr lang="ko-KR" altLang="en-US" sz="15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755175"/>
                  </a:ext>
                </a:extLst>
              </a:tr>
              <a:tr h="354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13</a:t>
                      </a:r>
                      <a:endParaRPr lang="ko-KR" altLang="en-US" sz="1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Flutter 5</a:t>
                      </a:r>
                      <a:endParaRPr lang="ko-KR" altLang="en-US" sz="15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63620"/>
                  </a:ext>
                </a:extLst>
              </a:tr>
              <a:tr h="354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14</a:t>
                      </a:r>
                      <a:endParaRPr lang="ko-KR" altLang="en-US" sz="1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Project </a:t>
                      </a:r>
                      <a:r>
                        <a:rPr lang="ko-KR" altLang="en-US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발표</a:t>
                      </a:r>
                      <a:endParaRPr lang="ko-KR" altLang="en-US" sz="1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7094026"/>
                  </a:ext>
                </a:extLst>
              </a:tr>
              <a:tr h="354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15</a:t>
                      </a:r>
                      <a:endParaRPr lang="ko-KR" altLang="en-US" sz="1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기말고사</a:t>
                      </a:r>
                      <a:endParaRPr lang="ko-KR" altLang="en-US" sz="15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2627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31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>
        <a:spAutoFit/>
      </a:bodyPr>
      <a:lstStyle>
        <a:defPPr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4300</TotalTime>
  <Words>269</Words>
  <Application>Microsoft Office PowerPoint</Application>
  <PresentationFormat>와이드스크린</PresentationFormat>
  <Paragraphs>61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Arial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isadora</cp:lastModifiedBy>
  <cp:revision>77</cp:revision>
  <dcterms:created xsi:type="dcterms:W3CDTF">2020-07-30T07:07:37Z</dcterms:created>
  <dcterms:modified xsi:type="dcterms:W3CDTF">2023-01-16T05:14:19Z</dcterms:modified>
</cp:coreProperties>
</file>