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88" r:id="rId4"/>
    <p:sldId id="289" r:id="rId5"/>
    <p:sldId id="290" r:id="rId6"/>
    <p:sldId id="286" r:id="rId7"/>
    <p:sldId id="291" r:id="rId8"/>
    <p:sldId id="292" r:id="rId9"/>
    <p:sldId id="293" r:id="rId10"/>
    <p:sldId id="28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962" autoAdjust="0"/>
  </p:normalViewPr>
  <p:slideViewPr>
    <p:cSldViewPr snapToGrid="0">
      <p:cViewPr varScale="1"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3D7BE-C97E-49D3-B369-B4A2202D2B82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56525-BB09-4DBA-B143-DBCF8F5BA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9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컴파일러가 바이트코드를 런타임에 기계어로 바꾼다면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실행 전에 바이트코드를 기계어로 바꾸는 컴파일러다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 VM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경우에는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 모두 제공하고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단계의 경우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컴파일러를 이용해 수정사항이 빠르게 반영 될 수 있도록 만들고 프로덕션으로 배포하는 경우에는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 빌드해서 런타임 성능을 훼손하지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않도록한다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56525-BB09-4DBA-B143-DBCF8F5BA7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5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30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17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93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85205" y="6123126"/>
            <a:ext cx="2739844" cy="521750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 userDrawn="1"/>
        </p:nvSpPr>
        <p:spPr>
          <a:xfrm>
            <a:off x="9210504" y="6644876"/>
            <a:ext cx="2914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KYUNGSUNG UNIVERSITY SINCE 1955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8659" y="527947"/>
            <a:ext cx="1966660" cy="0"/>
          </a:xfrm>
          <a:prstGeom prst="line">
            <a:avLst/>
          </a:prstGeom>
          <a:ln w="4762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8659" y="1586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고급 프로그래밍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4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46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5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65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8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36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70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A327-CC4F-4CA6-B681-46E64F5C93B2}" type="datetimeFigureOut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7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dart_programming/index.htm" TargetMode="External"/><Relationship Id="rId3" Type="http://schemas.openxmlformats.org/officeDocument/2006/relationships/hyperlink" Target="https://namu.wiki/w/Flutter(%ED%94%84%EB%A0%88%EC%9E%84%EC%9B%8C%ED%81%AC)" TargetMode="External"/><Relationship Id="rId7" Type="http://schemas.openxmlformats.org/officeDocument/2006/relationships/hyperlink" Target="https://github.com/smartherd/darttutorial" TargetMode="External"/><Relationship Id="rId2" Type="http://schemas.openxmlformats.org/officeDocument/2006/relationships/hyperlink" Target="https://namu.wiki/w/Dart(%ED%94%84%EB%A1%9C%EA%B7%B8%EB%9E%98%EB%B0%8D%20%EC%96%B8%EC%96%B4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rtpad.dartlang.org/" TargetMode="External"/><Relationship Id="rId5" Type="http://schemas.openxmlformats.org/officeDocument/2006/relationships/hyperlink" Target="https://skuld2000.tistory.com/146" TargetMode="External"/><Relationship Id="rId10" Type="http://schemas.openxmlformats.org/officeDocument/2006/relationships/hyperlink" Target="https://www.geeksforgeeks.org/dart-standard-input-output/" TargetMode="External"/><Relationship Id="rId4" Type="http://schemas.openxmlformats.org/officeDocument/2006/relationships/hyperlink" Target="https://namu.wiki/w/%ED%93%A8%EC%8B%9C%EC%95%84" TargetMode="External"/><Relationship Id="rId9" Type="http://schemas.openxmlformats.org/officeDocument/2006/relationships/hyperlink" Target="https://api.dart.dev/stable/2.18.6/dart-core/dart-core-library.html#class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Flutter(%ED%94%84%EB%A0%88%EC%9E%84%EC%9B%8C%ED%81%AC)" TargetMode="External"/><Relationship Id="rId2" Type="http://schemas.openxmlformats.org/officeDocument/2006/relationships/hyperlink" Target="https://namu.wiki/w/Dart(%ED%94%84%EB%A1%9C%EA%B7%B8%EB%9E%98%EB%B0%8D%20%EC%96%B8%EC%96%B4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namu.wiki/w/%ED%93%A8%EC%8B%9C%EC%95%8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pad.dartlang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7557992-248A-4173-A69D-D33EC98EAD29}"/>
              </a:ext>
            </a:extLst>
          </p:cNvPr>
          <p:cNvSpPr txBox="1"/>
          <p:nvPr/>
        </p:nvSpPr>
        <p:spPr>
          <a:xfrm>
            <a:off x="2768138" y="2201613"/>
            <a:ext cx="65170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6000" b="1" spc="-15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고급 프로그래밍</a:t>
            </a:r>
            <a:endParaRPr lang="en-US" altLang="ko-KR" sz="6000" b="1" spc="-15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altLang="ko-KR" sz="4000" b="1" spc="-15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Dart </a:t>
            </a:r>
            <a:r>
              <a:rPr lang="ko-KR" altLang="en-US" sz="4000" b="1" spc="-15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소개</a:t>
            </a:r>
            <a:endParaRPr lang="en-US" altLang="ko-KR" sz="4000" b="1" spc="-150" dirty="0" smtClean="0">
              <a:latin typeface="Arial Black" panose="020B0A040201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205" y="6123126"/>
            <a:ext cx="2739844" cy="521750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9210504" y="6644876"/>
            <a:ext cx="2914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005AAB"/>
                </a:solidFill>
                <a:latin typeface="Arial Black" panose="020B0A04020102020204" pitchFamily="34" charset="0"/>
              </a:rPr>
              <a:t>KYUNG</a:t>
            </a:r>
            <a:r>
              <a:rPr lang="en-US" altLang="ko-KR" sz="1000" b="1" dirty="0" smtClean="0">
                <a:solidFill>
                  <a:srgbClr val="D71A21"/>
                </a:solidFill>
                <a:latin typeface="Arial Black" panose="020B0A04020102020204" pitchFamily="34" charset="0"/>
              </a:rPr>
              <a:t>SUNG</a:t>
            </a:r>
            <a:r>
              <a:rPr lang="en-US" altLang="ko-KR" sz="1000" b="1" dirty="0" smtClean="0">
                <a:latin typeface="Arial Black" panose="020B0A04020102020204" pitchFamily="34" charset="0"/>
              </a:rPr>
              <a:t> </a:t>
            </a:r>
            <a:r>
              <a:rPr lang="en-US" altLang="ko-KR" sz="1000" b="1" dirty="0" smtClean="0">
                <a:solidFill>
                  <a:srgbClr val="FDAF17"/>
                </a:solidFill>
                <a:latin typeface="Arial Black" panose="020B0A04020102020204" pitchFamily="34" charset="0"/>
              </a:rPr>
              <a:t>UNIVERSITY</a:t>
            </a:r>
            <a:r>
              <a:rPr lang="en-US" altLang="ko-KR" sz="1000" b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000" b="1" dirty="0" smtClean="0">
                <a:latin typeface="Arial Black" panose="020B0A04020102020204" pitchFamily="34" charset="0"/>
              </a:rPr>
              <a:t>SINCE 1955</a:t>
            </a:r>
            <a:endParaRPr lang="ko-KR" altLang="en-US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5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64274" y="1473159"/>
            <a:ext cx="108636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https://namu.wiki/w/Dart(%ED%94%84%EB%A1%9C%EA%B7%B8%EB%9E%98%EB%B0%8D%20%EC%96%B8%EC%96%B4</a:t>
            </a:r>
            <a:r>
              <a:rPr lang="en-US" altLang="ko-KR" dirty="0" smtClean="0">
                <a:hlinkClick r:id="rId2"/>
              </a:rPr>
              <a:t>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://namu.wiki/w/Flutter(%ED%94%84%EB%A0%88%EC%9E%84%EC%9B%8C%ED%81%AC</a:t>
            </a:r>
            <a:r>
              <a:rPr lang="en-US" altLang="ko-KR" dirty="0" smtClean="0">
                <a:hlinkClick r:id="rId3"/>
              </a:rPr>
              <a:t>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://namu.wiki/w/%</a:t>
            </a:r>
            <a:r>
              <a:rPr lang="en-US" altLang="ko-KR" dirty="0" smtClean="0">
                <a:hlinkClick r:id="rId4"/>
              </a:rPr>
              <a:t>ED%93%A8%EC%8B%9C%EC%95%84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skuld2000.tistory.com/146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코드펜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6"/>
              </a:rPr>
              <a:t>https</a:t>
            </a:r>
            <a:r>
              <a:rPr lang="en-US" altLang="ko-KR" dirty="0">
                <a:hlinkClick r:id="rId6"/>
              </a:rPr>
              <a:t>://dartpad.dartlang.org</a:t>
            </a:r>
            <a:r>
              <a:rPr lang="en-US" altLang="ko-KR" dirty="0" smtClean="0">
                <a:hlinkClick r:id="rId6"/>
              </a:rPr>
              <a:t>/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7"/>
              </a:rPr>
              <a:t>https</a:t>
            </a:r>
            <a:r>
              <a:rPr lang="en-US" altLang="ko-KR" dirty="0">
                <a:hlinkClick r:id="rId7"/>
              </a:rPr>
              <a:t>://</a:t>
            </a:r>
            <a:r>
              <a:rPr lang="en-US" altLang="ko-KR" dirty="0" smtClean="0">
                <a:hlinkClick r:id="rId7"/>
              </a:rPr>
              <a:t>github.com/smartherd/darttutorial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8"/>
              </a:rPr>
              <a:t>https</a:t>
            </a:r>
            <a:r>
              <a:rPr lang="en-US" altLang="ko-KR" dirty="0">
                <a:hlinkClick r:id="rId8"/>
              </a:rPr>
              <a:t>://</a:t>
            </a:r>
            <a:r>
              <a:rPr lang="en-US" altLang="ko-KR" dirty="0" smtClean="0">
                <a:hlinkClick r:id="rId8"/>
              </a:rPr>
              <a:t>www.tutorialspoint.com/dart_programming/index.htm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9"/>
              </a:rPr>
              <a:t>https://dart.dev/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9"/>
              </a:rPr>
              <a:t>https</a:t>
            </a:r>
            <a:r>
              <a:rPr lang="en-US" altLang="ko-KR" dirty="0">
                <a:hlinkClick r:id="rId9"/>
              </a:rPr>
              <a:t>://</a:t>
            </a:r>
            <a:r>
              <a:rPr lang="en-US" altLang="ko-KR" dirty="0" smtClean="0">
                <a:hlinkClick r:id="rId9"/>
              </a:rPr>
              <a:t>api.dart.dev/stable/2.18.6/dart-core/dart-core-library.html#classes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10"/>
              </a:rPr>
              <a:t>https://www.geeksforgeeks.org/dart-standard-input-output</a:t>
            </a:r>
            <a:r>
              <a:rPr lang="en-US" altLang="ko-KR" dirty="0" smtClean="0">
                <a:hlinkClick r:id="rId10"/>
              </a:rPr>
              <a:t>/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479" y="848937"/>
            <a:ext cx="12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Reference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7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53683" y="313565"/>
            <a:ext cx="3228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/>
              <a:t>Dart Language</a:t>
            </a:r>
            <a:r>
              <a:rPr lang="ko-KR" altLang="en-US" sz="3200" b="1" dirty="0" smtClean="0"/>
              <a:t> 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353933" y="1239718"/>
            <a:ext cx="9590292" cy="428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ko-KR" altLang="en-US" dirty="0" smtClean="0">
                <a:latin typeface="+mn-lt"/>
              </a:rPr>
              <a:t> 구글이 </a:t>
            </a:r>
            <a:r>
              <a:rPr lang="ko-KR" altLang="en-US" dirty="0">
                <a:latin typeface="+mn-lt"/>
              </a:rPr>
              <a:t>멀티 플랫폼 상에서 동작되도록 하는 앱을 위해 디자인된 </a:t>
            </a:r>
            <a:r>
              <a:rPr lang="ko-KR" altLang="en-US" dirty="0">
                <a:latin typeface="+mn-lt"/>
                <a:hlinkClick r:id="rId2"/>
              </a:rPr>
              <a:t>프로그래밍 </a:t>
            </a:r>
            <a:r>
              <a:rPr lang="ko-KR" altLang="en-US" dirty="0" smtClean="0">
                <a:latin typeface="+mn-lt"/>
                <a:hlinkClick r:id="rId2"/>
              </a:rPr>
              <a:t>언어</a:t>
            </a:r>
            <a:endParaRPr lang="en-US" altLang="ko-KR" dirty="0" smtClean="0">
              <a:latin typeface="+mn-lt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모바일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데스크 탑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서버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웹 앱 용도에 </a:t>
            </a:r>
            <a:r>
              <a:rPr lang="ko-KR" altLang="en-US" dirty="0" smtClean="0">
                <a:latin typeface="+mn-lt"/>
              </a:rPr>
              <a:t>사용</a:t>
            </a:r>
            <a:endParaRPr lang="en-US" altLang="ko-KR" dirty="0" smtClean="0">
              <a:latin typeface="+mn-lt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DVM(Dart </a:t>
            </a:r>
            <a:r>
              <a:rPr lang="en-US" altLang="ko-KR" dirty="0">
                <a:latin typeface="+mn-lt"/>
              </a:rPr>
              <a:t>VM)</a:t>
            </a:r>
            <a:r>
              <a:rPr lang="ko-KR" altLang="en-US" dirty="0">
                <a:latin typeface="+mn-lt"/>
              </a:rPr>
              <a:t>상에서 동작하거나 </a:t>
            </a:r>
            <a:r>
              <a:rPr lang="ko-KR" altLang="en-US" dirty="0" err="1">
                <a:latin typeface="+mn-lt"/>
              </a:rPr>
              <a:t>네이티브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컴파일링을</a:t>
            </a:r>
            <a:r>
              <a:rPr lang="ko-KR" altLang="en-US" dirty="0">
                <a:latin typeface="+mn-lt"/>
              </a:rPr>
              <a:t> 통해 모바일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 err="1">
                <a:latin typeface="+mn-lt"/>
              </a:rPr>
              <a:t>데스크탑</a:t>
            </a:r>
            <a:r>
              <a:rPr lang="en-US" altLang="ko-KR" dirty="0">
                <a:latin typeface="+mn-lt"/>
              </a:rPr>
              <a:t>, </a:t>
            </a:r>
            <a:endParaRPr lang="en-US" altLang="ko-KR" dirty="0" smtClean="0">
              <a:latin typeface="+mn-lt"/>
            </a:endParaRPr>
          </a:p>
          <a:p>
            <a:pPr marL="0" indent="0" latinLnBrk="0">
              <a:lnSpc>
                <a:spcPct val="150000"/>
              </a:lnSpc>
              <a:buNone/>
              <a:defRPr/>
            </a:pP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 </a:t>
            </a:r>
            <a:r>
              <a:rPr lang="ko-KR" altLang="en-US" dirty="0" err="1" smtClean="0">
                <a:latin typeface="+mn-lt"/>
              </a:rPr>
              <a:t>웹브라우져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서버 플랫폼 상에서 어플리케이션 실행을 </a:t>
            </a:r>
            <a:r>
              <a:rPr lang="ko-KR" altLang="en-US" dirty="0" smtClean="0">
                <a:latin typeface="+mn-lt"/>
              </a:rPr>
              <a:t>지원</a:t>
            </a:r>
            <a:endParaRPr lang="ko-KR" altLang="en-US" dirty="0">
              <a:latin typeface="+mn-lt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크로스플랫폼 앱 프레임워크인 </a:t>
            </a:r>
            <a:r>
              <a:rPr lang="en-US" altLang="ko-KR" dirty="0">
                <a:latin typeface="+mn-lt"/>
                <a:hlinkClick r:id="rId3" tooltip="Flutter(프레임워크)"/>
              </a:rPr>
              <a:t>Flutter</a:t>
            </a:r>
            <a:r>
              <a:rPr lang="ko-KR" altLang="en-US" dirty="0">
                <a:latin typeface="+mn-lt"/>
              </a:rPr>
              <a:t>가 이 언어를 </a:t>
            </a:r>
            <a:r>
              <a:rPr lang="ko-KR" altLang="en-US" dirty="0" smtClean="0">
                <a:latin typeface="+mn-lt"/>
              </a:rPr>
              <a:t>사용</a:t>
            </a:r>
            <a:endParaRPr lang="en-US" altLang="ko-KR" dirty="0" smtClean="0">
              <a:latin typeface="+mn-lt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1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구글의 차세대 운영체제 </a:t>
            </a:r>
            <a:r>
              <a:rPr lang="ko-KR" altLang="en-US" dirty="0" smtClean="0">
                <a:latin typeface="+mn-lt"/>
                <a:hlinkClick r:id="rId4" tooltip="퓨시아"/>
              </a:rPr>
              <a:t>퓨시아</a:t>
            </a:r>
            <a:r>
              <a:rPr lang="en-US" altLang="ko-KR" dirty="0" smtClean="0">
                <a:latin typeface="+mn-lt"/>
              </a:rPr>
              <a:t>(Fuchsia)</a:t>
            </a:r>
            <a:r>
              <a:rPr lang="ko-KR" altLang="en-US" dirty="0" smtClean="0">
                <a:latin typeface="+mn-lt"/>
              </a:rPr>
              <a:t>가 </a:t>
            </a:r>
            <a:r>
              <a:rPr lang="en-US" altLang="ko-KR" dirty="0">
                <a:latin typeface="+mn-lt"/>
              </a:rPr>
              <a:t>Dart</a:t>
            </a:r>
            <a:r>
              <a:rPr lang="ko-KR" altLang="en-US" dirty="0">
                <a:latin typeface="+mn-lt"/>
              </a:rPr>
              <a:t>를 지원할 </a:t>
            </a:r>
            <a:r>
              <a:rPr lang="ko-KR" altLang="en-US" dirty="0" smtClean="0">
                <a:latin typeface="+mn-lt"/>
              </a:rPr>
              <a:t>예정</a:t>
            </a:r>
            <a:endParaRPr lang="en-US" altLang="ko-KR" dirty="0" smtClean="0">
              <a:latin typeface="+mn-lt"/>
            </a:endParaRPr>
          </a:p>
        </p:txBody>
      </p:sp>
      <p:pic>
        <p:nvPicPr>
          <p:cNvPr id="2050" name="Picture 2" descr="post-thumbnail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t="21342" r="66839" b="21568"/>
          <a:stretch/>
        </p:blipFill>
        <p:spPr bwMode="auto">
          <a:xfrm>
            <a:off x="11260050" y="194175"/>
            <a:ext cx="76812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31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53683" y="313565"/>
            <a:ext cx="3228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/>
              <a:t>Dart Language</a:t>
            </a:r>
            <a:r>
              <a:rPr lang="ko-KR" altLang="en-US" sz="3200" b="1" dirty="0" smtClean="0"/>
              <a:t> 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353933" y="1239718"/>
            <a:ext cx="9590292" cy="489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ko-KR" altLang="en-US" sz="2400" dirty="0" smtClean="0">
                <a:latin typeface="+mj-ea"/>
                <a:ea typeface="+mj-ea"/>
              </a:rPr>
              <a:t> 특징</a:t>
            </a:r>
            <a:endParaRPr lang="en-US" altLang="ko-KR" sz="2400" dirty="0" smtClean="0">
              <a:latin typeface="+mj-ea"/>
              <a:ea typeface="+mj-ea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dirty="0"/>
              <a:t>Dart </a:t>
            </a:r>
            <a:r>
              <a:rPr lang="en-US" altLang="ko-KR" dirty="0" smtClean="0"/>
              <a:t>Native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dirty="0"/>
              <a:t>디바이스</a:t>
            </a:r>
            <a:r>
              <a:rPr lang="en-US" altLang="ko-KR" dirty="0"/>
              <a:t>(</a:t>
            </a:r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/>
              <a:t>데스크톱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 err="1"/>
              <a:t>임베디드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를 대상으로 하는 프로그램의 경우 </a:t>
            </a:r>
            <a:r>
              <a:rPr lang="en-US" altLang="ko-KR" dirty="0"/>
              <a:t>Dart Native</a:t>
            </a:r>
            <a:r>
              <a:rPr lang="ko-KR" altLang="en-US" dirty="0"/>
              <a:t>를 이용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dirty="0"/>
              <a:t>순수 </a:t>
            </a:r>
            <a:r>
              <a:rPr lang="en-US" altLang="ko-KR" dirty="0"/>
              <a:t>Dart </a:t>
            </a:r>
            <a:r>
              <a:rPr lang="ko-KR" altLang="en-US" dirty="0"/>
              <a:t>인터프리터와 </a:t>
            </a:r>
            <a:r>
              <a:rPr lang="en-US" altLang="ko-KR" dirty="0"/>
              <a:t>JIT(Just-In-Time) </a:t>
            </a:r>
            <a:r>
              <a:rPr lang="ko-KR" altLang="en-US" dirty="0"/>
              <a:t>컴파일러</a:t>
            </a:r>
            <a:r>
              <a:rPr lang="en-US" altLang="ko-KR" dirty="0"/>
              <a:t>, AOT(Ahead-Of-Time) </a:t>
            </a:r>
            <a:r>
              <a:rPr lang="ko-KR" altLang="en-US" dirty="0"/>
              <a:t>컴파일러가 모두 포함</a:t>
            </a:r>
          </a:p>
          <a:p>
            <a:pPr lvl="2" latinLnBrk="0">
              <a:lnSpc>
                <a:spcPct val="150000"/>
              </a:lnSpc>
              <a:defRPr/>
            </a:pPr>
            <a:endParaRPr lang="en-US" altLang="ko-KR" dirty="0"/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dirty="0"/>
              <a:t>Dart Web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dirty="0"/>
              <a:t>웹을 대상으로 하는 프로그램의 경우 </a:t>
            </a:r>
            <a:r>
              <a:rPr lang="en-US" altLang="ko-KR" dirty="0"/>
              <a:t>Dart Web</a:t>
            </a:r>
            <a:r>
              <a:rPr lang="ko-KR" altLang="en-US" dirty="0"/>
              <a:t>을 이용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dirty="0"/>
              <a:t>개발 타임 컴파일러</a:t>
            </a:r>
            <a:r>
              <a:rPr lang="en-US" altLang="ko-KR" dirty="0"/>
              <a:t>(</a:t>
            </a:r>
            <a:r>
              <a:rPr lang="en-US" altLang="ko-KR" dirty="0" err="1"/>
              <a:t>dartdevc</a:t>
            </a:r>
            <a:r>
              <a:rPr lang="en-US" altLang="ko-KR" dirty="0"/>
              <a:t>)</a:t>
            </a:r>
            <a:r>
              <a:rPr lang="ko-KR" altLang="en-US" dirty="0"/>
              <a:t>와 프로덕션 타임 컴파일러</a:t>
            </a:r>
            <a:r>
              <a:rPr lang="en-US" altLang="ko-KR" dirty="0"/>
              <a:t>(dart2js)</a:t>
            </a:r>
            <a:r>
              <a:rPr lang="ko-KR" altLang="en-US" dirty="0"/>
              <a:t>가 모두 포함</a:t>
            </a:r>
          </a:p>
          <a:p>
            <a:pPr lvl="2" latinLnBrk="0">
              <a:lnSpc>
                <a:spcPct val="150000"/>
              </a:lnSpc>
              <a:defRPr/>
            </a:pPr>
            <a:endParaRPr lang="en-US" altLang="ko-KR" dirty="0" smtClean="0">
              <a:latin typeface="+mn-lt"/>
            </a:endParaRPr>
          </a:p>
        </p:txBody>
      </p:sp>
      <p:pic>
        <p:nvPicPr>
          <p:cNvPr id="2050" name="Picture 2" descr="post-thumbnai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t="21342" r="66839" b="21568"/>
          <a:stretch/>
        </p:blipFill>
        <p:spPr bwMode="auto">
          <a:xfrm>
            <a:off x="11260050" y="194175"/>
            <a:ext cx="76812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05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st-thumbnai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t="21342" r="66839" b="21568"/>
          <a:stretch/>
        </p:blipFill>
        <p:spPr bwMode="auto">
          <a:xfrm>
            <a:off x="11260050" y="194175"/>
            <a:ext cx="76812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353683" y="313565"/>
            <a:ext cx="3228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/>
              <a:t>Dart Language</a:t>
            </a:r>
            <a:r>
              <a:rPr lang="ko-KR" altLang="en-US" sz="3200" b="1" dirty="0" smtClean="0"/>
              <a:t> </a:t>
            </a:r>
            <a:endParaRPr lang="ko-KR" altLang="en-US" sz="3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353933" y="1239718"/>
            <a:ext cx="9590292" cy="489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dirty="0" err="1"/>
              <a:t>디벨로프</a:t>
            </a:r>
            <a:r>
              <a:rPr lang="ko-KR" altLang="en-US" dirty="0"/>
              <a:t> </a:t>
            </a:r>
            <a:r>
              <a:rPr lang="ko-KR" altLang="en-US" dirty="0" err="1"/>
              <a:t>워크플로우</a:t>
            </a:r>
            <a:r>
              <a:rPr lang="ko-KR" altLang="en-US" dirty="0"/>
              <a:t> </a:t>
            </a:r>
            <a:r>
              <a:rPr lang="en-US" altLang="ko-KR" dirty="0"/>
              <a:t>(JIT+</a:t>
            </a:r>
            <a:r>
              <a:rPr lang="ko-KR" altLang="en-US" dirty="0"/>
              <a:t>다트</a:t>
            </a:r>
            <a:r>
              <a:rPr lang="en-US" altLang="ko-KR" dirty="0"/>
              <a:t>VM)</a:t>
            </a:r>
            <a:endParaRPr lang="ko-KR" altLang="en-US" sz="900" dirty="0"/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dirty="0"/>
              <a:t>다트 </a:t>
            </a:r>
            <a:r>
              <a:rPr lang="en-US" altLang="ko-KR" dirty="0"/>
              <a:t>VM</a:t>
            </a:r>
            <a:r>
              <a:rPr lang="ko-KR" altLang="en-US" dirty="0"/>
              <a:t>에는 </a:t>
            </a:r>
            <a:r>
              <a:rPr lang="en-US" altLang="ko-KR" dirty="0"/>
              <a:t>pure interpreter(</a:t>
            </a:r>
            <a:r>
              <a:rPr lang="ko-KR" altLang="en-US" dirty="0"/>
              <a:t>예 </a:t>
            </a:r>
            <a:r>
              <a:rPr lang="en-US" altLang="ko-KR" dirty="0"/>
              <a:t>: iOS </a:t>
            </a:r>
            <a:r>
              <a:rPr lang="ko-KR" altLang="en-US" dirty="0"/>
              <a:t>장치에 필요</a:t>
            </a:r>
            <a:r>
              <a:rPr lang="en-US" altLang="ko-KR" dirty="0"/>
              <a:t>)</a:t>
            </a:r>
            <a:r>
              <a:rPr lang="ko-KR" altLang="en-US" dirty="0"/>
              <a:t>와 런타임 최적화를 모두 지원하는 </a:t>
            </a:r>
            <a:r>
              <a:rPr lang="en-US" altLang="ko-KR" dirty="0"/>
              <a:t>JIT(just-in-time compiler)</a:t>
            </a:r>
            <a:r>
              <a:rPr lang="ko-KR" altLang="en-US" dirty="0"/>
              <a:t>가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dirty="0"/>
              <a:t>Dart AOT </a:t>
            </a:r>
            <a:r>
              <a:rPr lang="ko-KR" altLang="en-US" dirty="0"/>
              <a:t>컴파일러를 사용하여 </a:t>
            </a:r>
            <a:r>
              <a:rPr lang="ko-KR" altLang="en-US" dirty="0" err="1"/>
              <a:t>네이티브</a:t>
            </a:r>
            <a:r>
              <a:rPr lang="ko-KR" altLang="en-US" dirty="0"/>
              <a:t> </a:t>
            </a:r>
            <a:r>
              <a:rPr lang="en-US" altLang="ko-KR" dirty="0"/>
              <a:t>ARM </a:t>
            </a:r>
            <a:r>
              <a:rPr lang="ko-KR" altLang="en-US" dirty="0"/>
              <a:t>또는 </a:t>
            </a:r>
            <a:r>
              <a:rPr lang="en-US" altLang="ko-KR" dirty="0"/>
              <a:t>X64 </a:t>
            </a:r>
            <a:r>
              <a:rPr lang="ko-KR" altLang="en-US" dirty="0"/>
              <a:t>코드 머신 코드로 앱을 사전에 컴파일할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dirty="0"/>
              <a:t>AOT</a:t>
            </a:r>
            <a:r>
              <a:rPr lang="ko-KR" altLang="en-US" dirty="0"/>
              <a:t>로 </a:t>
            </a:r>
            <a:r>
              <a:rPr lang="ko-KR" altLang="en-US" dirty="0" err="1"/>
              <a:t>컴파일된</a:t>
            </a:r>
            <a:r>
              <a:rPr lang="ko-KR" altLang="en-US" dirty="0"/>
              <a:t> 애플리케이션은 즉시 시작하고 원활하게 </a:t>
            </a:r>
            <a:r>
              <a:rPr lang="ko-KR" altLang="en-US" dirty="0" smtClean="0"/>
              <a:t>실행됨</a:t>
            </a:r>
            <a:endParaRPr lang="en-US" altLang="ko-KR" dirty="0"/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dirty="0"/>
              <a:t>AOT</a:t>
            </a:r>
            <a:r>
              <a:rPr lang="ko-KR" altLang="en-US" dirty="0"/>
              <a:t>로 </a:t>
            </a:r>
            <a:r>
              <a:rPr lang="ko-KR" altLang="en-US" dirty="0" err="1"/>
              <a:t>컴파일된</a:t>
            </a:r>
            <a:r>
              <a:rPr lang="ko-KR" altLang="en-US" dirty="0"/>
              <a:t> 코드는 </a:t>
            </a:r>
            <a:r>
              <a:rPr lang="en-US" altLang="ko-KR" dirty="0"/>
              <a:t>Dart </a:t>
            </a:r>
            <a:r>
              <a:rPr lang="ko-KR" altLang="en-US" dirty="0"/>
              <a:t>타입 시스템을 실행하고 빠른 오브젝트 할당 및 생성된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콜렉터를</a:t>
            </a:r>
            <a:r>
              <a:rPr lang="ko-KR" altLang="en-US" dirty="0"/>
              <a:t> 사용하여 메모리를 관리하는 효율적인 </a:t>
            </a:r>
            <a:r>
              <a:rPr lang="en-US" altLang="ko-KR" dirty="0"/>
              <a:t>Dart </a:t>
            </a:r>
            <a:r>
              <a:rPr lang="ko-KR" altLang="en-US" dirty="0"/>
              <a:t>런타임에서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52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st-thumbnai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t="21342" r="66839" b="21568"/>
          <a:stretch/>
        </p:blipFill>
        <p:spPr bwMode="auto">
          <a:xfrm>
            <a:off x="11260050" y="194175"/>
            <a:ext cx="76812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353683" y="313565"/>
            <a:ext cx="3228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/>
              <a:t>Dart Language</a:t>
            </a:r>
            <a:r>
              <a:rPr lang="ko-KR" altLang="en-US" sz="3200" b="1" dirty="0" smtClean="0"/>
              <a:t> </a:t>
            </a:r>
            <a:endParaRPr lang="ko-KR" altLang="en-US" sz="3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353933" y="1239718"/>
            <a:ext cx="9590292" cy="489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dirty="0" smtClean="0"/>
              <a:t>웹 </a:t>
            </a:r>
            <a:r>
              <a:rPr lang="ko-KR" altLang="en-US" dirty="0" err="1"/>
              <a:t>디벨로프</a:t>
            </a:r>
            <a:r>
              <a:rPr lang="ko-KR" altLang="en-US" dirty="0"/>
              <a:t> </a:t>
            </a:r>
            <a:r>
              <a:rPr lang="ko-KR" altLang="en-US" dirty="0" err="1"/>
              <a:t>워크플로우</a:t>
            </a:r>
            <a:r>
              <a:rPr lang="ko-KR" altLang="en-US" dirty="0"/>
              <a:t> </a:t>
            </a:r>
            <a:r>
              <a:rPr lang="en-US" altLang="ko-KR" dirty="0"/>
              <a:t>(Dart dev </a:t>
            </a:r>
            <a:r>
              <a:rPr lang="ko-KR" altLang="en-US" dirty="0"/>
              <a:t>컴파일러</a:t>
            </a:r>
            <a:r>
              <a:rPr lang="en-US" altLang="ko-KR" dirty="0"/>
              <a:t>)</a:t>
            </a:r>
            <a:endParaRPr lang="ko-KR" altLang="en-US" dirty="0"/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dirty="0"/>
              <a:t>신속한 처리를 위해 최적화된 </a:t>
            </a:r>
            <a:r>
              <a:rPr lang="en-US" altLang="ko-KR" dirty="0"/>
              <a:t>Dart-to-JavaScript </a:t>
            </a:r>
            <a:r>
              <a:rPr lang="ko-KR" altLang="en-US" dirty="0"/>
              <a:t>컴파일러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dirty="0" err="1"/>
              <a:t>dartdevc</a:t>
            </a:r>
            <a:r>
              <a:rPr lang="ko-KR" altLang="en-US" dirty="0"/>
              <a:t>를 직접 사용하는 대신 </a:t>
            </a:r>
            <a:r>
              <a:rPr lang="en-US" altLang="ko-KR" dirty="0" err="1"/>
              <a:t>webdev</a:t>
            </a:r>
            <a:r>
              <a:rPr lang="ko-KR" altLang="en-US" dirty="0"/>
              <a:t>와 함께 실행</a:t>
            </a:r>
            <a:r>
              <a:rPr lang="en-US" altLang="ko-KR" dirty="0"/>
              <a:t>, </a:t>
            </a:r>
            <a:r>
              <a:rPr lang="ko-KR" altLang="en-US" dirty="0"/>
              <a:t>디버깅 및 빌드와 같은 핵심 개발자 작업을 지원하는 도구와 함께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 latinLnBrk="0">
              <a:lnSpc>
                <a:spcPct val="150000"/>
              </a:lnSpc>
              <a:defRPr/>
            </a:pPr>
            <a:endParaRPr lang="ko-KR" altLang="en-US" dirty="0"/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dirty="0"/>
              <a:t>Dart </a:t>
            </a:r>
            <a:r>
              <a:rPr lang="en-US" altLang="ko-KR" dirty="0" smtClean="0"/>
              <a:t>Web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dirty="0"/>
              <a:t>JavaScript</a:t>
            </a:r>
            <a:r>
              <a:rPr lang="ko-KR" altLang="en-US" dirty="0"/>
              <a:t>로 구동되는 웹 플랫폼에서 </a:t>
            </a:r>
            <a:r>
              <a:rPr lang="en-US" altLang="ko-KR" dirty="0"/>
              <a:t>Dart </a:t>
            </a:r>
            <a:r>
              <a:rPr lang="ko-KR" altLang="en-US" dirty="0"/>
              <a:t>코드를 실행할 수 있게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dirty="0"/>
              <a:t>Dart </a:t>
            </a:r>
            <a:r>
              <a:rPr lang="ko-KR" altLang="en-US" dirty="0"/>
              <a:t>코드를 </a:t>
            </a:r>
            <a:r>
              <a:rPr lang="en-US" altLang="ko-KR" dirty="0"/>
              <a:t>JavaScript </a:t>
            </a:r>
            <a:r>
              <a:rPr lang="ko-KR" altLang="en-US" dirty="0"/>
              <a:t>코드로 컴파일 할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 lvl="2" latinLnBrk="0">
              <a:lnSpc>
                <a:spcPct val="150000"/>
              </a:lnSpc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05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53683" y="313565"/>
            <a:ext cx="2848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Dart Language</a:t>
            </a:r>
            <a:r>
              <a:rPr lang="ko-KR" altLang="en-US" sz="2800" b="1" dirty="0" smtClean="0"/>
              <a:t> </a:t>
            </a:r>
            <a:endParaRPr lang="ko-KR" altLang="en-US" sz="2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315833" y="1153993"/>
            <a:ext cx="9590292" cy="474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200000"/>
              </a:lnSpc>
              <a:defRPr/>
            </a:pPr>
            <a:r>
              <a:rPr lang="ko-KR" altLang="en-US" dirty="0" smtClean="0"/>
              <a:t> 장점</a:t>
            </a:r>
            <a:endParaRPr lang="en-US" altLang="ko-KR" dirty="0" smtClean="0"/>
          </a:p>
          <a:p>
            <a:pPr lvl="1" latinLnBrk="0">
              <a:lnSpc>
                <a:spcPct val="200000"/>
              </a:lnSpc>
              <a:defRPr/>
            </a:pPr>
            <a:r>
              <a:rPr lang="ko-KR" altLang="en-US" dirty="0" err="1"/>
              <a:t>네이티브</a:t>
            </a:r>
            <a:r>
              <a:rPr lang="ko-KR" altLang="en-US" dirty="0"/>
              <a:t> 코드로 컴파일 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 latinLnBrk="0">
              <a:lnSpc>
                <a:spcPct val="200000"/>
              </a:lnSpc>
              <a:defRPr/>
            </a:pPr>
            <a:r>
              <a:rPr lang="ko-KR" altLang="en-US" dirty="0" err="1"/>
              <a:t>웹앱이</a:t>
            </a:r>
            <a:r>
              <a:rPr lang="ko-KR" altLang="en-US" dirty="0"/>
              <a:t> 아닌 </a:t>
            </a:r>
            <a:r>
              <a:rPr lang="ko-KR" altLang="en-US" dirty="0" err="1"/>
              <a:t>네이티브</a:t>
            </a:r>
            <a:r>
              <a:rPr lang="ko-KR" altLang="en-US" dirty="0"/>
              <a:t> 코드로 안드로이드나 </a:t>
            </a:r>
            <a:r>
              <a:rPr lang="en-US" altLang="ko-KR" dirty="0"/>
              <a:t>iOS</a:t>
            </a:r>
            <a:r>
              <a:rPr lang="ko-KR" altLang="en-US" dirty="0"/>
              <a:t>용 앱을 </a:t>
            </a:r>
            <a:r>
              <a:rPr lang="ko-KR" altLang="en-US" dirty="0" smtClean="0"/>
              <a:t>제작 가능</a:t>
            </a:r>
            <a:endParaRPr lang="ko-KR" altLang="en-US" dirty="0"/>
          </a:p>
          <a:p>
            <a:pPr lvl="1" latinLnBrk="0">
              <a:lnSpc>
                <a:spcPct val="200000"/>
              </a:lnSpc>
              <a:defRPr/>
            </a:pPr>
            <a:r>
              <a:rPr lang="en-US" altLang="ko-KR" dirty="0"/>
              <a:t>Flutter </a:t>
            </a:r>
            <a:r>
              <a:rPr lang="ko-KR" altLang="en-US" dirty="0"/>
              <a:t>라이브러리를 사용하여</a:t>
            </a:r>
            <a:r>
              <a:rPr lang="en-US" altLang="ko-KR" dirty="0"/>
              <a:t>, </a:t>
            </a:r>
            <a:r>
              <a:rPr lang="ko-KR" altLang="en-US" dirty="0"/>
              <a:t>하나의 코드베이스에 일부의 </a:t>
            </a:r>
            <a:r>
              <a:rPr lang="en-US" altLang="ko-KR" dirty="0"/>
              <a:t>platform specific </a:t>
            </a:r>
            <a:r>
              <a:rPr lang="ko-KR" altLang="en-US" dirty="0"/>
              <a:t>코드를 추가해 모바일</a:t>
            </a:r>
            <a:r>
              <a:rPr lang="en-US" altLang="ko-KR" dirty="0"/>
              <a:t>, </a:t>
            </a:r>
            <a:r>
              <a:rPr lang="ko-KR" altLang="en-US" dirty="0" err="1"/>
              <a:t>데스트탑</a:t>
            </a:r>
            <a:r>
              <a:rPr lang="en-US" altLang="ko-KR" dirty="0"/>
              <a:t>, </a:t>
            </a:r>
            <a:r>
              <a:rPr lang="ko-KR" altLang="en-US" dirty="0" err="1"/>
              <a:t>웹용</a:t>
            </a:r>
            <a:r>
              <a:rPr lang="ko-KR" altLang="en-US" dirty="0"/>
              <a:t> 애플리케이션을 </a:t>
            </a:r>
            <a:r>
              <a:rPr lang="ko-KR" altLang="en-US" dirty="0" err="1" smtClean="0"/>
              <a:t>제작가능</a:t>
            </a:r>
            <a:endParaRPr lang="ko-KR" altLang="en-US" dirty="0"/>
          </a:p>
          <a:p>
            <a:pPr lvl="1" latinLnBrk="0">
              <a:lnSpc>
                <a:spcPct val="200000"/>
              </a:lnSpc>
              <a:defRPr/>
            </a:pPr>
            <a:endParaRPr lang="ko-KR" altLang="en-US" dirty="0"/>
          </a:p>
          <a:p>
            <a:pPr lvl="1" latinLnBrk="0">
              <a:lnSpc>
                <a:spcPct val="200000"/>
              </a:lnSpc>
              <a:defRPr/>
            </a:pPr>
            <a:endParaRPr lang="en-US" altLang="ko-KR" b="0" dirty="0" smtClean="0"/>
          </a:p>
        </p:txBody>
      </p:sp>
      <p:pic>
        <p:nvPicPr>
          <p:cNvPr id="2050" name="Picture 2" descr="post-thumbnai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t="21342" r="66839" b="21568"/>
          <a:stretch/>
        </p:blipFill>
        <p:spPr bwMode="auto">
          <a:xfrm>
            <a:off x="11260050" y="194175"/>
            <a:ext cx="76812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53683" y="313565"/>
            <a:ext cx="2848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Dart Language</a:t>
            </a:r>
            <a:r>
              <a:rPr lang="ko-KR" altLang="en-US" sz="2800" b="1" dirty="0" smtClean="0"/>
              <a:t> </a:t>
            </a:r>
            <a:endParaRPr lang="ko-KR" altLang="en-US" sz="2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706233" y="789043"/>
            <a:ext cx="4103892" cy="77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200000"/>
              </a:lnSpc>
              <a:defRPr/>
            </a:pPr>
            <a:r>
              <a:rPr lang="ko-KR" altLang="en-US" dirty="0" smtClean="0"/>
              <a:t> 개발 환경</a:t>
            </a:r>
            <a:endParaRPr lang="en-US" altLang="ko-KR" dirty="0" smtClean="0"/>
          </a:p>
        </p:txBody>
      </p:sp>
      <p:pic>
        <p:nvPicPr>
          <p:cNvPr id="2050" name="Picture 2" descr="post-thumbnai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t="21342" r="66839" b="21568"/>
          <a:stretch/>
        </p:blipFill>
        <p:spPr bwMode="auto">
          <a:xfrm>
            <a:off x="11260050" y="194175"/>
            <a:ext cx="76812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7086" y="1637616"/>
            <a:ext cx="3294542" cy="24836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02952" y="1637616"/>
            <a:ext cx="2982143" cy="248364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94087" y="1637616"/>
            <a:ext cx="3092300" cy="257539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17086" y="4385619"/>
            <a:ext cx="4037584" cy="223608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6314227" y="5503663"/>
            <a:ext cx="381867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File – Settings – </a:t>
            </a:r>
            <a:r>
              <a:rPr lang="en-US" altLang="ko-KR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Flugins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-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Dart”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14227" y="4654327"/>
            <a:ext cx="194636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Dart SDK install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3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53683" y="313565"/>
            <a:ext cx="2848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Dart Language</a:t>
            </a:r>
            <a:r>
              <a:rPr lang="ko-KR" altLang="en-US" sz="2800" b="1" dirty="0" smtClean="0"/>
              <a:t> </a:t>
            </a:r>
            <a:endParaRPr lang="ko-KR" altLang="en-US" sz="2800" dirty="0"/>
          </a:p>
        </p:txBody>
      </p:sp>
      <p:pic>
        <p:nvPicPr>
          <p:cNvPr id="2050" name="Picture 2" descr="post-thumbnai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t="21342" r="66839" b="21568"/>
          <a:stretch/>
        </p:blipFill>
        <p:spPr bwMode="auto">
          <a:xfrm>
            <a:off x="11260050" y="194175"/>
            <a:ext cx="76812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353933" y="1239718"/>
            <a:ext cx="9590292" cy="489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ko-KR" altLang="en-US" sz="2400" dirty="0" smtClean="0">
                <a:latin typeface="+mj-ea"/>
                <a:ea typeface="+mj-ea"/>
              </a:rPr>
              <a:t> </a:t>
            </a:r>
            <a:r>
              <a:rPr lang="en-US" altLang="ko-KR" sz="2400" dirty="0" err="1" smtClean="0">
                <a:latin typeface="+mj-ea"/>
                <a:ea typeface="+mj-ea"/>
              </a:rPr>
              <a:t>CodePen</a:t>
            </a:r>
            <a:endParaRPr lang="en-US" altLang="ko-KR" sz="2400" dirty="0" smtClean="0">
              <a:latin typeface="+mj-ea"/>
              <a:ea typeface="+mj-ea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u="sng" dirty="0">
                <a:hlinkClick r:id="rId3"/>
              </a:rPr>
              <a:t>https://dartpad.dartlang.org</a:t>
            </a:r>
            <a:r>
              <a:rPr lang="en-US" altLang="ko-KR" u="sng" dirty="0" smtClean="0">
                <a:hlinkClick r:id="rId3"/>
              </a:rPr>
              <a:t>/</a:t>
            </a:r>
            <a:r>
              <a:rPr lang="en-US" altLang="ko-KR" dirty="0" smtClean="0"/>
              <a:t>?</a:t>
            </a:r>
          </a:p>
          <a:p>
            <a:pPr lvl="1" latinLnBrk="0">
              <a:lnSpc>
                <a:spcPct val="150000"/>
              </a:lnSpc>
              <a:defRPr/>
            </a:pPr>
            <a:r>
              <a:rPr lang="ko-KR" altLang="en-US" dirty="0" smtClean="0"/>
              <a:t>웹 </a:t>
            </a:r>
            <a:r>
              <a:rPr lang="ko-KR" altLang="en-US" dirty="0"/>
              <a:t>브라우저 기반으로 작동되는 프로그래밍 에디터</a:t>
            </a:r>
            <a:r>
              <a:rPr lang="en-US" altLang="ko-KR" dirty="0"/>
              <a:t>(IDE)</a:t>
            </a:r>
            <a:endParaRPr lang="ko-KR" altLang="en-US" dirty="0"/>
          </a:p>
          <a:p>
            <a:pPr lvl="1" latinLnBrk="0">
              <a:lnSpc>
                <a:spcPct val="150000"/>
              </a:lnSpc>
              <a:defRPr/>
            </a:pPr>
            <a:r>
              <a:rPr lang="ko-KR" altLang="en-US" dirty="0"/>
              <a:t>웹 브라우저가 설치된 기기라면 </a:t>
            </a:r>
            <a:r>
              <a:rPr lang="en-US" altLang="ko-KR" dirty="0"/>
              <a:t>PC</a:t>
            </a:r>
            <a:r>
              <a:rPr lang="ko-KR" altLang="en-US" dirty="0"/>
              <a:t>가 아닌 스마트폰이나 스마트</a:t>
            </a:r>
            <a:r>
              <a:rPr lang="en-US" altLang="ko-KR" dirty="0"/>
              <a:t>TV </a:t>
            </a:r>
            <a:r>
              <a:rPr lang="ko-KR" altLang="en-US" dirty="0"/>
              <a:t>등 무엇이든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946" y="3462088"/>
            <a:ext cx="7589291" cy="27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53683" y="313565"/>
            <a:ext cx="2754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Dart </a:t>
            </a:r>
            <a:r>
              <a:rPr lang="ko-KR" altLang="en-US" sz="2800" b="1" dirty="0" smtClean="0"/>
              <a:t>중요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개념 </a:t>
            </a:r>
            <a:endParaRPr lang="ko-KR" altLang="en-US" sz="2800" dirty="0"/>
          </a:p>
        </p:txBody>
      </p:sp>
      <p:pic>
        <p:nvPicPr>
          <p:cNvPr id="3" name="Picture 2" descr="post-thumbnai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t="21342" r="66839" b="21568"/>
          <a:stretch/>
        </p:blipFill>
        <p:spPr bwMode="auto">
          <a:xfrm>
            <a:off x="11260050" y="194175"/>
            <a:ext cx="76812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72589" y="1239718"/>
            <a:ext cx="9971636" cy="489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dirty="0" smtClean="0"/>
              <a:t>모든 변수는 객체</a:t>
            </a:r>
            <a:r>
              <a:rPr lang="en-US" altLang="ko-KR" dirty="0" smtClean="0"/>
              <a:t>(object), </a:t>
            </a:r>
            <a:r>
              <a:rPr lang="ko-KR" altLang="en-US" dirty="0" smtClean="0"/>
              <a:t>모든 객체는 클래스의 인스턴스이다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타입 </a:t>
            </a:r>
            <a:r>
              <a:rPr lang="ko-KR" altLang="en-US" dirty="0" err="1" smtClean="0"/>
              <a:t>어노테이션은</a:t>
            </a:r>
            <a:r>
              <a:rPr lang="ko-KR" altLang="en-US" dirty="0"/>
              <a:t> </a:t>
            </a:r>
            <a:r>
              <a:rPr lang="ko-KR" altLang="en-US" dirty="0" smtClean="0"/>
              <a:t>타입 추론이 가능할 경우에는 필수가 아닌 선택사항이다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타입이 예상되지 않는다는 것을 명시적으로 표현하고 싶을 때는 </a:t>
            </a:r>
            <a:r>
              <a:rPr lang="en-US" altLang="ko-KR" dirty="0" smtClean="0"/>
              <a:t>dynamic </a:t>
            </a:r>
            <a:r>
              <a:rPr lang="ko-KR" altLang="en-US" dirty="0" smtClean="0"/>
              <a:t>키워드를 사용한다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제네릭 타입을 지원한다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main()</a:t>
            </a:r>
            <a:r>
              <a:rPr lang="ko-KR" altLang="en-US" dirty="0" smtClean="0"/>
              <a:t>과 같은 최상위 함수를 지원한다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public, protected, private </a:t>
            </a:r>
            <a:r>
              <a:rPr lang="ko-KR" altLang="en-US" dirty="0" smtClean="0"/>
              <a:t>키워드가 없다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가지 런타임 모드</a:t>
            </a:r>
            <a:r>
              <a:rPr lang="en-US" altLang="ko-KR" dirty="0" smtClean="0"/>
              <a:t>(debug mode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release mode)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4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>
        <a:spAutoFit/>
      </a:bodyPr>
      <a:lstStyle>
        <a:defPPr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8170</TotalTime>
  <Words>534</Words>
  <Application>Microsoft Office PowerPoint</Application>
  <PresentationFormat>와이드스크린</PresentationFormat>
  <Paragraphs>69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맑은 고딕</vt:lpstr>
      <vt:lpstr>함초롬바탕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isadora</cp:lastModifiedBy>
  <cp:revision>82</cp:revision>
  <dcterms:created xsi:type="dcterms:W3CDTF">2020-07-30T07:07:37Z</dcterms:created>
  <dcterms:modified xsi:type="dcterms:W3CDTF">2023-02-03T04:55:15Z</dcterms:modified>
</cp:coreProperties>
</file>