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83" r:id="rId17"/>
    <p:sldId id="284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CCFF"/>
    <a:srgbClr val="CC0000"/>
    <a:srgbClr val="FF00FF"/>
    <a:srgbClr val="00CC66"/>
    <a:srgbClr val="FF0000"/>
    <a:srgbClr val="FF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164" y="102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2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043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336342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Palatino Linotype" pitchFamily="18" charset="0"/>
                <a:ea typeface="바탕" pitchFamily="18" charset="-127"/>
              </a:rPr>
              <a:t>2021. II</a:t>
            </a:r>
            <a:r>
              <a:rPr lang="en-US" altLang="ko-KR" sz="1000" dirty="0">
                <a:latin typeface="Palatino Linotype" pitchFamily="18" charset="0"/>
                <a:ea typeface="바탕" pitchFamily="18" charset="-127"/>
              </a:rPr>
              <a:t>. </a:t>
            </a:r>
            <a:r>
              <a:rPr lang="en-US" altLang="ko-KR" sz="1000" dirty="0" smtClean="0">
                <a:latin typeface="Palatino Linotype" pitchFamily="18" charset="0"/>
                <a:ea typeface="바탕" pitchFamily="18" charset="-127"/>
              </a:rPr>
              <a:t>Advanced Java</a:t>
            </a:r>
            <a:r>
              <a:rPr lang="en-US" altLang="ko-KR" sz="1000" baseline="0" dirty="0" smtClean="0">
                <a:latin typeface="Palatino Linotype" pitchFamily="18" charset="0"/>
                <a:ea typeface="바탕" pitchFamily="18" charset="-127"/>
              </a:rPr>
              <a:t> Programming    </a:t>
            </a:r>
            <a:r>
              <a:rPr lang="en-US" altLang="ko-KR" sz="1000" dirty="0" smtClean="0">
                <a:latin typeface="Palatino Linotype" pitchFamily="18" charset="0"/>
                <a:ea typeface="바탕" pitchFamily="18" charset="-127"/>
              </a:rPr>
              <a:t>bkim@ksu.ac.kr</a:t>
            </a:r>
            <a:endParaRPr lang="en-US" altLang="ko-KR" sz="1000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8" name="_x40360776" descr="EMB00000db828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albatrossw.github.io/oop/2018/08/28/design-pattern-03-state-patter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6912768" cy="4032448"/>
          </a:xfrm>
        </p:spPr>
        <p:txBody>
          <a:bodyPr/>
          <a:lstStyle/>
          <a:p>
            <a:pPr algn="ctr"/>
            <a:r>
              <a:rPr lang="en-US" altLang="ko-KR" sz="5400" dirty="0" smtClean="0"/>
              <a:t>EO207</a:t>
            </a:r>
            <a:br>
              <a:rPr lang="en-US" altLang="ko-KR" sz="5400" dirty="0" smtClean="0"/>
            </a:br>
            <a:r>
              <a:rPr lang="ko-KR" altLang="en-US" sz="5400" dirty="0" smtClean="0"/>
              <a:t>자바프로그래밍응용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3200" dirty="0" smtClean="0"/>
              <a:t> 디자인 패턴 </a:t>
            </a:r>
            <a:r>
              <a:rPr lang="en-US" altLang="ko-KR" sz="3200" dirty="0" smtClean="0"/>
              <a:t>#5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D85D51A9-138A-4AB0-93BF-DEAF2ABC46B2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87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Pattern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196752"/>
            <a:ext cx="8131175" cy="4895850"/>
          </a:xfrm>
        </p:spPr>
        <p:txBody>
          <a:bodyPr/>
          <a:lstStyle/>
          <a:p>
            <a:r>
              <a:rPr lang="en-US" altLang="ko-KR" sz="2000" dirty="0" smtClean="0"/>
              <a:t>State </a:t>
            </a:r>
            <a:r>
              <a:rPr lang="ko-KR" altLang="en-US" sz="2000" dirty="0" smtClean="0"/>
              <a:t>인터페이스 </a:t>
            </a:r>
            <a:endParaRPr lang="ko-KR" altLang="en-US" sz="2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6210" y="1700808"/>
            <a:ext cx="6707789" cy="330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013176"/>
            <a:ext cx="5088285" cy="181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9" name="폭발 2 8"/>
          <p:cNvSpPr/>
          <p:nvPr/>
        </p:nvSpPr>
        <p:spPr bwMode="auto">
          <a:xfrm>
            <a:off x="3419872" y="4653136"/>
            <a:ext cx="2232248" cy="1800200"/>
          </a:xfrm>
          <a:prstGeom prst="irregularSeal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325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스테이트 패턴 적용 </a:t>
            </a:r>
            <a:r>
              <a:rPr lang="en-US" altLang="ko-KR" smtClean="0"/>
              <a:t>- </a:t>
            </a:r>
            <a:r>
              <a:rPr lang="ko-KR" altLang="en-US" smtClean="0"/>
              <a:t>계속</a:t>
            </a:r>
            <a:endParaRPr lang="en-US" altLang="ko-KR"/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611560" y="1600200"/>
            <a:ext cx="8037140" cy="286232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2B2B45"/>
                </a:solidFill>
                <a:latin typeface="+mn-lt"/>
                <a:ea typeface="+mn-ea"/>
              </a:rPr>
              <a:t>먼저</a:t>
            </a:r>
            <a:r>
              <a:rPr lang="en-US" altLang="ko-KR" sz="2000" dirty="0" smtClean="0">
                <a:solidFill>
                  <a:srgbClr val="2B2B45"/>
                </a:solidFill>
                <a:latin typeface="+mn-lt"/>
                <a:ea typeface="+mn-ea"/>
              </a:rPr>
              <a:t>,</a:t>
            </a:r>
            <a:r>
              <a:rPr lang="ko-KR" altLang="en-US" sz="2000" dirty="0" smtClean="0">
                <a:solidFill>
                  <a:srgbClr val="2B2B45"/>
                </a:solidFill>
                <a:latin typeface="+mn-lt"/>
                <a:ea typeface="+mn-ea"/>
              </a:rPr>
              <a:t> </a:t>
            </a:r>
            <a:r>
              <a:rPr lang="ko-KR" altLang="en-US" sz="2000" dirty="0">
                <a:solidFill>
                  <a:srgbClr val="2B2B45"/>
                </a:solidFill>
                <a:latin typeface="+mn-lt"/>
                <a:ea typeface="+mn-ea"/>
              </a:rPr>
              <a:t>뽑기 기계와 관련된 </a:t>
            </a:r>
            <a:r>
              <a:rPr lang="ko-KR" altLang="en-US" sz="2000" dirty="0">
                <a:solidFill>
                  <a:srgbClr val="FF0000"/>
                </a:solidFill>
                <a:latin typeface="+mn-lt"/>
                <a:ea typeface="+mn-ea"/>
              </a:rPr>
              <a:t>모든 행동에 대한 </a:t>
            </a:r>
            <a:r>
              <a:rPr lang="ko-KR" altLang="en-US" sz="2000" dirty="0" err="1" smtClean="0">
                <a:solidFill>
                  <a:srgbClr val="FF0000"/>
                </a:solidFill>
                <a:latin typeface="+mn-lt"/>
                <a:ea typeface="+mn-ea"/>
              </a:rPr>
              <a:t>메소드를</a:t>
            </a:r>
            <a:r>
              <a:rPr lang="ko-KR" altLang="en-US" sz="2000" dirty="0" smtClean="0">
                <a:solidFill>
                  <a:srgbClr val="FF0000"/>
                </a:solidFill>
                <a:latin typeface="+mn-lt"/>
                <a:ea typeface="+mn-ea"/>
              </a:rPr>
              <a:t> 선언하는  </a:t>
            </a:r>
            <a:r>
              <a:rPr lang="en-US" altLang="ko-KR" sz="2000" dirty="0" smtClean="0">
                <a:solidFill>
                  <a:srgbClr val="FF0000"/>
                </a:solidFill>
                <a:latin typeface="+mn-lt"/>
                <a:ea typeface="+mn-ea"/>
              </a:rPr>
              <a:t>State </a:t>
            </a:r>
            <a:r>
              <a:rPr lang="ko-KR" altLang="en-US" sz="2000" dirty="0" smtClean="0">
                <a:solidFill>
                  <a:srgbClr val="FF0000"/>
                </a:solidFill>
                <a:latin typeface="+mn-lt"/>
                <a:ea typeface="+mn-ea"/>
              </a:rPr>
              <a:t>인터페이스</a:t>
            </a:r>
            <a:r>
              <a:rPr lang="ko-KR" altLang="en-US" sz="2000" dirty="0" smtClean="0">
                <a:solidFill>
                  <a:srgbClr val="2B2B45"/>
                </a:solidFill>
                <a:latin typeface="+mn-lt"/>
                <a:ea typeface="+mn-ea"/>
              </a:rPr>
              <a:t>를 정의</a:t>
            </a:r>
            <a:endParaRPr lang="en-US" altLang="ko-KR" sz="2000" dirty="0" smtClean="0">
              <a:solidFill>
                <a:srgbClr val="2B2B45"/>
              </a:solidFill>
              <a:latin typeface="+mn-lt"/>
              <a:ea typeface="+mn-ea"/>
            </a:endParaRPr>
          </a:p>
          <a:p>
            <a:pPr marL="457200" indent="-457200" algn="l">
              <a:spcBef>
                <a:spcPct val="20000"/>
              </a:spcBef>
              <a:buFont typeface="+mj-lt"/>
              <a:buAutoNum type="arabicPeriod"/>
            </a:pPr>
            <a:endParaRPr lang="ko-KR" altLang="en-US" sz="2000" dirty="0">
              <a:solidFill>
                <a:srgbClr val="2B2B45"/>
              </a:solidFill>
              <a:latin typeface="+mn-lt"/>
              <a:ea typeface="+mn-ea"/>
            </a:endParaRPr>
          </a:p>
          <a:p>
            <a:pPr marL="457200" indent="-457200" algn="l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2B2B45"/>
                </a:solidFill>
                <a:latin typeface="+mn-lt"/>
                <a:ea typeface="+mn-ea"/>
              </a:rPr>
              <a:t>기계의 </a:t>
            </a:r>
            <a:r>
              <a:rPr lang="ko-KR" altLang="en-US" sz="2000" dirty="0">
                <a:solidFill>
                  <a:srgbClr val="FF0000"/>
                </a:solidFill>
                <a:latin typeface="+mn-lt"/>
                <a:ea typeface="+mn-ea"/>
              </a:rPr>
              <a:t>모든 상태에 대해서 </a:t>
            </a:r>
            <a:r>
              <a:rPr lang="en-US" altLang="ko-KR" sz="2000" dirty="0">
                <a:solidFill>
                  <a:srgbClr val="FF0000"/>
                </a:solidFill>
                <a:latin typeface="+mn-lt"/>
                <a:ea typeface="+mn-ea"/>
              </a:rPr>
              <a:t>s</a:t>
            </a:r>
            <a:r>
              <a:rPr lang="en-US" altLang="ko-KR" sz="2000" dirty="0" smtClean="0">
                <a:solidFill>
                  <a:srgbClr val="FF0000"/>
                </a:solidFill>
                <a:latin typeface="+mn-lt"/>
                <a:ea typeface="+mn-ea"/>
              </a:rPr>
              <a:t>tate </a:t>
            </a:r>
            <a:r>
              <a:rPr lang="ko-KR" altLang="en-US" sz="2000" dirty="0" smtClean="0">
                <a:solidFill>
                  <a:srgbClr val="FF0000"/>
                </a:solidFill>
                <a:latin typeface="+mn-lt"/>
                <a:ea typeface="+mn-ea"/>
              </a:rPr>
              <a:t>클래스</a:t>
            </a:r>
            <a:r>
              <a:rPr lang="ko-KR" altLang="en-US" sz="2000" dirty="0" smtClean="0">
                <a:solidFill>
                  <a:srgbClr val="2B2B45"/>
                </a:solidFill>
                <a:latin typeface="+mn-lt"/>
                <a:ea typeface="+mn-ea"/>
              </a:rPr>
              <a:t>들을 구현</a:t>
            </a:r>
            <a:endParaRPr lang="en-US" altLang="ko-KR" sz="2000" dirty="0" smtClean="0">
              <a:solidFill>
                <a:srgbClr val="2B2B45"/>
              </a:solidFill>
              <a:latin typeface="+mn-lt"/>
              <a:ea typeface="+mn-ea"/>
            </a:endParaRPr>
          </a:p>
          <a:p>
            <a:pPr marL="714375" lvl="1" indent="-257175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2B2B45"/>
                </a:solidFill>
                <a:latin typeface="+mn-lt"/>
                <a:ea typeface="+mn-ea"/>
              </a:rPr>
              <a:t>기계가 </a:t>
            </a:r>
            <a:r>
              <a:rPr lang="ko-KR" altLang="en-US" sz="2000" dirty="0">
                <a:solidFill>
                  <a:srgbClr val="2B2B45"/>
                </a:solidFill>
                <a:latin typeface="+mn-lt"/>
                <a:ea typeface="+mn-ea"/>
              </a:rPr>
              <a:t>어떤 상태에 있다면 그 상태에 해당하는 </a:t>
            </a:r>
            <a:r>
              <a:rPr lang="en-US" altLang="ko-KR" sz="2000" dirty="0" smtClean="0">
                <a:solidFill>
                  <a:srgbClr val="2B2B45"/>
                </a:solidFill>
                <a:latin typeface="+mn-lt"/>
                <a:ea typeface="+mn-ea"/>
              </a:rPr>
              <a:t>state </a:t>
            </a:r>
            <a:r>
              <a:rPr lang="ko-KR" altLang="en-US" sz="2000" dirty="0" smtClean="0">
                <a:solidFill>
                  <a:srgbClr val="2B2B45"/>
                </a:solidFill>
                <a:latin typeface="+mn-lt"/>
                <a:ea typeface="+mn-ea"/>
              </a:rPr>
              <a:t>클래스가    모든 </a:t>
            </a:r>
            <a:r>
              <a:rPr lang="ko-KR" altLang="en-US" sz="2000" dirty="0">
                <a:solidFill>
                  <a:srgbClr val="2B2B45"/>
                </a:solidFill>
                <a:latin typeface="+mn-lt"/>
                <a:ea typeface="+mn-ea"/>
              </a:rPr>
              <a:t>작업을 </a:t>
            </a:r>
            <a:r>
              <a:rPr lang="ko-KR" altLang="en-US" sz="2000" dirty="0" smtClean="0">
                <a:solidFill>
                  <a:srgbClr val="2B2B45"/>
                </a:solidFill>
                <a:latin typeface="+mn-lt"/>
                <a:ea typeface="+mn-ea"/>
              </a:rPr>
              <a:t>책임짐</a:t>
            </a:r>
            <a:endParaRPr lang="en-US" altLang="ko-KR" sz="2000" dirty="0" smtClean="0">
              <a:solidFill>
                <a:srgbClr val="2B2B45"/>
              </a:solidFill>
              <a:latin typeface="+mn-lt"/>
              <a:ea typeface="+mn-ea"/>
            </a:endParaRPr>
          </a:p>
          <a:p>
            <a:pPr marL="457200" indent="-457200" algn="l">
              <a:spcBef>
                <a:spcPct val="20000"/>
              </a:spcBef>
              <a:buFont typeface="+mj-lt"/>
              <a:buAutoNum type="arabicPeriod"/>
            </a:pPr>
            <a:endParaRPr lang="ko-KR" altLang="en-US" sz="2000" dirty="0">
              <a:solidFill>
                <a:srgbClr val="2B2B45"/>
              </a:solidFill>
              <a:latin typeface="+mn-lt"/>
              <a:ea typeface="+mn-ea"/>
            </a:endParaRPr>
          </a:p>
          <a:p>
            <a:pPr marL="457200" indent="-457200" algn="l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 dirty="0" err="1" smtClean="0">
                <a:solidFill>
                  <a:srgbClr val="FF0000"/>
                </a:solidFill>
                <a:latin typeface="+mn-lt"/>
                <a:ea typeface="+mn-ea"/>
              </a:rPr>
              <a:t>조건문</a:t>
            </a:r>
            <a:r>
              <a:rPr lang="ko-KR" altLang="en-US" sz="20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+mn-lt"/>
                <a:ea typeface="+mn-ea"/>
              </a:rPr>
              <a:t>코드를 </a:t>
            </a:r>
            <a:r>
              <a:rPr lang="ko-KR" altLang="en-US" sz="2000" dirty="0" smtClean="0">
                <a:solidFill>
                  <a:srgbClr val="FF0000"/>
                </a:solidFill>
                <a:latin typeface="+mn-lt"/>
                <a:ea typeface="+mn-ea"/>
              </a:rPr>
              <a:t>없애고 각 </a:t>
            </a:r>
            <a:r>
              <a:rPr lang="en-US" altLang="ko-KR" sz="2000" dirty="0" smtClean="0">
                <a:solidFill>
                  <a:srgbClr val="FF0000"/>
                </a:solidFill>
                <a:latin typeface="+mn-lt"/>
                <a:ea typeface="+mn-ea"/>
              </a:rPr>
              <a:t>state </a:t>
            </a:r>
            <a:r>
              <a:rPr lang="ko-KR" altLang="en-US" sz="2000" dirty="0" smtClean="0">
                <a:solidFill>
                  <a:srgbClr val="FF0000"/>
                </a:solidFill>
                <a:latin typeface="+mn-lt"/>
                <a:ea typeface="+mn-ea"/>
              </a:rPr>
              <a:t>클래</a:t>
            </a:r>
            <a:r>
              <a:rPr lang="ko-KR" altLang="en-US" sz="2000" dirty="0">
                <a:solidFill>
                  <a:srgbClr val="FF0000"/>
                </a:solidFill>
                <a:latin typeface="+mn-lt"/>
                <a:ea typeface="+mn-ea"/>
              </a:rPr>
              <a:t>스</a:t>
            </a:r>
            <a:r>
              <a:rPr lang="ko-KR" altLang="en-US" sz="2000" dirty="0" smtClean="0">
                <a:solidFill>
                  <a:srgbClr val="FF0000"/>
                </a:solidFill>
                <a:latin typeface="+mn-lt"/>
                <a:ea typeface="+mn-ea"/>
              </a:rPr>
              <a:t>에 작업을 </a:t>
            </a:r>
            <a:r>
              <a:rPr lang="ko-KR" altLang="en-US" sz="2000" dirty="0">
                <a:solidFill>
                  <a:srgbClr val="FF0000"/>
                </a:solidFill>
                <a:latin typeface="+mn-lt"/>
                <a:ea typeface="+mn-ea"/>
              </a:rPr>
              <a:t>위임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 </a:t>
            </a:r>
            <a:r>
              <a:rPr lang="ko-KR" altLang="en-US" smtClean="0"/>
              <a:t>인터페이스와 실제 </a:t>
            </a:r>
            <a:r>
              <a:rPr lang="en-US" altLang="ko-KR" smtClean="0"/>
              <a:t>State </a:t>
            </a:r>
            <a:r>
              <a:rPr lang="ko-KR" altLang="en-US" smtClean="0"/>
              <a:t>클래스들</a:t>
            </a:r>
            <a:endParaRPr lang="ko-KR" altLang="en-US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3657600" y="1295400"/>
            <a:ext cx="1676400" cy="152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3962400" y="1295400"/>
            <a:ext cx="1112838" cy="493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1200" b="1" i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State</a:t>
            </a:r>
          </a:p>
          <a:p>
            <a:pPr algn="ctr">
              <a:spcBef>
                <a:spcPct val="20000"/>
              </a:spcBef>
            </a:pPr>
            <a:r>
              <a:rPr lang="en-US" altLang="ko-KR" sz="1200" b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&lt;&lt;interface&gt;&gt;</a:t>
            </a:r>
          </a:p>
        </p:txBody>
      </p:sp>
      <p:sp>
        <p:nvSpPr>
          <p:cNvPr id="619525" name="Line 5"/>
          <p:cNvSpPr>
            <a:spLocks noChangeShapeType="1"/>
          </p:cNvSpPr>
          <p:nvPr/>
        </p:nvSpPr>
        <p:spPr bwMode="auto">
          <a:xfrm>
            <a:off x="3657600" y="1752600"/>
            <a:ext cx="1676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3657600" y="1755775"/>
            <a:ext cx="1131888" cy="9318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 i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InsertQuarter()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 i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ejectQuarter()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 i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turnCrank()</a:t>
            </a:r>
          </a:p>
          <a:p>
            <a:pPr algn="l">
              <a:spcBef>
                <a:spcPct val="20000"/>
              </a:spcBef>
            </a:pPr>
            <a:r>
              <a:rPr lang="en-US" altLang="ko-KR" sz="1200" i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Dispense()</a:t>
            </a: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3962400" y="4038600"/>
            <a:ext cx="1447800" cy="1447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914400" y="4038600"/>
            <a:ext cx="8016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 b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SoldState</a:t>
            </a:r>
          </a:p>
        </p:txBody>
      </p:sp>
      <p:sp>
        <p:nvSpPr>
          <p:cNvPr id="619529" name="Line 9"/>
          <p:cNvSpPr>
            <a:spLocks noChangeShapeType="1"/>
          </p:cNvSpPr>
          <p:nvPr/>
        </p:nvSpPr>
        <p:spPr bwMode="auto">
          <a:xfrm>
            <a:off x="533400" y="4343400"/>
            <a:ext cx="1447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9530" name="Text Box 10"/>
          <p:cNvSpPr txBox="1">
            <a:spLocks noChangeArrowheads="1"/>
          </p:cNvSpPr>
          <p:nvPr/>
        </p:nvSpPr>
        <p:spPr bwMode="auto">
          <a:xfrm>
            <a:off x="609600" y="4495800"/>
            <a:ext cx="1092200" cy="9318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insertQuarter()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ejectQuarter()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turnCrank()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Dispense()</a:t>
            </a:r>
          </a:p>
        </p:txBody>
      </p:sp>
      <p:sp>
        <p:nvSpPr>
          <p:cNvPr id="619531" name="Rectangle 11"/>
          <p:cNvSpPr>
            <a:spLocks noChangeArrowheads="1"/>
          </p:cNvSpPr>
          <p:nvPr/>
        </p:nvSpPr>
        <p:spPr bwMode="auto">
          <a:xfrm>
            <a:off x="2209800" y="4038600"/>
            <a:ext cx="1447800" cy="1447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533400" y="4038600"/>
            <a:ext cx="1447800" cy="1447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5638800" y="4038600"/>
            <a:ext cx="1447800" cy="1447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34" name="Text Box 14"/>
          <p:cNvSpPr txBox="1">
            <a:spLocks noChangeArrowheads="1"/>
          </p:cNvSpPr>
          <p:nvPr/>
        </p:nvSpPr>
        <p:spPr bwMode="auto">
          <a:xfrm>
            <a:off x="2362200" y="4495800"/>
            <a:ext cx="1092200" cy="9318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insertQuarter()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ejectQuarter()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turnCrank()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Dispense()</a:t>
            </a:r>
          </a:p>
        </p:txBody>
      </p:sp>
      <p:sp>
        <p:nvSpPr>
          <p:cNvPr id="619535" name="Text Box 15"/>
          <p:cNvSpPr txBox="1">
            <a:spLocks noChangeArrowheads="1"/>
          </p:cNvSpPr>
          <p:nvPr/>
        </p:nvSpPr>
        <p:spPr bwMode="auto">
          <a:xfrm>
            <a:off x="4038600" y="4495800"/>
            <a:ext cx="1092200" cy="9318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insertQuarter()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ejectQuarter()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turnCrank()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Dispense()</a:t>
            </a:r>
          </a:p>
        </p:txBody>
      </p:sp>
      <p:sp>
        <p:nvSpPr>
          <p:cNvPr id="619536" name="Text Box 16"/>
          <p:cNvSpPr txBox="1">
            <a:spLocks noChangeArrowheads="1"/>
          </p:cNvSpPr>
          <p:nvPr/>
        </p:nvSpPr>
        <p:spPr bwMode="auto">
          <a:xfrm>
            <a:off x="5715000" y="4495800"/>
            <a:ext cx="1092200" cy="9318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insertQuarter()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ejectQuarter()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turnCrank()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Dispense()</a:t>
            </a:r>
          </a:p>
        </p:txBody>
      </p:sp>
      <p:sp>
        <p:nvSpPr>
          <p:cNvPr id="619537" name="Line 17"/>
          <p:cNvSpPr>
            <a:spLocks noChangeShapeType="1"/>
          </p:cNvSpPr>
          <p:nvPr/>
        </p:nvSpPr>
        <p:spPr bwMode="auto">
          <a:xfrm>
            <a:off x="2209800" y="4343400"/>
            <a:ext cx="1447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>
            <a:off x="3962400" y="4343400"/>
            <a:ext cx="1447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9539" name="Line 19"/>
          <p:cNvSpPr>
            <a:spLocks noChangeShapeType="1"/>
          </p:cNvSpPr>
          <p:nvPr/>
        </p:nvSpPr>
        <p:spPr bwMode="auto">
          <a:xfrm>
            <a:off x="5638800" y="4343400"/>
            <a:ext cx="1447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9540" name="Text Box 20"/>
          <p:cNvSpPr txBox="1">
            <a:spLocks noChangeArrowheads="1"/>
          </p:cNvSpPr>
          <p:nvPr/>
        </p:nvSpPr>
        <p:spPr bwMode="auto">
          <a:xfrm>
            <a:off x="2438400" y="4038600"/>
            <a:ext cx="10556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 b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SoldOutState</a:t>
            </a:r>
          </a:p>
        </p:txBody>
      </p:sp>
      <p:sp>
        <p:nvSpPr>
          <p:cNvPr id="619541" name="Text Box 21"/>
          <p:cNvSpPr txBox="1">
            <a:spLocks noChangeArrowheads="1"/>
          </p:cNvSpPr>
          <p:nvPr/>
        </p:nvSpPr>
        <p:spPr bwMode="auto">
          <a:xfrm>
            <a:off x="4114800" y="4038600"/>
            <a:ext cx="123507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 b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NoQuarterState</a:t>
            </a:r>
          </a:p>
        </p:txBody>
      </p:sp>
      <p:sp>
        <p:nvSpPr>
          <p:cNvPr id="619542" name="Text Box 22"/>
          <p:cNvSpPr txBox="1">
            <a:spLocks noChangeArrowheads="1"/>
          </p:cNvSpPr>
          <p:nvPr/>
        </p:nvSpPr>
        <p:spPr bwMode="auto">
          <a:xfrm>
            <a:off x="5715000" y="4038600"/>
            <a:ext cx="130333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 b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HasQuarterState</a:t>
            </a:r>
          </a:p>
        </p:txBody>
      </p:sp>
      <p:sp>
        <p:nvSpPr>
          <p:cNvPr id="619543" name="Rectangle 23"/>
          <p:cNvSpPr>
            <a:spLocks noChangeArrowheads="1"/>
          </p:cNvSpPr>
          <p:nvPr/>
        </p:nvSpPr>
        <p:spPr bwMode="auto">
          <a:xfrm>
            <a:off x="7315200" y="4038600"/>
            <a:ext cx="1447800" cy="1447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44" name="Text Box 24"/>
          <p:cNvSpPr txBox="1">
            <a:spLocks noChangeArrowheads="1"/>
          </p:cNvSpPr>
          <p:nvPr/>
        </p:nvSpPr>
        <p:spPr bwMode="auto">
          <a:xfrm>
            <a:off x="7467600" y="4038600"/>
            <a:ext cx="1014413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 b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WinnerState</a:t>
            </a:r>
          </a:p>
        </p:txBody>
      </p:sp>
      <p:sp>
        <p:nvSpPr>
          <p:cNvPr id="619545" name="Line 25"/>
          <p:cNvSpPr>
            <a:spLocks noChangeShapeType="1"/>
          </p:cNvSpPr>
          <p:nvPr/>
        </p:nvSpPr>
        <p:spPr bwMode="auto">
          <a:xfrm>
            <a:off x="7315200" y="4343400"/>
            <a:ext cx="1447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9546" name="Text Box 26"/>
          <p:cNvSpPr txBox="1">
            <a:spLocks noChangeArrowheads="1"/>
          </p:cNvSpPr>
          <p:nvPr/>
        </p:nvSpPr>
        <p:spPr bwMode="auto">
          <a:xfrm>
            <a:off x="7391400" y="4495800"/>
            <a:ext cx="1092200" cy="9318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insertQuarter()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ejectQuarter()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turnCrank()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Dispense()</a:t>
            </a:r>
          </a:p>
        </p:txBody>
      </p:sp>
      <p:sp>
        <p:nvSpPr>
          <p:cNvPr id="619547" name="AutoShape 27"/>
          <p:cNvSpPr>
            <a:spLocks noChangeArrowheads="1"/>
          </p:cNvSpPr>
          <p:nvPr/>
        </p:nvSpPr>
        <p:spPr bwMode="auto">
          <a:xfrm rot="3233730">
            <a:off x="3596482" y="2866231"/>
            <a:ext cx="228600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619548" name="AutoShape 28"/>
          <p:cNvSpPr>
            <a:spLocks noChangeArrowheads="1"/>
          </p:cNvSpPr>
          <p:nvPr/>
        </p:nvSpPr>
        <p:spPr bwMode="auto">
          <a:xfrm rot="1945621">
            <a:off x="3886200" y="2895600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619549" name="AutoShape 29"/>
          <p:cNvSpPr>
            <a:spLocks noChangeArrowheads="1"/>
          </p:cNvSpPr>
          <p:nvPr/>
        </p:nvSpPr>
        <p:spPr bwMode="auto">
          <a:xfrm rot="-1715049">
            <a:off x="5029200" y="2895600"/>
            <a:ext cx="287338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619550" name="AutoShape 30"/>
          <p:cNvSpPr>
            <a:spLocks noChangeArrowheads="1"/>
          </p:cNvSpPr>
          <p:nvPr/>
        </p:nvSpPr>
        <p:spPr bwMode="auto">
          <a:xfrm>
            <a:off x="4572000" y="2895600"/>
            <a:ext cx="152400" cy="228600"/>
          </a:xfrm>
          <a:prstGeom prst="triangle">
            <a:avLst>
              <a:gd name="adj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51" name="Line 31"/>
          <p:cNvSpPr>
            <a:spLocks noChangeShapeType="1"/>
          </p:cNvSpPr>
          <p:nvPr/>
        </p:nvSpPr>
        <p:spPr bwMode="auto">
          <a:xfrm flipH="1">
            <a:off x="1295400" y="2971800"/>
            <a:ext cx="2362200" cy="10668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9552" name="Line 32"/>
          <p:cNvSpPr>
            <a:spLocks noChangeShapeType="1"/>
          </p:cNvSpPr>
          <p:nvPr/>
        </p:nvSpPr>
        <p:spPr bwMode="auto">
          <a:xfrm flipH="1">
            <a:off x="2971800" y="3048000"/>
            <a:ext cx="990600" cy="9906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9553" name="Line 33"/>
          <p:cNvSpPr>
            <a:spLocks noChangeShapeType="1"/>
          </p:cNvSpPr>
          <p:nvPr/>
        </p:nvSpPr>
        <p:spPr bwMode="auto">
          <a:xfrm>
            <a:off x="4648200" y="3124200"/>
            <a:ext cx="0" cy="9144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9554" name="Line 34"/>
          <p:cNvSpPr>
            <a:spLocks noChangeShapeType="1"/>
          </p:cNvSpPr>
          <p:nvPr/>
        </p:nvSpPr>
        <p:spPr bwMode="auto">
          <a:xfrm>
            <a:off x="5181600" y="3048000"/>
            <a:ext cx="1219200" cy="9906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 class </a:t>
            </a:r>
            <a:r>
              <a:rPr lang="ko-KR" altLang="en-US" smtClean="0"/>
              <a:t>구현 </a:t>
            </a:r>
            <a:r>
              <a:rPr lang="en-US" altLang="ko-KR" smtClean="0"/>
              <a:t>– </a:t>
            </a:r>
            <a:r>
              <a:rPr lang="en-US" altLang="ko-KR" sz="2000" smtClean="0"/>
              <a:t>NoQuarterState </a:t>
            </a:r>
            <a:r>
              <a:rPr lang="ko-KR" altLang="en-US" sz="2000" smtClean="0"/>
              <a:t>클래스의 경우</a:t>
            </a:r>
            <a:endParaRPr lang="ko-KR" altLang="en-US" sz="2000"/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592832" y="1219200"/>
            <a:ext cx="8227640" cy="517680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public class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ea typeface="바탕" pitchFamily="18" charset="-127"/>
              </a:rPr>
              <a:t>NoQuarterState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바탕" pitchFamily="18" charset="-127"/>
              </a:rPr>
              <a:t> implements State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{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GumballMachine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gumballMachine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;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      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 public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NoQuarterState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GumballMachine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gumballMachine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){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       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this.gumballMachine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gumballMachine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;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} </a:t>
            </a:r>
          </a:p>
          <a:p>
            <a:pPr algn="l">
              <a:spcBef>
                <a:spcPct val="20000"/>
              </a:spcBef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바탕" pitchFamily="18" charset="-127"/>
            </a:endParaRP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public void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insertQuarter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(){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       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("You inserted a quarter");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        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ea typeface="바탕" pitchFamily="18" charset="-127"/>
              </a:rPr>
              <a:t>gumballMachine.setState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바탕" pitchFamily="18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ea typeface="바탕" pitchFamily="18" charset="-127"/>
              </a:rPr>
              <a:t>gumballMachine.getHasQuarterState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바탕" pitchFamily="18" charset="-127"/>
              </a:rPr>
              <a:t>());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}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public void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ejectQuarter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(){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       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("You haven't inserted a quarter");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}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public void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turnCrank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(){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       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("You turned, but there's no quarter");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}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public void dispense(){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       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("You need to pay first") </a:t>
            </a:r>
          </a:p>
          <a:p>
            <a:pPr algn="l"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바탕" pitchFamily="18" charset="-127"/>
              </a:rPr>
              <a:t>        } </a:t>
            </a:r>
            <a:endParaRPr lang="en-US" altLang="ko-KR" sz="1400" dirty="0">
              <a:solidFill>
                <a:srgbClr val="2B2B45"/>
              </a:solidFill>
              <a:latin typeface="Consolas" panose="020B0609020204030204" pitchFamily="49" charset="0"/>
              <a:ea typeface="HY중고딕" pitchFamily="18" charset="-127"/>
            </a:endParaRPr>
          </a:p>
        </p:txBody>
      </p:sp>
      <p:sp>
        <p:nvSpPr>
          <p:cNvPr id="620549" name="AutoShape 5"/>
          <p:cNvSpPr>
            <a:spLocks/>
          </p:cNvSpPr>
          <p:nvPr/>
        </p:nvSpPr>
        <p:spPr bwMode="auto">
          <a:xfrm>
            <a:off x="6065222" y="989331"/>
            <a:ext cx="2938338" cy="701675"/>
          </a:xfrm>
          <a:prstGeom prst="borderCallout1">
            <a:avLst>
              <a:gd name="adj1" fmla="val 16292"/>
              <a:gd name="adj2" fmla="val -2708"/>
              <a:gd name="adj3" fmla="val 128325"/>
              <a:gd name="adj4" fmla="val -52436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생성자를 통해서 </a:t>
            </a: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GumballMachine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에 대한 레퍼런스가 전달</a:t>
            </a:r>
          </a:p>
          <a:p>
            <a:pPr>
              <a:spcBef>
                <a:spcPct val="20000"/>
              </a:spcBef>
            </a:pP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이 레퍼런스를 인스턴스 변수에 저장</a:t>
            </a:r>
          </a:p>
        </p:txBody>
      </p:sp>
      <p:sp>
        <p:nvSpPr>
          <p:cNvPr id="620550" name="AutoShape 6"/>
          <p:cNvSpPr>
            <a:spLocks/>
          </p:cNvSpPr>
          <p:nvPr/>
        </p:nvSpPr>
        <p:spPr bwMode="auto">
          <a:xfrm>
            <a:off x="6041677" y="2456756"/>
            <a:ext cx="2985963" cy="684212"/>
          </a:xfrm>
          <a:prstGeom prst="borderCallout1">
            <a:avLst>
              <a:gd name="adj1" fmla="val 16704"/>
              <a:gd name="adj2" fmla="val -2736"/>
              <a:gd name="adj3" fmla="val 110254"/>
              <a:gd name="adj4" fmla="val -48321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동전을 집어넣으면 동전이 투입되었다는 메시지를 출력하고 기계의 상태를 </a:t>
            </a: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HasQuarterState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로 전환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65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Gumballmachine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pic>
        <p:nvPicPr>
          <p:cNvPr id="6225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143000"/>
            <a:ext cx="5029200" cy="5486400"/>
          </a:xfrm>
        </p:spPr>
      </p:pic>
      <p:sp>
        <p:nvSpPr>
          <p:cNvPr id="622596" name="AutoShape 4"/>
          <p:cNvSpPr>
            <a:spLocks/>
          </p:cNvSpPr>
          <p:nvPr/>
        </p:nvSpPr>
        <p:spPr bwMode="auto">
          <a:xfrm>
            <a:off x="3467100" y="1020763"/>
            <a:ext cx="2041004" cy="350837"/>
          </a:xfrm>
          <a:prstGeom prst="borderCallout1">
            <a:avLst>
              <a:gd name="adj1" fmla="val 32579"/>
              <a:gd name="adj2" fmla="val -4255"/>
              <a:gd name="adj3" fmla="val 144343"/>
              <a:gd name="adj4" fmla="val -63032"/>
            </a:avLst>
          </a:prstGeom>
          <a:noFill/>
          <a:ln w="3175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모든 상태 객체를 선언</a:t>
            </a:r>
          </a:p>
        </p:txBody>
      </p:sp>
      <p:sp>
        <p:nvSpPr>
          <p:cNvPr id="622597" name="AutoShape 5"/>
          <p:cNvSpPr>
            <a:spLocks/>
          </p:cNvSpPr>
          <p:nvPr/>
        </p:nvSpPr>
        <p:spPr bwMode="auto">
          <a:xfrm>
            <a:off x="3124200" y="1600200"/>
            <a:ext cx="2743944" cy="258763"/>
          </a:xfrm>
          <a:prstGeom prst="borderCallout1">
            <a:avLst>
              <a:gd name="adj1" fmla="val 44171"/>
              <a:gd name="adj2" fmla="val -3162"/>
              <a:gd name="adj3" fmla="val 169940"/>
              <a:gd name="adj4" fmla="val -41134"/>
            </a:avLst>
          </a:prstGeom>
          <a:noFill/>
          <a:ln w="3175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State </a:t>
            </a: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인스턴스 변수</a:t>
            </a: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(State</a:t>
            </a: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형식</a:t>
            </a: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)</a:t>
            </a:r>
          </a:p>
        </p:txBody>
      </p:sp>
      <p:sp>
        <p:nvSpPr>
          <p:cNvPr id="622598" name="AutoShape 6"/>
          <p:cNvSpPr>
            <a:spLocks/>
          </p:cNvSpPr>
          <p:nvPr/>
        </p:nvSpPr>
        <p:spPr bwMode="auto">
          <a:xfrm>
            <a:off x="4359275" y="1968500"/>
            <a:ext cx="4556125" cy="469900"/>
          </a:xfrm>
          <a:prstGeom prst="borderCallout1">
            <a:avLst>
              <a:gd name="adj1" fmla="val 24324"/>
              <a:gd name="adj2" fmla="val -1671"/>
              <a:gd name="adj3" fmla="val 83444"/>
              <a:gd name="adj4" fmla="val -30625"/>
            </a:avLst>
          </a:prstGeom>
          <a:noFill/>
          <a:ln w="3175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생성자에서는 알맹이의 초기 개수를 인자로 받아서 인스턴스 변수에 저장</a:t>
            </a:r>
          </a:p>
        </p:txBody>
      </p:sp>
      <p:sp>
        <p:nvSpPr>
          <p:cNvPr id="622599" name="Freeform 7"/>
          <p:cNvSpPr>
            <a:spLocks/>
          </p:cNvSpPr>
          <p:nvPr/>
        </p:nvSpPr>
        <p:spPr bwMode="auto">
          <a:xfrm>
            <a:off x="4038600" y="2514600"/>
            <a:ext cx="1524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44"/>
              </a:cxn>
              <a:cxn ang="0">
                <a:pos x="0" y="336"/>
              </a:cxn>
            </a:cxnLst>
            <a:rect l="0" t="0" r="r" b="b"/>
            <a:pathLst>
              <a:path w="96" h="336">
                <a:moveTo>
                  <a:pt x="0" y="0"/>
                </a:moveTo>
                <a:cubicBezTo>
                  <a:pt x="48" y="44"/>
                  <a:pt x="96" y="88"/>
                  <a:pt x="96" y="144"/>
                </a:cubicBezTo>
                <a:cubicBezTo>
                  <a:pt x="96" y="200"/>
                  <a:pt x="16" y="304"/>
                  <a:pt x="0" y="336"/>
                </a:cubicBezTo>
              </a:path>
            </a:pathLst>
          </a:custGeom>
          <a:noFill/>
          <a:ln w="31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ko-KR" altLang="en-US" sz="2800"/>
          </a:p>
        </p:txBody>
      </p:sp>
      <p:sp>
        <p:nvSpPr>
          <p:cNvPr id="622600" name="AutoShape 8"/>
          <p:cNvSpPr>
            <a:spLocks/>
          </p:cNvSpPr>
          <p:nvPr/>
        </p:nvSpPr>
        <p:spPr bwMode="auto">
          <a:xfrm>
            <a:off x="4521200" y="2524125"/>
            <a:ext cx="2931120" cy="328811"/>
          </a:xfrm>
          <a:prstGeom prst="borderCallout1">
            <a:avLst>
              <a:gd name="adj1" fmla="val 52176"/>
              <a:gd name="adj2" fmla="val -2884"/>
              <a:gd name="adj3" fmla="val 64519"/>
              <a:gd name="adj4" fmla="val -11217"/>
            </a:avLst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State </a:t>
            </a: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인스턴스도 각각 하나씩 생성</a:t>
            </a:r>
          </a:p>
        </p:txBody>
      </p:sp>
      <p:sp>
        <p:nvSpPr>
          <p:cNvPr id="622601" name="AutoShape 9"/>
          <p:cNvSpPr>
            <a:spLocks/>
          </p:cNvSpPr>
          <p:nvPr/>
        </p:nvSpPr>
        <p:spPr bwMode="auto">
          <a:xfrm>
            <a:off x="4416425" y="3022600"/>
            <a:ext cx="2746375" cy="482600"/>
          </a:xfrm>
          <a:prstGeom prst="borderCallout1">
            <a:avLst>
              <a:gd name="adj1" fmla="val 23685"/>
              <a:gd name="adj2" fmla="val -2773"/>
              <a:gd name="adj3" fmla="val 85856"/>
              <a:gd name="adj4" fmla="val -55898"/>
            </a:avLst>
          </a:prstGeom>
          <a:noFill/>
          <a:ln w="3175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알맹이 개수가 </a:t>
            </a: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0</a:t>
            </a: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개보다 많으면 </a:t>
            </a: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State</a:t>
            </a: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를 </a:t>
            </a: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NoQuarterState</a:t>
            </a: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로 설정</a:t>
            </a:r>
          </a:p>
        </p:txBody>
      </p:sp>
      <p:sp>
        <p:nvSpPr>
          <p:cNvPr id="622602" name="Freeform 10"/>
          <p:cNvSpPr>
            <a:spLocks/>
          </p:cNvSpPr>
          <p:nvPr/>
        </p:nvSpPr>
        <p:spPr bwMode="auto">
          <a:xfrm>
            <a:off x="2590800" y="3886200"/>
            <a:ext cx="241300" cy="12192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44" y="336"/>
              </a:cxn>
              <a:cxn ang="0">
                <a:pos x="0" y="768"/>
              </a:cxn>
            </a:cxnLst>
            <a:rect l="0" t="0" r="r" b="b"/>
            <a:pathLst>
              <a:path w="152" h="768">
                <a:moveTo>
                  <a:pt x="48" y="0"/>
                </a:moveTo>
                <a:cubicBezTo>
                  <a:pt x="100" y="104"/>
                  <a:pt x="152" y="208"/>
                  <a:pt x="144" y="336"/>
                </a:cubicBezTo>
                <a:cubicBezTo>
                  <a:pt x="136" y="464"/>
                  <a:pt x="24" y="696"/>
                  <a:pt x="0" y="768"/>
                </a:cubicBezTo>
              </a:path>
            </a:pathLst>
          </a:custGeom>
          <a:noFill/>
          <a:ln w="31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2603" name="AutoShape 11"/>
          <p:cNvSpPr>
            <a:spLocks/>
          </p:cNvSpPr>
          <p:nvPr/>
        </p:nvSpPr>
        <p:spPr bwMode="auto">
          <a:xfrm>
            <a:off x="3768725" y="3867150"/>
            <a:ext cx="2632075" cy="476250"/>
          </a:xfrm>
          <a:prstGeom prst="borderCallout1">
            <a:avLst>
              <a:gd name="adj1" fmla="val 24000"/>
              <a:gd name="adj2" fmla="val -2894"/>
              <a:gd name="adj3" fmla="val 89667"/>
              <a:gd name="adj4" fmla="val -34981"/>
            </a:avLst>
          </a:prstGeom>
          <a:noFill/>
          <a:ln w="3175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메소드 구현부분</a:t>
            </a: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. </a:t>
            </a: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현재 상태로 하여금 작업을 처리하게 만듬</a:t>
            </a:r>
          </a:p>
        </p:txBody>
      </p:sp>
      <p:sp>
        <p:nvSpPr>
          <p:cNvPr id="622604" name="AutoShape 12"/>
          <p:cNvSpPr>
            <a:spLocks/>
          </p:cNvSpPr>
          <p:nvPr/>
        </p:nvSpPr>
        <p:spPr bwMode="auto">
          <a:xfrm>
            <a:off x="3698875" y="5129213"/>
            <a:ext cx="4401517" cy="509587"/>
          </a:xfrm>
          <a:prstGeom prst="borderCallout1">
            <a:avLst>
              <a:gd name="adj1" fmla="val 22431"/>
              <a:gd name="adj2" fmla="val -1870"/>
              <a:gd name="adj3" fmla="val 185981"/>
              <a:gd name="adj4" fmla="val -28880"/>
            </a:avLst>
          </a:prstGeom>
          <a:noFill/>
          <a:ln w="3175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알맹이를 내보내고 </a:t>
            </a: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count </a:t>
            </a: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인스턴스 변수의 값을 </a:t>
            </a: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1 </a:t>
            </a: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줄이기 위한 보조 메소드인 </a:t>
            </a: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releaseBall()</a:t>
            </a:r>
            <a:r>
              <a:rPr lang="ko-KR" altLang="en-US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메소드를 </a:t>
            </a:r>
            <a:r>
              <a:rPr lang="ko-KR" altLang="en-US" sz="1400" smtClean="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지원</a:t>
            </a:r>
            <a:endParaRPr lang="en-US" altLang="ko-KR" sz="1400">
              <a:solidFill>
                <a:srgbClr val="2B2B45"/>
              </a:solidFill>
              <a:latin typeface="Times" pitchFamily="18" charset="0"/>
              <a:ea typeface="HY중고딕" pitchFamily="18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5" name="AutoShape 12"/>
          <p:cNvSpPr>
            <a:spLocks/>
          </p:cNvSpPr>
          <p:nvPr/>
        </p:nvSpPr>
        <p:spPr bwMode="auto">
          <a:xfrm>
            <a:off x="3588853" y="6134448"/>
            <a:ext cx="3863467" cy="313977"/>
          </a:xfrm>
          <a:prstGeom prst="borderCallout1">
            <a:avLst>
              <a:gd name="adj1" fmla="val 22431"/>
              <a:gd name="adj2" fmla="val -1870"/>
              <a:gd name="adj3" fmla="val 137538"/>
              <a:gd name="adj4" fmla="val -39752"/>
            </a:avLst>
          </a:prstGeom>
          <a:noFill/>
          <a:ln w="3175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ko-KR" altLang="en-US" sz="1400" dirty="0" smtClean="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모든 </a:t>
            </a:r>
            <a:r>
              <a:rPr lang="ko-KR" altLang="en-US" sz="1400" dirty="0" err="1" smtClean="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게터</a:t>
            </a:r>
            <a:r>
              <a:rPr lang="ko-KR" altLang="en-US" sz="1400" dirty="0" smtClean="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 </a:t>
            </a:r>
            <a:r>
              <a:rPr lang="ko-KR" altLang="en-US" sz="1400" dirty="0" err="1" smtClean="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메소드들</a:t>
            </a:r>
            <a:r>
              <a:rPr lang="en-US" altLang="ko-KR" sz="1400" dirty="0" smtClean="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…</a:t>
            </a:r>
            <a:endParaRPr lang="en-US" altLang="ko-KR" sz="1400" dirty="0">
              <a:solidFill>
                <a:srgbClr val="2B2B45"/>
              </a:solidFill>
              <a:latin typeface="Times" pitchFamily="18" charset="0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5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 – Light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형광등 프로젝트</a:t>
            </a:r>
            <a:endParaRPr lang="en-US" altLang="ko-KR" sz="2000" dirty="0" smtClean="0"/>
          </a:p>
          <a:p>
            <a:r>
              <a:rPr lang="ko-KR" altLang="en-US" sz="2000" dirty="0" smtClean="0"/>
              <a:t>참고</a:t>
            </a:r>
            <a:r>
              <a:rPr lang="en-US" altLang="ko-KR" sz="2000" dirty="0"/>
              <a:t>: </a:t>
            </a: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walbatrossw.github.io/oop/2018/08/28/design-pattern-03-state-patterns.html</a:t>
            </a:r>
            <a:endParaRPr lang="en-US" altLang="ko-KR" sz="12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5619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#2 – Cat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고양이 키우기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state(</a:t>
            </a:r>
            <a:r>
              <a:rPr lang="ko-KR" altLang="en-US" sz="2000" dirty="0" smtClean="0"/>
              <a:t>상태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,</a:t>
            </a:r>
          </a:p>
          <a:p>
            <a:pPr lvl="1"/>
            <a:r>
              <a:rPr lang="en-US" altLang="ko-KR" dirty="0" smtClean="0"/>
              <a:t>angry</a:t>
            </a:r>
          </a:p>
          <a:p>
            <a:pPr lvl="1"/>
            <a:r>
              <a:rPr lang="en-US" altLang="ko-KR" dirty="0" smtClean="0"/>
              <a:t>hungry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happy</a:t>
            </a:r>
          </a:p>
          <a:p>
            <a:pPr lvl="1"/>
            <a:r>
              <a:rPr lang="en-US" altLang="ko-KR" dirty="0" smtClean="0"/>
              <a:t>full</a:t>
            </a:r>
            <a:endParaRPr lang="en-US" altLang="ko-KR" dirty="0" smtClean="0"/>
          </a:p>
          <a:p>
            <a:r>
              <a:rPr lang="en-US" altLang="ko-KR" sz="2000" dirty="0" smtClean="0"/>
              <a:t>action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동작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</a:t>
            </a:r>
            <a:r>
              <a:rPr lang="en-US" altLang="ko-KR" sz="2000" dirty="0" smtClean="0"/>
              <a:t>,</a:t>
            </a:r>
          </a:p>
          <a:p>
            <a:pPr lvl="1"/>
            <a:r>
              <a:rPr lang="en-US" altLang="ko-KR" dirty="0" smtClean="0"/>
              <a:t>eat </a:t>
            </a:r>
          </a:p>
          <a:p>
            <a:pPr lvl="1"/>
            <a:r>
              <a:rPr lang="en-US" altLang="ko-KR" dirty="0" smtClean="0"/>
              <a:t>play</a:t>
            </a:r>
            <a:endParaRPr lang="en-US" altLang="ko-KR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5" name="타원 4"/>
          <p:cNvSpPr/>
          <p:nvPr/>
        </p:nvSpPr>
        <p:spPr bwMode="auto">
          <a:xfrm>
            <a:off x="4987365" y="1124744"/>
            <a:ext cx="1512168" cy="504056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effectLst/>
                <a:latin typeface="Palatino Linotype" pitchFamily="18" charset="0"/>
                <a:ea typeface="굴림" pitchFamily="50" charset="-127"/>
              </a:rPr>
              <a:t>full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981685" y="4077010"/>
            <a:ext cx="1512168" cy="504056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effectLst/>
                <a:latin typeface="Palatino Linotype" pitchFamily="18" charset="0"/>
                <a:ea typeface="굴림" pitchFamily="50" charset="-127"/>
              </a:rPr>
              <a:t>hungry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983968" y="2543614"/>
            <a:ext cx="1512168" cy="504056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effectLst/>
                <a:latin typeface="Palatino Linotype" pitchFamily="18" charset="0"/>
                <a:ea typeface="굴림" pitchFamily="50" charset="-127"/>
              </a:rPr>
              <a:t>happy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979774" y="5598558"/>
            <a:ext cx="1512168" cy="504056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effectLst/>
                <a:latin typeface="Palatino Linotype" pitchFamily="18" charset="0"/>
                <a:ea typeface="굴림" pitchFamily="50" charset="-127"/>
              </a:rPr>
              <a:t>angry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effectLst/>
              <a:latin typeface="Palatino Linotype" pitchFamily="18" charset="0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>
            <a:stCxn id="6" idx="1"/>
            <a:endCxn id="7" idx="3"/>
          </p:cNvCxnSpPr>
          <p:nvPr/>
        </p:nvCxnSpPr>
        <p:spPr bwMode="auto">
          <a:xfrm flipV="1">
            <a:off x="5203137" y="2973853"/>
            <a:ext cx="2283" cy="1176974"/>
          </a:xfrm>
          <a:prstGeom prst="straightConnector1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9542" y="341506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99CCFF"/>
                </a:solidFill>
              </a:rPr>
              <a:t>eat</a:t>
            </a:r>
            <a:endParaRPr lang="ko-KR" altLang="en-US" sz="1800" dirty="0">
              <a:solidFill>
                <a:srgbClr val="99CCFF"/>
              </a:solidFill>
            </a:endParaRPr>
          </a:p>
        </p:txBody>
      </p:sp>
      <p:cxnSp>
        <p:nvCxnSpPr>
          <p:cNvPr id="21" name="구부러진 연결선 20"/>
          <p:cNvCxnSpPr/>
          <p:nvPr/>
        </p:nvCxnSpPr>
        <p:spPr bwMode="auto">
          <a:xfrm rot="16200000" flipH="1">
            <a:off x="5683661" y="5366341"/>
            <a:ext cx="73817" cy="534632"/>
          </a:xfrm>
          <a:prstGeom prst="curvedConnector3">
            <a:avLst>
              <a:gd name="adj1" fmla="val -670984"/>
            </a:avLst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83333" y="474335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play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stCxn id="7" idx="1"/>
            <a:endCxn id="5" idx="3"/>
          </p:cNvCxnSpPr>
          <p:nvPr/>
        </p:nvCxnSpPr>
        <p:spPr bwMode="auto">
          <a:xfrm flipV="1">
            <a:off x="5205420" y="1554983"/>
            <a:ext cx="3397" cy="1062448"/>
          </a:xfrm>
          <a:prstGeom prst="straightConnector1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690147" y="194225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99CCFF"/>
                </a:solidFill>
              </a:rPr>
              <a:t>eat</a:t>
            </a:r>
            <a:endParaRPr lang="ko-KR" altLang="en-US" sz="1800" dirty="0">
              <a:solidFill>
                <a:srgbClr val="99CCFF"/>
              </a:solidFill>
            </a:endParaRPr>
          </a:p>
        </p:txBody>
      </p:sp>
      <p:cxnSp>
        <p:nvCxnSpPr>
          <p:cNvPr id="37" name="구부러진 연결선 36"/>
          <p:cNvCxnSpPr>
            <a:stCxn id="5" idx="6"/>
            <a:endCxn id="8" idx="6"/>
          </p:cNvCxnSpPr>
          <p:nvPr/>
        </p:nvCxnSpPr>
        <p:spPr bwMode="auto">
          <a:xfrm flipH="1">
            <a:off x="6491942" y="1376772"/>
            <a:ext cx="7591" cy="4473814"/>
          </a:xfrm>
          <a:prstGeom prst="curvedConnector3">
            <a:avLst>
              <a:gd name="adj1" fmla="val -14429917"/>
            </a:avLst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294414" y="342718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play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/>
          <p:cNvCxnSpPr>
            <a:stCxn id="7" idx="5"/>
            <a:endCxn id="6" idx="7"/>
          </p:cNvCxnSpPr>
          <p:nvPr/>
        </p:nvCxnSpPr>
        <p:spPr bwMode="auto">
          <a:xfrm flipH="1">
            <a:off x="6272401" y="2973853"/>
            <a:ext cx="2283" cy="1176974"/>
          </a:xfrm>
          <a:prstGeom prst="straightConnector1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587335" y="341506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99CCFF"/>
                </a:solidFill>
              </a:rPr>
              <a:t>eat</a:t>
            </a:r>
            <a:endParaRPr lang="ko-KR" altLang="en-US" sz="1800" dirty="0">
              <a:solidFill>
                <a:srgbClr val="99CC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88880" y="194743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play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84" name="직선 화살표 연결선 83"/>
          <p:cNvCxnSpPr>
            <a:stCxn id="5" idx="5"/>
            <a:endCxn id="7" idx="7"/>
          </p:cNvCxnSpPr>
          <p:nvPr/>
        </p:nvCxnSpPr>
        <p:spPr bwMode="auto">
          <a:xfrm flipH="1">
            <a:off x="6274684" y="1554983"/>
            <a:ext cx="3397" cy="1062448"/>
          </a:xfrm>
          <a:prstGeom prst="straightConnector1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7" name="직선 화살표 연결선 86"/>
          <p:cNvCxnSpPr>
            <a:stCxn id="8" idx="1"/>
            <a:endCxn id="6" idx="3"/>
          </p:cNvCxnSpPr>
          <p:nvPr/>
        </p:nvCxnSpPr>
        <p:spPr bwMode="auto">
          <a:xfrm flipV="1">
            <a:off x="5201226" y="4507249"/>
            <a:ext cx="1911" cy="1165126"/>
          </a:xfrm>
          <a:prstGeom prst="straightConnector1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4644008" y="495964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99CCFF"/>
                </a:solidFill>
              </a:rPr>
              <a:t>eat</a:t>
            </a:r>
            <a:endParaRPr lang="ko-KR" altLang="en-US" sz="1800" dirty="0">
              <a:solidFill>
                <a:srgbClr val="99CC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88880" y="497176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play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90" name="직선 화살표 연결선 89"/>
          <p:cNvCxnSpPr>
            <a:stCxn id="6" idx="5"/>
            <a:endCxn id="8" idx="7"/>
          </p:cNvCxnSpPr>
          <p:nvPr/>
        </p:nvCxnSpPr>
        <p:spPr bwMode="auto">
          <a:xfrm flipH="1">
            <a:off x="6270490" y="4507249"/>
            <a:ext cx="1911" cy="1165126"/>
          </a:xfrm>
          <a:prstGeom prst="straightConnector1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59023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 </a:t>
            </a:r>
            <a:r>
              <a:rPr lang="ko-KR" altLang="en-US" dirty="0" smtClean="0"/>
              <a:t>프로젝트 클래스 다이어그램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3923928" y="1844824"/>
            <a:ext cx="1368152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굴림" pitchFamily="50" charset="-127"/>
              </a:rPr>
              <a:t>CatDriver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923928" y="2420888"/>
            <a:ext cx="1368152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923928" y="2132856"/>
            <a:ext cx="1368152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131175" cy="4895850"/>
          </a:xfrm>
        </p:spPr>
        <p:txBody>
          <a:bodyPr/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그려보자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49942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7067550" cy="609600"/>
          </a:xfrm>
        </p:spPr>
        <p:txBody>
          <a:bodyPr/>
          <a:lstStyle/>
          <a:p>
            <a:r>
              <a:rPr lang="ko-KR" altLang="en-US" smtClean="0"/>
              <a:t>요약</a:t>
            </a:r>
            <a:endParaRPr lang="en-US" altLang="ko-KR"/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12875"/>
            <a:ext cx="8419975" cy="4895850"/>
          </a:xfrm>
        </p:spPr>
        <p:txBody>
          <a:bodyPr/>
          <a:lstStyle/>
          <a:p>
            <a:r>
              <a:rPr lang="ko-KR" altLang="en-US" sz="2000" dirty="0"/>
              <a:t>각 </a:t>
            </a:r>
            <a:r>
              <a:rPr lang="en-US" altLang="ko-KR" sz="2000" dirty="0"/>
              <a:t>State</a:t>
            </a:r>
            <a:r>
              <a:rPr lang="ko-KR" altLang="en-US" sz="2000" dirty="0"/>
              <a:t>의 행동을 </a:t>
            </a:r>
            <a:r>
              <a:rPr lang="ko-KR" altLang="en-US" sz="2000" dirty="0" smtClean="0"/>
              <a:t>각각의 클래스로 </a:t>
            </a:r>
            <a:r>
              <a:rPr lang="en-US" altLang="ko-KR" sz="2000" dirty="0" smtClean="0"/>
              <a:t>localize</a:t>
            </a:r>
            <a:endParaRPr lang="ko-KR" altLang="en-US" sz="2000" dirty="0"/>
          </a:p>
          <a:p>
            <a:r>
              <a:rPr lang="ko-KR" altLang="en-US" sz="2000" dirty="0"/>
              <a:t>관리하기 힘든 </a:t>
            </a:r>
            <a:r>
              <a:rPr lang="en-US" altLang="ko-KR" sz="2000" dirty="0"/>
              <a:t>if </a:t>
            </a:r>
            <a:r>
              <a:rPr lang="ko-KR" altLang="en-US" sz="2000" dirty="0"/>
              <a:t>선언문들을 </a:t>
            </a:r>
            <a:r>
              <a:rPr lang="ko-KR" altLang="en-US" sz="2000" dirty="0" smtClean="0"/>
              <a:t>없앰</a:t>
            </a:r>
            <a:endParaRPr lang="ko-KR" altLang="en-US" sz="2000" dirty="0"/>
          </a:p>
          <a:p>
            <a:r>
              <a:rPr lang="ko-KR" altLang="en-US" sz="2000" dirty="0"/>
              <a:t>각 </a:t>
            </a:r>
            <a:r>
              <a:rPr lang="en-US" altLang="ko-KR" sz="2000" dirty="0" smtClean="0"/>
              <a:t>State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변경에 대해서는 닫혀 </a:t>
            </a:r>
            <a:r>
              <a:rPr lang="ko-KR" altLang="en-US" sz="2000" dirty="0" smtClean="0"/>
              <a:t>있으면서도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새로운 </a:t>
            </a:r>
            <a:r>
              <a:rPr lang="en-US" altLang="ko-KR" sz="2000" dirty="0"/>
              <a:t>State </a:t>
            </a:r>
            <a:r>
              <a:rPr lang="ko-KR" altLang="en-US" sz="2000" dirty="0" smtClean="0"/>
              <a:t>클래스를 </a:t>
            </a:r>
            <a:r>
              <a:rPr lang="ko-KR" altLang="en-US" sz="2000" dirty="0"/>
              <a:t>추가하는 확장에 </a:t>
            </a:r>
            <a:r>
              <a:rPr lang="ko-KR" altLang="en-US" sz="2000" dirty="0" smtClean="0"/>
              <a:t>대해서는 </a:t>
            </a:r>
            <a:r>
              <a:rPr lang="ko-KR" altLang="en-US" sz="2000" dirty="0"/>
              <a:t>열려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Design </a:t>
            </a:r>
            <a:r>
              <a:rPr lang="en-US" altLang="ko-KR" sz="2000" dirty="0"/>
              <a:t>Pattern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기본원칙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ko-KR" altLang="en-US" sz="2000" dirty="0" smtClean="0"/>
              <a:t>수정에는 </a:t>
            </a:r>
            <a:r>
              <a:rPr lang="ko-KR" altLang="en-US" sz="2000" dirty="0"/>
              <a:t>닫혀있고 확장에는 열려 </a:t>
            </a:r>
            <a:r>
              <a:rPr lang="ko-KR" altLang="en-US" sz="2000" dirty="0" smtClean="0"/>
              <a:t>있고</a:t>
            </a:r>
            <a:r>
              <a:rPr lang="en-US" altLang="ko-KR" sz="2000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3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pattern</a:t>
            </a:r>
            <a:r>
              <a:rPr lang="ko-KR" altLang="en-US" dirty="0"/>
              <a:t>과 </a:t>
            </a:r>
            <a:r>
              <a:rPr lang="en-US" altLang="ko-KR" dirty="0"/>
              <a:t>Strategy pattern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State pattern: </a:t>
            </a:r>
            <a:r>
              <a:rPr lang="ko-KR" altLang="en-US" sz="2000" dirty="0"/>
              <a:t>상태</a:t>
            </a:r>
            <a:r>
              <a:rPr lang="en-US" altLang="ko-KR" sz="2000" dirty="0"/>
              <a:t>(state) </a:t>
            </a:r>
            <a:r>
              <a:rPr lang="ko-KR" altLang="en-US" sz="2000" dirty="0"/>
              <a:t>객체의 일련의 행동을 </a:t>
            </a:r>
            <a:r>
              <a:rPr lang="ko-KR" altLang="en-US" sz="2000" dirty="0" smtClean="0"/>
              <a:t>캡슐화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en-US" altLang="ko-KR" sz="2000" dirty="0"/>
              <a:t>Strategy pattern: </a:t>
            </a:r>
            <a:r>
              <a:rPr lang="ko-KR" altLang="en-US" sz="2000" dirty="0"/>
              <a:t>알고리즘을 캡슐화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86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12875"/>
            <a:ext cx="8131175" cy="3240261"/>
          </a:xfrm>
        </p:spPr>
        <p:txBody>
          <a:bodyPr/>
          <a:lstStyle/>
          <a:p>
            <a:pPr marL="533400" indent="-533400" algn="ctr">
              <a:buFont typeface="Wingdings" pitchFamily="2" charset="2"/>
              <a:buNone/>
            </a:pPr>
            <a:endParaRPr lang="en-US" altLang="ko-KR" sz="4400" dirty="0"/>
          </a:p>
          <a:p>
            <a:pPr marL="533400" indent="-533400" algn="ctr">
              <a:buFont typeface="Wingdings" pitchFamily="2" charset="2"/>
              <a:buNone/>
            </a:pPr>
            <a:endParaRPr lang="en-US" altLang="ko-KR" sz="4400" dirty="0"/>
          </a:p>
          <a:p>
            <a:pPr marL="533400" indent="-533400" algn="ctr">
              <a:buFont typeface="Wingdings" pitchFamily="2" charset="2"/>
              <a:buNone/>
            </a:pPr>
            <a:r>
              <a:rPr lang="en-US" altLang="ko-KR" sz="4400" dirty="0"/>
              <a:t>5</a:t>
            </a:r>
            <a:r>
              <a:rPr lang="en-US" altLang="ko-KR" sz="4400" dirty="0" smtClean="0"/>
              <a:t>. </a:t>
            </a:r>
            <a:r>
              <a:rPr lang="en-US" altLang="ko-KR" sz="4400" dirty="0"/>
              <a:t>State Pattern</a:t>
            </a:r>
          </a:p>
          <a:p>
            <a:pPr marL="533400" indent="-533400"/>
            <a:endParaRPr lang="en-US" altLang="ko-KR" sz="3200" dirty="0"/>
          </a:p>
          <a:p>
            <a:pPr marL="533400" indent="-533400"/>
            <a:endParaRPr lang="en-US" altLang="ko-KR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6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 pattern</a:t>
            </a:r>
          </a:p>
        </p:txBody>
      </p:sp>
      <p:sp>
        <p:nvSpPr>
          <p:cNvPr id="625667" name="Rectangle 3"/>
          <p:cNvSpPr>
            <a:spLocks noChangeArrowheads="1"/>
          </p:cNvSpPr>
          <p:nvPr/>
        </p:nvSpPr>
        <p:spPr bwMode="auto">
          <a:xfrm>
            <a:off x="990600" y="1295400"/>
            <a:ext cx="1524000" cy="114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1187624" y="1340768"/>
            <a:ext cx="9156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8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Context</a:t>
            </a:r>
          </a:p>
        </p:txBody>
      </p:sp>
      <p:sp>
        <p:nvSpPr>
          <p:cNvPr id="625669" name="Line 5"/>
          <p:cNvSpPr>
            <a:spLocks noChangeShapeType="1"/>
          </p:cNvSpPr>
          <p:nvPr/>
        </p:nvSpPr>
        <p:spPr bwMode="auto">
          <a:xfrm>
            <a:off x="990600" y="1676400"/>
            <a:ext cx="1524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000"/>
          </a:p>
        </p:txBody>
      </p:sp>
      <p:sp>
        <p:nvSpPr>
          <p:cNvPr id="625670" name="Rectangle 6"/>
          <p:cNvSpPr>
            <a:spLocks noChangeArrowheads="1"/>
          </p:cNvSpPr>
          <p:nvPr/>
        </p:nvSpPr>
        <p:spPr bwMode="auto">
          <a:xfrm>
            <a:off x="5029200" y="1295400"/>
            <a:ext cx="1676400" cy="1371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71" name="Text Box 7"/>
          <p:cNvSpPr txBox="1">
            <a:spLocks noChangeArrowheads="1"/>
          </p:cNvSpPr>
          <p:nvPr/>
        </p:nvSpPr>
        <p:spPr bwMode="auto">
          <a:xfrm>
            <a:off x="5204990" y="1268760"/>
            <a:ext cx="1367682" cy="6340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1600" i="1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State</a:t>
            </a:r>
          </a:p>
          <a:p>
            <a:pPr algn="ctr">
              <a:spcBef>
                <a:spcPct val="20000"/>
              </a:spcBef>
            </a:pPr>
            <a:r>
              <a:rPr lang="en-US" altLang="ko-KR" sz="16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&lt;&lt;interface&gt;&gt;</a:t>
            </a:r>
          </a:p>
        </p:txBody>
      </p:sp>
      <p:sp>
        <p:nvSpPr>
          <p:cNvPr id="625672" name="Line 8"/>
          <p:cNvSpPr>
            <a:spLocks noChangeShapeType="1"/>
          </p:cNvSpPr>
          <p:nvPr/>
        </p:nvSpPr>
        <p:spPr bwMode="auto">
          <a:xfrm>
            <a:off x="5029200" y="1828800"/>
            <a:ext cx="1676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5673" name="Text Box 9"/>
          <p:cNvSpPr txBox="1">
            <a:spLocks noChangeArrowheads="1"/>
          </p:cNvSpPr>
          <p:nvPr/>
        </p:nvSpPr>
        <p:spPr bwMode="auto">
          <a:xfrm>
            <a:off x="5105400" y="2057400"/>
            <a:ext cx="872355" cy="56630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handle1()</a:t>
            </a:r>
          </a:p>
          <a:p>
            <a:pPr algn="l">
              <a:spcBef>
                <a:spcPct val="20000"/>
              </a:spcBef>
            </a:pPr>
            <a:r>
              <a:rPr lang="en-US" altLang="ko-KR" sz="14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handle2()</a:t>
            </a:r>
          </a:p>
        </p:txBody>
      </p:sp>
      <p:sp>
        <p:nvSpPr>
          <p:cNvPr id="625674" name="Rectangle 10"/>
          <p:cNvSpPr>
            <a:spLocks noChangeArrowheads="1"/>
          </p:cNvSpPr>
          <p:nvPr/>
        </p:nvSpPr>
        <p:spPr bwMode="auto">
          <a:xfrm>
            <a:off x="4267200" y="3382888"/>
            <a:ext cx="1219200" cy="838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75" name="Text Box 11"/>
          <p:cNvSpPr txBox="1">
            <a:spLocks noChangeArrowheads="1"/>
          </p:cNvSpPr>
          <p:nvPr/>
        </p:nvSpPr>
        <p:spPr bwMode="auto">
          <a:xfrm>
            <a:off x="4267200" y="3382888"/>
            <a:ext cx="116249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ConcreteStateA</a:t>
            </a:r>
          </a:p>
        </p:txBody>
      </p:sp>
      <p:sp>
        <p:nvSpPr>
          <p:cNvPr id="625676" name="Line 12"/>
          <p:cNvSpPr>
            <a:spLocks noChangeShapeType="1"/>
          </p:cNvSpPr>
          <p:nvPr/>
        </p:nvSpPr>
        <p:spPr bwMode="auto">
          <a:xfrm>
            <a:off x="4267200" y="3687688"/>
            <a:ext cx="1219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5677" name="Text Box 13"/>
          <p:cNvSpPr txBox="1">
            <a:spLocks noChangeArrowheads="1"/>
          </p:cNvSpPr>
          <p:nvPr/>
        </p:nvSpPr>
        <p:spPr bwMode="auto">
          <a:xfrm>
            <a:off x="6096000" y="3687688"/>
            <a:ext cx="776175" cy="4985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handle1()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handle2()</a:t>
            </a:r>
          </a:p>
        </p:txBody>
      </p:sp>
      <p:sp>
        <p:nvSpPr>
          <p:cNvPr id="625678" name="Rectangle 14"/>
          <p:cNvSpPr>
            <a:spLocks noChangeArrowheads="1"/>
          </p:cNvSpPr>
          <p:nvPr/>
        </p:nvSpPr>
        <p:spPr bwMode="auto">
          <a:xfrm>
            <a:off x="6019800" y="3382888"/>
            <a:ext cx="1219200" cy="838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79" name="Text Box 15"/>
          <p:cNvSpPr txBox="1">
            <a:spLocks noChangeArrowheads="1"/>
          </p:cNvSpPr>
          <p:nvPr/>
        </p:nvSpPr>
        <p:spPr bwMode="auto">
          <a:xfrm>
            <a:off x="4267200" y="3687688"/>
            <a:ext cx="776175" cy="4985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handle1()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handle2()</a:t>
            </a:r>
          </a:p>
        </p:txBody>
      </p:sp>
      <p:sp>
        <p:nvSpPr>
          <p:cNvPr id="625680" name="Text Box 16"/>
          <p:cNvSpPr txBox="1">
            <a:spLocks noChangeArrowheads="1"/>
          </p:cNvSpPr>
          <p:nvPr/>
        </p:nvSpPr>
        <p:spPr bwMode="auto">
          <a:xfrm>
            <a:off x="6019800" y="3382888"/>
            <a:ext cx="115448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ConcreteStateB</a:t>
            </a:r>
          </a:p>
        </p:txBody>
      </p:sp>
      <p:sp>
        <p:nvSpPr>
          <p:cNvPr id="625681" name="Line 17"/>
          <p:cNvSpPr>
            <a:spLocks noChangeShapeType="1"/>
          </p:cNvSpPr>
          <p:nvPr/>
        </p:nvSpPr>
        <p:spPr bwMode="auto">
          <a:xfrm>
            <a:off x="6019800" y="3687688"/>
            <a:ext cx="1219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5682" name="Text Box 18"/>
          <p:cNvSpPr txBox="1">
            <a:spLocks noChangeArrowheads="1"/>
          </p:cNvSpPr>
          <p:nvPr/>
        </p:nvSpPr>
        <p:spPr bwMode="auto">
          <a:xfrm>
            <a:off x="1050925" y="1843088"/>
            <a:ext cx="1093569" cy="62170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0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request()</a:t>
            </a:r>
          </a:p>
          <a:p>
            <a:pPr algn="l">
              <a:spcBef>
                <a:spcPct val="20000"/>
              </a:spcBef>
            </a:pPr>
            <a:endParaRPr lang="en-US" altLang="ko-KR" sz="1100">
              <a:solidFill>
                <a:srgbClr val="2B2B45"/>
              </a:solidFill>
              <a:latin typeface="Times" pitchFamily="18" charset="0"/>
              <a:ea typeface="HY중고딕" pitchFamily="18" charset="-127"/>
            </a:endParaRPr>
          </a:p>
        </p:txBody>
      </p:sp>
      <p:sp>
        <p:nvSpPr>
          <p:cNvPr id="625683" name="Line 19"/>
          <p:cNvSpPr>
            <a:spLocks noChangeShapeType="1"/>
          </p:cNvSpPr>
          <p:nvPr/>
        </p:nvSpPr>
        <p:spPr bwMode="auto">
          <a:xfrm>
            <a:off x="2514600" y="20574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5684" name="Rectangle 20"/>
          <p:cNvSpPr>
            <a:spLocks noChangeArrowheads="1"/>
          </p:cNvSpPr>
          <p:nvPr/>
        </p:nvSpPr>
        <p:spPr bwMode="auto">
          <a:xfrm>
            <a:off x="762000" y="3505200"/>
            <a:ext cx="15240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85" name="Text Box 21"/>
          <p:cNvSpPr txBox="1">
            <a:spLocks noChangeArrowheads="1"/>
          </p:cNvSpPr>
          <p:nvPr/>
        </p:nvSpPr>
        <p:spPr bwMode="auto">
          <a:xfrm>
            <a:off x="822325" y="3519488"/>
            <a:ext cx="147348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8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State.handle()</a:t>
            </a:r>
          </a:p>
        </p:txBody>
      </p:sp>
      <p:sp>
        <p:nvSpPr>
          <p:cNvPr id="625686" name="Line 22"/>
          <p:cNvSpPr>
            <a:spLocks noChangeShapeType="1"/>
          </p:cNvSpPr>
          <p:nvPr/>
        </p:nvSpPr>
        <p:spPr bwMode="auto">
          <a:xfrm>
            <a:off x="1447800" y="2340554"/>
            <a:ext cx="0" cy="116464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5689" name="Line 25"/>
          <p:cNvSpPr>
            <a:spLocks noChangeShapeType="1"/>
          </p:cNvSpPr>
          <p:nvPr/>
        </p:nvSpPr>
        <p:spPr bwMode="auto">
          <a:xfrm flipH="1">
            <a:off x="4800600" y="2773288"/>
            <a:ext cx="533400" cy="6096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5690" name="Line 26"/>
          <p:cNvSpPr>
            <a:spLocks noChangeShapeType="1"/>
          </p:cNvSpPr>
          <p:nvPr/>
        </p:nvSpPr>
        <p:spPr bwMode="auto">
          <a:xfrm>
            <a:off x="6324600" y="2773288"/>
            <a:ext cx="304800" cy="6096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5691" name="Oval 27"/>
          <p:cNvSpPr>
            <a:spLocks noChangeArrowheads="1"/>
          </p:cNvSpPr>
          <p:nvPr/>
        </p:nvSpPr>
        <p:spPr bwMode="auto">
          <a:xfrm>
            <a:off x="7620000" y="3276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92" name="Oval 28"/>
          <p:cNvSpPr>
            <a:spLocks noChangeArrowheads="1"/>
          </p:cNvSpPr>
          <p:nvPr/>
        </p:nvSpPr>
        <p:spPr bwMode="auto">
          <a:xfrm>
            <a:off x="7848600" y="3276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93" name="Oval 29"/>
          <p:cNvSpPr>
            <a:spLocks noChangeArrowheads="1"/>
          </p:cNvSpPr>
          <p:nvPr/>
        </p:nvSpPr>
        <p:spPr bwMode="auto">
          <a:xfrm>
            <a:off x="8077200" y="3276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94" name="Rectangle 30"/>
          <p:cNvSpPr>
            <a:spLocks noChangeArrowheads="1"/>
          </p:cNvSpPr>
          <p:nvPr/>
        </p:nvSpPr>
        <p:spPr bwMode="auto">
          <a:xfrm>
            <a:off x="7315200" y="4114800"/>
            <a:ext cx="1600200" cy="6096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95" name="Text Box 31"/>
          <p:cNvSpPr txBox="1">
            <a:spLocks noChangeArrowheads="1"/>
          </p:cNvSpPr>
          <p:nvPr/>
        </p:nvSpPr>
        <p:spPr bwMode="auto">
          <a:xfrm>
            <a:off x="7315200" y="4191000"/>
            <a:ext cx="1685077" cy="4985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ConcerteState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는</a:t>
            </a:r>
          </a:p>
          <a:p>
            <a:pPr algn="l">
              <a:spcBef>
                <a:spcPct val="20000"/>
              </a:spcBef>
            </a:pP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얼마든지 만들 수 있음</a:t>
            </a:r>
          </a:p>
        </p:txBody>
      </p:sp>
      <p:sp>
        <p:nvSpPr>
          <p:cNvPr id="625696" name="Rectangle 32"/>
          <p:cNvSpPr>
            <a:spLocks noChangeArrowheads="1"/>
          </p:cNvSpPr>
          <p:nvPr/>
        </p:nvSpPr>
        <p:spPr bwMode="auto">
          <a:xfrm>
            <a:off x="3962400" y="4953000"/>
            <a:ext cx="3962400" cy="1143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97" name="Text Box 33"/>
          <p:cNvSpPr txBox="1">
            <a:spLocks noChangeArrowheads="1"/>
          </p:cNvSpPr>
          <p:nvPr/>
        </p:nvSpPr>
        <p:spPr bwMode="auto">
          <a:xfrm>
            <a:off x="4038600" y="5029200"/>
            <a:ext cx="3849131" cy="94179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ConcreteState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에서는 </a:t>
            </a: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Context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로부터 전달된 요청을 처리</a:t>
            </a:r>
          </a:p>
          <a:p>
            <a:pPr algn="l">
              <a:spcBef>
                <a:spcPct val="20000"/>
              </a:spcBef>
            </a:pP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각 </a:t>
            </a: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ConcreteState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에서 그 요청을 처리하는 방법을 자기</a:t>
            </a:r>
          </a:p>
          <a:p>
            <a:pPr algn="l">
              <a:spcBef>
                <a:spcPct val="20000"/>
              </a:spcBef>
            </a:pP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나름의 방식으로 구현함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-Context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에서 상태를 바꾸기만 하면 행동도 바뀌게 됨</a:t>
            </a:r>
          </a:p>
        </p:txBody>
      </p:sp>
      <p:sp>
        <p:nvSpPr>
          <p:cNvPr id="625698" name="Rectangle 34"/>
          <p:cNvSpPr>
            <a:spLocks noChangeArrowheads="1"/>
          </p:cNvSpPr>
          <p:nvPr/>
        </p:nvSpPr>
        <p:spPr bwMode="auto">
          <a:xfrm>
            <a:off x="152400" y="4191000"/>
            <a:ext cx="3276600" cy="762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99" name="Text Box 35"/>
          <p:cNvSpPr txBox="1">
            <a:spLocks noChangeArrowheads="1"/>
          </p:cNvSpPr>
          <p:nvPr/>
        </p:nvSpPr>
        <p:spPr bwMode="auto">
          <a:xfrm>
            <a:off x="152400" y="4343400"/>
            <a:ext cx="3302507" cy="4985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Context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의 </a:t>
            </a: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request() 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메소드가</a:t>
            </a:r>
          </a:p>
          <a:p>
            <a:pPr algn="l">
              <a:spcBef>
                <a:spcPct val="20000"/>
              </a:spcBef>
            </a:pP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호출되면 그 작업은 </a:t>
            </a: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State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개체에게 맡겨지게 됨</a:t>
            </a:r>
          </a:p>
        </p:txBody>
      </p:sp>
      <p:sp>
        <p:nvSpPr>
          <p:cNvPr id="625700" name="Rectangle 36"/>
          <p:cNvSpPr>
            <a:spLocks noChangeArrowheads="1"/>
          </p:cNvSpPr>
          <p:nvPr/>
        </p:nvSpPr>
        <p:spPr bwMode="auto">
          <a:xfrm>
            <a:off x="6781800" y="1371600"/>
            <a:ext cx="2057400" cy="13716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701" name="Text Box 37"/>
          <p:cNvSpPr txBox="1">
            <a:spLocks noChangeArrowheads="1"/>
          </p:cNvSpPr>
          <p:nvPr/>
        </p:nvSpPr>
        <p:spPr bwMode="auto">
          <a:xfrm>
            <a:off x="6781800" y="1323925"/>
            <a:ext cx="2108269" cy="138499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State Interface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에서는 모든</a:t>
            </a:r>
          </a:p>
          <a:p>
            <a:pPr algn="l">
              <a:spcBef>
                <a:spcPct val="20000"/>
              </a:spcBef>
            </a:pP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ConcreateStateClass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에 대한 </a:t>
            </a:r>
          </a:p>
          <a:p>
            <a:pPr algn="l">
              <a:spcBef>
                <a:spcPct val="20000"/>
              </a:spcBef>
            </a:pP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공통 인터페이스를 정의</a:t>
            </a:r>
          </a:p>
          <a:p>
            <a:pPr algn="l">
              <a:spcBef>
                <a:spcPct val="20000"/>
              </a:spcBef>
            </a:pP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모든 </a:t>
            </a:r>
            <a:r>
              <a:rPr lang="en-US" altLang="ko-KR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StateClass</a:t>
            </a: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에서 같은</a:t>
            </a:r>
          </a:p>
          <a:p>
            <a:pPr algn="l">
              <a:spcBef>
                <a:spcPct val="20000"/>
              </a:spcBef>
            </a:pP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인터페이스를 구현하기 </a:t>
            </a:r>
          </a:p>
          <a:p>
            <a:pPr algn="l">
              <a:spcBef>
                <a:spcPct val="20000"/>
              </a:spcBef>
            </a:pPr>
            <a:r>
              <a:rPr lang="ko-KR" altLang="en-US" sz="12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때문에 바꿔가면서 사용가능</a:t>
            </a:r>
          </a:p>
        </p:txBody>
      </p:sp>
      <p:sp>
        <p:nvSpPr>
          <p:cNvPr id="625702" name="Freeform 38"/>
          <p:cNvSpPr>
            <a:spLocks/>
          </p:cNvSpPr>
          <p:nvPr/>
        </p:nvSpPr>
        <p:spPr bwMode="auto">
          <a:xfrm>
            <a:off x="254000" y="3657600"/>
            <a:ext cx="355600" cy="53340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32" y="96"/>
              </a:cxn>
              <a:cxn ang="0">
                <a:pos x="32" y="336"/>
              </a:cxn>
            </a:cxnLst>
            <a:rect l="0" t="0" r="r" b="b"/>
            <a:pathLst>
              <a:path w="224" h="336">
                <a:moveTo>
                  <a:pt x="224" y="0"/>
                </a:moveTo>
                <a:cubicBezTo>
                  <a:pt x="144" y="20"/>
                  <a:pt x="64" y="40"/>
                  <a:pt x="32" y="96"/>
                </a:cubicBezTo>
                <a:cubicBezTo>
                  <a:pt x="0" y="152"/>
                  <a:pt x="32" y="296"/>
                  <a:pt x="32" y="33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5703" name="Freeform 39"/>
          <p:cNvSpPr>
            <a:spLocks/>
          </p:cNvSpPr>
          <p:nvPr/>
        </p:nvSpPr>
        <p:spPr bwMode="auto">
          <a:xfrm>
            <a:off x="4800600" y="4267200"/>
            <a:ext cx="16002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432"/>
              </a:cxn>
              <a:cxn ang="0">
                <a:pos x="1008" y="0"/>
              </a:cxn>
            </a:cxnLst>
            <a:rect l="0" t="0" r="r" b="b"/>
            <a:pathLst>
              <a:path w="1008" h="432">
                <a:moveTo>
                  <a:pt x="0" y="0"/>
                </a:moveTo>
                <a:cubicBezTo>
                  <a:pt x="156" y="216"/>
                  <a:pt x="312" y="432"/>
                  <a:pt x="480" y="432"/>
                </a:cubicBezTo>
                <a:cubicBezTo>
                  <a:pt x="648" y="432"/>
                  <a:pt x="828" y="216"/>
                  <a:pt x="100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5704" name="Freeform 40"/>
          <p:cNvSpPr>
            <a:spLocks/>
          </p:cNvSpPr>
          <p:nvPr/>
        </p:nvSpPr>
        <p:spPr bwMode="auto">
          <a:xfrm>
            <a:off x="8458200" y="3276600"/>
            <a:ext cx="393700" cy="838200"/>
          </a:xfrm>
          <a:custGeom>
            <a:avLst/>
            <a:gdLst/>
            <a:ahLst/>
            <a:cxnLst>
              <a:cxn ang="0">
                <a:pos x="48" y="52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48" h="528">
                <a:moveTo>
                  <a:pt x="48" y="528"/>
                </a:moveTo>
                <a:cubicBezTo>
                  <a:pt x="148" y="428"/>
                  <a:pt x="248" y="328"/>
                  <a:pt x="240" y="240"/>
                </a:cubicBezTo>
                <a:cubicBezTo>
                  <a:pt x="232" y="152"/>
                  <a:pt x="116" y="76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5705" name="Freeform 41"/>
          <p:cNvSpPr>
            <a:spLocks/>
          </p:cNvSpPr>
          <p:nvPr/>
        </p:nvSpPr>
        <p:spPr bwMode="auto">
          <a:xfrm>
            <a:off x="5940152" y="688925"/>
            <a:ext cx="1905000" cy="635000"/>
          </a:xfrm>
          <a:custGeom>
            <a:avLst/>
            <a:gdLst/>
            <a:ahLst/>
            <a:cxnLst>
              <a:cxn ang="0">
                <a:pos x="1200" y="400"/>
              </a:cxn>
              <a:cxn ang="0">
                <a:pos x="384" y="16"/>
              </a:cxn>
              <a:cxn ang="0">
                <a:pos x="0" y="304"/>
              </a:cxn>
            </a:cxnLst>
            <a:rect l="0" t="0" r="r" b="b"/>
            <a:pathLst>
              <a:path w="1200" h="400">
                <a:moveTo>
                  <a:pt x="1200" y="400"/>
                </a:moveTo>
                <a:cubicBezTo>
                  <a:pt x="892" y="216"/>
                  <a:pt x="584" y="32"/>
                  <a:pt x="384" y="16"/>
                </a:cubicBezTo>
                <a:cubicBezTo>
                  <a:pt x="184" y="0"/>
                  <a:pt x="92" y="152"/>
                  <a:pt x="0" y="30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4" name="이등변 삼각형 43"/>
          <p:cNvSpPr/>
          <p:nvPr/>
        </p:nvSpPr>
        <p:spPr bwMode="auto">
          <a:xfrm>
            <a:off x="5220072" y="2636912"/>
            <a:ext cx="216024" cy="144016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45" name="이등변 삼각형 44"/>
          <p:cNvSpPr/>
          <p:nvPr/>
        </p:nvSpPr>
        <p:spPr bwMode="auto">
          <a:xfrm>
            <a:off x="6228184" y="2636912"/>
            <a:ext cx="216024" cy="144016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8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ChangeArrowheads="1"/>
          </p:cNvSpPr>
          <p:nvPr/>
        </p:nvSpPr>
        <p:spPr bwMode="auto">
          <a:xfrm>
            <a:off x="107950" y="2565400"/>
            <a:ext cx="5473700" cy="3455988"/>
          </a:xfrm>
          <a:prstGeom prst="rect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1800">
                <a:latin typeface="Times New Roman" pitchFamily="18" charset="0"/>
              </a:rPr>
              <a:t>클라이언트</a:t>
            </a:r>
          </a:p>
          <a:p>
            <a:pPr algn="l"/>
            <a:endParaRPr lang="ko-KR" altLang="en-US" sz="1800">
              <a:latin typeface="Times New Roman" pitchFamily="18" charset="0"/>
            </a:endParaRPr>
          </a:p>
          <a:p>
            <a:pPr algn="l"/>
            <a:endParaRPr lang="ko-KR" altLang="en-US" sz="1800">
              <a:latin typeface="Times New Roman" pitchFamily="18" charset="0"/>
            </a:endParaRPr>
          </a:p>
          <a:p>
            <a:pPr algn="l"/>
            <a:endParaRPr lang="ko-KR" altLang="en-US" sz="1800">
              <a:latin typeface="Times New Roman" pitchFamily="18" charset="0"/>
            </a:endParaRPr>
          </a:p>
          <a:p>
            <a:pPr algn="l"/>
            <a:endParaRPr lang="ko-KR" altLang="en-US" sz="1800">
              <a:latin typeface="Times New Roman" pitchFamily="18" charset="0"/>
            </a:endParaRPr>
          </a:p>
          <a:p>
            <a:pPr algn="l"/>
            <a:endParaRPr lang="ko-KR" altLang="en-US" sz="1800">
              <a:latin typeface="Times New Roman" pitchFamily="18" charset="0"/>
            </a:endParaRPr>
          </a:p>
          <a:p>
            <a:pPr algn="l"/>
            <a:endParaRPr lang="ko-KR" altLang="en-US" sz="1800">
              <a:latin typeface="Times New Roman" pitchFamily="18" charset="0"/>
            </a:endParaRPr>
          </a:p>
          <a:p>
            <a:pPr algn="l"/>
            <a:endParaRPr lang="ko-KR" altLang="en-US" sz="1800">
              <a:latin typeface="Times New Roman" pitchFamily="18" charset="0"/>
            </a:endParaRPr>
          </a:p>
          <a:p>
            <a:pPr algn="l"/>
            <a:endParaRPr lang="ko-KR" altLang="en-US" sz="1800">
              <a:latin typeface="Times New Roman" pitchFamily="18" charset="0"/>
            </a:endParaRPr>
          </a:p>
          <a:p>
            <a:pPr algn="l"/>
            <a:endParaRPr lang="ko-KR" altLang="en-US" sz="1800">
              <a:latin typeface="Times New Roman" pitchFamily="18" charset="0"/>
            </a:endParaRPr>
          </a:p>
          <a:p>
            <a:pPr algn="l"/>
            <a:endParaRPr lang="ko-KR" altLang="en-US" sz="1800">
              <a:latin typeface="Times New Roman" pitchFamily="18" charset="0"/>
            </a:endParaRPr>
          </a:p>
          <a:p>
            <a:pPr algn="l"/>
            <a:endParaRPr lang="en-US" altLang="ko-KR" sz="1800">
              <a:latin typeface="Times New Roman" pitchFamily="18" charset="0"/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Strategy pattern</a:t>
            </a: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4513" y="1340768"/>
            <a:ext cx="8131175" cy="4895850"/>
          </a:xfrm>
        </p:spPr>
        <p:txBody>
          <a:bodyPr/>
          <a:lstStyle/>
          <a:p>
            <a:pPr marL="533400" indent="-533400"/>
            <a:r>
              <a:rPr lang="ko-KR" altLang="en-US" sz="2000"/>
              <a:t>오리의 일련의 행동들을 알고리즘 군으로 고려</a:t>
            </a:r>
          </a:p>
          <a:p>
            <a:pPr marL="1714500" lvl="3" indent="-342900">
              <a:buFont typeface="Wingdings" pitchFamily="2" charset="2"/>
              <a:buChar char="ü"/>
            </a:pPr>
            <a:endParaRPr lang="en-US" altLang="ko-KR" sz="18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36738" y="2636838"/>
            <a:ext cx="2087562" cy="1728787"/>
            <a:chOff x="975" y="1661"/>
            <a:chExt cx="1315" cy="1587"/>
          </a:xfrm>
        </p:grpSpPr>
        <p:sp>
          <p:nvSpPr>
            <p:cNvPr id="626694" name="Rectangle 6"/>
            <p:cNvSpPr>
              <a:spLocks noChangeArrowheads="1"/>
            </p:cNvSpPr>
            <p:nvPr/>
          </p:nvSpPr>
          <p:spPr bwMode="auto">
            <a:xfrm>
              <a:off x="975" y="1661"/>
              <a:ext cx="131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1000" i="1">
                  <a:latin typeface="Times New Roman" pitchFamily="18" charset="0"/>
                  <a:ea typeface="돋움" pitchFamily="50" charset="-127"/>
                </a:rPr>
                <a:t>Duck</a:t>
              </a:r>
            </a:p>
          </p:txBody>
        </p:sp>
        <p:sp>
          <p:nvSpPr>
            <p:cNvPr id="626695" name="Rectangle 7"/>
            <p:cNvSpPr>
              <a:spLocks noChangeArrowheads="1"/>
            </p:cNvSpPr>
            <p:nvPr/>
          </p:nvSpPr>
          <p:spPr bwMode="auto">
            <a:xfrm>
              <a:off x="975" y="2160"/>
              <a:ext cx="1315" cy="1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l"/>
              <a:r>
                <a:rPr lang="en-US" altLang="ko-KR" sz="1000">
                  <a:latin typeface="Times New Roman" pitchFamily="18" charset="0"/>
                  <a:ea typeface="돋움" pitchFamily="50" charset="-127"/>
                </a:rPr>
                <a:t>swim()</a:t>
              </a:r>
            </a:p>
            <a:p>
              <a:pPr algn="l"/>
              <a:r>
                <a:rPr lang="en-US" altLang="ko-KR" sz="1000">
                  <a:latin typeface="Times New Roman" pitchFamily="18" charset="0"/>
                  <a:ea typeface="돋움" pitchFamily="50" charset="-127"/>
                </a:rPr>
                <a:t>display()</a:t>
              </a:r>
            </a:p>
            <a:p>
              <a:pPr algn="l"/>
              <a:r>
                <a:rPr lang="en-US" altLang="ko-KR" sz="1000">
                  <a:latin typeface="Times New Roman" pitchFamily="18" charset="0"/>
                  <a:ea typeface="돋움" pitchFamily="50" charset="-127"/>
                </a:rPr>
                <a:t>performFly()</a:t>
              </a:r>
            </a:p>
            <a:p>
              <a:pPr algn="l"/>
              <a:r>
                <a:rPr lang="en-US" altLang="ko-KR" sz="1000">
                  <a:latin typeface="Times New Roman" pitchFamily="18" charset="0"/>
                  <a:ea typeface="돋움" pitchFamily="50" charset="-127"/>
                </a:rPr>
                <a:t>performQuack()</a:t>
              </a:r>
            </a:p>
            <a:p>
              <a:pPr algn="l"/>
              <a:r>
                <a:rPr lang="en-US" altLang="ko-KR" sz="1000">
                  <a:latin typeface="Times New Roman" pitchFamily="18" charset="0"/>
                  <a:ea typeface="돋움" pitchFamily="50" charset="-127"/>
                </a:rPr>
                <a:t>setFlyBehavior()</a:t>
              </a:r>
            </a:p>
            <a:p>
              <a:pPr algn="l"/>
              <a:r>
                <a:rPr lang="en-US" altLang="ko-KR" sz="1000">
                  <a:latin typeface="Times New Roman" pitchFamily="18" charset="0"/>
                  <a:ea typeface="돋움" pitchFamily="50" charset="-127"/>
                </a:rPr>
                <a:t>setQuackBehavior()</a:t>
              </a:r>
            </a:p>
            <a:p>
              <a:pPr algn="l"/>
              <a:r>
                <a:rPr lang="en-US" altLang="ko-KR" sz="1000">
                  <a:latin typeface="Times New Roman" pitchFamily="18" charset="0"/>
                </a:rPr>
                <a:t>// </a:t>
              </a:r>
              <a:r>
                <a:rPr lang="ko-KR" altLang="en-US" sz="1000">
                  <a:latin typeface="Times New Roman" pitchFamily="18" charset="0"/>
                </a:rPr>
                <a:t>기타 오리 관련 메소드</a:t>
              </a:r>
            </a:p>
            <a:p>
              <a:pPr algn="l"/>
              <a:endParaRPr lang="en-US" altLang="ko-KR" sz="1000">
                <a:latin typeface="Times New Roman" pitchFamily="18" charset="0"/>
              </a:endParaRPr>
            </a:p>
          </p:txBody>
        </p:sp>
        <p:sp>
          <p:nvSpPr>
            <p:cNvPr id="626696" name="Rectangle 8"/>
            <p:cNvSpPr>
              <a:spLocks noChangeArrowheads="1"/>
            </p:cNvSpPr>
            <p:nvPr/>
          </p:nvSpPr>
          <p:spPr bwMode="auto">
            <a:xfrm>
              <a:off x="975" y="1797"/>
              <a:ext cx="1315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/>
              <a:r>
                <a:rPr lang="en-US" altLang="ko-KR" sz="1000">
                  <a:latin typeface="Times New Roman" pitchFamily="18" charset="0"/>
                  <a:ea typeface="돋움" pitchFamily="50" charset="-127"/>
                </a:rPr>
                <a:t>FlyBehavior flyBehavior</a:t>
              </a:r>
            </a:p>
            <a:p>
              <a:pPr algn="l"/>
              <a:r>
                <a:rPr lang="en-US" altLang="ko-KR" sz="1000">
                  <a:latin typeface="Times New Roman" pitchFamily="18" charset="0"/>
                  <a:ea typeface="돋움" pitchFamily="50" charset="-127"/>
                </a:rPr>
                <a:t>QuackBehavior quackBehavior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0975" y="5013325"/>
            <a:ext cx="1223963" cy="765175"/>
            <a:chOff x="3833" y="1701"/>
            <a:chExt cx="1224" cy="783"/>
          </a:xfrm>
        </p:grpSpPr>
        <p:sp>
          <p:nvSpPr>
            <p:cNvPr id="626698" name="Rectangle 10"/>
            <p:cNvSpPr>
              <a:spLocks noChangeArrowheads="1"/>
            </p:cNvSpPr>
            <p:nvPr/>
          </p:nvSpPr>
          <p:spPr bwMode="auto">
            <a:xfrm>
              <a:off x="3833" y="1701"/>
              <a:ext cx="122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1000">
                  <a:latin typeface="Times New Roman" pitchFamily="18" charset="0"/>
                </a:rPr>
                <a:t>MallardDuck</a:t>
              </a:r>
            </a:p>
          </p:txBody>
        </p:sp>
        <p:sp>
          <p:nvSpPr>
            <p:cNvPr id="626699" name="Rectangle 11"/>
            <p:cNvSpPr>
              <a:spLocks noChangeArrowheads="1"/>
            </p:cNvSpPr>
            <p:nvPr/>
          </p:nvSpPr>
          <p:spPr bwMode="auto">
            <a:xfrm>
              <a:off x="3833" y="1939"/>
              <a:ext cx="1224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l"/>
              <a:r>
                <a:rPr lang="en-US" altLang="ko-KR" sz="1000">
                  <a:latin typeface="Times New Roman" pitchFamily="18" charset="0"/>
                </a:rPr>
                <a:t>display() { </a:t>
              </a:r>
            </a:p>
            <a:p>
              <a:pPr algn="l"/>
              <a:r>
                <a:rPr lang="en-US" altLang="ko-KR" sz="800">
                  <a:latin typeface="Times New Roman" pitchFamily="18" charset="0"/>
                </a:rPr>
                <a:t>// </a:t>
              </a:r>
              <a:r>
                <a:rPr lang="ko-KR" altLang="en-US" sz="800">
                  <a:latin typeface="Times New Roman" pitchFamily="18" charset="0"/>
                </a:rPr>
                <a:t>물오리의 모양 표시</a:t>
              </a:r>
            </a:p>
            <a:p>
              <a:pPr algn="l"/>
              <a:r>
                <a:rPr lang="en-US" altLang="ko-KR" sz="1000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549400" y="5013325"/>
            <a:ext cx="1366838" cy="765175"/>
            <a:chOff x="3833" y="1701"/>
            <a:chExt cx="1224" cy="783"/>
          </a:xfrm>
        </p:grpSpPr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3833" y="1701"/>
              <a:ext cx="122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1000">
                  <a:latin typeface="Times New Roman" pitchFamily="18" charset="0"/>
                </a:rPr>
                <a:t>RedheadDuck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833" y="1939"/>
              <a:ext cx="1224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l"/>
              <a:r>
                <a:rPr lang="en-US" altLang="ko-KR" sz="1000">
                  <a:latin typeface="Times New Roman" pitchFamily="18" charset="0"/>
                </a:rPr>
                <a:t>display() {</a:t>
              </a:r>
            </a:p>
            <a:p>
              <a:pPr algn="l"/>
              <a:r>
                <a:rPr lang="en-US" altLang="ko-KR" sz="800">
                  <a:latin typeface="Times New Roman" pitchFamily="18" charset="0"/>
                </a:rPr>
                <a:t>// </a:t>
              </a:r>
              <a:r>
                <a:rPr lang="ko-KR" altLang="en-US" sz="800">
                  <a:latin typeface="Times New Roman" pitchFamily="18" charset="0"/>
                </a:rPr>
                <a:t>붉은머리 오리 모양 표시</a:t>
              </a:r>
            </a:p>
            <a:p>
              <a:pPr algn="l"/>
              <a:r>
                <a:rPr lang="ko-KR" altLang="en-US" sz="1000">
                  <a:latin typeface="Times New Roman" pitchFamily="18" charset="0"/>
                </a:rPr>
                <a:t> </a:t>
              </a:r>
              <a:r>
                <a:rPr lang="en-US" altLang="ko-KR" sz="1000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060700" y="5013325"/>
            <a:ext cx="1152525" cy="765175"/>
            <a:chOff x="3833" y="1701"/>
            <a:chExt cx="1224" cy="783"/>
          </a:xfrm>
        </p:grpSpPr>
        <p:sp>
          <p:nvSpPr>
            <p:cNvPr id="626704" name="Rectangle 16"/>
            <p:cNvSpPr>
              <a:spLocks noChangeArrowheads="1"/>
            </p:cNvSpPr>
            <p:nvPr/>
          </p:nvSpPr>
          <p:spPr bwMode="auto">
            <a:xfrm>
              <a:off x="3833" y="1701"/>
              <a:ext cx="122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1000">
                  <a:latin typeface="Times New Roman" pitchFamily="18" charset="0"/>
                </a:rPr>
                <a:t>RubberDuck</a:t>
              </a:r>
            </a:p>
          </p:txBody>
        </p:sp>
        <p:sp>
          <p:nvSpPr>
            <p:cNvPr id="626705" name="Rectangle 17"/>
            <p:cNvSpPr>
              <a:spLocks noChangeArrowheads="1"/>
            </p:cNvSpPr>
            <p:nvPr/>
          </p:nvSpPr>
          <p:spPr bwMode="auto">
            <a:xfrm>
              <a:off x="3833" y="1939"/>
              <a:ext cx="1224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l"/>
              <a:r>
                <a:rPr lang="en-US" altLang="ko-KR" sz="1000">
                  <a:latin typeface="Times New Roman" pitchFamily="18" charset="0"/>
                </a:rPr>
                <a:t>display() { </a:t>
              </a:r>
            </a:p>
            <a:p>
              <a:pPr algn="l"/>
              <a:r>
                <a:rPr lang="en-US" altLang="ko-KR" sz="800">
                  <a:latin typeface="Times New Roman" pitchFamily="18" charset="0"/>
                </a:rPr>
                <a:t>// </a:t>
              </a:r>
              <a:r>
                <a:rPr lang="ko-KR" altLang="en-US" sz="800">
                  <a:latin typeface="Times New Roman" pitchFamily="18" charset="0"/>
                </a:rPr>
                <a:t>고무 오리 모양 표시</a:t>
              </a:r>
            </a:p>
            <a:p>
              <a:pPr algn="l"/>
              <a:r>
                <a:rPr lang="en-US" altLang="ko-KR" sz="1000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357688" y="5013325"/>
            <a:ext cx="1150937" cy="765175"/>
            <a:chOff x="3833" y="1701"/>
            <a:chExt cx="1224" cy="783"/>
          </a:xfrm>
        </p:grpSpPr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3833" y="1701"/>
              <a:ext cx="122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1000">
                  <a:latin typeface="Times New Roman" pitchFamily="18" charset="0"/>
                </a:rPr>
                <a:t>DecoyDuck</a:t>
              </a:r>
            </a:p>
          </p:txBody>
        </p:sp>
        <p:sp>
          <p:nvSpPr>
            <p:cNvPr id="626708" name="Rectangle 20"/>
            <p:cNvSpPr>
              <a:spLocks noChangeArrowheads="1"/>
            </p:cNvSpPr>
            <p:nvPr/>
          </p:nvSpPr>
          <p:spPr bwMode="auto">
            <a:xfrm>
              <a:off x="3833" y="1939"/>
              <a:ext cx="1224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l"/>
              <a:r>
                <a:rPr lang="en-US" altLang="ko-KR" sz="1000">
                  <a:latin typeface="Times New Roman" pitchFamily="18" charset="0"/>
                </a:rPr>
                <a:t>display() {</a:t>
              </a:r>
            </a:p>
            <a:p>
              <a:pPr algn="l"/>
              <a:r>
                <a:rPr lang="en-US" altLang="ko-KR" sz="800">
                  <a:latin typeface="Times New Roman" pitchFamily="18" charset="0"/>
                </a:rPr>
                <a:t>// </a:t>
              </a:r>
              <a:r>
                <a:rPr lang="ko-KR" altLang="en-US" sz="800">
                  <a:latin typeface="Times New Roman" pitchFamily="18" charset="0"/>
                </a:rPr>
                <a:t>가짜 오리 모양 표시</a:t>
              </a:r>
            </a:p>
            <a:p>
              <a:pPr algn="l"/>
              <a:r>
                <a:rPr lang="en-US" altLang="ko-KR" sz="10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626709" name="AutoShape 21"/>
          <p:cNvSpPr>
            <a:spLocks noChangeArrowheads="1"/>
          </p:cNvSpPr>
          <p:nvPr/>
        </p:nvSpPr>
        <p:spPr bwMode="auto">
          <a:xfrm rot="3233730">
            <a:off x="1908175" y="3977151"/>
            <a:ext cx="287337" cy="9214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cxnSp>
        <p:nvCxnSpPr>
          <p:cNvPr id="626710" name="AutoShape 22"/>
          <p:cNvCxnSpPr>
            <a:cxnSpLocks noChangeShapeType="1"/>
            <a:stCxn id="626698" idx="0"/>
            <a:endCxn id="626709" idx="3"/>
          </p:cNvCxnSpPr>
          <p:nvPr/>
        </p:nvCxnSpPr>
        <p:spPr bwMode="auto">
          <a:xfrm flipV="1">
            <a:off x="792957" y="4709333"/>
            <a:ext cx="886662" cy="303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6711" name="AutoShape 23"/>
          <p:cNvSpPr>
            <a:spLocks noChangeArrowheads="1"/>
          </p:cNvSpPr>
          <p:nvPr/>
        </p:nvSpPr>
        <p:spPr bwMode="auto">
          <a:xfrm rot="1945621">
            <a:off x="2557463" y="3977151"/>
            <a:ext cx="287337" cy="9214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cxnSp>
        <p:nvCxnSpPr>
          <p:cNvPr id="626712" name="AutoShape 24"/>
          <p:cNvCxnSpPr>
            <a:cxnSpLocks noChangeShapeType="1"/>
            <a:stCxn id="626711" idx="3"/>
            <a:endCxn id="626701" idx="0"/>
          </p:cNvCxnSpPr>
          <p:nvPr/>
        </p:nvCxnSpPr>
        <p:spPr bwMode="auto">
          <a:xfrm flipH="1">
            <a:off x="2232819" y="4826728"/>
            <a:ext cx="221271" cy="1865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6713" name="AutoShape 25"/>
          <p:cNvSpPr>
            <a:spLocks noChangeArrowheads="1"/>
          </p:cNvSpPr>
          <p:nvPr/>
        </p:nvSpPr>
        <p:spPr bwMode="auto">
          <a:xfrm rot="-1715049">
            <a:off x="3133725" y="3986676"/>
            <a:ext cx="287338" cy="9214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cxnSp>
        <p:nvCxnSpPr>
          <p:cNvPr id="626714" name="AutoShape 26"/>
          <p:cNvCxnSpPr>
            <a:cxnSpLocks noChangeShapeType="1"/>
            <a:stCxn id="626713" idx="3"/>
            <a:endCxn id="626704" idx="0"/>
          </p:cNvCxnSpPr>
          <p:nvPr/>
        </p:nvCxnSpPr>
        <p:spPr bwMode="auto">
          <a:xfrm>
            <a:off x="3497818" y="4851935"/>
            <a:ext cx="139145" cy="1613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6715" name="AutoShape 27"/>
          <p:cNvSpPr>
            <a:spLocks noChangeArrowheads="1"/>
          </p:cNvSpPr>
          <p:nvPr/>
        </p:nvSpPr>
        <p:spPr bwMode="auto">
          <a:xfrm rot="-2975197">
            <a:off x="3638550" y="3986676"/>
            <a:ext cx="287337" cy="9214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cxnSp>
        <p:nvCxnSpPr>
          <p:cNvPr id="626716" name="AutoShape 28"/>
          <p:cNvCxnSpPr>
            <a:cxnSpLocks noChangeShapeType="1"/>
          </p:cNvCxnSpPr>
          <p:nvPr/>
        </p:nvCxnSpPr>
        <p:spPr bwMode="auto">
          <a:xfrm>
            <a:off x="5829300" y="5360988"/>
            <a:ext cx="74771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6717" name="Rectangle 29"/>
          <p:cNvSpPr>
            <a:spLocks noChangeArrowheads="1"/>
          </p:cNvSpPr>
          <p:nvPr/>
        </p:nvSpPr>
        <p:spPr bwMode="auto">
          <a:xfrm>
            <a:off x="6011863" y="1844675"/>
            <a:ext cx="2736850" cy="1800225"/>
          </a:xfrm>
          <a:prstGeom prst="rect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ko-KR" altLang="en-US" sz="1200">
                <a:latin typeface="Times New Roman" pitchFamily="18" charset="0"/>
                <a:ea typeface="돋움" pitchFamily="50" charset="-127"/>
              </a:rPr>
              <a:t>캡슐화된 나는 행동</a:t>
            </a:r>
            <a:r>
              <a:rPr lang="ko-KR" altLang="en-US" sz="1800">
                <a:latin typeface="Times New Roman" pitchFamily="18" charset="0"/>
                <a:ea typeface="돋움" pitchFamily="50" charset="-127"/>
              </a:rPr>
              <a:t> </a:t>
            </a:r>
          </a:p>
          <a:p>
            <a:pPr algn="ctr"/>
            <a:endParaRPr lang="ko-KR" altLang="en-US" sz="1800">
              <a:latin typeface="Times New Roman" pitchFamily="18" charset="0"/>
              <a:ea typeface="돋움" pitchFamily="50" charset="-127"/>
            </a:endParaRPr>
          </a:p>
          <a:p>
            <a:pPr algn="ctr"/>
            <a:endParaRPr lang="ko-KR" altLang="en-US" sz="1800">
              <a:latin typeface="Times New Roman" pitchFamily="18" charset="0"/>
              <a:ea typeface="돋움" pitchFamily="50" charset="-127"/>
            </a:endParaRPr>
          </a:p>
          <a:p>
            <a:pPr algn="ctr"/>
            <a:endParaRPr lang="ko-KR" altLang="en-US" sz="1800">
              <a:latin typeface="Times New Roman" pitchFamily="18" charset="0"/>
              <a:ea typeface="돋움" pitchFamily="50" charset="-127"/>
            </a:endParaRPr>
          </a:p>
          <a:p>
            <a:pPr algn="ctr"/>
            <a:endParaRPr lang="ko-KR" altLang="en-US" sz="1800">
              <a:latin typeface="Times New Roman" pitchFamily="18" charset="0"/>
              <a:ea typeface="돋움" pitchFamily="50" charset="-127"/>
            </a:endParaRPr>
          </a:p>
          <a:p>
            <a:pPr algn="ctr"/>
            <a:endParaRPr lang="ko-KR" altLang="en-US" sz="1800">
              <a:latin typeface="Times New Roman" pitchFamily="18" charset="0"/>
              <a:ea typeface="돋움" pitchFamily="50" charset="-127"/>
            </a:endParaRPr>
          </a:p>
          <a:p>
            <a:pPr algn="ctr"/>
            <a:endParaRPr lang="en-US" altLang="ko-KR" sz="1800"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626718" name="Rectangle 30"/>
          <p:cNvSpPr>
            <a:spLocks noChangeArrowheads="1"/>
          </p:cNvSpPr>
          <p:nvPr/>
        </p:nvSpPr>
        <p:spPr bwMode="auto">
          <a:xfrm>
            <a:off x="5651500" y="3716338"/>
            <a:ext cx="3384550" cy="2305050"/>
          </a:xfrm>
          <a:prstGeom prst="rect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ko-KR" altLang="en-US" sz="1200"/>
              <a:t>캡슐화된 꽥꽥거리는 행동</a:t>
            </a:r>
          </a:p>
          <a:p>
            <a:pPr algn="ctr"/>
            <a:endParaRPr lang="ko-KR" altLang="en-US" sz="1200"/>
          </a:p>
          <a:p>
            <a:pPr algn="ctr"/>
            <a:endParaRPr lang="ko-KR" altLang="en-US" sz="1200"/>
          </a:p>
          <a:p>
            <a:pPr algn="ctr"/>
            <a:endParaRPr lang="ko-KR" altLang="en-US" sz="1200"/>
          </a:p>
          <a:p>
            <a:pPr algn="ctr"/>
            <a:endParaRPr lang="ko-KR" altLang="en-US" sz="1200"/>
          </a:p>
          <a:p>
            <a:pPr algn="ctr"/>
            <a:endParaRPr lang="ko-KR" altLang="en-US" sz="1200"/>
          </a:p>
          <a:p>
            <a:pPr algn="ctr"/>
            <a:endParaRPr lang="ko-KR" altLang="en-US" sz="1200"/>
          </a:p>
          <a:p>
            <a:pPr algn="ctr"/>
            <a:endParaRPr lang="ko-KR" altLang="en-US" sz="1200"/>
          </a:p>
          <a:p>
            <a:pPr algn="ctr"/>
            <a:endParaRPr lang="ko-KR" altLang="en-US" sz="1200"/>
          </a:p>
          <a:p>
            <a:pPr algn="ctr"/>
            <a:endParaRPr lang="ko-KR" altLang="en-US" sz="1200"/>
          </a:p>
          <a:p>
            <a:pPr algn="ctr"/>
            <a:endParaRPr lang="ko-KR" altLang="en-US" sz="1200"/>
          </a:p>
          <a:p>
            <a:pPr algn="ctr"/>
            <a:endParaRPr lang="en-US" altLang="ko-KR" sz="1200"/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6325" y="2924175"/>
            <a:ext cx="1039813" cy="576263"/>
            <a:chOff x="3833" y="1701"/>
            <a:chExt cx="1224" cy="783"/>
          </a:xfrm>
        </p:grpSpPr>
        <p:sp>
          <p:nvSpPr>
            <p:cNvPr id="626720" name="Rectangle 32"/>
            <p:cNvSpPr>
              <a:spLocks noChangeArrowheads="1"/>
            </p:cNvSpPr>
            <p:nvPr/>
          </p:nvSpPr>
          <p:spPr bwMode="auto">
            <a:xfrm>
              <a:off x="3833" y="1701"/>
              <a:ext cx="122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900">
                  <a:latin typeface="Times New Roman" pitchFamily="18" charset="0"/>
                </a:rPr>
                <a:t>FlyWithWings</a:t>
              </a:r>
            </a:p>
          </p:txBody>
        </p:sp>
        <p:sp>
          <p:nvSpPr>
            <p:cNvPr id="626721" name="Rectangle 33"/>
            <p:cNvSpPr>
              <a:spLocks noChangeArrowheads="1"/>
            </p:cNvSpPr>
            <p:nvPr/>
          </p:nvSpPr>
          <p:spPr bwMode="auto">
            <a:xfrm>
              <a:off x="3833" y="1939"/>
              <a:ext cx="1224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l"/>
              <a:r>
                <a:rPr lang="en-US" altLang="ko-KR" sz="900">
                  <a:latin typeface="Times New Roman" pitchFamily="18" charset="0"/>
                </a:rPr>
                <a:t>fly() { </a:t>
              </a:r>
            </a:p>
            <a:p>
              <a:pPr algn="l"/>
              <a:r>
                <a:rPr lang="en-US" altLang="ko-KR" sz="800">
                  <a:latin typeface="Times New Roman" pitchFamily="18" charset="0"/>
                </a:rPr>
                <a:t>// </a:t>
              </a:r>
              <a:r>
                <a:rPr lang="ko-KR" altLang="en-US" sz="800">
                  <a:latin typeface="Times New Roman" pitchFamily="18" charset="0"/>
                </a:rPr>
                <a:t>나는 방법을 구현</a:t>
              </a:r>
            </a:p>
            <a:p>
              <a:pPr algn="l"/>
              <a:r>
                <a:rPr lang="en-US" altLang="ko-KR" sz="9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626722" name="Rectangle 34"/>
          <p:cNvSpPr>
            <a:spLocks noChangeArrowheads="1"/>
          </p:cNvSpPr>
          <p:nvPr/>
        </p:nvSpPr>
        <p:spPr bwMode="auto">
          <a:xfrm>
            <a:off x="6650038" y="2068513"/>
            <a:ext cx="1398587" cy="311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>
                <a:latin typeface="Times New Roman" pitchFamily="18" charset="0"/>
              </a:rPr>
              <a:t>&lt;&lt;</a:t>
            </a:r>
            <a:r>
              <a:rPr lang="ko-KR" altLang="en-US" sz="900">
                <a:latin typeface="Times New Roman" pitchFamily="18" charset="0"/>
              </a:rPr>
              <a:t>인터페이스</a:t>
            </a:r>
            <a:r>
              <a:rPr lang="en-US" altLang="ko-KR" sz="900">
                <a:latin typeface="Times New Roman" pitchFamily="18" charset="0"/>
              </a:rPr>
              <a:t>&gt;&gt;</a:t>
            </a:r>
          </a:p>
          <a:p>
            <a:pPr algn="ctr"/>
            <a:r>
              <a:rPr lang="en-US" altLang="ko-KR" sz="900">
                <a:latin typeface="Times New Roman" pitchFamily="18" charset="0"/>
              </a:rPr>
              <a:t>FlyBehavior</a:t>
            </a:r>
          </a:p>
        </p:txBody>
      </p:sp>
      <p:sp>
        <p:nvSpPr>
          <p:cNvPr id="626723" name="Rectangle 35"/>
          <p:cNvSpPr>
            <a:spLocks noChangeArrowheads="1"/>
          </p:cNvSpPr>
          <p:nvPr/>
        </p:nvSpPr>
        <p:spPr bwMode="auto">
          <a:xfrm>
            <a:off x="6650038" y="2379663"/>
            <a:ext cx="1398587" cy="239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en-US" altLang="ko-KR" sz="900">
                <a:latin typeface="Times New Roman" pitchFamily="18" charset="0"/>
              </a:rPr>
              <a:t>fly()</a:t>
            </a:r>
          </a:p>
        </p:txBody>
      </p:sp>
      <p:sp>
        <p:nvSpPr>
          <p:cNvPr id="626724" name="AutoShape 36"/>
          <p:cNvSpPr>
            <a:spLocks noChangeArrowheads="1"/>
          </p:cNvSpPr>
          <p:nvPr/>
        </p:nvSpPr>
        <p:spPr bwMode="auto">
          <a:xfrm rot="1000275">
            <a:off x="6985000" y="2207088"/>
            <a:ext cx="223838" cy="9214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626725" name="AutoShape 37"/>
          <p:cNvSpPr>
            <a:spLocks noChangeArrowheads="1"/>
          </p:cNvSpPr>
          <p:nvPr/>
        </p:nvSpPr>
        <p:spPr bwMode="auto">
          <a:xfrm rot="-2095796">
            <a:off x="7432675" y="2207088"/>
            <a:ext cx="223838" cy="9214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cxnSp>
        <p:nvCxnSpPr>
          <p:cNvPr id="626726" name="AutoShape 38"/>
          <p:cNvCxnSpPr>
            <a:cxnSpLocks noChangeShapeType="1"/>
            <a:stCxn id="626720" idx="0"/>
            <a:endCxn id="626724" idx="3"/>
          </p:cNvCxnSpPr>
          <p:nvPr/>
        </p:nvCxnSpPr>
        <p:spPr bwMode="auto">
          <a:xfrm>
            <a:off x="6676232" y="2924175"/>
            <a:ext cx="288520" cy="18496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626727" name="AutoShape 39"/>
          <p:cNvCxnSpPr>
            <a:cxnSpLocks noChangeShapeType="1"/>
            <a:stCxn id="626729" idx="0"/>
            <a:endCxn id="626725" idx="3"/>
          </p:cNvCxnSpPr>
          <p:nvPr/>
        </p:nvCxnSpPr>
        <p:spPr bwMode="auto">
          <a:xfrm flipH="1">
            <a:off x="7808382" y="2924175"/>
            <a:ext cx="198968" cy="12133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451725" y="2924175"/>
            <a:ext cx="1111250" cy="576263"/>
            <a:chOff x="3833" y="1701"/>
            <a:chExt cx="1224" cy="783"/>
          </a:xfrm>
        </p:grpSpPr>
        <p:sp>
          <p:nvSpPr>
            <p:cNvPr id="626729" name="Rectangle 41"/>
            <p:cNvSpPr>
              <a:spLocks noChangeArrowheads="1"/>
            </p:cNvSpPr>
            <p:nvPr/>
          </p:nvSpPr>
          <p:spPr bwMode="auto">
            <a:xfrm>
              <a:off x="3833" y="1701"/>
              <a:ext cx="122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ko-KR" sz="900">
                  <a:latin typeface="Times New Roman" pitchFamily="18" charset="0"/>
                </a:rPr>
                <a:t>FlyNoWay</a:t>
              </a:r>
            </a:p>
          </p:txBody>
        </p:sp>
        <p:sp>
          <p:nvSpPr>
            <p:cNvPr id="626730" name="Rectangle 42"/>
            <p:cNvSpPr>
              <a:spLocks noChangeArrowheads="1"/>
            </p:cNvSpPr>
            <p:nvPr/>
          </p:nvSpPr>
          <p:spPr bwMode="auto">
            <a:xfrm>
              <a:off x="3833" y="1939"/>
              <a:ext cx="1224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l"/>
              <a:r>
                <a:rPr lang="en-US" altLang="ko-KR" sz="900">
                  <a:latin typeface="Times New Roman" pitchFamily="18" charset="0"/>
                </a:rPr>
                <a:t>fly() { </a:t>
              </a:r>
            </a:p>
            <a:p>
              <a:pPr algn="l"/>
              <a:r>
                <a:rPr lang="en-US" altLang="ko-KR" sz="800">
                  <a:latin typeface="Times New Roman" pitchFamily="18" charset="0"/>
                </a:rPr>
                <a:t>// </a:t>
              </a:r>
              <a:r>
                <a:rPr lang="ko-KR" altLang="en-US" sz="800">
                  <a:latin typeface="Times New Roman" pitchFamily="18" charset="0"/>
                </a:rPr>
                <a:t>아무것도 하지않음</a:t>
              </a:r>
              <a:br>
                <a:rPr lang="ko-KR" altLang="en-US" sz="800">
                  <a:latin typeface="Times New Roman" pitchFamily="18" charset="0"/>
                </a:rPr>
              </a:br>
              <a:r>
                <a:rPr lang="en-US" altLang="ko-KR" sz="800">
                  <a:latin typeface="Times New Roman" pitchFamily="18" charset="0"/>
                </a:rPr>
                <a:t>// </a:t>
              </a:r>
              <a:r>
                <a:rPr lang="ko-KR" altLang="en-US" sz="800">
                  <a:latin typeface="Times New Roman" pitchFamily="18" charset="0"/>
                </a:rPr>
                <a:t>날수 없음 </a:t>
              </a:r>
              <a:r>
                <a:rPr lang="ko-KR" altLang="en-US" sz="900">
                  <a:latin typeface="Times New Roman" pitchFamily="18" charset="0"/>
                </a:rPr>
                <a:t> </a:t>
              </a:r>
              <a:r>
                <a:rPr lang="en-US" altLang="ko-KR" sz="9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626731" name="Rectangle 43"/>
          <p:cNvSpPr>
            <a:spLocks noChangeArrowheads="1"/>
          </p:cNvSpPr>
          <p:nvPr/>
        </p:nvSpPr>
        <p:spPr bwMode="auto">
          <a:xfrm>
            <a:off x="5724525" y="5051425"/>
            <a:ext cx="933450" cy="23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>
                <a:latin typeface="Times New Roman" pitchFamily="18" charset="0"/>
              </a:rPr>
              <a:t>Quack</a:t>
            </a:r>
          </a:p>
        </p:txBody>
      </p:sp>
      <p:sp>
        <p:nvSpPr>
          <p:cNvPr id="626732" name="Rectangle 44"/>
          <p:cNvSpPr>
            <a:spLocks noChangeArrowheads="1"/>
          </p:cNvSpPr>
          <p:nvPr/>
        </p:nvSpPr>
        <p:spPr bwMode="auto">
          <a:xfrm>
            <a:off x="5724525" y="5268913"/>
            <a:ext cx="933450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en-US" altLang="ko-KR" sz="900">
                <a:latin typeface="Times New Roman" pitchFamily="18" charset="0"/>
              </a:rPr>
              <a:t>quack() { </a:t>
            </a:r>
          </a:p>
          <a:p>
            <a:pPr algn="l"/>
            <a:r>
              <a:rPr lang="en-US" altLang="ko-KR" sz="800">
                <a:latin typeface="Times New Roman" pitchFamily="18" charset="0"/>
              </a:rPr>
              <a:t>// </a:t>
            </a:r>
            <a:r>
              <a:rPr lang="ko-KR" altLang="en-US" sz="800">
                <a:latin typeface="Times New Roman" pitchFamily="18" charset="0"/>
              </a:rPr>
              <a:t>꽥꽥 소리를 냄</a:t>
            </a:r>
          </a:p>
          <a:p>
            <a:pPr algn="l"/>
            <a:r>
              <a:rPr lang="en-US" altLang="ko-KR" sz="900">
                <a:latin typeface="Times New Roman" pitchFamily="18" charset="0"/>
              </a:rPr>
              <a:t>}</a:t>
            </a:r>
          </a:p>
        </p:txBody>
      </p:sp>
      <p:sp>
        <p:nvSpPr>
          <p:cNvPr id="626733" name="Rectangle 45"/>
          <p:cNvSpPr>
            <a:spLocks noChangeArrowheads="1"/>
          </p:cNvSpPr>
          <p:nvPr/>
        </p:nvSpPr>
        <p:spPr bwMode="auto">
          <a:xfrm>
            <a:off x="6567488" y="4005263"/>
            <a:ext cx="13493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>
                <a:latin typeface="Times New Roman" pitchFamily="18" charset="0"/>
              </a:rPr>
              <a:t>&lt;&lt;</a:t>
            </a:r>
            <a:r>
              <a:rPr lang="ko-KR" altLang="en-US" sz="900">
                <a:latin typeface="Times New Roman" pitchFamily="18" charset="0"/>
              </a:rPr>
              <a:t>인터페이스</a:t>
            </a:r>
            <a:r>
              <a:rPr lang="en-US" altLang="ko-KR" sz="900">
                <a:latin typeface="Times New Roman" pitchFamily="18" charset="0"/>
              </a:rPr>
              <a:t>&gt;&gt;</a:t>
            </a:r>
          </a:p>
          <a:p>
            <a:pPr algn="ctr"/>
            <a:r>
              <a:rPr lang="en-US" altLang="ko-KR" sz="900">
                <a:latin typeface="Times New Roman" pitchFamily="18" charset="0"/>
              </a:rPr>
              <a:t>QuackBehavior</a:t>
            </a:r>
          </a:p>
        </p:txBody>
      </p:sp>
      <p:sp>
        <p:nvSpPr>
          <p:cNvPr id="626734" name="Rectangle 46"/>
          <p:cNvSpPr>
            <a:spLocks noChangeArrowheads="1"/>
          </p:cNvSpPr>
          <p:nvPr/>
        </p:nvSpPr>
        <p:spPr bwMode="auto">
          <a:xfrm>
            <a:off x="6567488" y="4292600"/>
            <a:ext cx="1349375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en-US" altLang="ko-KR" sz="900">
                <a:latin typeface="Times New Roman" pitchFamily="18" charset="0"/>
              </a:rPr>
              <a:t>quack()</a:t>
            </a:r>
          </a:p>
        </p:txBody>
      </p:sp>
      <p:sp>
        <p:nvSpPr>
          <p:cNvPr id="626735" name="AutoShape 47"/>
          <p:cNvSpPr>
            <a:spLocks noChangeArrowheads="1"/>
          </p:cNvSpPr>
          <p:nvPr/>
        </p:nvSpPr>
        <p:spPr bwMode="auto">
          <a:xfrm rot="2134005">
            <a:off x="6638925" y="4133519"/>
            <a:ext cx="217488" cy="9214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626736" name="AutoShape 48"/>
          <p:cNvSpPr>
            <a:spLocks noChangeArrowheads="1"/>
          </p:cNvSpPr>
          <p:nvPr/>
        </p:nvSpPr>
        <p:spPr bwMode="auto">
          <a:xfrm>
            <a:off x="7143750" y="4111294"/>
            <a:ext cx="215900" cy="9214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cxnSp>
        <p:nvCxnSpPr>
          <p:cNvPr id="626737" name="AutoShape 49"/>
          <p:cNvCxnSpPr>
            <a:cxnSpLocks noChangeShapeType="1"/>
            <a:stCxn id="626731" idx="0"/>
            <a:endCxn id="626735" idx="3"/>
          </p:cNvCxnSpPr>
          <p:nvPr/>
        </p:nvCxnSpPr>
        <p:spPr bwMode="auto">
          <a:xfrm flipV="1">
            <a:off x="6191250" y="4968981"/>
            <a:ext cx="288449" cy="824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626738" name="AutoShape 50"/>
          <p:cNvCxnSpPr>
            <a:cxnSpLocks noChangeShapeType="1"/>
            <a:stCxn id="626739" idx="0"/>
            <a:endCxn id="626736" idx="3"/>
          </p:cNvCxnSpPr>
          <p:nvPr/>
        </p:nvCxnSpPr>
        <p:spPr bwMode="auto">
          <a:xfrm flipV="1">
            <a:off x="7250907" y="5032706"/>
            <a:ext cx="793" cy="1871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626739" name="Rectangle 51"/>
          <p:cNvSpPr>
            <a:spLocks noChangeArrowheads="1"/>
          </p:cNvSpPr>
          <p:nvPr/>
        </p:nvSpPr>
        <p:spPr bwMode="auto">
          <a:xfrm>
            <a:off x="6710363" y="5051425"/>
            <a:ext cx="1081087" cy="23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>
                <a:latin typeface="Times New Roman" pitchFamily="18" charset="0"/>
              </a:rPr>
              <a:t>Squeak</a:t>
            </a:r>
          </a:p>
        </p:txBody>
      </p:sp>
      <p:sp>
        <p:nvSpPr>
          <p:cNvPr id="626740" name="Rectangle 52"/>
          <p:cNvSpPr>
            <a:spLocks noChangeArrowheads="1"/>
          </p:cNvSpPr>
          <p:nvPr/>
        </p:nvSpPr>
        <p:spPr bwMode="auto">
          <a:xfrm>
            <a:off x="6708775" y="5268913"/>
            <a:ext cx="1081088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en-US" altLang="ko-KR" sz="900">
                <a:latin typeface="Times New Roman" pitchFamily="18" charset="0"/>
              </a:rPr>
              <a:t>quack() { </a:t>
            </a:r>
          </a:p>
          <a:p>
            <a:pPr algn="l"/>
            <a:r>
              <a:rPr lang="en-US" altLang="ko-KR" sz="900">
                <a:latin typeface="Times New Roman" pitchFamily="18" charset="0"/>
              </a:rPr>
              <a:t>// </a:t>
            </a:r>
            <a:r>
              <a:rPr lang="ko-KR" altLang="en-US" sz="800">
                <a:latin typeface="Times New Roman" pitchFamily="18" charset="0"/>
              </a:rPr>
              <a:t>고무 오리의 삑삑</a:t>
            </a:r>
            <a:br>
              <a:rPr lang="ko-KR" altLang="en-US" sz="800">
                <a:latin typeface="Times New Roman" pitchFamily="18" charset="0"/>
              </a:rPr>
            </a:br>
            <a:r>
              <a:rPr lang="en-US" altLang="ko-KR" sz="800">
                <a:latin typeface="Times New Roman" pitchFamily="18" charset="0"/>
              </a:rPr>
              <a:t>// </a:t>
            </a:r>
            <a:r>
              <a:rPr lang="ko-KR" altLang="en-US" sz="800">
                <a:latin typeface="Times New Roman" pitchFamily="18" charset="0"/>
              </a:rPr>
              <a:t>소리를 냄  </a:t>
            </a:r>
            <a:r>
              <a:rPr lang="en-US" altLang="ko-KR" sz="800">
                <a:latin typeface="Times New Roman" pitchFamily="18" charset="0"/>
              </a:rPr>
              <a:t>}</a:t>
            </a:r>
          </a:p>
        </p:txBody>
      </p:sp>
      <p:sp>
        <p:nvSpPr>
          <p:cNvPr id="626741" name="AutoShape 53"/>
          <p:cNvSpPr>
            <a:spLocks noChangeArrowheads="1"/>
          </p:cNvSpPr>
          <p:nvPr/>
        </p:nvSpPr>
        <p:spPr bwMode="auto">
          <a:xfrm rot="-2152290">
            <a:off x="7591425" y="4112088"/>
            <a:ext cx="238125" cy="9214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626742" name="Rectangle 54"/>
          <p:cNvSpPr>
            <a:spLocks noChangeArrowheads="1"/>
          </p:cNvSpPr>
          <p:nvPr/>
        </p:nvSpPr>
        <p:spPr bwMode="auto">
          <a:xfrm>
            <a:off x="7826375" y="5049838"/>
            <a:ext cx="1149350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>
                <a:latin typeface="Times New Roman" pitchFamily="18" charset="0"/>
              </a:rPr>
              <a:t>MuteQuack</a:t>
            </a:r>
          </a:p>
        </p:txBody>
      </p:sp>
      <p:sp>
        <p:nvSpPr>
          <p:cNvPr id="626743" name="Rectangle 55"/>
          <p:cNvSpPr>
            <a:spLocks noChangeArrowheads="1"/>
          </p:cNvSpPr>
          <p:nvPr/>
        </p:nvSpPr>
        <p:spPr bwMode="auto">
          <a:xfrm>
            <a:off x="7824788" y="5267325"/>
            <a:ext cx="1152525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en-US" altLang="ko-KR" sz="900">
                <a:latin typeface="Times New Roman" pitchFamily="18" charset="0"/>
              </a:rPr>
              <a:t>quack() { </a:t>
            </a:r>
          </a:p>
          <a:p>
            <a:pPr algn="l"/>
            <a:r>
              <a:rPr lang="en-US" altLang="ko-KR" sz="800">
                <a:latin typeface="Times New Roman" pitchFamily="18" charset="0"/>
              </a:rPr>
              <a:t>// </a:t>
            </a:r>
            <a:r>
              <a:rPr lang="ko-KR" altLang="en-US" sz="800">
                <a:latin typeface="Times New Roman" pitchFamily="18" charset="0"/>
              </a:rPr>
              <a:t>아무것도 하지 않음</a:t>
            </a:r>
            <a:br>
              <a:rPr lang="ko-KR" altLang="en-US" sz="800">
                <a:latin typeface="Times New Roman" pitchFamily="18" charset="0"/>
              </a:rPr>
            </a:br>
            <a:r>
              <a:rPr lang="en-US" altLang="ko-KR" sz="800">
                <a:latin typeface="Times New Roman" pitchFamily="18" charset="0"/>
              </a:rPr>
              <a:t>// </a:t>
            </a:r>
            <a:r>
              <a:rPr lang="ko-KR" altLang="en-US" sz="800">
                <a:latin typeface="Times New Roman" pitchFamily="18" charset="0"/>
              </a:rPr>
              <a:t>소리 </a:t>
            </a:r>
            <a:r>
              <a:rPr lang="ko-KR" altLang="en-US" sz="800">
                <a:latin typeface="Times New Roman" pitchFamily="18" charset="0"/>
                <a:ea typeface="돋움" pitchFamily="50" charset="-127"/>
              </a:rPr>
              <a:t>내지</a:t>
            </a:r>
            <a:r>
              <a:rPr lang="ko-KR" altLang="en-US" sz="800">
                <a:latin typeface="Times New Roman" pitchFamily="18" charset="0"/>
              </a:rPr>
              <a:t> 못함   </a:t>
            </a:r>
            <a:r>
              <a:rPr lang="en-US" altLang="ko-KR" sz="900">
                <a:latin typeface="Times New Roman" pitchFamily="18" charset="0"/>
              </a:rPr>
              <a:t>}</a:t>
            </a:r>
          </a:p>
        </p:txBody>
      </p:sp>
      <p:cxnSp>
        <p:nvCxnSpPr>
          <p:cNvPr id="626744" name="AutoShape 56"/>
          <p:cNvCxnSpPr>
            <a:cxnSpLocks noChangeShapeType="1"/>
            <a:stCxn id="626742" idx="0"/>
            <a:endCxn id="626741" idx="3"/>
          </p:cNvCxnSpPr>
          <p:nvPr/>
        </p:nvCxnSpPr>
        <p:spPr bwMode="auto">
          <a:xfrm flipH="1" flipV="1">
            <a:off x="7980448" y="4946119"/>
            <a:ext cx="420602" cy="10371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626745" name="AutoShape 57"/>
          <p:cNvCxnSpPr>
            <a:cxnSpLocks noChangeShapeType="1"/>
            <a:stCxn id="626715" idx="3"/>
            <a:endCxn id="626707" idx="0"/>
          </p:cNvCxnSpPr>
          <p:nvPr/>
        </p:nvCxnSpPr>
        <p:spPr bwMode="auto">
          <a:xfrm>
            <a:off x="4132994" y="4746056"/>
            <a:ext cx="800163" cy="2672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6746" name="Line 58"/>
          <p:cNvSpPr>
            <a:spLocks noChangeShapeType="1"/>
          </p:cNvSpPr>
          <p:nvPr/>
        </p:nvSpPr>
        <p:spPr bwMode="auto">
          <a:xfrm>
            <a:off x="3635375" y="3068638"/>
            <a:ext cx="2881313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lIns="90000" tIns="46800" rIns="90000" bIns="46800" anchor="ctr"/>
          <a:lstStyle/>
          <a:p>
            <a:endParaRPr lang="ko-KR" altLang="en-US"/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 flipV="1">
            <a:off x="3348038" y="2349500"/>
            <a:ext cx="3240087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lIns="90000" tIns="46800" rIns="90000" bIns="46800" anchor="ctr"/>
          <a:lstStyle/>
          <a:p>
            <a:endParaRPr lang="ko-KR" altLang="en-US"/>
          </a:p>
        </p:txBody>
      </p:sp>
      <p:sp>
        <p:nvSpPr>
          <p:cNvPr id="626748" name="AutoShape 60"/>
          <p:cNvSpPr>
            <a:spLocks noChangeArrowheads="1"/>
          </p:cNvSpPr>
          <p:nvPr/>
        </p:nvSpPr>
        <p:spPr bwMode="auto">
          <a:xfrm>
            <a:off x="250825" y="3068638"/>
            <a:ext cx="1441450" cy="13684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1000">
                <a:latin typeface="Times New Roman" pitchFamily="18" charset="0"/>
              </a:rPr>
              <a:t>클라이언트에서는 </a:t>
            </a:r>
            <a:br>
              <a:rPr lang="ko-KR" altLang="en-US" sz="1000">
                <a:latin typeface="Times New Roman" pitchFamily="18" charset="0"/>
              </a:rPr>
            </a:br>
            <a:r>
              <a:rPr lang="ko-KR" altLang="en-US" sz="1000">
                <a:latin typeface="Times New Roman" pitchFamily="18" charset="0"/>
              </a:rPr>
              <a:t>나는 행동과 </a:t>
            </a:r>
            <a:br>
              <a:rPr lang="ko-KR" altLang="en-US" sz="1000">
                <a:latin typeface="Times New Roman" pitchFamily="18" charset="0"/>
              </a:rPr>
            </a:br>
            <a:r>
              <a:rPr lang="ko-KR" altLang="en-US" sz="1000">
                <a:latin typeface="Times New Roman" pitchFamily="18" charset="0"/>
              </a:rPr>
              <a:t>꽥꽥거리는 행동 </a:t>
            </a:r>
            <a:br>
              <a:rPr lang="ko-KR" altLang="en-US" sz="1000">
                <a:latin typeface="Times New Roman" pitchFamily="18" charset="0"/>
              </a:rPr>
            </a:br>
            <a:r>
              <a:rPr lang="ko-KR" altLang="en-US" sz="1000">
                <a:latin typeface="Times New Roman" pitchFamily="18" charset="0"/>
              </a:rPr>
              <a:t>모두에 대해서</a:t>
            </a:r>
            <a:br>
              <a:rPr lang="ko-KR" altLang="en-US" sz="1000">
                <a:latin typeface="Times New Roman" pitchFamily="18" charset="0"/>
              </a:rPr>
            </a:br>
            <a:r>
              <a:rPr lang="ko-KR" altLang="en-US" sz="1000">
                <a:latin typeface="Times New Roman" pitchFamily="18" charset="0"/>
              </a:rPr>
              <a:t>캡슐화된 알고리즘을</a:t>
            </a:r>
            <a:br>
              <a:rPr lang="ko-KR" altLang="en-US" sz="1000">
                <a:latin typeface="Times New Roman" pitchFamily="18" charset="0"/>
              </a:rPr>
            </a:br>
            <a:r>
              <a:rPr lang="ko-KR" altLang="en-US" sz="1000">
                <a:latin typeface="Times New Roman" pitchFamily="18" charset="0"/>
              </a:rPr>
              <a:t>활용한다</a:t>
            </a:r>
            <a:r>
              <a:rPr lang="en-US" altLang="ko-KR" sz="1000">
                <a:latin typeface="Times New Roman" pitchFamily="18" charset="0"/>
              </a:rPr>
              <a:t>.   </a:t>
            </a:r>
          </a:p>
        </p:txBody>
      </p:sp>
      <p:sp>
        <p:nvSpPr>
          <p:cNvPr id="62" name="슬라이드 번호 개체 틀 6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84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4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684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State Pattern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내부 상태가 바뀜에 따라 객체의 행동이 바뀔 수 있도록 해 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마치 객체의 클래스가 바뀌는 것 같은 결과를 얻을 수 있다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Picture 2" descr="http://postfiles5.naver.net/20100308_116/kimkitihj_1268030242784f7EWT_jpg/13_kimkitihj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419870"/>
            <a:ext cx="2595364" cy="3893047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8598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껌 뽑기 기계 상태 </a:t>
            </a:r>
            <a:r>
              <a:rPr lang="ko-KR" altLang="en-US"/>
              <a:t>다이어그램</a:t>
            </a:r>
          </a:p>
        </p:txBody>
      </p:sp>
      <p:sp>
        <p:nvSpPr>
          <p:cNvPr id="609283" name="Oval 3"/>
          <p:cNvSpPr>
            <a:spLocks noChangeArrowheads="1"/>
          </p:cNvSpPr>
          <p:nvPr/>
        </p:nvSpPr>
        <p:spPr bwMode="auto">
          <a:xfrm>
            <a:off x="1347788" y="1570112"/>
            <a:ext cx="1143000" cy="1066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9284" name="Oval 4"/>
          <p:cNvSpPr>
            <a:spLocks noChangeArrowheads="1"/>
          </p:cNvSpPr>
          <p:nvPr/>
        </p:nvSpPr>
        <p:spPr bwMode="auto">
          <a:xfrm>
            <a:off x="4548188" y="2106613"/>
            <a:ext cx="1143000" cy="1066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9285" name="Oval 5"/>
          <p:cNvSpPr>
            <a:spLocks noChangeArrowheads="1"/>
          </p:cNvSpPr>
          <p:nvPr/>
        </p:nvSpPr>
        <p:spPr bwMode="auto">
          <a:xfrm>
            <a:off x="3176588" y="3325813"/>
            <a:ext cx="1143000" cy="1066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9286" name="Oval 6"/>
          <p:cNvSpPr>
            <a:spLocks noChangeArrowheads="1"/>
          </p:cNvSpPr>
          <p:nvPr/>
        </p:nvSpPr>
        <p:spPr bwMode="auto">
          <a:xfrm>
            <a:off x="6453188" y="4468813"/>
            <a:ext cx="1143000" cy="990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9287" name="Text Box 7"/>
          <p:cNvSpPr txBox="1">
            <a:spLocks noChangeArrowheads="1"/>
          </p:cNvSpPr>
          <p:nvPr/>
        </p:nvSpPr>
        <p:spPr bwMode="auto">
          <a:xfrm>
            <a:off x="1464565" y="1907540"/>
            <a:ext cx="96052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1800" dirty="0" smtClean="0">
                <a:solidFill>
                  <a:srgbClr val="FF0000"/>
                </a:solidFill>
                <a:latin typeface="Times" pitchFamily="18" charset="0"/>
                <a:ea typeface="HY중고딕" pitchFamily="18" charset="-127"/>
              </a:rPr>
              <a:t>Sold out</a:t>
            </a:r>
            <a:endParaRPr lang="en-US" altLang="ko-KR" sz="1800" dirty="0">
              <a:solidFill>
                <a:srgbClr val="FF0000"/>
              </a:solidFill>
              <a:latin typeface="Times" pitchFamily="18" charset="0"/>
              <a:ea typeface="HY중고딕" pitchFamily="18" charset="-127"/>
            </a:endParaRPr>
          </a:p>
        </p:txBody>
      </p:sp>
      <p:sp>
        <p:nvSpPr>
          <p:cNvPr id="609288" name="Text Box 8"/>
          <p:cNvSpPr txBox="1">
            <a:spLocks noChangeArrowheads="1"/>
          </p:cNvSpPr>
          <p:nvPr/>
        </p:nvSpPr>
        <p:spPr bwMode="auto">
          <a:xfrm>
            <a:off x="4638055" y="2231082"/>
            <a:ext cx="889987" cy="7017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latin typeface="Times" pitchFamily="18" charset="0"/>
                <a:ea typeface="HY중고딕" pitchFamily="18" charset="-127"/>
              </a:rPr>
              <a:t>Has</a:t>
            </a:r>
          </a:p>
          <a:p>
            <a:pPr algn="ctr"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latin typeface="Times" pitchFamily="18" charset="0"/>
                <a:ea typeface="HY중고딕" pitchFamily="18" charset="-127"/>
              </a:rPr>
              <a:t>Quarter</a:t>
            </a:r>
          </a:p>
        </p:txBody>
      </p:sp>
      <p:sp>
        <p:nvSpPr>
          <p:cNvPr id="609289" name="Text Box 9"/>
          <p:cNvSpPr txBox="1">
            <a:spLocks noChangeArrowheads="1"/>
          </p:cNvSpPr>
          <p:nvPr/>
        </p:nvSpPr>
        <p:spPr bwMode="auto">
          <a:xfrm>
            <a:off x="3321973" y="3519357"/>
            <a:ext cx="889987" cy="7017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latin typeface="Times" pitchFamily="18" charset="0"/>
                <a:ea typeface="HY중고딕" pitchFamily="18" charset="-127"/>
              </a:rPr>
              <a:t>No</a:t>
            </a:r>
          </a:p>
          <a:p>
            <a:pPr algn="ctr"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latin typeface="Times" pitchFamily="18" charset="0"/>
                <a:ea typeface="HY중고딕" pitchFamily="18" charset="-127"/>
              </a:rPr>
              <a:t>Quarter</a:t>
            </a:r>
          </a:p>
        </p:txBody>
      </p:sp>
      <p:sp>
        <p:nvSpPr>
          <p:cNvPr id="609290" name="Text Box 10"/>
          <p:cNvSpPr txBox="1">
            <a:spLocks noChangeArrowheads="1"/>
          </p:cNvSpPr>
          <p:nvPr/>
        </p:nvSpPr>
        <p:spPr bwMode="auto">
          <a:xfrm>
            <a:off x="6531749" y="4671485"/>
            <a:ext cx="992579" cy="7017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latin typeface="Times" pitchFamily="18" charset="0"/>
                <a:ea typeface="HY중고딕" pitchFamily="18" charset="-127"/>
              </a:rPr>
              <a:t>Gumball</a:t>
            </a:r>
          </a:p>
          <a:p>
            <a:pPr algn="ctr"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latin typeface="Times" pitchFamily="18" charset="0"/>
                <a:ea typeface="HY중고딕" pitchFamily="18" charset="-127"/>
              </a:rPr>
              <a:t>Sold</a:t>
            </a:r>
          </a:p>
        </p:txBody>
      </p:sp>
      <p:sp>
        <p:nvSpPr>
          <p:cNvPr id="609291" name="Freeform 11"/>
          <p:cNvSpPr>
            <a:spLocks/>
          </p:cNvSpPr>
          <p:nvPr/>
        </p:nvSpPr>
        <p:spPr bwMode="auto">
          <a:xfrm>
            <a:off x="395288" y="2551113"/>
            <a:ext cx="6057900" cy="3581400"/>
          </a:xfrm>
          <a:custGeom>
            <a:avLst/>
            <a:gdLst/>
            <a:ahLst/>
            <a:cxnLst>
              <a:cxn ang="0">
                <a:pos x="3816" y="1728"/>
              </a:cxn>
              <a:cxn ang="0">
                <a:pos x="504" y="1968"/>
              </a:cxn>
              <a:cxn ang="0">
                <a:pos x="792" y="0"/>
              </a:cxn>
            </a:cxnLst>
            <a:rect l="0" t="0" r="r" b="b"/>
            <a:pathLst>
              <a:path w="3816" h="2256">
                <a:moveTo>
                  <a:pt x="3816" y="1728"/>
                </a:moveTo>
                <a:cubicBezTo>
                  <a:pt x="2412" y="1992"/>
                  <a:pt x="1008" y="2256"/>
                  <a:pt x="504" y="1968"/>
                </a:cubicBezTo>
                <a:cubicBezTo>
                  <a:pt x="0" y="1680"/>
                  <a:pt x="396" y="840"/>
                  <a:pt x="79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09292" name="Freeform 12"/>
          <p:cNvSpPr>
            <a:spLocks/>
          </p:cNvSpPr>
          <p:nvPr/>
        </p:nvSpPr>
        <p:spPr bwMode="auto">
          <a:xfrm>
            <a:off x="5691188" y="2335213"/>
            <a:ext cx="2463800" cy="2527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4" y="576"/>
              </a:cxn>
              <a:cxn ang="0">
                <a:pos x="1248" y="1440"/>
              </a:cxn>
              <a:cxn ang="0">
                <a:pos x="1248" y="1488"/>
              </a:cxn>
            </a:cxnLst>
            <a:rect l="0" t="0" r="r" b="b"/>
            <a:pathLst>
              <a:path w="1552" h="1592">
                <a:moveTo>
                  <a:pt x="0" y="0"/>
                </a:moveTo>
                <a:cubicBezTo>
                  <a:pt x="568" y="168"/>
                  <a:pt x="1136" y="336"/>
                  <a:pt x="1344" y="576"/>
                </a:cubicBezTo>
                <a:cubicBezTo>
                  <a:pt x="1552" y="816"/>
                  <a:pt x="1264" y="1288"/>
                  <a:pt x="1248" y="1440"/>
                </a:cubicBezTo>
                <a:cubicBezTo>
                  <a:pt x="1232" y="1592"/>
                  <a:pt x="1240" y="1540"/>
                  <a:pt x="1248" y="148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09293" name="Freeform 13"/>
          <p:cNvSpPr>
            <a:spLocks/>
          </p:cNvSpPr>
          <p:nvPr/>
        </p:nvSpPr>
        <p:spPr bwMode="auto">
          <a:xfrm>
            <a:off x="4360912" y="2996952"/>
            <a:ext cx="1219200" cy="12065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528" y="672"/>
              </a:cxn>
              <a:cxn ang="0">
                <a:pos x="0" y="528"/>
              </a:cxn>
            </a:cxnLst>
            <a:rect l="0" t="0" r="r" b="b"/>
            <a:pathLst>
              <a:path w="768" h="760">
                <a:moveTo>
                  <a:pt x="768" y="0"/>
                </a:moveTo>
                <a:cubicBezTo>
                  <a:pt x="712" y="292"/>
                  <a:pt x="656" y="584"/>
                  <a:pt x="528" y="672"/>
                </a:cubicBezTo>
                <a:cubicBezTo>
                  <a:pt x="400" y="760"/>
                  <a:pt x="200" y="644"/>
                  <a:pt x="0" y="52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09294" name="Freeform 14"/>
          <p:cNvSpPr>
            <a:spLocks/>
          </p:cNvSpPr>
          <p:nvPr/>
        </p:nvSpPr>
        <p:spPr bwMode="auto">
          <a:xfrm>
            <a:off x="3443288" y="2366392"/>
            <a:ext cx="1181100" cy="990600"/>
          </a:xfrm>
          <a:custGeom>
            <a:avLst/>
            <a:gdLst/>
            <a:ahLst/>
            <a:cxnLst>
              <a:cxn ang="0">
                <a:pos x="24" y="624"/>
              </a:cxn>
              <a:cxn ang="0">
                <a:pos x="120" y="144"/>
              </a:cxn>
              <a:cxn ang="0">
                <a:pos x="744" y="0"/>
              </a:cxn>
            </a:cxnLst>
            <a:rect l="0" t="0" r="r" b="b"/>
            <a:pathLst>
              <a:path w="744" h="624">
                <a:moveTo>
                  <a:pt x="24" y="624"/>
                </a:moveTo>
                <a:cubicBezTo>
                  <a:pt x="12" y="436"/>
                  <a:pt x="0" y="248"/>
                  <a:pt x="120" y="144"/>
                </a:cubicBezTo>
                <a:cubicBezTo>
                  <a:pt x="240" y="40"/>
                  <a:pt x="640" y="24"/>
                  <a:pt x="74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09295" name="Freeform 15"/>
          <p:cNvSpPr>
            <a:spLocks/>
          </p:cNvSpPr>
          <p:nvPr/>
        </p:nvSpPr>
        <p:spPr bwMode="auto">
          <a:xfrm>
            <a:off x="2755776" y="4365848"/>
            <a:ext cx="1600200" cy="1295400"/>
          </a:xfrm>
          <a:custGeom>
            <a:avLst/>
            <a:gdLst/>
            <a:ahLst/>
            <a:cxnLst>
              <a:cxn ang="0">
                <a:pos x="1008" y="816"/>
              </a:cxn>
              <a:cxn ang="0">
                <a:pos x="96" y="432"/>
              </a:cxn>
              <a:cxn ang="0">
                <a:pos x="432" y="0"/>
              </a:cxn>
            </a:cxnLst>
            <a:rect l="0" t="0" r="r" b="b"/>
            <a:pathLst>
              <a:path w="1008" h="816">
                <a:moveTo>
                  <a:pt x="1008" y="816"/>
                </a:moveTo>
                <a:cubicBezTo>
                  <a:pt x="600" y="692"/>
                  <a:pt x="192" y="568"/>
                  <a:pt x="96" y="432"/>
                </a:cubicBezTo>
                <a:cubicBezTo>
                  <a:pt x="0" y="296"/>
                  <a:pt x="216" y="1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09296" name="Text Box 16"/>
          <p:cNvSpPr txBox="1">
            <a:spLocks noChangeArrowheads="1"/>
          </p:cNvSpPr>
          <p:nvPr/>
        </p:nvSpPr>
        <p:spPr bwMode="auto">
          <a:xfrm>
            <a:off x="6627166" y="3172906"/>
            <a:ext cx="13292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000" dirty="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turns crank</a:t>
            </a:r>
          </a:p>
        </p:txBody>
      </p:sp>
      <p:sp>
        <p:nvSpPr>
          <p:cNvPr id="609297" name="Text Box 17"/>
          <p:cNvSpPr txBox="1">
            <a:spLocks noChangeArrowheads="1"/>
          </p:cNvSpPr>
          <p:nvPr/>
        </p:nvSpPr>
        <p:spPr bwMode="auto">
          <a:xfrm>
            <a:off x="4644008" y="5517232"/>
            <a:ext cx="196713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000" smtClean="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dispense gumball</a:t>
            </a:r>
            <a:endParaRPr lang="en-US" altLang="ko-KR" sz="2000">
              <a:solidFill>
                <a:srgbClr val="2B2B45"/>
              </a:solidFill>
              <a:latin typeface="Times" pitchFamily="18" charset="0"/>
              <a:ea typeface="HY중고딕" pitchFamily="18" charset="-127"/>
            </a:endParaRPr>
          </a:p>
        </p:txBody>
      </p:sp>
      <p:sp>
        <p:nvSpPr>
          <p:cNvPr id="609298" name="Text Box 18"/>
          <p:cNvSpPr txBox="1">
            <a:spLocks noChangeArrowheads="1"/>
          </p:cNvSpPr>
          <p:nvPr/>
        </p:nvSpPr>
        <p:spPr bwMode="auto">
          <a:xfrm>
            <a:off x="5220072" y="3789040"/>
            <a:ext cx="155523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0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ejects quarter</a:t>
            </a:r>
          </a:p>
        </p:txBody>
      </p:sp>
      <p:sp>
        <p:nvSpPr>
          <p:cNvPr id="609299" name="Text Box 19"/>
          <p:cNvSpPr txBox="1">
            <a:spLocks noChangeArrowheads="1"/>
          </p:cNvSpPr>
          <p:nvPr/>
        </p:nvSpPr>
        <p:spPr bwMode="auto">
          <a:xfrm>
            <a:off x="2699792" y="2803525"/>
            <a:ext cx="164019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000" dirty="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inserts quarter</a:t>
            </a:r>
          </a:p>
        </p:txBody>
      </p:sp>
      <p:sp>
        <p:nvSpPr>
          <p:cNvPr id="609300" name="Text Box 20"/>
          <p:cNvSpPr txBox="1">
            <a:spLocks noChangeArrowheads="1"/>
          </p:cNvSpPr>
          <p:nvPr/>
        </p:nvSpPr>
        <p:spPr bwMode="auto">
          <a:xfrm>
            <a:off x="2987824" y="4757082"/>
            <a:ext cx="174278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000" smtClean="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if gumballs </a:t>
            </a:r>
            <a:r>
              <a:rPr lang="en-US" altLang="ko-KR" sz="20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&gt; 0</a:t>
            </a:r>
          </a:p>
        </p:txBody>
      </p:sp>
      <p:sp>
        <p:nvSpPr>
          <p:cNvPr id="609301" name="Text Box 21"/>
          <p:cNvSpPr txBox="1">
            <a:spLocks noChangeArrowheads="1"/>
          </p:cNvSpPr>
          <p:nvPr/>
        </p:nvSpPr>
        <p:spPr bwMode="auto">
          <a:xfrm>
            <a:off x="827584" y="4725144"/>
            <a:ext cx="188705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000" smtClean="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if gumballs == </a:t>
            </a:r>
            <a:r>
              <a:rPr lang="en-US" altLang="ko-KR" sz="2000">
                <a:solidFill>
                  <a:srgbClr val="2B2B45"/>
                </a:solidFill>
                <a:latin typeface="Times" pitchFamily="18" charset="0"/>
                <a:ea typeface="HY중고딕" pitchFamily="18" charset="-127"/>
              </a:rPr>
              <a:t>0</a:t>
            </a:r>
          </a:p>
        </p:txBody>
      </p:sp>
      <p:pic>
        <p:nvPicPr>
          <p:cNvPr id="22532" name="Picture 4" descr="http://pds19.egloos.com/pds/201111/27/67/d0080667_4ed1e826d28c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7" y="0"/>
            <a:ext cx="2339753" cy="2216391"/>
          </a:xfrm>
          <a:prstGeom prst="rect">
            <a:avLst/>
          </a:prstGeom>
          <a:noFill/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8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 버전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네 가지 상태 정하고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인스턴스 변수로 현재 상태와 현재 재고량 표시</a:t>
            </a:r>
            <a:endParaRPr lang="en-US" altLang="ko-KR" sz="2000" smtClean="0"/>
          </a:p>
          <a:p>
            <a:r>
              <a:rPr lang="ko-KR" altLang="en-US" sz="2000" smtClean="0"/>
              <a:t>생성자</a:t>
            </a:r>
            <a:r>
              <a:rPr lang="en-US" altLang="ko-KR" sz="2000" smtClean="0"/>
              <a:t>: </a:t>
            </a:r>
            <a:r>
              <a:rPr lang="ko-KR" altLang="en-US" sz="2000" smtClean="0"/>
              <a:t>껌 개수를 인수로 받음</a:t>
            </a:r>
            <a:endParaRPr lang="ko-KR" altLang="en-US" sz="200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4219575" cy="3581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32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 버전 </a:t>
            </a:r>
            <a:r>
              <a:rPr lang="en-US" altLang="ko-KR" smtClean="0"/>
              <a:t>- </a:t>
            </a:r>
            <a:r>
              <a:rPr lang="ko-KR" altLang="en-US" smtClean="0"/>
              <a:t>계속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각각의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동작에 대한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구현</a:t>
            </a:r>
            <a:endParaRPr lang="en-US" altLang="ko-KR" sz="2000" dirty="0" smtClean="0"/>
          </a:p>
          <a:p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메소드에서는</a:t>
            </a:r>
            <a:r>
              <a:rPr lang="ko-KR" altLang="en-US" sz="2000" dirty="0" smtClean="0"/>
              <a:t> 현재 상태에 따라 할 일을 구별</a:t>
            </a:r>
            <a:endParaRPr lang="ko-KR" altLang="en-US" sz="20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875" y="2492896"/>
            <a:ext cx="8256605" cy="32403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4976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 버전 </a:t>
            </a:r>
            <a:r>
              <a:rPr lang="en-US" altLang="ko-KR" smtClean="0"/>
              <a:t>- </a:t>
            </a:r>
            <a:r>
              <a:rPr lang="ko-KR" altLang="en-US" smtClean="0"/>
              <a:t>계속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620688"/>
            <a:ext cx="5400600" cy="60693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576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 버전 </a:t>
            </a:r>
            <a:r>
              <a:rPr lang="en-US" altLang="ko-KR" smtClean="0"/>
              <a:t>- </a:t>
            </a:r>
            <a:r>
              <a:rPr lang="ko-KR" altLang="en-US" smtClean="0"/>
              <a:t>계속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드라이버 클래스</a:t>
            </a:r>
            <a:endParaRPr lang="ko-KR" altLang="en-US" sz="2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6486525" cy="324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51720" y="55172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0893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 버전 </a:t>
            </a:r>
            <a:r>
              <a:rPr lang="en-US" altLang="ko-KR" smtClean="0"/>
              <a:t>- </a:t>
            </a:r>
            <a:r>
              <a:rPr lang="ko-KR" altLang="en-US" smtClean="0"/>
              <a:t>문제점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뭔가 지저분하다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dirty="0" err="1" smtClean="0"/>
              <a:t>조건문이</a:t>
            </a:r>
            <a:r>
              <a:rPr lang="ko-KR" altLang="en-US" dirty="0" smtClean="0"/>
              <a:t> 많다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095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1006</Words>
  <Application>Microsoft Office PowerPoint</Application>
  <PresentationFormat>화면 슬라이드 쇼(4:3)</PresentationFormat>
  <Paragraphs>276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HY중고딕</vt:lpstr>
      <vt:lpstr>굴림</vt:lpstr>
      <vt:lpstr>돋움</vt:lpstr>
      <vt:lpstr>바탕</vt:lpstr>
      <vt:lpstr>Consolas</vt:lpstr>
      <vt:lpstr>Palatino Linotype</vt:lpstr>
      <vt:lpstr>Times</vt:lpstr>
      <vt:lpstr>Times New Roman</vt:lpstr>
      <vt:lpstr>Wingdings</vt:lpstr>
      <vt:lpstr>기본 디자인</vt:lpstr>
      <vt:lpstr>EO207 자바프로그래밍응용    디자인 패턴 #5</vt:lpstr>
      <vt:lpstr>PowerPoint 프레젠테이션</vt:lpstr>
      <vt:lpstr>State Pattern</vt:lpstr>
      <vt:lpstr>껌 뽑기 기계 상태 다이어그램</vt:lpstr>
      <vt:lpstr>1차 버전</vt:lpstr>
      <vt:lpstr>1차 버전 - 계속</vt:lpstr>
      <vt:lpstr>1차 버전 - 계속</vt:lpstr>
      <vt:lpstr>1차 버전 - 계속</vt:lpstr>
      <vt:lpstr>1차 버전 - 문제점</vt:lpstr>
      <vt:lpstr>State Pattern 적용</vt:lpstr>
      <vt:lpstr>스테이트 패턴 적용 - 계속</vt:lpstr>
      <vt:lpstr>State 인터페이스와 실제 State 클래스들</vt:lpstr>
      <vt:lpstr>State class 구현 – NoQuarterState 클래스의 경우</vt:lpstr>
      <vt:lpstr>Gumballmachine 클래스</vt:lpstr>
      <vt:lpstr>실습 #1 – Light 프로젝트</vt:lpstr>
      <vt:lpstr>실습 #2 – Cat 프로젝트</vt:lpstr>
      <vt:lpstr>Cat 프로젝트 클래스 다이어그램</vt:lpstr>
      <vt:lpstr>요약</vt:lpstr>
      <vt:lpstr>State pattern과 Strategy pattern</vt:lpstr>
      <vt:lpstr>State pattern</vt:lpstr>
      <vt:lpstr>Strategy pattern</vt:lpstr>
      <vt:lpstr>질문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자바프로그래밍응용</dc:title>
  <dc:creator>bkim</dc:creator>
  <cp:lastModifiedBy>bkim</cp:lastModifiedBy>
  <cp:revision>318</cp:revision>
  <cp:lastPrinted>2000-10-31T01:31:12Z</cp:lastPrinted>
  <dcterms:created xsi:type="dcterms:W3CDTF">1998-06-26T08:07:32Z</dcterms:created>
  <dcterms:modified xsi:type="dcterms:W3CDTF">2021-12-07T01:20:03Z</dcterms:modified>
</cp:coreProperties>
</file>