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1E31-50EB-43AC-AA36-E224CE4D2F7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EE0D-D1D0-42B9-BECE-CFFAC91AA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66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1E31-50EB-43AC-AA36-E224CE4D2F7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EE0D-D1D0-42B9-BECE-CFFAC91AA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90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1E31-50EB-43AC-AA36-E224CE4D2F7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EE0D-D1D0-42B9-BECE-CFFAC91AA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69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1E31-50EB-43AC-AA36-E224CE4D2F7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EE0D-D1D0-42B9-BECE-CFFAC91AA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2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1E31-50EB-43AC-AA36-E224CE4D2F7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EE0D-D1D0-42B9-BECE-CFFAC91AA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39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1E31-50EB-43AC-AA36-E224CE4D2F7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EE0D-D1D0-42B9-BECE-CFFAC91AA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6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1E31-50EB-43AC-AA36-E224CE4D2F7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EE0D-D1D0-42B9-BECE-CFFAC91AA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1E31-50EB-43AC-AA36-E224CE4D2F7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EE0D-D1D0-42B9-BECE-CFFAC91AA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71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1E31-50EB-43AC-AA36-E224CE4D2F7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EE0D-D1D0-42B9-BECE-CFFAC91AA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53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1E31-50EB-43AC-AA36-E224CE4D2F7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EE0D-D1D0-42B9-BECE-CFFAC91AA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70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1E31-50EB-43AC-AA36-E224CE4D2F7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EE0D-D1D0-42B9-BECE-CFFAC91AA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23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71E31-50EB-43AC-AA36-E224CE4D2F7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7EE0D-D1D0-42B9-BECE-CFFAC91AA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7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9410" y="1833772"/>
            <a:ext cx="10106526" cy="23876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Block vs Non-Block 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(</a:t>
            </a:r>
            <a:r>
              <a:rPr lang="ko-KR" altLang="en-US" sz="3500" dirty="0" err="1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블럭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, </a:t>
            </a:r>
            <a:r>
              <a:rPr lang="ko-KR" altLang="en-US" sz="3500" dirty="0" err="1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논블럭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)</a:t>
            </a:r>
            <a:r>
              <a:rPr lang="en-US" altLang="ko-KR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/>
            </a:r>
            <a:br>
              <a:rPr lang="en-US" altLang="ko-KR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</a:br>
            <a:r>
              <a:rPr lang="en-US" altLang="ko-KR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Sync vs </a:t>
            </a:r>
            <a:r>
              <a:rPr lang="en-US" altLang="ko-KR" dirty="0" err="1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Async</a:t>
            </a:r>
            <a:r>
              <a:rPr lang="en-US" altLang="ko-KR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(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동기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, 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비동기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)</a:t>
            </a:r>
            <a:endParaRPr lang="ko-KR" altLang="en-US" sz="3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36295" y="5202238"/>
            <a:ext cx="9144000" cy="1655762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2019975007 </a:t>
            </a:r>
            <a:r>
              <a:rPr lang="ko-KR" altLang="en-US" dirty="0" err="1" smtClean="0"/>
              <a:t>김이레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17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9561094" y="2149637"/>
            <a:ext cx="1620252" cy="4074695"/>
            <a:chOff x="9480884" y="1427747"/>
            <a:chExt cx="1620252" cy="4074695"/>
          </a:xfrm>
        </p:grpSpPr>
        <p:sp>
          <p:nvSpPr>
            <p:cNvPr id="2" name="타원 1"/>
            <p:cNvSpPr/>
            <p:nvPr/>
          </p:nvSpPr>
          <p:spPr>
            <a:xfrm>
              <a:off x="9480884" y="1427747"/>
              <a:ext cx="1507958" cy="14919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>
              <a:off x="9480884" y="2919663"/>
              <a:ext cx="1620252" cy="25827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47010" y="2695068"/>
            <a:ext cx="1403684" cy="3529263"/>
            <a:chOff x="9480884" y="1427747"/>
            <a:chExt cx="1620252" cy="4074695"/>
          </a:xfrm>
        </p:grpSpPr>
        <p:sp>
          <p:nvSpPr>
            <p:cNvPr id="9" name="타원 8"/>
            <p:cNvSpPr/>
            <p:nvPr/>
          </p:nvSpPr>
          <p:spPr>
            <a:xfrm>
              <a:off x="9480884" y="1427747"/>
              <a:ext cx="1507958" cy="14919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>
              <a:off x="9480884" y="2919663"/>
              <a:ext cx="1620252" cy="25827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625261" y="6384389"/>
            <a:ext cx="149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Sync 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교수님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76673" y="1418721"/>
            <a:ext cx="2165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읽는 중 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..</a:t>
            </a:r>
          </a:p>
          <a:p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바로 수정하세요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4" name="가로로 말린 두루마리 모양 13"/>
          <p:cNvSpPr/>
          <p:nvPr/>
        </p:nvSpPr>
        <p:spPr>
          <a:xfrm>
            <a:off x="2775283" y="2342051"/>
            <a:ext cx="1203158" cy="11070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과제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2715" y="273102"/>
            <a:ext cx="109086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Synchronous (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동기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)</a:t>
            </a:r>
            <a:endParaRPr lang="ko-KR" altLang="en-US" sz="3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45978" y="1403653"/>
            <a:ext cx="26148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기다림 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or </a:t>
            </a:r>
            <a:r>
              <a:rPr lang="ko-KR" altLang="en-US" dirty="0" err="1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다른일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바로 수정하겠습니다</a:t>
            </a:r>
            <a:endParaRPr lang="en-US" altLang="ko-KR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29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L 2.08333E-7 4.07407E-6 C 0.00625 -0.00671 0.01211 -0.01412 0.01875 -0.01991 C 0.02097 -0.02199 0.02357 -0.02269 0.02617 -0.02338 C 0.0336 -0.025 0.04115 -0.02546 0.0487 -0.02662 C 0.05117 -0.02778 0.05365 -0.02871 0.05625 -0.03009 C 0.05808 -0.03102 0.0599 -0.03287 0.06185 -0.03334 C 0.06927 -0.03519 0.07683 -0.03565 0.08438 -0.03658 L 0.21185 -0.03334 C 0.21433 -0.03334 0.2168 -0.03079 0.21927 -0.03009 C 0.2237 -0.02871 0.22813 -0.02778 0.23242 -0.02662 C 0.25391 -0.01389 0.23295 -0.0257 0.26055 -0.01343 C 0.26589 -0.01111 0.27045 -0.00648 0.27552 -0.00324 C 0.2836 0.00139 0.29167 0.00625 0.3 0.00995 C 0.31745 0.01782 0.29662 0.0081 0.32813 0.02662 C 0.33047 0.02801 0.33321 0.02847 0.33555 0.03009 C 0.34323 0.03495 0.35039 0.04166 0.35808 0.04676 C 0.36042 0.04838 0.36315 0.04815 0.36563 0.05 C 0.37318 0.05602 0.38112 0.0618 0.38802 0.06991 C 0.38998 0.07222 0.39167 0.07477 0.39375 0.07662 C 0.39545 0.07824 0.39753 0.0787 0.39935 0.08009 C 0.40586 0.08495 0.4142 0.09444 0.41992 0.1 C 0.4224 0.10231 0.425 0.1044 0.42748 0.10671 C 0.4474 0.15116 0.42188 0.09676 0.44427 0.13657 C 0.45677 0.15879 0.43867 0.13565 0.45365 0.15324 L 0.4612 0.17338 C 0.4625 0.17662 0.46289 0.18148 0.46498 0.18333 L 0.46875 0.1868 " pathEditMode="relative" ptsTypes="AAAAAAAAAAAAAAAAAAAAAAA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876 0.18681 L 0.46876 0.18681 C 0.4474 0.16019 0.456 0.17153 0.44246 0.15347 C 0.4392 0.13634 0.44298 0.14908 0.4349 0.13681 C 0.43165 0.13148 0.42904 0.12477 0.42553 0.12014 C 0.41654 0.1081 0.40678 0.09792 0.3974 0.08681 C 0.38868 0.07616 0.38569 0.06968 0.37683 0.06343 C 0.37006 0.05857 0.36303 0.05486 0.35626 0.05 C 0.35365 0.04815 0.35131 0.04537 0.34871 0.04352 C 0.34688 0.04213 0.34493 0.0412 0.34311 0.04005 C 0.33998 0.03796 0.33686 0.03542 0.33373 0.03333 C 0.33191 0.03218 0.32996 0.03125 0.32813 0.03009 C 0.32071 0.02523 0.30092 0.00995 0.29063 0.00671 C 0.28438 0.00486 0.27813 0.00463 0.27188 0.00347 C 0.2599 -0.0037 0.26928 0.00116 0.24753 -0.00324 C 0.24246 -0.00417 0.23751 -0.00555 0.23243 -0.00648 L 0.21563 -0.00995 C 0.14402 -0.04167 0.20587 -0.01551 0.00938 -0.00995 C -0.00377 -0.00949 -0.01692 -0.00764 -0.02994 -0.00648 C -0.04609 0.0125 -0.02577 -0.01042 -0.04127 0.00347 C -0.04452 0.00625 -0.04739 0.01042 -0.05064 0.01343 C -0.06379 0.02523 -0.0565 0.01389 -0.06366 0.02685 " pathEditMode="relative" ptsTypes="AAAAAAAAAAAAAAAAAAAA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972" t="8322"/>
          <a:stretch/>
        </p:blipFill>
        <p:spPr>
          <a:xfrm>
            <a:off x="3256547" y="1427744"/>
            <a:ext cx="5481639" cy="50372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2715" y="315043"/>
            <a:ext cx="109086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Asynchronous (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비동기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)</a:t>
            </a:r>
            <a:endParaRPr lang="ko-KR" altLang="en-US" sz="3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7" name="순서도: 대체 처리 6"/>
          <p:cNvSpPr/>
          <p:nvPr/>
        </p:nvSpPr>
        <p:spPr>
          <a:xfrm>
            <a:off x="3497708" y="1121287"/>
            <a:ext cx="1010652" cy="330314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제어권</a:t>
            </a:r>
            <a:endParaRPr lang="ko-KR" altLang="en-US" dirty="0"/>
          </a:p>
        </p:txBody>
      </p:sp>
      <p:sp>
        <p:nvSpPr>
          <p:cNvPr id="9" name="순서도: 대체 처리 8"/>
          <p:cNvSpPr/>
          <p:nvPr/>
        </p:nvSpPr>
        <p:spPr>
          <a:xfrm>
            <a:off x="8252460" y="2938510"/>
            <a:ext cx="251460" cy="3200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대체 처리 9"/>
          <p:cNvSpPr/>
          <p:nvPr/>
        </p:nvSpPr>
        <p:spPr>
          <a:xfrm>
            <a:off x="4256900" y="5270230"/>
            <a:ext cx="251460" cy="3200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77556E-17 L 4.79167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.25 L 0.30924 0.2608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6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924 0.26088 L 0.00091 0.5409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17" y="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-1.85185E-6 L -0.00065 0.3222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1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54097 L 0.0039 0.8182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1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9" grpId="0" animBg="1"/>
      <p:bldP spid="9" grpId="1" animBg="1"/>
      <p:bldP spid="9" grpId="2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9561094" y="2165679"/>
            <a:ext cx="1620252" cy="4074695"/>
            <a:chOff x="9480884" y="1427747"/>
            <a:chExt cx="1620252" cy="4074695"/>
          </a:xfrm>
        </p:grpSpPr>
        <p:sp>
          <p:nvSpPr>
            <p:cNvPr id="2" name="타원 1"/>
            <p:cNvSpPr/>
            <p:nvPr/>
          </p:nvSpPr>
          <p:spPr>
            <a:xfrm>
              <a:off x="9480884" y="1427747"/>
              <a:ext cx="1507958" cy="14919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>
              <a:off x="9480884" y="2919663"/>
              <a:ext cx="1620252" cy="25827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47010" y="2711110"/>
            <a:ext cx="1403684" cy="3529263"/>
            <a:chOff x="9480884" y="1427747"/>
            <a:chExt cx="1620252" cy="4074695"/>
          </a:xfrm>
        </p:grpSpPr>
        <p:sp>
          <p:nvSpPr>
            <p:cNvPr id="9" name="타원 8"/>
            <p:cNvSpPr/>
            <p:nvPr/>
          </p:nvSpPr>
          <p:spPr>
            <a:xfrm>
              <a:off x="9480884" y="1427747"/>
              <a:ext cx="1507958" cy="14919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>
              <a:off x="9480884" y="2919663"/>
              <a:ext cx="1620252" cy="25827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625261" y="6400431"/>
            <a:ext cx="186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ASync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교수님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14936" y="1517717"/>
            <a:ext cx="2863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읽는 중 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..</a:t>
            </a:r>
          </a:p>
          <a:p>
            <a:pPr algn="ctr"/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algn="ctr"/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~~~ 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이렇게 하세요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4" name="가로로 말린 두루마리 모양 13"/>
          <p:cNvSpPr/>
          <p:nvPr/>
        </p:nvSpPr>
        <p:spPr>
          <a:xfrm>
            <a:off x="2775283" y="2358093"/>
            <a:ext cx="1203158" cy="11070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과제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2715" y="315043"/>
            <a:ext cx="109086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3. Asynchronous (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비동기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)</a:t>
            </a:r>
            <a:endParaRPr lang="ko-KR" altLang="en-US" sz="3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45978" y="1419695"/>
            <a:ext cx="26148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기다림 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or </a:t>
            </a:r>
            <a:r>
              <a:rPr lang="ko-KR" altLang="en-US" dirty="0" err="1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다른일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언젠가 수정하겠습니다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402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-8.33333E-7 -1.11111E-6 C 0.01836 -0.01898 0.0293 -0.03287 0.05052 -0.04329 C 0.10026 -0.06713 0.1 -0.06505 0.13868 -0.06991 C 0.14375 -0.07199 0.14857 -0.07639 0.15365 -0.07639 L 0.27566 -0.07315 C 0.27878 -0.07292 0.28177 -0.0706 0.28503 -0.06991 C 0.29805 -0.06621 0.31133 -0.06412 0.32435 -0.05996 C 0.3793 -0.04213 0.31941 -0.05533 0.36368 -0.04653 C 0.37592 -0.03935 0.39024 -0.03287 0.40118 -0.01991 C 0.40313 -0.01759 0.40521 -0.01597 0.40691 -0.0132 C 0.41081 -0.00695 0.41394 0.00092 0.4181 0.00671 C 0.42032 0.00995 0.42344 0.01018 0.42566 0.01342 C 0.43099 0.02153 0.43529 0.03171 0.44063 0.04004 C 0.44532 0.04745 0.45157 0.05162 0.4556 0.06018 C 0.4681 0.08611 0.46133 0.08009 0.47253 0.0868 C 0.47566 0.09329 0.47956 0.09907 0.48191 0.10671 C 0.48334 0.11157 0.48295 0.11782 0.48373 0.12338 C 0.48425 0.12685 0.48464 0.13032 0.48555 0.13333 C 0.48776 0.14028 0.49115 0.14606 0.4931 0.15324 C 0.49441 0.15787 0.49571 0.16204 0.49688 0.16666 C 0.49766 0.16991 0.49792 0.17361 0.4987 0.17662 C 0.49974 0.18032 0.50144 0.1831 0.50248 0.18657 C 0.50339 0.18981 0.50443 0.19676 0.50443 0.19676 " pathEditMode="relative" ptsTypes="AAAAAAAAAAAAAAAAAAA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444 0.19699 L 0.50444 0.19699 C 0.50183 0.18796 0.49923 0.17917 0.49688 0.17014 C 0.4961 0.1669 0.4961 0.16319 0.49506 0.16018 C 0.4905 0.14861 0.4849 0.13819 0.47996 0.12685 C 0.47566 0.1169 0.47084 0.10741 0.46694 0.09699 C 0.46563 0.09352 0.46459 0.08981 0.46316 0.08681 C 0.45704 0.07431 0.45014 0.06319 0.44441 0.05023 C 0.43686 0.0331 0.43334 0.01018 0.42371 -0.00301 C 0.41811 -0.01088 0.41082 -0.01597 0.40691 -0.02639 C 0.40561 -0.02986 0.40522 -0.03519 0.40313 -0.03634 C 0.39819 -0.03958 0.37319 -0.04468 0.36563 -0.04653 C 0.36381 -0.04745 0.36199 -0.04907 0.36003 -0.04977 C 0.35509 -0.05139 0.35001 -0.05185 0.34506 -0.05301 C 0.34063 -0.05417 0.33621 -0.05509 0.33191 -0.05648 C 0.2698 -0.07662 0.33204 -0.06528 0.21941 -0.06968 L 0.16316 -0.06644 C 0.14246 -0.06458 0.14363 -0.06157 0.12188 -0.05648 C 0.11498 -0.05486 0.10808 -0.05417 0.10131 -0.05301 C 0.09871 -0.05093 0.09623 -0.04884 0.09376 -0.04653 C 0.08582 -0.03866 0.08373 -0.03403 0.07501 -0.02986 C 0.07136 -0.02801 0.06746 -0.02801 0.06381 -0.02639 C 0.05795 -0.02407 0.05639 -0.02107 0.05066 -0.01644 C 0.04753 -0.01412 0.04441 -0.01181 0.04128 -0.00972 C 0.03933 -0.00857 0.03738 -0.0081 0.03569 -0.00648 C 0.03165 -0.00255 0.02813 0.00255 0.02436 0.00694 C 0.02253 0.00903 0.02084 0.01204 0.01876 0.01366 C 0.0086 0.02083 0.01173 0.01597 0.00756 0.02361 " pathEditMode="relative" ptsTypes="AAAAAAAAAAAAAAAAAAAAAAAAAA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6905" y="3192379"/>
            <a:ext cx="94969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결과를 돌려주었을 때 </a:t>
            </a:r>
            <a:r>
              <a:rPr lang="ko-KR" altLang="en-US" sz="3500" dirty="0" smtClean="0">
                <a:solidFill>
                  <a:srgbClr val="FF0000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결과에 관심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이</a:t>
            </a:r>
            <a:endParaRPr lang="en-US" altLang="ko-KR" sz="3500" dirty="0" smtClean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algn="ctr"/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있는 지 아닌 지로 판단 할 수 있다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.</a:t>
            </a:r>
            <a:endParaRPr lang="ko-KR" altLang="en-US" sz="3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052" y="556174"/>
            <a:ext cx="109086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2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. Synchronous vs Asynchronous (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동기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, 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비동기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)</a:t>
            </a:r>
            <a:endParaRPr lang="ko-KR" altLang="en-US" sz="3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89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1052" y="556174"/>
            <a:ext cx="109086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3. 4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가지 조합 </a:t>
            </a:r>
            <a:r>
              <a:rPr lang="en-US" altLang="ko-KR" sz="35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?</a:t>
            </a:r>
            <a:endParaRPr lang="ko-KR" altLang="en-US" sz="3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342044"/>
              </p:ext>
            </p:extLst>
          </p:nvPr>
        </p:nvGraphicFramePr>
        <p:xfrm>
          <a:off x="1489241" y="1778445"/>
          <a:ext cx="9403349" cy="4413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0929">
                  <a:extLst>
                    <a:ext uri="{9D8B030D-6E8A-4147-A177-3AD203B41FA5}">
                      <a16:colId xmlns:a16="http://schemas.microsoft.com/office/drawing/2014/main" val="2904200264"/>
                    </a:ext>
                  </a:extLst>
                </a:gridCol>
                <a:gridCol w="3497113">
                  <a:extLst>
                    <a:ext uri="{9D8B030D-6E8A-4147-A177-3AD203B41FA5}">
                      <a16:colId xmlns:a16="http://schemas.microsoft.com/office/drawing/2014/main" val="3634208046"/>
                    </a:ext>
                  </a:extLst>
                </a:gridCol>
                <a:gridCol w="3715307">
                  <a:extLst>
                    <a:ext uri="{9D8B030D-6E8A-4147-A177-3AD203B41FA5}">
                      <a16:colId xmlns:a16="http://schemas.microsoft.com/office/drawing/2014/main" val="2362445881"/>
                    </a:ext>
                  </a:extLst>
                </a:gridCol>
              </a:tblGrid>
              <a:tr h="1471269"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>
                        <a:latin typeface="나눔스퀘어라운드OTF Bold" panose="020B0600000101010101" pitchFamily="34" charset="-127"/>
                        <a:ea typeface="나눔스퀘어라운드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000" dirty="0" smtClean="0">
                        <a:latin typeface="나눔스퀘어라운드OTF Bold" panose="020B0600000101010101" pitchFamily="34" charset="-127"/>
                        <a:ea typeface="나눔스퀘어라운드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3000" dirty="0" smtClean="0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Block</a:t>
                      </a:r>
                      <a:endParaRPr lang="ko-KR" altLang="en-US" sz="3000" dirty="0">
                        <a:latin typeface="나눔스퀘어라운드OTF Bold" panose="020B0600000101010101" pitchFamily="34" charset="-127"/>
                        <a:ea typeface="나눔스퀘어라운드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000" dirty="0" smtClean="0">
                        <a:latin typeface="나눔스퀘어라운드OTF Bold" panose="020B0600000101010101" pitchFamily="34" charset="-127"/>
                        <a:ea typeface="나눔스퀘어라운드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3000" dirty="0" smtClean="0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Non-Block</a:t>
                      </a:r>
                      <a:endParaRPr lang="ko-KR" altLang="en-US" sz="3000" dirty="0">
                        <a:latin typeface="나눔스퀘어라운드OTF Bold" panose="020B0600000101010101" pitchFamily="34" charset="-127"/>
                        <a:ea typeface="나눔스퀘어라운드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163658"/>
                  </a:ext>
                </a:extLst>
              </a:tr>
              <a:tr h="1471269">
                <a:tc>
                  <a:txBody>
                    <a:bodyPr/>
                    <a:lstStyle/>
                    <a:p>
                      <a:pPr algn="ctr" latinLnBrk="1"/>
                      <a:endParaRPr lang="en-US" altLang="ko-KR" sz="3000" dirty="0" smtClean="0">
                        <a:latin typeface="나눔스퀘어라운드OTF Bold" panose="020B0600000101010101" pitchFamily="34" charset="-127"/>
                        <a:ea typeface="나눔스퀘어라운드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3000" dirty="0" smtClean="0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Sync</a:t>
                      </a:r>
                      <a:endParaRPr lang="ko-KR" altLang="en-US" sz="3000" dirty="0">
                        <a:latin typeface="나눔스퀘어라운드OTF Bold" panose="020B0600000101010101" pitchFamily="34" charset="-127"/>
                        <a:ea typeface="나눔스퀘어라운드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000" dirty="0" smtClean="0">
                        <a:latin typeface="나눔스퀘어라운드OTF Bold" panose="020B0600000101010101" pitchFamily="34" charset="-127"/>
                        <a:ea typeface="나눔스퀘어라운드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3000" dirty="0" smtClean="0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Block / Sync</a:t>
                      </a:r>
                      <a:endParaRPr lang="ko-KR" altLang="en-US" sz="3000" dirty="0">
                        <a:latin typeface="나눔스퀘어라운드OTF Bold" panose="020B0600000101010101" pitchFamily="34" charset="-127"/>
                        <a:ea typeface="나눔스퀘어라운드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000" dirty="0" smtClean="0">
                        <a:latin typeface="나눔스퀘어라운드OTF Bold" panose="020B0600000101010101" pitchFamily="34" charset="-127"/>
                        <a:ea typeface="나눔스퀘어라운드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3000" dirty="0" smtClean="0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Non-Block / Sync</a:t>
                      </a:r>
                      <a:endParaRPr lang="ko-KR" altLang="en-US" sz="3000" dirty="0">
                        <a:latin typeface="나눔스퀘어라운드OTF Bold" panose="020B0600000101010101" pitchFamily="34" charset="-127"/>
                        <a:ea typeface="나눔스퀘어라운드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257475"/>
                  </a:ext>
                </a:extLst>
              </a:tr>
              <a:tr h="1471269">
                <a:tc>
                  <a:txBody>
                    <a:bodyPr/>
                    <a:lstStyle/>
                    <a:p>
                      <a:pPr algn="ctr" latinLnBrk="1"/>
                      <a:endParaRPr lang="en-US" altLang="ko-KR" sz="3000" dirty="0" smtClean="0">
                        <a:latin typeface="나눔스퀘어라운드OTF Bold" panose="020B0600000101010101" pitchFamily="34" charset="-127"/>
                        <a:ea typeface="나눔스퀘어라운드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3000" dirty="0" err="1" smtClean="0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Async</a:t>
                      </a:r>
                      <a:endParaRPr lang="ko-KR" altLang="en-US" sz="3000" dirty="0">
                        <a:latin typeface="나눔스퀘어라운드OTF Bold" panose="020B0600000101010101" pitchFamily="34" charset="-127"/>
                        <a:ea typeface="나눔스퀘어라운드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000" dirty="0" smtClean="0">
                        <a:latin typeface="나눔스퀘어라운드OTF Bold" panose="020B0600000101010101" pitchFamily="34" charset="-127"/>
                        <a:ea typeface="나눔스퀘어라운드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3000" dirty="0" smtClean="0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Block</a:t>
                      </a:r>
                      <a:r>
                        <a:rPr lang="en-US" altLang="ko-KR" sz="3000" baseline="0" dirty="0" smtClean="0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 / </a:t>
                      </a:r>
                      <a:r>
                        <a:rPr lang="en-US" altLang="ko-KR" sz="3000" baseline="0" dirty="0" err="1" smtClean="0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Async</a:t>
                      </a:r>
                      <a:endParaRPr lang="ko-KR" altLang="en-US" sz="3000" dirty="0">
                        <a:latin typeface="나눔스퀘어라운드OTF Bold" panose="020B0600000101010101" pitchFamily="34" charset="-127"/>
                        <a:ea typeface="나눔스퀘어라운드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000" dirty="0" smtClean="0">
                        <a:latin typeface="나눔스퀘어라운드OTF Bold" panose="020B0600000101010101" pitchFamily="34" charset="-127"/>
                        <a:ea typeface="나눔스퀘어라운드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3000" dirty="0" smtClean="0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Non-Block / </a:t>
                      </a:r>
                      <a:r>
                        <a:rPr lang="en-US" altLang="ko-KR" sz="3000" dirty="0" err="1" smtClean="0">
                          <a:latin typeface="나눔스퀘어라운드OTF Bold" panose="020B0600000101010101" pitchFamily="34" charset="-127"/>
                          <a:ea typeface="나눔스퀘어라운드OTF Bold" panose="020B0600000101010101" pitchFamily="34" charset="-127"/>
                        </a:rPr>
                        <a:t>Async</a:t>
                      </a:r>
                      <a:endParaRPr lang="ko-KR" altLang="en-US" sz="3000" dirty="0">
                        <a:latin typeface="나눔스퀘어라운드OTF Bold" panose="020B0600000101010101" pitchFamily="34" charset="-127"/>
                        <a:ea typeface="나눔스퀘어라운드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260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6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271" r="3398"/>
          <a:stretch/>
        </p:blipFill>
        <p:spPr>
          <a:xfrm>
            <a:off x="3628008" y="1300405"/>
            <a:ext cx="5113538" cy="5616427"/>
          </a:xfrm>
          <a:prstGeom prst="rect">
            <a:avLst/>
          </a:prstGeom>
        </p:spPr>
      </p:pic>
      <p:sp>
        <p:nvSpPr>
          <p:cNvPr id="2" name="순서도: 대체 처리 1"/>
          <p:cNvSpPr/>
          <p:nvPr/>
        </p:nvSpPr>
        <p:spPr>
          <a:xfrm>
            <a:off x="8557062" y="2757636"/>
            <a:ext cx="368968" cy="33688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350364"/>
            <a:ext cx="94969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1. Block  &amp;  Sync  (</a:t>
            </a:r>
            <a:r>
              <a:rPr lang="ko-KR" altLang="en-US" sz="3500" dirty="0" err="1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블럭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&amp; 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동기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)</a:t>
            </a:r>
            <a:endParaRPr lang="ko-KR" altLang="en-US" sz="3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7" name="순서도: 대체 처리 6"/>
          <p:cNvSpPr/>
          <p:nvPr/>
        </p:nvSpPr>
        <p:spPr>
          <a:xfrm>
            <a:off x="3807802" y="1018221"/>
            <a:ext cx="1010652" cy="330314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제어권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5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3.95833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.25 L 0.30625 0.2504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625 0.25047 L 0.31002 0.5305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1400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8 -3.7037E-7 L 0.00468 0.2789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002 0.53056 L 0.00247 0.5305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7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8 0.27894 L -0.3569 0.2798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0.53056 L -0.00313 0.8358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" y="1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7" grpId="0" animBg="1"/>
      <p:bldP spid="7" grpId="1" animBg="1"/>
      <p:bldP spid="7" grpId="2" animBg="1"/>
      <p:bldP spid="7" grpId="3" animBg="1"/>
      <p:bldP spid="7" grpId="4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9545052" y="1989221"/>
            <a:ext cx="1620252" cy="4074695"/>
            <a:chOff x="9480884" y="1427747"/>
            <a:chExt cx="1620252" cy="4074695"/>
          </a:xfrm>
        </p:grpSpPr>
        <p:sp>
          <p:nvSpPr>
            <p:cNvPr id="2" name="타원 1"/>
            <p:cNvSpPr/>
            <p:nvPr/>
          </p:nvSpPr>
          <p:spPr>
            <a:xfrm>
              <a:off x="9480884" y="1427747"/>
              <a:ext cx="1507958" cy="14919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>
              <a:off x="9480884" y="2919663"/>
              <a:ext cx="1620252" cy="25827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30968" y="2534652"/>
            <a:ext cx="1403684" cy="3529263"/>
            <a:chOff x="9480884" y="1427747"/>
            <a:chExt cx="1620252" cy="4074695"/>
          </a:xfrm>
        </p:grpSpPr>
        <p:sp>
          <p:nvSpPr>
            <p:cNvPr id="9" name="타원 8"/>
            <p:cNvSpPr/>
            <p:nvPr/>
          </p:nvSpPr>
          <p:spPr>
            <a:xfrm>
              <a:off x="9480884" y="1427747"/>
              <a:ext cx="1507958" cy="14919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>
              <a:off x="9480884" y="2919663"/>
              <a:ext cx="1620252" cy="25827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400674" y="6304183"/>
            <a:ext cx="218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Block Sync 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교수님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22931" y="1399402"/>
            <a:ext cx="2446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다 볼 때까지 기다리세요</a:t>
            </a:r>
            <a:endParaRPr lang="en-US" altLang="ko-KR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이렇게 수정하세요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4" name="가로로 말린 두루마리 모양 13"/>
          <p:cNvSpPr/>
          <p:nvPr/>
        </p:nvSpPr>
        <p:spPr>
          <a:xfrm>
            <a:off x="2880359" y="2627213"/>
            <a:ext cx="1203158" cy="11070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과제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350364"/>
            <a:ext cx="94969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1. Block  &amp;  Sync  (</a:t>
            </a:r>
            <a:r>
              <a:rPr lang="ko-KR" altLang="en-US" sz="3500" dirty="0" err="1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블럭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&amp; 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동기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)</a:t>
            </a:r>
            <a:endParaRPr lang="ko-KR" altLang="en-US" sz="3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2791" y="1804555"/>
            <a:ext cx="244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바로 수정하겠습니다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20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6.2963E-6 L 8.33333E-7 -6.2963E-6 C 0.00494 -0.00464 0.01002 -0.0088 0.01497 -0.01343 C 0.01692 -0.01528 0.01836 -0.01876 0.02057 -0.02015 C 0.02421 -0.02223 0.02799 -0.02246 0.03177 -0.02339 C 0.03424 -0.0257 0.03658 -0.02848 0.03932 -0.0301 C 0.04231 -0.03195 0.04557 -0.03241 0.04869 -0.03357 L 0.0806 -0.04352 C 0.10039 -0.04931 0.11406 -0.04977 0.13685 -0.05348 C 0.14244 -0.0544 0.14804 -0.05579 0.15364 -0.05672 L 0.33554 -0.05024 C 0.3401 -0.04977 0.34414 -0.04515 0.34856 -0.04352 C 0.35299 -0.0419 0.35742 -0.04121 0.36171 -0.04005 L 0.38046 -0.0301 C 0.38242 -0.02917 0.38424 -0.02755 0.38606 -0.02686 C 0.38919 -0.02547 0.39231 -0.02454 0.39544 -0.02339 C 0.39804 -0.0213 0.40039 -0.01852 0.40299 -0.01667 C 0.41289 -0.00973 0.42408 -0.00741 0.43294 0.00323 C 0.43489 0.00555 0.43658 0.00833 0.43854 0.00995 C 0.44869 0.01782 0.46002 0.01805 0.46862 0.03333 C 0.47239 0.04004 0.47539 0.04814 0.47981 0.05323 C 0.48593 0.06064 0.48541 0.05601 0.48541 0.06342 " pathEditMode="relative" ptsTypes="AAAAAAAAAAAAAAAAA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42 0.06343 L 0.48542 0.06343 C 0.48333 0.06019 0.47096 0.03889 0.46471 0.03333 C 0.46172 0.03056 0.45833 0.0294 0.45534 0.02662 C 0.45338 0.02477 0.45182 0.02153 0.44974 0.01991 C 0.4401 0.01273 0.43437 0.01065 0.42539 0.00671 C 0.42096 0.00232 0.41667 -0.00278 0.41224 -0.00671 C 0.39115 -0.02546 0.42643 0.01111 0.39909 -0.01667 C 0.39713 -0.01875 0.39544 -0.02153 0.39349 -0.02338 C 0.39167 -0.025 0.38971 -0.02523 0.38789 -0.02662 C 0.38216 -0.03079 0.37682 -0.0368 0.37096 -0.04005 C 0.3668 -0.04236 0.36224 -0.04213 0.35781 -0.04329 C 0.35156 -0.04676 0.34544 -0.05092 0.33906 -0.05324 C 0.33411 -0.05532 0.32904 -0.05555 0.32409 -0.05671 C 0.31354 -0.05926 0.30664 -0.06134 0.29596 -0.06342 C 0.27083 -0.06782 0.26068 -0.06782 0.23216 -0.06991 C 0.20651 -0.06898 0.18086 -0.06875 0.15534 -0.06667 C 0.15273 -0.06643 0.15039 -0.06412 0.14779 -0.06342 C 0.13971 -0.06088 0.13164 -0.05787 0.12344 -0.05671 C 0.10716 -0.0544 0.09088 -0.0544 0.07461 -0.05324 C 0.07148 -0.05231 0.06836 -0.05116 0.06523 -0.05 C 0.05742 -0.04699 0.05534 -0.04467 0.04648 -0.04329 C 0.03529 -0.04167 0.02409 -0.0412 0.01276 -0.04005 C 0.00534 -0.03657 -0.00547 -0.04143 -0.00977 -0.03009 L -0.01341 -0.01991 " pathEditMode="relative" ptsTypes="AAAAAAAAAAAAAAAAAAAAAAA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0422" y="157860"/>
            <a:ext cx="94969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2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. Non-Block  &amp;  Sync  (</a:t>
            </a:r>
            <a:r>
              <a:rPr lang="ko-KR" altLang="en-US" sz="3500" dirty="0" err="1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논블럭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&amp; 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동기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)</a:t>
            </a:r>
            <a:endParaRPr lang="ko-KR" altLang="en-US" sz="3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366" y="1416412"/>
            <a:ext cx="7193903" cy="5464013"/>
          </a:xfrm>
          <a:prstGeom prst="rect">
            <a:avLst/>
          </a:prstGeom>
        </p:spPr>
      </p:pic>
      <p:sp>
        <p:nvSpPr>
          <p:cNvPr id="10" name="순서도: 대체 처리 9"/>
          <p:cNvSpPr/>
          <p:nvPr/>
        </p:nvSpPr>
        <p:spPr>
          <a:xfrm>
            <a:off x="8678982" y="5036150"/>
            <a:ext cx="368968" cy="336884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대체 처리 6"/>
          <p:cNvSpPr/>
          <p:nvPr/>
        </p:nvSpPr>
        <p:spPr>
          <a:xfrm>
            <a:off x="2834768" y="830525"/>
            <a:ext cx="1010652" cy="330314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제어권</a:t>
            </a:r>
            <a:endParaRPr lang="ko-KR" altLang="en-US" dirty="0"/>
          </a:p>
        </p:txBody>
      </p:sp>
      <p:sp>
        <p:nvSpPr>
          <p:cNvPr id="9" name="순서도: 대체 처리 8"/>
          <p:cNvSpPr/>
          <p:nvPr/>
        </p:nvSpPr>
        <p:spPr>
          <a:xfrm>
            <a:off x="8140502" y="2638390"/>
            <a:ext cx="368968" cy="33688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8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1.66667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25 L 0.35534 0.252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6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534 0.25278 L -0.00235 0.3127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91" y="29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0.31273 L -0.00313 0.395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414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0.00117 0.1655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0.3956 L 0.35182 0.4194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47" y="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182 0.41944 L -0.00482 0.4726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9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2 0.47268 L -0.00651 0.6046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659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16551 L -0.00026 0.3523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0.60463 L 0.35443 0.6208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47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43 0.62083 L -0.00313 0.7453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78" y="622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6 L -0.4569 0.1270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52" y="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9" grpId="0" animBg="1"/>
      <p:bldP spid="9" grpId="1" animBg="1"/>
      <p:bldP spid="9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9545052" y="1989221"/>
            <a:ext cx="1620252" cy="4074695"/>
            <a:chOff x="9480884" y="1427747"/>
            <a:chExt cx="1620252" cy="4074695"/>
          </a:xfrm>
        </p:grpSpPr>
        <p:sp>
          <p:nvSpPr>
            <p:cNvPr id="2" name="타원 1"/>
            <p:cNvSpPr/>
            <p:nvPr/>
          </p:nvSpPr>
          <p:spPr>
            <a:xfrm>
              <a:off x="9480884" y="1427747"/>
              <a:ext cx="1507958" cy="14919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>
              <a:off x="9480884" y="2919663"/>
              <a:ext cx="1620252" cy="25827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30968" y="2534652"/>
            <a:ext cx="1403684" cy="3529263"/>
            <a:chOff x="9480884" y="1427747"/>
            <a:chExt cx="1620252" cy="4074695"/>
          </a:xfrm>
        </p:grpSpPr>
        <p:sp>
          <p:nvSpPr>
            <p:cNvPr id="9" name="타원 8"/>
            <p:cNvSpPr/>
            <p:nvPr/>
          </p:nvSpPr>
          <p:spPr>
            <a:xfrm>
              <a:off x="9480884" y="1427747"/>
              <a:ext cx="1507958" cy="14919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>
              <a:off x="9480884" y="2919663"/>
              <a:ext cx="1620252" cy="25827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204157" y="6304183"/>
            <a:ext cx="267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Non-Block Sync 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교수님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62209" y="1132716"/>
            <a:ext cx="244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다른 일 하고 있으세요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4" name="가로로 말린 두루마리 모양 13"/>
          <p:cNvSpPr/>
          <p:nvPr/>
        </p:nvSpPr>
        <p:spPr>
          <a:xfrm>
            <a:off x="2684661" y="3180757"/>
            <a:ext cx="1203158" cy="11070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과제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32810" y="1804555"/>
            <a:ext cx="152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다 보셨나요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?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4905" y="347125"/>
            <a:ext cx="94969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2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. Non-Block  &amp;  Sync  (</a:t>
            </a:r>
            <a:r>
              <a:rPr lang="ko-KR" altLang="en-US" sz="3500" dirty="0" err="1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논블럭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&amp; 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동기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)</a:t>
            </a:r>
            <a:endParaRPr lang="ko-KR" altLang="en-US" sz="3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91673" y="1929640"/>
            <a:ext cx="152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아직입니다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91843" y="2722674"/>
            <a:ext cx="152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다 했습니다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84053" y="2642965"/>
            <a:ext cx="249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바로 수정하겠습니다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31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8.14815E-6 L 1.25E-6 8.14815E-6 C 0.01185 -0.00902 0.02331 -0.0199 0.03555 -0.02685 C 0.05143 -0.03564 0.0681 -0.04004 0.08438 -0.04675 C 0.11419 -0.05902 0.10039 -0.05532 0.12552 -0.06018 C 0.16549 -0.07893 0.14909 -0.07384 0.17435 -0.08009 L 0.39557 -0.07685 C 0.39779 -0.07685 0.39753 -0.06944 0.39935 -0.06689 C 0.40456 -0.05925 0.41016 -0.05231 0.41615 -0.04675 L 0.45 -0.01689 L 0.4612 -0.00671 L 0.4724 0.02315 C 0.4737 0.02663 0.47435 0.03102 0.47617 0.03334 L 0.4819 0.04005 " pathEditMode="relative" ptsTypes="AAAAAAAAA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19 0.04005 L 0.4819 0.04051 C 0.478 0.02408 0.4737 0.00857 0.47031 -0.0081 C 0.46927 -0.01296 0.46953 -0.01944 0.46849 -0.02407 C 0.46537 -0.0368 0.45391 -0.07291 0.44948 -0.08287 C 0.44466 -0.09375 0.43607 -0.10486 0.43034 -0.10972 C 0.42721 -0.11203 0.42409 -0.11342 0.42083 -0.11528 C 0.40651 -0.12268 0.40781 -0.12083 0.39037 -0.12615 C 0.38529 -0.1294 0.38034 -0.13449 0.37513 -0.13611 C 0.36055 -0.1419 0.30443 -0.14676 0.29909 -0.14722 C 0.28919 -0.14676 0.21068 -0.15046 0.17539 -0.13611 C 0.17279 -0.13565 0.17031 -0.13217 0.16784 -0.13125 C 0.15625 -0.12639 0.14987 -0.12731 0.13932 -0.12037 C 0.10378 -0.09722 0.14662 -0.12361 0.11432 -0.09375 C 0.10143 -0.08125 0.08763 -0.07384 0.07448 -0.06157 C 0.07083 -0.05787 0.06706 -0.05324 0.06315 -0.05092 C 0.05951 -0.04907 0.05195 -0.04537 0.04792 -0.04028 C 0.03698 -0.025 0.04362 -0.01944 0.02878 0.00787 C 0.02695 0.01135 0.02526 0.01574 0.02318 0.01852 C 0.02149 0.0213 0.01927 0.02222 0.01745 0.02408 C 0.01432 0.02709 0.01094 0.03056 0.00794 0.03472 C 0.00716 0.03565 0.00664 0.0382 0.00612 0.04005 " pathEditMode="relative" rAng="0" ptsTypes="AAAAAAAAAAAAAAAAAAAA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9" y="-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4" grpId="1" animBg="1"/>
      <p:bldP spid="17" grpId="0"/>
      <p:bldP spid="17" grpId="1"/>
      <p:bldP spid="17" grpId="2"/>
      <p:bldP spid="16" grpId="0"/>
      <p:bldP spid="16" grpId="1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50364"/>
            <a:ext cx="94969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3. Block  &amp;  </a:t>
            </a:r>
            <a:r>
              <a:rPr lang="en-US" altLang="ko-KR" sz="3500" dirty="0" err="1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Async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 (</a:t>
            </a:r>
            <a:r>
              <a:rPr lang="ko-KR" altLang="en-US" sz="3500" dirty="0" err="1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블럭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&amp; 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비동기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)</a:t>
            </a:r>
            <a:endParaRPr lang="ko-KR" altLang="en-US" sz="3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378" y="1531595"/>
            <a:ext cx="6927180" cy="5174428"/>
          </a:xfrm>
          <a:prstGeom prst="rect">
            <a:avLst/>
          </a:prstGeom>
        </p:spPr>
      </p:pic>
      <p:sp>
        <p:nvSpPr>
          <p:cNvPr id="8" name="순서도: 대체 처리 7"/>
          <p:cNvSpPr/>
          <p:nvPr/>
        </p:nvSpPr>
        <p:spPr>
          <a:xfrm>
            <a:off x="8209700" y="4783334"/>
            <a:ext cx="368968" cy="336884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대체 처리 6"/>
          <p:cNvSpPr/>
          <p:nvPr/>
        </p:nvSpPr>
        <p:spPr>
          <a:xfrm>
            <a:off x="3138113" y="1002913"/>
            <a:ext cx="1010652" cy="330314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제어권</a:t>
            </a:r>
            <a:endParaRPr lang="ko-KR" altLang="en-US" dirty="0"/>
          </a:p>
        </p:txBody>
      </p:sp>
      <p:sp>
        <p:nvSpPr>
          <p:cNvPr id="3" name="순서도: 대체 처리 2"/>
          <p:cNvSpPr/>
          <p:nvPr/>
        </p:nvSpPr>
        <p:spPr>
          <a:xfrm>
            <a:off x="3138113" y="2873511"/>
            <a:ext cx="5231757" cy="1909823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비동기인데 굳이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block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을 써야 할까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?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=&gt;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보통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논블럭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/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동기로 하려고 하다가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개발자의 실수로 혹은 기타 이유로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위와 같이 동작하는 경우가 있음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12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7 L 1.875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25 L 0.35208 0.2372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95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208 0.23727 L 0.34909 0.5597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1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09 0.55972 L 0.00091 0.5409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09" y="-94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7.40741E-7 L -0.3888 -0.0106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0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54097 L 0.0039 0.8182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1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" grpId="0" animBg="1"/>
      <p:bldP spid="7" grpId="1" animBg="1"/>
      <p:bldP spid="7" grpId="2" animBg="1"/>
      <p:bldP spid="7" grpId="3" animBg="1"/>
      <p:bldP spid="7" grpId="4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137" y="433137"/>
            <a:ext cx="94969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1. Block vs Non-Block   (</a:t>
            </a:r>
            <a:r>
              <a:rPr lang="ko-KR" altLang="en-US" sz="3500" dirty="0" err="1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블럭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, </a:t>
            </a:r>
            <a:r>
              <a:rPr lang="ko-KR" altLang="en-US" sz="3500" dirty="0" err="1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논블럭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)</a:t>
            </a:r>
            <a:endParaRPr lang="ko-KR" altLang="en-US" sz="3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137" y="1949115"/>
            <a:ext cx="115503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Block</a:t>
            </a:r>
          </a:p>
          <a:p>
            <a:r>
              <a:rPr lang="en-US" altLang="ko-KR" sz="3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</a:t>
            </a:r>
            <a:r>
              <a:rPr lang="ko-KR" altLang="en-US" sz="3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자신의 작업을 진행하다가 다른 주체의 작업이 시작되면 다른 작업이</a:t>
            </a:r>
            <a:endParaRPr lang="en-US" altLang="ko-KR" sz="3000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en-US" altLang="ko-KR" sz="3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altLang="ko-KR" sz="3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3000" dirty="0" smtClean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끝날 때까지 기다렸다가 </a:t>
            </a:r>
            <a:r>
              <a:rPr lang="ko-KR" altLang="en-US" sz="3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자신의 작업을 시작하는 것</a:t>
            </a:r>
            <a:endParaRPr lang="en-US" altLang="ko-KR" sz="3000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endParaRPr lang="en-US" altLang="ko-KR" sz="30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endParaRPr lang="en-US" altLang="ko-KR" sz="3000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endParaRPr lang="en-US" altLang="ko-KR" sz="3000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en-US" altLang="ko-KR" sz="3000" b="1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Non-Block</a:t>
            </a:r>
          </a:p>
          <a:p>
            <a:r>
              <a:rPr lang="en-US" altLang="ko-KR" sz="3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</a:t>
            </a:r>
            <a:r>
              <a:rPr lang="ko-KR" altLang="en-US" sz="3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다른 주체의 작업에 </a:t>
            </a:r>
            <a:r>
              <a:rPr lang="ko-KR" altLang="en-US" sz="3000" dirty="0" smtClean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상관없이</a:t>
            </a:r>
            <a:r>
              <a:rPr lang="ko-KR" altLang="en-US" sz="3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자신의 작업을 하는 것</a:t>
            </a:r>
            <a:endParaRPr lang="ko-KR" altLang="en-US" sz="30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73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9545052" y="1989221"/>
            <a:ext cx="1620252" cy="4074695"/>
            <a:chOff x="9480884" y="1427747"/>
            <a:chExt cx="1620252" cy="4074695"/>
          </a:xfrm>
        </p:grpSpPr>
        <p:sp>
          <p:nvSpPr>
            <p:cNvPr id="2" name="타원 1"/>
            <p:cNvSpPr/>
            <p:nvPr/>
          </p:nvSpPr>
          <p:spPr>
            <a:xfrm>
              <a:off x="9480884" y="1427747"/>
              <a:ext cx="1507958" cy="14919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>
              <a:off x="9480884" y="2919663"/>
              <a:ext cx="1620252" cy="25827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30968" y="2534652"/>
            <a:ext cx="1403684" cy="3529263"/>
            <a:chOff x="9480884" y="1427747"/>
            <a:chExt cx="1620252" cy="4074695"/>
          </a:xfrm>
        </p:grpSpPr>
        <p:sp>
          <p:nvSpPr>
            <p:cNvPr id="9" name="타원 8"/>
            <p:cNvSpPr/>
            <p:nvPr/>
          </p:nvSpPr>
          <p:spPr>
            <a:xfrm>
              <a:off x="9480884" y="1427747"/>
              <a:ext cx="1507958" cy="14919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>
              <a:off x="9480884" y="2919663"/>
              <a:ext cx="1620252" cy="25827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204157" y="6304183"/>
            <a:ext cx="267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Block </a:t>
            </a:r>
            <a:r>
              <a:rPr lang="en-US" altLang="ko-KR" dirty="0" err="1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Async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교수님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62209" y="1132716"/>
            <a:ext cx="244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다 볼 때까지 기다리세요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4" name="가로로 말린 두루마리 모양 13"/>
          <p:cNvSpPr/>
          <p:nvPr/>
        </p:nvSpPr>
        <p:spPr>
          <a:xfrm>
            <a:off x="2871020" y="2374049"/>
            <a:ext cx="1203158" cy="11070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과제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3610" y="1627528"/>
            <a:ext cx="270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관심이 없는데 기다린다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4905" y="347125"/>
            <a:ext cx="94969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3. Block  &amp;  </a:t>
            </a:r>
            <a:r>
              <a:rPr lang="en-US" altLang="ko-KR" sz="3500" dirty="0" err="1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Async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 (</a:t>
            </a:r>
            <a:r>
              <a:rPr lang="ko-KR" altLang="en-US" sz="3500" dirty="0" err="1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블럭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&amp; 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비동기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)</a:t>
            </a:r>
            <a:endParaRPr lang="ko-KR" altLang="en-US" sz="3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14147" y="1929640"/>
            <a:ext cx="2105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결과는 이러하니</a:t>
            </a:r>
            <a:endParaRPr lang="en-US" altLang="ko-KR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알아서 수정하세요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60718" y="3826863"/>
            <a:ext cx="3583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돌아가서 일을 하고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시간이 될 때</a:t>
            </a:r>
            <a:endParaRPr lang="en-US" altLang="ko-KR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아까 받은 결과로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수정함</a:t>
            </a:r>
            <a:endParaRPr lang="en-US" altLang="ko-KR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674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5.18519E-6 L -4.375E-6 5.18519E-6 C 0.00286 -0.00578 0.00534 -0.01272 0.00872 -0.01759 C 0.01042 -0.02013 0.01276 -0.02083 0.01497 -0.02222 C 0.02031 -0.02522 0.06393 -0.05022 0.07747 -0.05323 C 0.09609 -0.05763 0.11497 -0.05925 0.13372 -0.06203 L 0.24492 -0.05763 C 0.26654 -0.05647 0.25039 -0.05671 0.2625 -0.05323 C 0.2737 -0.04999 0.28503 -0.04814 0.29622 -0.04444 C 0.30742 -0.04073 0.31888 -0.03796 0.32995 -0.03333 C 0.3582 -0.02152 0.35924 -0.01759 0.38503 5.18519E-6 C 0.39479 0.00672 0.39245 0.00278 0.40378 0.01343 C 0.4056 0.01528 0.4069 0.01806 0.40872 0.02015 C 0.41029 0.02177 0.41224 0.02246 0.41367 0.02454 C 0.41732 0.02987 0.41979 0.03774 0.4237 0.04237 L 0.43125 0.05116 C 0.43203 0.05348 0.43268 0.05603 0.43372 0.05788 C 0.4418 0.07223 0.43594 0.05603 0.44375 0.07339 C 0.45234 0.0926 0.44518 0.08056 0.45247 0.09561 C 0.45573 0.10232 0.45612 0.10232 0.46003 0.10672 C 0.46146 0.11482 0.4599 0.11343 0.4638 0.11343 " pathEditMode="relative" ptsTypes="AAAAAAAAAAAAAAAA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4" grpId="1" animBg="1"/>
      <p:bldP spid="17" grpId="0"/>
      <p:bldP spid="16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50364"/>
            <a:ext cx="94969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4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. Non-Block  &amp;  </a:t>
            </a:r>
            <a:r>
              <a:rPr lang="en-US" altLang="ko-KR" sz="3500" dirty="0" err="1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Async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 (</a:t>
            </a:r>
            <a:r>
              <a:rPr lang="ko-KR" altLang="en-US" sz="3500" dirty="0" err="1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논블럭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&amp; 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비동기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)</a:t>
            </a:r>
            <a:endParaRPr lang="ko-KR" altLang="en-US" sz="3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087" y="1240022"/>
            <a:ext cx="7079593" cy="5372566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8839200" y="5349240"/>
            <a:ext cx="213360" cy="228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대체 처리 3"/>
          <p:cNvSpPr/>
          <p:nvPr/>
        </p:nvSpPr>
        <p:spPr>
          <a:xfrm>
            <a:off x="3202281" y="970829"/>
            <a:ext cx="1010652" cy="330314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제어권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8290560" y="2667000"/>
            <a:ext cx="228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0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3.54167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3 0.25 L 0.35208 0.2372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95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208 0.23727 L -0.00182 0.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74" y="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.25 L 0.00286 0.6497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1997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00131 0.4023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-0.42747 0.0166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80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87 0.64977 L 0.0039 0.8182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851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682 0.01875 L -0.425 0.2032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4" grpId="0" animBg="1"/>
      <p:bldP spid="4" grpId="1" animBg="1"/>
      <p:bldP spid="4" grpId="2" animBg="1"/>
      <p:bldP spid="4" grpId="3" animBg="1"/>
      <p:bldP spid="4" grpId="4" animBg="1"/>
      <p:bldP spid="2" grpId="0" animBg="1"/>
      <p:bldP spid="2" grpId="1" animBg="1"/>
      <p:bldP spid="2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9545052" y="1989221"/>
            <a:ext cx="1620252" cy="4074695"/>
            <a:chOff x="9480884" y="1427747"/>
            <a:chExt cx="1620252" cy="4074695"/>
          </a:xfrm>
        </p:grpSpPr>
        <p:sp>
          <p:nvSpPr>
            <p:cNvPr id="2" name="타원 1"/>
            <p:cNvSpPr/>
            <p:nvPr/>
          </p:nvSpPr>
          <p:spPr>
            <a:xfrm>
              <a:off x="9480884" y="1427747"/>
              <a:ext cx="1507958" cy="14919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>
              <a:off x="9480884" y="2919663"/>
              <a:ext cx="1620252" cy="25827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30968" y="2534652"/>
            <a:ext cx="1403684" cy="3529263"/>
            <a:chOff x="9480884" y="1427747"/>
            <a:chExt cx="1620252" cy="4074695"/>
          </a:xfrm>
        </p:grpSpPr>
        <p:sp>
          <p:nvSpPr>
            <p:cNvPr id="9" name="타원 8"/>
            <p:cNvSpPr/>
            <p:nvPr/>
          </p:nvSpPr>
          <p:spPr>
            <a:xfrm>
              <a:off x="9480884" y="1427747"/>
              <a:ext cx="1507958" cy="14919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>
              <a:off x="9480884" y="2919663"/>
              <a:ext cx="1620252" cy="25827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015662" y="6304183"/>
            <a:ext cx="267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Non-Block </a:t>
            </a:r>
            <a:r>
              <a:rPr lang="en-US" altLang="ko-KR" dirty="0" err="1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Async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교수님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62209" y="1146284"/>
            <a:ext cx="2446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읽어볼테니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가세요</a:t>
            </a:r>
            <a:endParaRPr lang="en-US" altLang="ko-KR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…</a:t>
            </a:r>
          </a:p>
          <a:p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완료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4" name="가로로 말린 두루마리 모양 13"/>
          <p:cNvSpPr/>
          <p:nvPr/>
        </p:nvSpPr>
        <p:spPr>
          <a:xfrm>
            <a:off x="2534652" y="2927593"/>
            <a:ext cx="1203158" cy="11070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과제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4905" y="347125"/>
            <a:ext cx="94969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4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. Non-Block  &amp;  </a:t>
            </a:r>
            <a:r>
              <a:rPr lang="en-US" altLang="ko-KR" sz="3500" dirty="0" err="1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Async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 (</a:t>
            </a:r>
            <a:r>
              <a:rPr lang="ko-KR" altLang="en-US" sz="3500" dirty="0" err="1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논블럭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&amp; 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비동기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)</a:t>
            </a:r>
            <a:endParaRPr lang="ko-KR" altLang="en-US" sz="3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56667" y="2455804"/>
            <a:ext cx="2105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결과는 이러하니</a:t>
            </a:r>
            <a:endParaRPr lang="en-US" altLang="ko-KR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알아서 수정하세요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96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0.13242 -0.1213 C 0.16003 -0.14769 0.20143 -0.16158 0.24492 -0.16158 C 0.29427 -0.16158 0.33386 -0.14769 0.36146 -0.1213 L 0.49401 4.07407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1" y="-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6694" y="1919753"/>
            <a:ext cx="1090863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블록  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vs  </a:t>
            </a:r>
            <a:r>
              <a:rPr lang="ko-KR" altLang="en-US" sz="3500" dirty="0" err="1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논블럭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				  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동기  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vs  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비동기</a:t>
            </a:r>
            <a:endParaRPr lang="en-US" altLang="ko-KR" sz="3500" dirty="0" smtClean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endParaRPr lang="en-US" altLang="ko-KR" sz="3500" dirty="0" smtClean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endParaRPr lang="en-US" altLang="ko-KR" sz="3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endParaRPr lang="en-US" altLang="ko-KR" sz="3500" dirty="0" smtClean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  제어의 관점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						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순서와</a:t>
            </a:r>
            <a:endParaRPr lang="en-US" altLang="ko-KR" sz="3500" dirty="0" smtClean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r>
              <a:rPr lang="en-US" altLang="ko-KR" sz="35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	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						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결과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(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처리의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)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의 관점</a:t>
            </a:r>
            <a:endParaRPr lang="en-US" altLang="ko-KR" sz="3500" dirty="0" smtClean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1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71073" y="1176046"/>
            <a:ext cx="10106526" cy="2387600"/>
          </a:xfrm>
        </p:spPr>
        <p:txBody>
          <a:bodyPr>
            <a:normAutofit/>
          </a:bodyPr>
          <a:lstStyle/>
          <a:p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감사합니다</a:t>
            </a:r>
            <a:endParaRPr lang="ko-KR" altLang="en-US" sz="3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93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271" r="3398"/>
          <a:stretch/>
        </p:blipFill>
        <p:spPr>
          <a:xfrm>
            <a:off x="3339250" y="982772"/>
            <a:ext cx="5113538" cy="5616427"/>
          </a:xfrm>
          <a:prstGeom prst="rect">
            <a:avLst/>
          </a:prstGeom>
        </p:spPr>
      </p:pic>
      <p:sp>
        <p:nvSpPr>
          <p:cNvPr id="7" name="순서도: 대체 처리 6"/>
          <p:cNvSpPr/>
          <p:nvPr/>
        </p:nvSpPr>
        <p:spPr>
          <a:xfrm>
            <a:off x="3452790" y="652458"/>
            <a:ext cx="1010652" cy="330314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제어권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6673" y="280807"/>
            <a:ext cx="94969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Block (</a:t>
            </a:r>
            <a:r>
              <a:rPr lang="ko-KR" altLang="en-US" sz="3500" dirty="0" err="1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블럭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)</a:t>
            </a:r>
            <a:endParaRPr lang="ko-KR" altLang="en-US" sz="3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73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96296E-6 L 6.25E-7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.25 L 0.30924 0.2608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6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924 0.26088 L 0.30924 0.5368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924 0.53681 L 0.00091 0.5409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17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54098 L 0.00391 0.8182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1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2" animBg="1"/>
      <p:bldP spid="7" grpId="3" animBg="1"/>
      <p:bldP spid="7" grpId="4" animBg="1"/>
      <p:bldP spid="7" grpId="5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9545052" y="1989221"/>
            <a:ext cx="1620252" cy="4074695"/>
            <a:chOff x="9480884" y="1427747"/>
            <a:chExt cx="1620252" cy="4074695"/>
          </a:xfrm>
        </p:grpSpPr>
        <p:sp>
          <p:nvSpPr>
            <p:cNvPr id="2" name="타원 1"/>
            <p:cNvSpPr/>
            <p:nvPr/>
          </p:nvSpPr>
          <p:spPr>
            <a:xfrm>
              <a:off x="9480884" y="1427747"/>
              <a:ext cx="1507958" cy="14919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>
              <a:off x="9480884" y="2919663"/>
              <a:ext cx="1620252" cy="25827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30968" y="2534652"/>
            <a:ext cx="1403684" cy="3529263"/>
            <a:chOff x="9480884" y="1427747"/>
            <a:chExt cx="1620252" cy="4074695"/>
          </a:xfrm>
        </p:grpSpPr>
        <p:sp>
          <p:nvSpPr>
            <p:cNvPr id="9" name="타원 8"/>
            <p:cNvSpPr/>
            <p:nvPr/>
          </p:nvSpPr>
          <p:spPr>
            <a:xfrm>
              <a:off x="9480884" y="1427747"/>
              <a:ext cx="1507958" cy="14919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>
              <a:off x="9480884" y="2919663"/>
              <a:ext cx="1620252" cy="25827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609219" y="6320225"/>
            <a:ext cx="149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Block 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교수님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60103" y="1399402"/>
            <a:ext cx="2446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다 볼 때까지 기다리세요</a:t>
            </a:r>
            <a:endParaRPr lang="en-US" altLang="ko-KR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이제 가보세요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4" name="가로로 말린 두루마리 모양 13"/>
          <p:cNvSpPr/>
          <p:nvPr/>
        </p:nvSpPr>
        <p:spPr>
          <a:xfrm>
            <a:off x="2759241" y="2181635"/>
            <a:ext cx="1203158" cy="11070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과제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6673" y="280807"/>
            <a:ext cx="94969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Block (</a:t>
            </a:r>
            <a:r>
              <a:rPr lang="ko-KR" altLang="en-US" sz="3500" dirty="0" err="1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블럭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)</a:t>
            </a:r>
            <a:endParaRPr lang="ko-KR" altLang="en-US" sz="3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71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3 0.0051 L 0.0513 0.0051 C 0.05248 0.00185 0.05352 -0.00139 0.05495 -0.00416 C 0.05651 -0.00717 0.05846 -0.00972 0.06029 -0.01227 C 0.0612 -0.01365 0.06224 -0.01504 0.06328 -0.0162 C 0.06875 -0.02245 0.08399 -0.02778 0.08503 -0.02824 C 0.10091 -0.03356 0.11693 -0.03773 0.13294 -0.04143 C 0.13672 -0.04236 0.1405 -0.04398 0.14427 -0.04421 C 0.16224 -0.0456 0.18021 -0.04606 0.19831 -0.04676 C 0.21146 -0.0456 0.22487 -0.0456 0.23802 -0.04282 C 0.24219 -0.04213 0.24596 -0.03796 0.25 -0.03611 C 0.253 -0.03495 0.25599 -0.03333 0.25899 -0.03217 C 0.27435 -0.02615 0.28854 -0.02291 0.30404 -0.01481 L 0.3168 -0.00833 C 0.32422 -0.00416 0.33164 0.00047 0.33932 0.00371 C 0.35599 0.01111 0.34466 0.00556 0.37005 0.02107 C 0.37227 0.02246 0.37461 0.02361 0.37682 0.025 C 0.38073 0.02778 0.38477 0.03033 0.3888 0.0331 C 0.38984 0.0338 0.39076 0.03496 0.3918 0.03565 C 0.39544 0.03843 0.39922 0.04121 0.403 0.04375 C 0.40404 0.04445 0.40508 0.04445 0.40599 0.04514 C 0.40755 0.04584 0.40899 0.04676 0.41055 0.04769 C 0.41354 0.04977 0.41654 0.05209 0.41953 0.0544 C 0.42057 0.0551 0.42149 0.05602 0.42253 0.05695 C 0.42435 0.0588 0.42591 0.06111 0.42774 0.06227 C 0.43216 0.06551 0.43685 0.06736 0.44128 0.07037 C 0.44362 0.07176 0.44583 0.07385 0.44805 0.0757 C 0.45156 0.07871 0.45482 0.08287 0.45846 0.08496 L 0.46081 0.08635 C 0.46172 0.08773 0.46276 0.08912 0.4638 0.09028 C 0.46445 0.09121 0.4655 0.09167 0.46602 0.09306 C 0.47018 0.10209 0.46211 0.09144 0.46901 0.10093 C 0.47044 0.10301 0.47188 0.10533 0.47357 0.10625 C 0.47643 0.1081 0.47526 0.10672 0.47734 0.11042 " pathEditMode="relative" ptsTypes="AAAAAAAAAAAAAAAAAAAAAAAAAAAAA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997" t="8507"/>
          <a:stretch/>
        </p:blipFill>
        <p:spPr>
          <a:xfrm>
            <a:off x="3192378" y="1531018"/>
            <a:ext cx="5295922" cy="4943409"/>
          </a:xfrm>
          <a:prstGeom prst="rect">
            <a:avLst/>
          </a:prstGeom>
        </p:spPr>
      </p:pic>
      <p:sp>
        <p:nvSpPr>
          <p:cNvPr id="6" name="순서도: 대체 처리 5"/>
          <p:cNvSpPr/>
          <p:nvPr/>
        </p:nvSpPr>
        <p:spPr>
          <a:xfrm>
            <a:off x="3358623" y="1290933"/>
            <a:ext cx="1010652" cy="330314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제어권</a:t>
            </a:r>
            <a:endParaRPr lang="ko-KR" altLang="en-US" dirty="0"/>
          </a:p>
        </p:txBody>
      </p:sp>
      <p:sp>
        <p:nvSpPr>
          <p:cNvPr id="7" name="순서도: 대체 처리 6"/>
          <p:cNvSpPr/>
          <p:nvPr/>
        </p:nvSpPr>
        <p:spPr>
          <a:xfrm>
            <a:off x="8079906" y="3107939"/>
            <a:ext cx="342921" cy="3202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0631" y="242898"/>
            <a:ext cx="94969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Non-Block   (</a:t>
            </a:r>
            <a:r>
              <a:rPr lang="ko-KR" altLang="en-US" sz="3500" dirty="0" err="1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논블럭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)</a:t>
            </a:r>
            <a:endParaRPr lang="ko-KR" altLang="en-US" sz="3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75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48148E-6 L 2.91667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.25 L 0.30924 0.2608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6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924 0.26088 L 0.00091 0.2650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17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.25 L 0.0039 0.7317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2407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111E-6 L 0.00065 0.4099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3" animBg="1"/>
      <p:bldP spid="6" grpId="4" animBg="1"/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9480884" y="1989217"/>
            <a:ext cx="1620252" cy="4074695"/>
            <a:chOff x="9480884" y="1427747"/>
            <a:chExt cx="1620252" cy="4074695"/>
          </a:xfrm>
        </p:grpSpPr>
        <p:sp>
          <p:nvSpPr>
            <p:cNvPr id="2" name="타원 1"/>
            <p:cNvSpPr/>
            <p:nvPr/>
          </p:nvSpPr>
          <p:spPr>
            <a:xfrm>
              <a:off x="9480884" y="1427747"/>
              <a:ext cx="1507958" cy="14919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>
              <a:off x="9480884" y="2919663"/>
              <a:ext cx="1620252" cy="25827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066800" y="2534648"/>
            <a:ext cx="1403684" cy="3529263"/>
            <a:chOff x="9480884" y="1427747"/>
            <a:chExt cx="1620252" cy="4074695"/>
          </a:xfrm>
        </p:grpSpPr>
        <p:sp>
          <p:nvSpPr>
            <p:cNvPr id="9" name="타원 8"/>
            <p:cNvSpPr/>
            <p:nvPr/>
          </p:nvSpPr>
          <p:spPr>
            <a:xfrm>
              <a:off x="9480884" y="1427747"/>
              <a:ext cx="1507958" cy="14919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>
              <a:off x="9480884" y="2919663"/>
              <a:ext cx="1620252" cy="25827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352546" y="6223969"/>
            <a:ext cx="251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Non-Block 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교수님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11977" y="1669104"/>
            <a:ext cx="244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읽어볼테니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가보세요</a:t>
            </a:r>
            <a:endParaRPr lang="en-US" altLang="ko-KR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4" name="가로로 말린 두루마리 모양 13"/>
          <p:cNvSpPr/>
          <p:nvPr/>
        </p:nvSpPr>
        <p:spPr>
          <a:xfrm>
            <a:off x="2695073" y="2181631"/>
            <a:ext cx="1203158" cy="11070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과제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350364"/>
            <a:ext cx="94969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Non-Block   (</a:t>
            </a:r>
            <a:r>
              <a:rPr lang="ko-KR" altLang="en-US" sz="3500" dirty="0" err="1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논블럭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)</a:t>
            </a:r>
            <a:endParaRPr lang="ko-KR" altLang="en-US" sz="3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97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-4.16667E-7 3.7037E-7 C 0.00091 -0.00347 0.00157 -0.00764 0.003 -0.01065 C 0.00404 -0.01319 0.00586 -0.01435 0.00743 -0.01597 C 0.02383 -0.03264 -0.00677 -0.00208 0.02839 -0.03333 C 0.03776 -0.04166 0.02787 -0.03333 0.04271 -0.04259 C 0.05573 -0.05092 0.0224 -0.03611 0.05625 -0.05069 C 0.0694 -0.05625 0.06498 -0.0537 0.078 -0.05602 C 0.0875 -0.05764 0.09688 -0.06018 0.10651 -0.06134 C 0.11993 -0.06296 0.13347 -0.06319 0.14701 -0.06389 L 0.20547 -0.06134 C 0.21068 -0.06111 0.21602 -0.06065 0.22123 -0.05995 C 0.22227 -0.05995 0.22318 -0.05879 0.22422 -0.05856 C 0.23295 -0.05671 0.2418 -0.05602 0.25052 -0.05324 C 0.28269 -0.04328 0.27045 -0.04606 0.28724 -0.04259 C 0.29024 -0.04143 0.29323 -0.03958 0.29623 -0.03866 C 0.30391 -0.03611 0.31185 -0.03565 0.31953 -0.03194 C 0.32331 -0.03009 0.32839 -0.02801 0.33229 -0.02546 C 0.33399 -0.02407 0.33568 -0.02245 0.3375 -0.02129 C 0.33972 -0.02014 0.34193 -0.01967 0.34427 -0.01875 C 0.34701 -0.01551 0.34831 -0.01366 0.3517 -0.01065 C 0.35248 -0.00995 0.35326 -0.01018 0.35404 -0.00926 C 0.35703 -0.00602 0.35977 -0.00162 0.36302 0.00139 C 0.36719 0.00509 0.36758 0.00533 0.37279 0.01065 C 0.37357 0.01134 0.37422 0.0125 0.375 0.0132 C 0.37722 0.01528 0.37956 0.01644 0.38177 0.01875 C 0.38308 0.02014 0.38412 0.02246 0.38555 0.02408 C 0.39193 0.03172 0.39506 0.03357 0.40052 0.04121 C 0.40625 0.04954 0.3987 0.04097 0.40573 0.04931 C 0.40847 0.05255 0.41133 0.05533 0.41394 0.05857 C 0.41823 0.06389 0.42253 0.06922 0.4267 0.07454 C 0.42748 0.07547 0.42826 0.07639 0.42904 0.07732 C 0.43099 0.07986 0.43295 0.08264 0.43503 0.08519 C 0.43568 0.08611 0.43659 0.08681 0.43724 0.08797 C 0.43907 0.09097 0.44076 0.09422 0.44245 0.09722 C 0.44323 0.09861 0.44401 0.1 0.44479 0.10139 C 0.44701 0.10486 0.44922 0.10857 0.45144 0.11204 C 0.45365 0.11528 0.45612 0.11783 0.45821 0.1213 C 0.45912 0.12269 0.45964 0.125 0.46055 0.12662 C 0.4612 0.12801 0.46198 0.12917 0.46276 0.13056 C 0.46407 0.1331 0.46524 0.13611 0.46654 0.13866 C 0.46745 0.14051 0.46849 0.14213 0.46953 0.14398 C 0.47084 0.14653 0.47201 0.14931 0.47331 0.15185 C 0.47383 0.15324 0.47409 0.15486 0.47474 0.15602 C 0.47565 0.15741 0.47683 0.15857 0.47774 0.15996 C 0.47852 0.16111 0.47917 0.16273 0.47995 0.16389 C 0.48151 0.16621 0.48295 0.16852 0.48451 0.1706 C 0.48542 0.17199 0.48659 0.17292 0.4875 0.17454 C 0.48815 0.1757 0.48907 0.17871 0.48907 0.17871 " pathEditMode="relative" ptsTypes="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6905" y="3192379"/>
            <a:ext cx="94969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다른 주체가 작업할 때</a:t>
            </a:r>
            <a:endParaRPr lang="en-US" altLang="ko-KR" sz="3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algn="ctr"/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자신의 </a:t>
            </a:r>
            <a:r>
              <a:rPr lang="ko-KR" altLang="en-US" sz="3500" dirty="0" err="1" smtClean="0">
                <a:solidFill>
                  <a:srgbClr val="FF0000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제어권</a:t>
            </a:r>
            <a:r>
              <a:rPr lang="ko-KR" altLang="en-US" sz="3500" dirty="0" err="1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이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있는 지 없는 지로 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구분할 수 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있다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.</a:t>
            </a:r>
            <a:endParaRPr lang="ko-KR" altLang="en-US" sz="3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3137" y="433137"/>
            <a:ext cx="94969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1. Block vs Non-Block   (</a:t>
            </a:r>
            <a:r>
              <a:rPr lang="ko-KR" altLang="en-US" sz="3500" dirty="0" err="1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블럭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, </a:t>
            </a:r>
            <a:r>
              <a:rPr lang="ko-KR" altLang="en-US" sz="3500" dirty="0" err="1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논블럭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)</a:t>
            </a:r>
            <a:endParaRPr lang="ko-KR" altLang="en-US" sz="3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51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136" y="433137"/>
            <a:ext cx="109086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2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. Synchronous vs Asynchronous (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동기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, 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비동기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)</a:t>
            </a:r>
            <a:endParaRPr lang="ko-KR" altLang="en-US" sz="3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8146" y="1708483"/>
            <a:ext cx="2839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u="sng" dirty="0" err="1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Syn</a:t>
            </a:r>
            <a:r>
              <a:rPr lang="en-US" altLang="ko-KR" sz="3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 +  </a:t>
            </a:r>
            <a:r>
              <a:rPr lang="en-US" altLang="ko-KR" sz="3000" u="sng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Chrono</a:t>
            </a:r>
          </a:p>
          <a:p>
            <a:r>
              <a:rPr lang="ko-KR" altLang="en-US" sz="3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함께         시간</a:t>
            </a:r>
            <a:endParaRPr lang="en-US" altLang="ko-KR" sz="30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6" y="3031955"/>
            <a:ext cx="108845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Sync (</a:t>
            </a:r>
            <a:r>
              <a:rPr lang="ko-KR" altLang="en-US" sz="3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동기</a:t>
            </a:r>
            <a:r>
              <a:rPr lang="en-US" altLang="ko-KR" sz="3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</a:t>
            </a:r>
          </a:p>
          <a:p>
            <a:r>
              <a:rPr lang="en-US" altLang="ko-KR" sz="3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</a:t>
            </a:r>
            <a:r>
              <a:rPr lang="ko-KR" altLang="en-US" sz="3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작업을 동시에 수행하거나</a:t>
            </a:r>
            <a:r>
              <a:rPr lang="en-US" altLang="ko-KR" sz="3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sz="3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동시에 끝나거나</a:t>
            </a:r>
            <a:r>
              <a:rPr lang="en-US" altLang="ko-KR" sz="3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sz="3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끝나는 </a:t>
            </a:r>
            <a:r>
              <a:rPr lang="ko-KR" altLang="en-US" sz="3000" dirty="0" smtClean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동시에 시작함</a:t>
            </a:r>
            <a:endParaRPr lang="en-US" altLang="ko-KR" sz="3000" dirty="0" smtClean="0">
              <a:solidFill>
                <a:srgbClr val="FF0000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endParaRPr lang="en-US" altLang="ko-KR" sz="3000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endParaRPr lang="en-US" altLang="ko-KR" sz="30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en-US" altLang="ko-KR" sz="3000" dirty="0" err="1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Async</a:t>
            </a:r>
            <a:r>
              <a:rPr lang="en-US" altLang="ko-KR" sz="3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(</a:t>
            </a:r>
            <a:r>
              <a:rPr lang="ko-KR" altLang="en-US" sz="3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비동기</a:t>
            </a:r>
            <a:r>
              <a:rPr lang="en-US" altLang="ko-KR" sz="3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</a:t>
            </a:r>
          </a:p>
          <a:p>
            <a:r>
              <a:rPr lang="en-US" altLang="ko-KR" sz="3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</a:t>
            </a:r>
            <a:r>
              <a:rPr lang="ko-KR" altLang="en-US" sz="3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시작</a:t>
            </a:r>
            <a:r>
              <a:rPr lang="en-US" altLang="ko-KR" sz="3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sz="3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종료가 일치하지 않으며</a:t>
            </a:r>
            <a:r>
              <a:rPr lang="en-US" altLang="ko-KR" sz="3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sz="3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끝나는 </a:t>
            </a:r>
            <a:r>
              <a:rPr lang="ko-KR" altLang="en-US" sz="3000" dirty="0" smtClean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동시에 시작을 하지 않음</a:t>
            </a:r>
            <a:endParaRPr lang="en-US" altLang="ko-KR" sz="3000" dirty="0">
              <a:solidFill>
                <a:srgbClr val="FF0000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853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271" r="3398"/>
          <a:stretch/>
        </p:blipFill>
        <p:spPr>
          <a:xfrm>
            <a:off x="3403419" y="1292837"/>
            <a:ext cx="5113538" cy="5616427"/>
          </a:xfrm>
          <a:prstGeom prst="rect">
            <a:avLst/>
          </a:prstGeom>
        </p:spPr>
      </p:pic>
      <p:sp>
        <p:nvSpPr>
          <p:cNvPr id="6" name="순서도: 대체 처리 5"/>
          <p:cNvSpPr/>
          <p:nvPr/>
        </p:nvSpPr>
        <p:spPr>
          <a:xfrm>
            <a:off x="3497708" y="991345"/>
            <a:ext cx="1010652" cy="330314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제어권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03419" y="410105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" name="순서도: 대체 처리 7"/>
          <p:cNvSpPr/>
          <p:nvPr/>
        </p:nvSpPr>
        <p:spPr>
          <a:xfrm>
            <a:off x="8161020" y="2717128"/>
            <a:ext cx="264497" cy="3200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2715" y="273102"/>
            <a:ext cx="109086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Synchronous (</a:t>
            </a:r>
            <a:r>
              <a:rPr lang="ko-KR" altLang="en-US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동기</a:t>
            </a:r>
            <a:r>
              <a:rPr lang="en-US" altLang="ko-KR" sz="3500" dirty="0" smtClean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)</a:t>
            </a:r>
            <a:endParaRPr lang="ko-KR" altLang="en-US" sz="35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58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L 4.79167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.25 L 0.30924 0.2608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6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924 0.26088 L 0.00091 0.5409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17" y="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00065 0.2895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28959 L -0.35104 0.2900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9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54097 L 0.0039 0.8182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1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4" animBg="1"/>
      <p:bldP spid="2" grpId="0"/>
      <p:bldP spid="8" grpId="0" animBg="1"/>
      <p:bldP spid="8" grpId="1" animBg="1"/>
      <p:bldP spid="8" grpId="2" animBg="1"/>
      <p:bldP spid="8" grpId="3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435</Words>
  <Application>Microsoft Office PowerPoint</Application>
  <PresentationFormat>와이드스크린</PresentationFormat>
  <Paragraphs>132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나눔스퀘어라운드OTF Bold</vt:lpstr>
      <vt:lpstr>나눔스퀘어라운드OTF Regular</vt:lpstr>
      <vt:lpstr>맑은 고딕</vt:lpstr>
      <vt:lpstr>Arial</vt:lpstr>
      <vt:lpstr>Office 테마</vt:lpstr>
      <vt:lpstr>Block vs Non-Block (블럭, 논블럭) Sync vs Async (동기, 비동기)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vs Non-Block (블럭,논블럭) Sync vs Async (동기, 비동기)</dc:title>
  <dc:creator>김 이레</dc:creator>
  <cp:lastModifiedBy>김 이레</cp:lastModifiedBy>
  <cp:revision>25</cp:revision>
  <dcterms:created xsi:type="dcterms:W3CDTF">2022-04-08T03:44:37Z</dcterms:created>
  <dcterms:modified xsi:type="dcterms:W3CDTF">2022-04-11T05:03:59Z</dcterms:modified>
</cp:coreProperties>
</file>