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7" r:id="rId9"/>
    <p:sldId id="264" r:id="rId10"/>
    <p:sldId id="265" r:id="rId11"/>
    <p:sldId id="260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6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3D10C-6DF2-4AC9-9523-9AA52081F67C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421C1-44F1-473C-8A39-8AD4EC1D7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89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421C1-44F1-473C-8A39-8AD4EC1D76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9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759C-CE57-4552-99C4-BBBDE849D39C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4EA2-83A6-4DCE-9FE2-A1B626AA1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9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759C-CE57-4552-99C4-BBBDE849D39C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4EA2-83A6-4DCE-9FE2-A1B626AA1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4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759C-CE57-4552-99C4-BBBDE849D39C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4EA2-83A6-4DCE-9FE2-A1B626AA1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5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759C-CE57-4552-99C4-BBBDE849D39C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4EA2-83A6-4DCE-9FE2-A1B626AA1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759C-CE57-4552-99C4-BBBDE849D39C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4EA2-83A6-4DCE-9FE2-A1B626AA1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79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759C-CE57-4552-99C4-BBBDE849D39C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4EA2-83A6-4DCE-9FE2-A1B626AA1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759C-CE57-4552-99C4-BBBDE849D39C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4EA2-83A6-4DCE-9FE2-A1B626AA1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16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759C-CE57-4552-99C4-BBBDE849D39C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4EA2-83A6-4DCE-9FE2-A1B626AA1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4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759C-CE57-4552-99C4-BBBDE849D39C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4EA2-83A6-4DCE-9FE2-A1B626AA1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54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759C-CE57-4552-99C4-BBBDE849D39C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4EA2-83A6-4DCE-9FE2-A1B626AA1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3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759C-CE57-4552-99C4-BBBDE849D39C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4EA2-83A6-4DCE-9FE2-A1B626AA1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96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A759C-CE57-4552-99C4-BBBDE849D39C}" type="datetimeFigureOut">
              <a:rPr lang="ko-KR" altLang="en-US" smtClean="0"/>
              <a:t>2021. 5. 24.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E4EA2-83A6-4DCE-9FE2-A1B626AA1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9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ylermcginnis.com/react-elements-vs-react-component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Virtual DOM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83341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실제</a:t>
            </a:r>
            <a:r>
              <a:rPr lang="en-US" altLang="ko-KR" dirty="0"/>
              <a:t> DOM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추상화 버전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JS</a:t>
            </a:r>
            <a:r>
              <a:rPr lang="ko-KR" altLang="en-US" dirty="0"/>
              <a:t>에 의해 처리되며</a:t>
            </a:r>
            <a:r>
              <a:rPr lang="en-US" altLang="ko-KR" dirty="0"/>
              <a:t>, </a:t>
            </a:r>
            <a:r>
              <a:rPr lang="ko-KR" altLang="en-US" dirty="0"/>
              <a:t>가벼움</a:t>
            </a:r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R" dirty="0"/>
              <a:t>DOM</a:t>
            </a:r>
            <a:r>
              <a:rPr lang="ko-KR" altLang="en-US" dirty="0"/>
              <a:t> 변화 과정을 대신하기</a:t>
            </a:r>
            <a:r>
              <a:rPr lang="en-US" altLang="ko-KR" dirty="0"/>
              <a:t> </a:t>
            </a:r>
            <a:r>
              <a:rPr lang="ko-KR" altLang="en-US" dirty="0"/>
              <a:t>위한 </a:t>
            </a:r>
            <a:r>
              <a:rPr lang="en-US" altLang="ko-KR" dirty="0"/>
              <a:t>Virtual DOM</a:t>
            </a:r>
          </a:p>
          <a:p>
            <a:pPr lvl="1"/>
            <a:r>
              <a:rPr lang="ko-KR" altLang="en-US" dirty="0"/>
              <a:t>데이터를 업데이트하면 전체 </a:t>
            </a:r>
            <a:r>
              <a:rPr lang="en-US" altLang="ko-KR" dirty="0"/>
              <a:t>UI</a:t>
            </a:r>
            <a:r>
              <a:rPr lang="ko-KR" altLang="en-US" dirty="0"/>
              <a:t>를 </a:t>
            </a:r>
            <a:r>
              <a:rPr lang="en-US" altLang="ko-KR" dirty="0"/>
              <a:t>Virtual DOM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 err="1"/>
              <a:t>리랜더링</a:t>
            </a:r>
            <a:r>
              <a:rPr lang="en-US" altLang="ko-KR" dirty="0"/>
              <a:t>(re-rendering)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이전 </a:t>
            </a:r>
            <a:r>
              <a:rPr lang="en-US" altLang="ko-KR" dirty="0" err="1"/>
              <a:t>Virutal</a:t>
            </a:r>
            <a:r>
              <a:rPr lang="en-US" altLang="ko-KR" dirty="0"/>
              <a:t> DOM</a:t>
            </a:r>
            <a:r>
              <a:rPr lang="ko-KR" altLang="en-US" dirty="0"/>
              <a:t>에 있던 내용과 현재 내용을 비교함</a:t>
            </a:r>
            <a:endParaRPr lang="en-US" altLang="ko-KR" dirty="0"/>
          </a:p>
          <a:p>
            <a:pPr lvl="1"/>
            <a:r>
              <a:rPr lang="ko-KR" altLang="en-US" dirty="0"/>
              <a:t>바뀐 부분만을 실제 </a:t>
            </a:r>
            <a:r>
              <a:rPr lang="en-US" altLang="ko-KR" dirty="0"/>
              <a:t>DOM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적용함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Virtual DOM </a:t>
            </a:r>
            <a:r>
              <a:rPr lang="ko-KR" altLang="en-US" dirty="0"/>
              <a:t>이 언제나 빠른 것은 아님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적용 분야 </a:t>
            </a:r>
            <a:r>
              <a:rPr lang="en-US" altLang="ko-KR" dirty="0"/>
              <a:t>“</a:t>
            </a:r>
            <a:r>
              <a:rPr lang="ko-KR" altLang="en-US" dirty="0"/>
              <a:t>지속적으로 데이터가 변화하는 대규모 응용 프로그램 구축</a:t>
            </a:r>
            <a:r>
              <a:rPr lang="en-US" altLang="ko-KR" dirty="0"/>
              <a:t>“</a:t>
            </a:r>
          </a:p>
          <a:p>
            <a:endParaRPr lang="en-US" altLang="ko-KR" dirty="0"/>
          </a:p>
          <a:p>
            <a:r>
              <a:rPr lang="ko-KR" altLang="en-US" dirty="0"/>
              <a:t>이 업데이트 과정이</a:t>
            </a:r>
            <a:r>
              <a:rPr lang="en-US" altLang="ko-KR" dirty="0"/>
              <a:t> </a:t>
            </a:r>
            <a:r>
              <a:rPr lang="ko-KR" altLang="en-US" dirty="0"/>
              <a:t>자동화 됨에 따라 </a:t>
            </a:r>
            <a:r>
              <a:rPr lang="en-US" altLang="ko-KR" dirty="0"/>
              <a:t>UI</a:t>
            </a:r>
            <a:r>
              <a:rPr lang="ko-KR" altLang="en-US" dirty="0"/>
              <a:t>의 복잡성이 해소됨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994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5FAE-7980-FB48-9EDF-D6619C42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DOM</a:t>
            </a:r>
            <a:r>
              <a:rPr lang="ko-KR" altLang="en-US" dirty="0"/>
              <a:t>과 </a:t>
            </a:r>
            <a:r>
              <a:rPr lang="en-US" altLang="ko-KR" dirty="0"/>
              <a:t>Internals</a:t>
            </a:r>
            <a:br>
              <a:rPr lang="en-US" altLang="ko-KR" dirty="0"/>
            </a:b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sz="2700" dirty="0">
                <a:solidFill>
                  <a:schemeClr val="tx1"/>
                </a:solidFill>
              </a:rPr>
              <a:t>https://</a:t>
            </a:r>
            <a:r>
              <a:rPr lang="en-US" altLang="ko-KR" sz="2700" dirty="0" err="1">
                <a:solidFill>
                  <a:schemeClr val="tx1"/>
                </a:solidFill>
              </a:rPr>
              <a:t>ko.reactjs.org</a:t>
            </a:r>
            <a:r>
              <a:rPr lang="en-US" altLang="ko-KR" sz="2700" dirty="0">
                <a:solidFill>
                  <a:schemeClr val="tx1"/>
                </a:solidFill>
              </a:rPr>
              <a:t>/docs/</a:t>
            </a:r>
            <a:r>
              <a:rPr lang="en-US" altLang="ko-KR" sz="2700" dirty="0" err="1">
                <a:solidFill>
                  <a:schemeClr val="tx1"/>
                </a:solidFill>
              </a:rPr>
              <a:t>faq-internals.html#what-is-the-virtual-dom</a:t>
            </a:r>
            <a:r>
              <a:rPr lang="en-US" altLang="ko-KR" sz="2700" dirty="0">
                <a:solidFill>
                  <a:schemeClr val="tx1"/>
                </a:solidFill>
              </a:rPr>
              <a:t>)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3214E-F69A-8442-8FC5-F842B8BB7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Virtual DOM </a:t>
            </a:r>
            <a:r>
              <a:rPr lang="ko-KR" altLang="en-US" dirty="0"/>
              <a:t>사용 목적</a:t>
            </a:r>
            <a:endParaRPr lang="en-US" altLang="ko-KR" dirty="0"/>
          </a:p>
          <a:p>
            <a:pPr lvl="1"/>
            <a:r>
              <a:rPr lang="en-US" altLang="ko-KR" dirty="0"/>
              <a:t>DOM</a:t>
            </a:r>
            <a:r>
              <a:rPr lang="ko-KR" altLang="en-US" dirty="0"/>
              <a:t> </a:t>
            </a:r>
            <a:r>
              <a:rPr lang="en-US" altLang="ko-KR" dirty="0"/>
              <a:t>rendering</a:t>
            </a:r>
            <a:r>
              <a:rPr lang="ko-KR" altLang="en-US" dirty="0"/>
              <a:t>에 비용이 많이 소요되므로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Virtual DOM</a:t>
            </a:r>
            <a:r>
              <a:rPr lang="ko-KR" altLang="en-US" dirty="0"/>
              <a:t>을 사용하여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 변화에 따른 </a:t>
            </a:r>
            <a:r>
              <a:rPr lang="en-US" altLang="ko-KR" dirty="0"/>
              <a:t>DOM</a:t>
            </a:r>
            <a:r>
              <a:rPr lang="ko-KR" altLang="en-US" dirty="0"/>
              <a:t>의 </a:t>
            </a:r>
            <a:r>
              <a:rPr lang="en-US" altLang="ko-KR" dirty="0"/>
              <a:t>re-rendering</a:t>
            </a:r>
            <a:r>
              <a:rPr lang="ko-KR" altLang="en-US" dirty="0"/>
              <a:t>을 최소화 시킴 </a:t>
            </a:r>
            <a:r>
              <a:rPr lang="en-US" altLang="ko-KR" dirty="0"/>
              <a:t>(</a:t>
            </a:r>
            <a:r>
              <a:rPr lang="ko-KR" altLang="en-US" dirty="0"/>
              <a:t>변화되는 부분만을 감지하여 </a:t>
            </a:r>
            <a:r>
              <a:rPr lang="en-US" altLang="ko-KR" dirty="0"/>
              <a:t>re-rendering)</a:t>
            </a:r>
          </a:p>
          <a:p>
            <a:endParaRPr lang="en-US" altLang="ko-KR" dirty="0"/>
          </a:p>
          <a:p>
            <a:r>
              <a:rPr lang="ko-KR" altLang="en-US" dirty="0"/>
              <a:t>재조정 </a:t>
            </a:r>
            <a:r>
              <a:rPr lang="en-US" altLang="ko-KR" dirty="0"/>
              <a:t>(reconciliation)</a:t>
            </a:r>
          </a:p>
          <a:p>
            <a:pPr lvl="1"/>
            <a:r>
              <a:rPr lang="en-US" dirty="0"/>
              <a:t>Virtual DOM (VDOM)</a:t>
            </a:r>
            <a:r>
              <a:rPr lang="ko-KR" altLang="en-US" dirty="0"/>
              <a:t>은 </a:t>
            </a:r>
            <a:r>
              <a:rPr lang="en-US" dirty="0"/>
              <a:t>UI</a:t>
            </a:r>
            <a:r>
              <a:rPr lang="ko-KR" altLang="en-US" dirty="0"/>
              <a:t>의 이상적인 또는 “</a:t>
            </a:r>
            <a:r>
              <a:rPr lang="ko-KR" altLang="en-US" dirty="0" err="1"/>
              <a:t>가상”적인</a:t>
            </a:r>
            <a:r>
              <a:rPr lang="ko-KR" altLang="en-US" dirty="0"/>
              <a:t> 표현을 메모리에 저장하고 </a:t>
            </a:r>
            <a:r>
              <a:rPr lang="en-US" dirty="0" err="1"/>
              <a:t>ReactDOM</a:t>
            </a:r>
            <a:r>
              <a:rPr lang="ko-KR" altLang="en-US" dirty="0"/>
              <a:t>과 같은 라이브러리에 의해 “실제” </a:t>
            </a:r>
            <a:r>
              <a:rPr lang="en-US" dirty="0"/>
              <a:t>DOM</a:t>
            </a:r>
            <a:r>
              <a:rPr lang="ko-KR" altLang="en-US" dirty="0"/>
              <a:t>과 </a:t>
            </a:r>
            <a:r>
              <a:rPr lang="ko-KR" altLang="en-US" dirty="0" err="1"/>
              <a:t>동기화됨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선언적</a:t>
            </a:r>
            <a:r>
              <a:rPr lang="en-US" altLang="ko-KR" dirty="0"/>
              <a:t>(declarative)</a:t>
            </a:r>
          </a:p>
          <a:p>
            <a:pPr lvl="1"/>
            <a:r>
              <a:rPr lang="en-US" dirty="0"/>
              <a:t>React</a:t>
            </a:r>
            <a:r>
              <a:rPr lang="ko-KR" altLang="en-US" dirty="0"/>
              <a:t>에게 원하는 </a:t>
            </a:r>
            <a:r>
              <a:rPr lang="en-US" dirty="0"/>
              <a:t>UI</a:t>
            </a:r>
            <a:r>
              <a:rPr lang="ko-KR" altLang="en-US" dirty="0"/>
              <a:t>의 상태를 알려주면 </a:t>
            </a:r>
            <a:r>
              <a:rPr lang="en-US" dirty="0"/>
              <a:t>DOM</a:t>
            </a:r>
            <a:r>
              <a:rPr lang="ko-KR" altLang="en-US" dirty="0"/>
              <a:t>을 그 상태와 일치시킴 </a:t>
            </a:r>
            <a:r>
              <a:rPr lang="en-US" altLang="ko-KR" dirty="0"/>
              <a:t>(</a:t>
            </a:r>
            <a:r>
              <a:rPr lang="ko-KR" altLang="en-US" dirty="0"/>
              <a:t>자동화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어트리뷰트</a:t>
            </a:r>
            <a:r>
              <a:rPr lang="ko-KR" altLang="en-US" dirty="0"/>
              <a:t> 조작</a:t>
            </a:r>
            <a:r>
              <a:rPr lang="en-US" altLang="ko-KR" dirty="0"/>
              <a:t>, </a:t>
            </a:r>
            <a:r>
              <a:rPr lang="ko-KR" altLang="en-US" dirty="0"/>
              <a:t>이벤트 처리</a:t>
            </a:r>
            <a:r>
              <a:rPr lang="en-US" altLang="ko-KR" dirty="0"/>
              <a:t>, </a:t>
            </a:r>
            <a:r>
              <a:rPr lang="ko-KR" altLang="en-US" dirty="0"/>
              <a:t>수동 </a:t>
            </a:r>
            <a:r>
              <a:rPr lang="en-US" dirty="0"/>
              <a:t>DOM </a:t>
            </a:r>
            <a:r>
              <a:rPr lang="ko-KR" altLang="en-US" dirty="0"/>
              <a:t>업데이트를 </a:t>
            </a:r>
            <a:r>
              <a:rPr lang="ko-KR" altLang="en-US" dirty="0" err="1"/>
              <a:t>추상화시킴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Virtual DOM</a:t>
            </a:r>
            <a:r>
              <a:rPr lang="ko-KR" altLang="en-US" dirty="0"/>
              <a:t>은 </a:t>
            </a:r>
            <a:r>
              <a:rPr lang="en-US" altLang="ko-KR" dirty="0"/>
              <a:t>React Element</a:t>
            </a:r>
            <a:r>
              <a:rPr lang="ko-KR" altLang="en-US" dirty="0"/>
              <a:t>와 연관됨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60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D103-CE1D-7644-BDA4-509AC79B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r>
              <a:rPr lang="ko-KR" altLang="en-US" dirty="0"/>
              <a:t>과 </a:t>
            </a:r>
            <a:r>
              <a:rPr lang="en-US" altLang="ko-KR" dirty="0"/>
              <a:t>Real DOM</a:t>
            </a:r>
            <a:r>
              <a:rPr lang="ko-KR" altLang="en-US" dirty="0"/>
              <a:t>의 비교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28CA-AF0C-9344-9BFB-2E820857A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3022600"/>
            <a:ext cx="4121150" cy="3606799"/>
          </a:xfrm>
          <a:ln w="15875"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800" dirty="0" err="1"/>
              <a:t>Virual</a:t>
            </a:r>
            <a:r>
              <a:rPr lang="en-US" sz="2800" dirty="0"/>
              <a:t> DOM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DOM</a:t>
            </a:r>
            <a:r>
              <a:rPr lang="ko-KR" altLang="en-US" sz="2200" dirty="0"/>
              <a:t>의 가벼운 복사본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In-memory</a:t>
            </a:r>
            <a:r>
              <a:rPr lang="ko-KR" altLang="en-US" sz="2200" dirty="0"/>
              <a:t>에 존재하지만 실제 </a:t>
            </a:r>
            <a:r>
              <a:rPr lang="ko-KR" altLang="en-US" sz="2200" dirty="0" err="1"/>
              <a:t>렌더되지</a:t>
            </a:r>
            <a:r>
              <a:rPr lang="ko-KR" altLang="en-US" sz="2200" dirty="0"/>
              <a:t> 않음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JS</a:t>
            </a:r>
            <a:r>
              <a:rPr lang="ko-KR" altLang="en-US" sz="2200" dirty="0"/>
              <a:t>로 이루어진 트리 구조의 객체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React </a:t>
            </a:r>
            <a:r>
              <a:rPr lang="ko-KR" altLang="en-US" sz="2200" dirty="0"/>
              <a:t>라이브러리에 의해 관리됨</a:t>
            </a:r>
            <a:endParaRPr lang="en-US" altLang="ko-KR" sz="22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64898-B73F-9C4B-BD3F-1CB7E8EEE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141" y="1690688"/>
            <a:ext cx="6402090" cy="35111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1341B5-9A1B-6040-83F3-C6C28798FA99}"/>
              </a:ext>
            </a:extLst>
          </p:cNvPr>
          <p:cNvSpPr txBox="1"/>
          <p:nvPr/>
        </p:nvSpPr>
        <p:spPr>
          <a:xfrm>
            <a:off x="2335022" y="2197100"/>
            <a:ext cx="215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Component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1BD4E84-9EBD-AF43-8385-EAA62F5B9A00}"/>
              </a:ext>
            </a:extLst>
          </p:cNvPr>
          <p:cNvSpPr/>
          <p:nvPr/>
        </p:nvSpPr>
        <p:spPr>
          <a:xfrm>
            <a:off x="4157472" y="2224732"/>
            <a:ext cx="825500" cy="378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4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602"/>
          </a:xfrm>
        </p:spPr>
        <p:txBody>
          <a:bodyPr/>
          <a:lstStyle/>
          <a:p>
            <a:r>
              <a:rPr lang="ko-KR" altLang="en-US" dirty="0"/>
              <a:t>브라우저에 디스플레이 되는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4109"/>
            <a:ext cx="10515600" cy="4472854"/>
          </a:xfrm>
        </p:spPr>
        <p:txBody>
          <a:bodyPr/>
          <a:lstStyle/>
          <a:p>
            <a:r>
              <a:rPr lang="ko-KR" altLang="en-US" dirty="0"/>
              <a:t>프로그래밍은 </a:t>
            </a:r>
            <a:r>
              <a:rPr lang="en-US" altLang="ko-KR" dirty="0"/>
              <a:t>DOM Tree</a:t>
            </a:r>
            <a:r>
              <a:rPr lang="ko-KR" altLang="en-US" dirty="0"/>
              <a:t> </a:t>
            </a:r>
            <a:r>
              <a:rPr lang="en-US" altLang="ko-KR" dirty="0"/>
              <a:t>(CSS </a:t>
            </a:r>
            <a:r>
              <a:rPr lang="ko-KR" altLang="en-US" dirty="0"/>
              <a:t>포함</a:t>
            </a:r>
            <a:r>
              <a:rPr lang="en-US" altLang="ko-KR" dirty="0"/>
              <a:t>) </a:t>
            </a:r>
            <a:r>
              <a:rPr lang="ko-KR" altLang="en-US" dirty="0"/>
              <a:t>위주로 진행됨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DOM</a:t>
            </a:r>
            <a:r>
              <a:rPr lang="ko-KR" altLang="en-US" dirty="0"/>
              <a:t>을 완성하면 브라우저가 그 내용을 </a:t>
            </a:r>
            <a:r>
              <a:rPr lang="en-US" altLang="ko-KR" dirty="0"/>
              <a:t>Display </a:t>
            </a:r>
            <a:r>
              <a:rPr lang="ko-KR" altLang="en-US" dirty="0"/>
              <a:t>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26" name="Picture 2" descr="https://cdn-images-1.medium.com/max/1750/1*4s99HTDCA0UUyOc39k5d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858" y="2724586"/>
            <a:ext cx="80295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55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r>
              <a:rPr lang="ko-KR" altLang="en-US" dirty="0"/>
              <a:t> </a:t>
            </a:r>
            <a:r>
              <a:rPr lang="en-US" altLang="ko-KR" dirty="0"/>
              <a:t>(React Elements)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리액트란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UI</a:t>
            </a:r>
            <a:r>
              <a:rPr lang="ko-KR" altLang="en-US" dirty="0"/>
              <a:t>를 빌드하기 위한 라이브러리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리액트</a:t>
            </a:r>
            <a:r>
              <a:rPr lang="ko-KR" altLang="en-US" dirty="0"/>
              <a:t> </a:t>
            </a:r>
            <a:r>
              <a:rPr lang="ko-KR" altLang="en-US" dirty="0" err="1"/>
              <a:t>엘리먼트의</a:t>
            </a:r>
            <a:r>
              <a:rPr lang="ko-KR" altLang="en-US" dirty="0"/>
              <a:t> 일반적 정의</a:t>
            </a:r>
            <a:endParaRPr lang="en-US" altLang="ko-KR" dirty="0"/>
          </a:p>
          <a:p>
            <a:pPr lvl="1"/>
            <a:r>
              <a:rPr lang="ko-KR" altLang="en-US" dirty="0"/>
              <a:t>스크린에 보여질 것을 표현한 것</a:t>
            </a:r>
            <a:r>
              <a:rPr lang="en-US" altLang="ko-KR" dirty="0"/>
              <a:t> (Virtual DOM</a:t>
            </a:r>
            <a:r>
              <a:rPr lang="ko-KR" altLang="en-US" dirty="0"/>
              <a:t>에 위치함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노드의 </a:t>
            </a:r>
            <a:r>
              <a:rPr lang="en-US" altLang="ko-KR" dirty="0">
                <a:solidFill>
                  <a:srgbClr val="FF0000"/>
                </a:solidFill>
              </a:rPr>
              <a:t>object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나타냄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React element is an </a:t>
            </a:r>
            <a:r>
              <a:rPr lang="en-US" altLang="ko-KR" dirty="0">
                <a:solidFill>
                  <a:srgbClr val="FF0000"/>
                </a:solidFill>
              </a:rPr>
              <a:t>object representation </a:t>
            </a:r>
            <a:r>
              <a:rPr lang="en-US" altLang="ko-KR" dirty="0"/>
              <a:t>of DOM node</a:t>
            </a:r>
          </a:p>
          <a:p>
            <a:pPr lvl="1"/>
            <a:r>
              <a:rPr lang="ko-KR" altLang="en-US" dirty="0" err="1"/>
              <a:t>리액트</a:t>
            </a:r>
            <a:r>
              <a:rPr lang="ko-KR" altLang="en-US" dirty="0"/>
              <a:t> </a:t>
            </a:r>
            <a:r>
              <a:rPr lang="en-US" altLang="ko-KR" dirty="0"/>
              <a:t>elements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화면에 보여지는 것을 그대로 표현한 것은 아니며</a:t>
            </a:r>
            <a:r>
              <a:rPr lang="en-US" altLang="ko-KR" dirty="0"/>
              <a:t>, </a:t>
            </a:r>
            <a:r>
              <a:rPr lang="ko-KR" altLang="en-US" dirty="0"/>
              <a:t>보여질 것에 대한 </a:t>
            </a:r>
            <a:r>
              <a:rPr lang="en-US" altLang="ko-KR" dirty="0"/>
              <a:t>object representation.</a:t>
            </a:r>
          </a:p>
          <a:p>
            <a:pPr lvl="1"/>
            <a:r>
              <a:rPr lang="ko-KR" altLang="en-US" dirty="0"/>
              <a:t>객체로 표현됨에 따라 </a:t>
            </a:r>
            <a:r>
              <a:rPr lang="ko-KR" altLang="en-US" dirty="0" err="1"/>
              <a:t>리액트는</a:t>
            </a:r>
            <a:r>
              <a:rPr lang="ko-KR" altLang="en-US" dirty="0"/>
              <a:t> 간단하게 </a:t>
            </a:r>
            <a:r>
              <a:rPr lang="en-US" altLang="ko-KR" dirty="0"/>
              <a:t>elements</a:t>
            </a:r>
            <a:r>
              <a:rPr lang="ko-KR" altLang="en-US" dirty="0"/>
              <a:t>를 생성하고 제거할 수 있음</a:t>
            </a:r>
            <a:endParaRPr lang="en-US" altLang="ko-KR" dirty="0"/>
          </a:p>
          <a:p>
            <a:pPr lvl="1"/>
            <a:r>
              <a:rPr lang="ko-KR" altLang="en-US" dirty="0" err="1"/>
              <a:t>리액트는</a:t>
            </a:r>
            <a:r>
              <a:rPr lang="ko-KR" altLang="en-US" dirty="0"/>
              <a:t> 객체를 분석할 수 있음 </a:t>
            </a:r>
            <a:r>
              <a:rPr lang="en-US" altLang="ko-KR" dirty="0"/>
              <a:t>– </a:t>
            </a:r>
            <a:r>
              <a:rPr lang="ko-KR" altLang="en-US" dirty="0"/>
              <a:t>예전 객체와 </a:t>
            </a:r>
            <a:r>
              <a:rPr lang="en-US" altLang="ko-KR" dirty="0"/>
              <a:t>diff</a:t>
            </a:r>
            <a:r>
              <a:rPr lang="ko-KR" altLang="en-US" dirty="0"/>
              <a:t> 하여 변화된 것을 찾아냄</a:t>
            </a:r>
            <a:endParaRPr lang="en-US" altLang="ko-KR" dirty="0"/>
          </a:p>
          <a:p>
            <a:pPr lvl="1"/>
            <a:r>
              <a:rPr lang="ko-KR" altLang="en-US" dirty="0" err="1"/>
              <a:t>리액트는</a:t>
            </a:r>
            <a:r>
              <a:rPr lang="ko-KR" altLang="en-US" dirty="0"/>
              <a:t> </a:t>
            </a:r>
            <a:r>
              <a:rPr lang="en-US" altLang="ko-KR" dirty="0"/>
              <a:t>DOM</a:t>
            </a:r>
            <a:r>
              <a:rPr lang="ko-KR" altLang="en-US" dirty="0"/>
              <a:t>에서 변화가 일어난 곳만을 수정할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76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4691" y="1825625"/>
            <a:ext cx="11970327" cy="485573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createElement</a:t>
            </a:r>
            <a:r>
              <a:rPr lang="en-US" altLang="ko-KR" dirty="0"/>
              <a:t> </a:t>
            </a:r>
            <a:r>
              <a:rPr lang="ko-KR" altLang="en-US" dirty="0"/>
              <a:t>함수에 의한 </a:t>
            </a:r>
            <a:r>
              <a:rPr lang="ko-KR" altLang="en-US" dirty="0" err="1"/>
              <a:t>엘리먼트</a:t>
            </a:r>
            <a:r>
              <a:rPr lang="ko-KR" altLang="en-US" dirty="0"/>
              <a:t> 생성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</a:rPr>
              <a:t>const</a:t>
            </a:r>
            <a:r>
              <a:rPr lang="en-US" altLang="ko-KR" dirty="0">
                <a:latin typeface="Consolas" panose="020B0609020204030204" pitchFamily="49" charset="0"/>
              </a:rPr>
              <a:t> element =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React.createElement</a:t>
            </a:r>
            <a:r>
              <a:rPr lang="en-US" altLang="ko-KR" dirty="0">
                <a:latin typeface="Consolas" panose="020B0609020204030204" pitchFamily="49" charset="0"/>
              </a:rPr>
              <a:t>('div', {id: 'login-</a:t>
            </a:r>
            <a:r>
              <a:rPr lang="en-US" altLang="ko-KR" dirty="0" err="1">
                <a:latin typeface="Consolas" panose="020B0609020204030204" pitchFamily="49" charset="0"/>
              </a:rPr>
              <a:t>btn</a:t>
            </a:r>
            <a:r>
              <a:rPr lang="en-US" altLang="ko-KR" dirty="0">
                <a:latin typeface="Consolas" panose="020B0609020204030204" pitchFamily="49" charset="0"/>
              </a:rPr>
              <a:t>'}, 'Login')</a:t>
            </a:r>
          </a:p>
          <a:p>
            <a:pPr lvl="1"/>
            <a:r>
              <a:rPr lang="ko-KR" altLang="en-US" dirty="0"/>
              <a:t>태그 </a:t>
            </a:r>
            <a:r>
              <a:rPr lang="en-US" altLang="ko-KR" dirty="0"/>
              <a:t>(div, span </a:t>
            </a:r>
            <a:r>
              <a:rPr lang="ko-KR" altLang="en-US" dirty="0"/>
              <a:t>등</a:t>
            </a:r>
            <a:r>
              <a:rPr lang="en-US" altLang="ko-KR" dirty="0"/>
              <a:t>),  attributes,   </a:t>
            </a:r>
            <a:r>
              <a:rPr lang="ko-KR" altLang="en-US" dirty="0"/>
              <a:t>컨텐츠 혹은 </a:t>
            </a:r>
            <a:r>
              <a:rPr lang="ko-KR" altLang="en-US" dirty="0" err="1"/>
              <a:t>엘리먼트의</a:t>
            </a:r>
            <a:r>
              <a:rPr lang="ko-KR" altLang="en-US" dirty="0"/>
              <a:t> </a:t>
            </a:r>
            <a:r>
              <a:rPr lang="en-US" altLang="ko-KR" dirty="0"/>
              <a:t>children</a:t>
            </a:r>
          </a:p>
          <a:p>
            <a:endParaRPr lang="en-US" altLang="ko-KR" dirty="0"/>
          </a:p>
          <a:p>
            <a:pPr marL="457200" indent="-457200">
              <a:buFont typeface="+mj-lt"/>
              <a:buAutoNum type="arabicPeriod" startAt="2"/>
            </a:pPr>
            <a:r>
              <a:rPr lang="en-US" altLang="ko-KR" dirty="0" err="1"/>
              <a:t>createElement</a:t>
            </a:r>
            <a:r>
              <a:rPr lang="en-US" altLang="ko-KR" dirty="0"/>
              <a:t> </a:t>
            </a:r>
            <a:r>
              <a:rPr lang="ko-KR" altLang="en-US" dirty="0"/>
              <a:t>수행 결과 얻어지는 </a:t>
            </a:r>
            <a:r>
              <a:rPr lang="ko-KR" altLang="en-US" dirty="0">
                <a:solidFill>
                  <a:srgbClr val="FF0000"/>
                </a:solidFill>
              </a:rPr>
              <a:t>객체</a:t>
            </a:r>
            <a:r>
              <a:rPr lang="ko-KR" altLang="en-US" dirty="0"/>
              <a:t>의 모습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{ type: 'div', 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props: { 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children: 'Login', 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id: 'login-</a:t>
            </a:r>
            <a:r>
              <a:rPr lang="en-US" altLang="ko-KR" dirty="0" err="1">
                <a:latin typeface="Consolas" panose="020B0609020204030204" pitchFamily="49" charset="0"/>
              </a:rPr>
              <a:t>btn</a:t>
            </a:r>
            <a:r>
              <a:rPr lang="en-US" altLang="ko-KR" dirty="0">
                <a:latin typeface="Consolas" panose="020B0609020204030204" pitchFamily="49" charset="0"/>
              </a:rPr>
              <a:t>' 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} 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ReactDOM.render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수행 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  <a:r>
              <a:rPr lang="ko-KR" altLang="en-US" dirty="0">
                <a:latin typeface="Consolas" panose="020B0609020204030204" pitchFamily="49" charset="0"/>
              </a:rPr>
              <a:t> 새로운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DOM </a:t>
            </a:r>
            <a:r>
              <a:rPr lang="ko-KR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노드 </a:t>
            </a:r>
            <a:r>
              <a:rPr lang="ko-KR" altLang="en-US" dirty="0">
                <a:latin typeface="Consolas" panose="020B0609020204030204" pitchFamily="49" charset="0"/>
              </a:rPr>
              <a:t>생성하고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  <a:r>
              <a:rPr lang="ko-KR" altLang="en-US" dirty="0">
                <a:latin typeface="Consolas" panose="020B0609020204030204" pitchFamily="49" charset="0"/>
              </a:rPr>
              <a:t> 지정된 곳에 연결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altLang="ko-KR" dirty="0"/>
              <a:t>	</a:t>
            </a:r>
            <a:r>
              <a:rPr lang="nl-NL" altLang="ko-KR" dirty="0">
                <a:latin typeface="Consolas" panose="020B0609020204030204" pitchFamily="49" charset="0"/>
              </a:rPr>
              <a:t>&lt;div id='login-btn'&gt;Login&lt;/div&gt;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4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</a:t>
            </a:r>
            <a:r>
              <a:rPr lang="en-US" altLang="ko-KR" dirty="0"/>
              <a:t>(Components)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673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Components are the </a:t>
            </a:r>
            <a:r>
              <a:rPr lang="en-US" altLang="ko-KR" dirty="0">
                <a:solidFill>
                  <a:srgbClr val="FF0000"/>
                </a:solidFill>
              </a:rPr>
              <a:t>building</a:t>
            </a:r>
            <a:r>
              <a:rPr lang="en-US" altLang="ko-KR" dirty="0"/>
              <a:t> blocks of React</a:t>
            </a:r>
          </a:p>
          <a:p>
            <a:endParaRPr lang="en-US" altLang="ko-KR" dirty="0"/>
          </a:p>
          <a:p>
            <a:r>
              <a:rPr lang="ko-KR" altLang="en-US" dirty="0"/>
              <a:t>컴포넌트는 </a:t>
            </a:r>
            <a:r>
              <a:rPr lang="ko-KR" altLang="en-US" dirty="0" err="1"/>
              <a:t>리액트</a:t>
            </a:r>
            <a:r>
              <a:rPr lang="ko-KR" altLang="en-US" dirty="0"/>
              <a:t> </a:t>
            </a:r>
            <a:r>
              <a:rPr lang="ko-KR" altLang="en-US" dirty="0" err="1"/>
              <a:t>엘리먼트를</a:t>
            </a:r>
            <a:r>
              <a:rPr lang="ko-KR" altLang="en-US" dirty="0"/>
              <a:t> 처리하는 </a:t>
            </a:r>
            <a:r>
              <a:rPr lang="ko-KR" altLang="en-US" dirty="0">
                <a:solidFill>
                  <a:srgbClr val="FF0000"/>
                </a:solidFill>
              </a:rPr>
              <a:t>함수</a:t>
            </a:r>
            <a:r>
              <a:rPr lang="ko-KR" altLang="en-US" dirty="0"/>
              <a:t> 혹은 </a:t>
            </a:r>
            <a:r>
              <a:rPr lang="ko-KR" altLang="en-US" dirty="0">
                <a:solidFill>
                  <a:srgbClr val="FF0000"/>
                </a:solidFill>
              </a:rPr>
              <a:t>클래스</a:t>
            </a:r>
            <a:r>
              <a:rPr lang="ko-KR" altLang="en-US" dirty="0"/>
              <a:t>이다</a:t>
            </a:r>
            <a:endParaRPr lang="en-US" altLang="ko-KR" dirty="0"/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: </a:t>
            </a:r>
            <a:r>
              <a:rPr lang="ko-KR" altLang="en-US" dirty="0" err="1"/>
              <a:t>리액트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입력은 생략될 수 있음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출력 </a:t>
            </a:r>
            <a:r>
              <a:rPr lang="en-US" altLang="ko-KR" dirty="0"/>
              <a:t>: </a:t>
            </a:r>
            <a:r>
              <a:rPr lang="ko-KR" altLang="en-US" dirty="0" err="1"/>
              <a:t>리액트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function Button ({ </a:t>
            </a:r>
            <a:r>
              <a:rPr lang="en-US" altLang="ko-KR" dirty="0" err="1">
                <a:latin typeface="Consolas" panose="020B0609020204030204" pitchFamily="49" charset="0"/>
              </a:rPr>
              <a:t>onLogin</a:t>
            </a:r>
            <a:r>
              <a:rPr lang="en-US" altLang="ko-KR" dirty="0">
                <a:latin typeface="Consolas" panose="020B0609020204030204" pitchFamily="49" charset="0"/>
              </a:rPr>
              <a:t> }) { 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return </a:t>
            </a:r>
            <a:r>
              <a:rPr lang="en-US" altLang="ko-KR" dirty="0" err="1">
                <a:latin typeface="Consolas" panose="020B0609020204030204" pitchFamily="49" charset="0"/>
              </a:rPr>
              <a:t>React.createElement</a:t>
            </a:r>
            <a:r>
              <a:rPr lang="en-US" altLang="ko-KR" dirty="0">
                <a:latin typeface="Consolas" panose="020B0609020204030204" pitchFamily="49" charset="0"/>
              </a:rPr>
              <a:t>( 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'div', 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{id: 'login-</a:t>
            </a:r>
            <a:r>
              <a:rPr lang="en-US" altLang="ko-KR" dirty="0" err="1">
                <a:latin typeface="Consolas" panose="020B0609020204030204" pitchFamily="49" charset="0"/>
              </a:rPr>
              <a:t>btn</a:t>
            </a:r>
            <a:r>
              <a:rPr lang="en-US" altLang="ko-KR" dirty="0">
                <a:latin typeface="Consolas" panose="020B0609020204030204" pitchFamily="49" charset="0"/>
              </a:rPr>
              <a:t>', </a:t>
            </a:r>
            <a:r>
              <a:rPr lang="en-US" altLang="ko-KR" dirty="0" err="1">
                <a:latin typeface="Consolas" panose="020B0609020204030204" pitchFamily="49" charset="0"/>
              </a:rPr>
              <a:t>onClick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latin typeface="Consolas" panose="020B0609020204030204" pitchFamily="49" charset="0"/>
              </a:rPr>
              <a:t>onLogin</a:t>
            </a:r>
            <a:r>
              <a:rPr lang="en-US" altLang="ko-KR" dirty="0">
                <a:latin typeface="Consolas" panose="020B0609020204030204" pitchFamily="49" charset="0"/>
              </a:rPr>
              <a:t>}, 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'Login' 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) 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54735"/>
            <a:ext cx="10515600" cy="40380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JSX</a:t>
            </a:r>
            <a:r>
              <a:rPr lang="ko-KR" altLang="en-US" dirty="0"/>
              <a:t>로 표현되는 </a:t>
            </a:r>
            <a:r>
              <a:rPr lang="ko-KR" altLang="en-US" dirty="0" err="1"/>
              <a:t>엘리먼트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031498"/>
            <a:ext cx="10882745" cy="5145465"/>
          </a:xfrm>
        </p:spPr>
        <p:txBody>
          <a:bodyPr>
            <a:normAutofit/>
          </a:bodyPr>
          <a:lstStyle/>
          <a:p>
            <a:r>
              <a:rPr lang="en-US" altLang="ko-KR" dirty="0"/>
              <a:t>JSX</a:t>
            </a:r>
            <a:r>
              <a:rPr lang="ko-KR" altLang="en-US" dirty="0"/>
              <a:t>는 </a:t>
            </a:r>
            <a:r>
              <a:rPr lang="en-US" altLang="ko-KR" dirty="0"/>
              <a:t>Babel</a:t>
            </a:r>
            <a:r>
              <a:rPr lang="ko-KR" altLang="en-US" dirty="0"/>
              <a:t>에 의해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React.createElement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dirty="0">
                <a:latin typeface="Consolas" panose="020B0609020204030204" pitchFamily="49" charset="0"/>
              </a:rPr>
              <a:t>(JS)</a:t>
            </a:r>
            <a:r>
              <a:rPr lang="ko-KR" altLang="en-US" dirty="0"/>
              <a:t>로 </a:t>
            </a:r>
            <a:r>
              <a:rPr lang="ko-KR" altLang="en-US" dirty="0" err="1"/>
              <a:t>컴파일되고</a:t>
            </a:r>
            <a:r>
              <a:rPr lang="en-US" altLang="ko-KR" dirty="0"/>
              <a:t>, </a:t>
            </a:r>
            <a:r>
              <a:rPr lang="ko-KR" altLang="en-US" dirty="0"/>
              <a:t>이는 다시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render() </a:t>
            </a:r>
            <a:r>
              <a:rPr lang="ko-KR" altLang="en-US" dirty="0"/>
              <a:t>에 의해 </a:t>
            </a:r>
            <a:r>
              <a:rPr lang="en-US" altLang="ko-KR" dirty="0"/>
              <a:t>DOM </a:t>
            </a:r>
            <a:r>
              <a:rPr lang="ko-KR" altLang="en-US" dirty="0" err="1"/>
              <a:t>엘리먼트로</a:t>
            </a:r>
            <a:r>
              <a:rPr lang="ko-KR" altLang="en-US" dirty="0"/>
              <a:t> 변환됨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JSX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JSX</a:t>
            </a:r>
            <a:r>
              <a:rPr lang="ko-KR" altLang="en-US" dirty="0"/>
              <a:t>의 유용성 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createElement</a:t>
            </a:r>
            <a:r>
              <a:rPr lang="en-US" altLang="ko-KR" dirty="0"/>
              <a:t> </a:t>
            </a:r>
            <a:r>
              <a:rPr lang="ko-KR" altLang="en-US" dirty="0"/>
              <a:t>함수 대신 </a:t>
            </a:r>
            <a:r>
              <a:rPr lang="en-US" altLang="ko-KR" dirty="0"/>
              <a:t>JSX</a:t>
            </a:r>
            <a:r>
              <a:rPr lang="ko-KR" altLang="en-US" dirty="0"/>
              <a:t>로 코딩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JSX</a:t>
            </a:r>
            <a:r>
              <a:rPr lang="ko-KR" altLang="en-US" dirty="0">
                <a:solidFill>
                  <a:srgbClr val="FF0000"/>
                </a:solidFill>
              </a:rPr>
              <a:t>의 간결함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JS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HTML </a:t>
            </a:r>
            <a:r>
              <a:rPr lang="ko-KR" altLang="en-US" dirty="0">
                <a:solidFill>
                  <a:srgbClr val="FF0000"/>
                </a:solidFill>
              </a:rPr>
              <a:t>함께 사용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6680" y="2467745"/>
            <a:ext cx="3678390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const</a:t>
            </a:r>
            <a:r>
              <a:rPr lang="en-US" altLang="ko-KR" dirty="0">
                <a:latin typeface="Consolas" panose="020B0609020204030204" pitchFamily="49" charset="0"/>
              </a:rPr>
              <a:t> element = (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&lt;h1 </a:t>
            </a:r>
            <a:r>
              <a:rPr lang="en-US" altLang="ko-KR" dirty="0" err="1">
                <a:latin typeface="Consolas" panose="020B0609020204030204" pitchFamily="49" charset="0"/>
              </a:rPr>
              <a:t>className</a:t>
            </a:r>
            <a:r>
              <a:rPr lang="en-US" altLang="ko-KR" dirty="0">
                <a:latin typeface="Consolas" panose="020B0609020204030204" pitchFamily="49" charset="0"/>
              </a:rPr>
              <a:t>="greeting"&gt;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Hello, world!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&lt;/h1&gt;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9344" y="2467745"/>
            <a:ext cx="4752115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const</a:t>
            </a:r>
            <a:r>
              <a:rPr lang="en-US" altLang="ko-KR" dirty="0">
                <a:latin typeface="Consolas" panose="020B0609020204030204" pitchFamily="49" charset="0"/>
              </a:rPr>
              <a:t> element = </a:t>
            </a:r>
            <a:r>
              <a:rPr lang="en-US" altLang="ko-KR" dirty="0" err="1">
                <a:latin typeface="Consolas" panose="020B0609020204030204" pitchFamily="49" charset="0"/>
              </a:rPr>
              <a:t>React.createElement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'h1',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{</a:t>
            </a:r>
            <a:r>
              <a:rPr lang="en-US" altLang="ko-KR" dirty="0" err="1">
                <a:latin typeface="Consolas" panose="020B0609020204030204" pitchFamily="49" charset="0"/>
              </a:rPr>
              <a:t>className</a:t>
            </a:r>
            <a:r>
              <a:rPr lang="en-US" altLang="ko-KR" dirty="0">
                <a:latin typeface="Consolas" panose="020B0609020204030204" pitchFamily="49" charset="0"/>
              </a:rPr>
              <a:t>: 'greeting'},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'Hello, world!'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7325" y="4675237"/>
            <a:ext cx="4584134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const</a:t>
            </a:r>
            <a:r>
              <a:rPr lang="en-US" altLang="ko-KR" dirty="0">
                <a:latin typeface="Consolas" panose="020B0609020204030204" pitchFamily="49" charset="0"/>
              </a:rPr>
              <a:t> element =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type: 'h1',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props: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className</a:t>
            </a:r>
            <a:r>
              <a:rPr lang="en-US" altLang="ko-KR" dirty="0">
                <a:latin typeface="Consolas" panose="020B0609020204030204" pitchFamily="49" charset="0"/>
              </a:rPr>
              <a:t>: 'greeting',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children: 'Hello, world!'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531430" y="3206409"/>
            <a:ext cx="755073" cy="103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8905014" y="3945073"/>
            <a:ext cx="10387" cy="7301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58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업데이트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16491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모든 뷰는 </a:t>
            </a:r>
            <a:r>
              <a:rPr lang="en-US" altLang="ko-KR" dirty="0"/>
              <a:t>DOM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기준으로 이루어짐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뷰 업데이트는 </a:t>
            </a:r>
            <a:r>
              <a:rPr lang="en-US" altLang="ko-KR" dirty="0"/>
              <a:t>DOM</a:t>
            </a:r>
            <a:r>
              <a:rPr lang="ko-KR" altLang="en-US" dirty="0"/>
              <a:t>을 업데이트를 의미함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업데이트는 </a:t>
            </a:r>
            <a:r>
              <a:rPr lang="en-US" altLang="ko-KR" dirty="0"/>
              <a:t>DOM </a:t>
            </a:r>
            <a:r>
              <a:rPr lang="ko-KR" altLang="en-US" dirty="0"/>
              <a:t>전체를</a:t>
            </a:r>
            <a:r>
              <a:rPr lang="en-US" altLang="ko-KR" dirty="0"/>
              <a:t> </a:t>
            </a:r>
            <a:r>
              <a:rPr lang="ko-KR" altLang="en-US" dirty="0"/>
              <a:t>변화시키는 것이 아니라</a:t>
            </a:r>
            <a:r>
              <a:rPr lang="en-US" altLang="ko-KR" dirty="0"/>
              <a:t>, DOM </a:t>
            </a:r>
            <a:r>
              <a:rPr lang="ko-KR" altLang="en-US" dirty="0"/>
              <a:t>노드의 필요한 부분을 갈아 끼우는 것에 해당함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컴포넌트에 의한 </a:t>
            </a:r>
            <a:r>
              <a:rPr lang="en-US" altLang="ko-KR" dirty="0"/>
              <a:t>update </a:t>
            </a:r>
          </a:p>
          <a:p>
            <a:pPr lvl="1"/>
            <a:r>
              <a:rPr lang="ko-KR" altLang="en-US" dirty="0"/>
              <a:t>주어진 데이터를 처리한 다음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render </a:t>
            </a:r>
            <a:r>
              <a:rPr lang="ko-KR" altLang="en-US" dirty="0"/>
              <a:t>함수를</a:t>
            </a:r>
            <a:r>
              <a:rPr lang="en-US" altLang="ko-KR" dirty="0"/>
              <a:t> </a:t>
            </a:r>
            <a:r>
              <a:rPr lang="ko-KR" altLang="en-US" dirty="0"/>
              <a:t>수행하여</a:t>
            </a:r>
            <a:r>
              <a:rPr lang="en-US" altLang="ko-KR" dirty="0"/>
              <a:t>,</a:t>
            </a:r>
            <a:r>
              <a:rPr lang="ko-KR" altLang="en-US" dirty="0"/>
              <a:t> 그 데이터가 포함된 뷰를 생성</a:t>
            </a:r>
            <a:endParaRPr lang="en-US" altLang="ko-KR" dirty="0"/>
          </a:p>
          <a:p>
            <a:pPr lvl="1"/>
            <a:r>
              <a:rPr lang="ko-KR" altLang="en-US" dirty="0"/>
              <a:t>이 과정에서 </a:t>
            </a:r>
            <a:r>
              <a:rPr lang="en-US" altLang="ko-KR" dirty="0"/>
              <a:t>render </a:t>
            </a:r>
            <a:r>
              <a:rPr lang="ko-KR" altLang="en-US" dirty="0"/>
              <a:t>함수는 여러 번 반복적으로 수행될 수 있음 </a:t>
            </a:r>
            <a:r>
              <a:rPr lang="en-US" altLang="ko-KR" dirty="0"/>
              <a:t>(</a:t>
            </a:r>
            <a:r>
              <a:rPr lang="ko-KR" altLang="en-US" dirty="0"/>
              <a:t>트리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 뷰를 곧바로 </a:t>
            </a:r>
            <a:r>
              <a:rPr lang="en-US" altLang="ko-KR" dirty="0"/>
              <a:t>DOM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반영하지 않고</a:t>
            </a:r>
            <a:r>
              <a:rPr lang="en-US" altLang="ko-KR" dirty="0"/>
              <a:t>, </a:t>
            </a:r>
            <a:r>
              <a:rPr lang="ko-KR" altLang="en-US" dirty="0"/>
              <a:t>예전 </a:t>
            </a:r>
            <a:r>
              <a:rPr lang="en-US" altLang="ko-KR" dirty="0"/>
              <a:t>render</a:t>
            </a:r>
            <a:r>
              <a:rPr lang="ko-KR" altLang="en-US" dirty="0"/>
              <a:t>에 의해서 만든 정보와 비교 </a:t>
            </a:r>
            <a:r>
              <a:rPr lang="en-US" altLang="ko-KR" dirty="0"/>
              <a:t>(</a:t>
            </a:r>
            <a:r>
              <a:rPr lang="ko-KR" altLang="en-US" dirty="0"/>
              <a:t>트리 구조의 비교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 구조를 비교하여 최소한의 연산으로 </a:t>
            </a:r>
            <a:r>
              <a:rPr lang="en-US" altLang="ko-KR" dirty="0"/>
              <a:t>DOM </a:t>
            </a:r>
            <a:r>
              <a:rPr lang="ko-KR" altLang="en-US" dirty="0"/>
              <a:t>트리를 업데이트 함</a:t>
            </a:r>
            <a:endParaRPr lang="en-US" altLang="ko-KR" dirty="0"/>
          </a:p>
          <a:p>
            <a:pPr lvl="1"/>
            <a:r>
              <a:rPr lang="ko-KR" altLang="en-US" dirty="0"/>
              <a:t>이 과정에서 </a:t>
            </a:r>
            <a:r>
              <a:rPr lang="en-US" altLang="ko-KR" dirty="0"/>
              <a:t>Virtual DOM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44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EFDE-89B5-9B4D-8B12-010A68C4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ko-KR" altLang="en-US" dirty="0"/>
              <a:t> </a:t>
            </a:r>
            <a:r>
              <a:rPr lang="en-US" altLang="ko-KR" dirty="0"/>
              <a:t>Element</a:t>
            </a:r>
            <a:r>
              <a:rPr lang="ko-KR" altLang="en-US" dirty="0"/>
              <a:t>와</a:t>
            </a:r>
            <a:r>
              <a:rPr lang="en-US" altLang="ko-KR" dirty="0"/>
              <a:t> React Component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자동화 과정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6772-247D-9D46-BAD4-32062D23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컴포넌트가 </a:t>
            </a:r>
            <a:r>
              <a:rPr lang="en-US" altLang="ko-KR" dirty="0"/>
              <a:t>state</a:t>
            </a:r>
            <a:r>
              <a:rPr lang="ko-KR" altLang="en-US" dirty="0" err="1"/>
              <a:t>를</a:t>
            </a:r>
            <a:r>
              <a:rPr lang="ko-KR" altLang="en-US" dirty="0"/>
              <a:t> 변경하면 </a:t>
            </a:r>
            <a:r>
              <a:rPr lang="en-US" altLang="ko-KR" dirty="0"/>
              <a:t>DOM</a:t>
            </a:r>
            <a:r>
              <a:rPr lang="ko-KR" altLang="en-US" dirty="0"/>
              <a:t> 또한 변경되어야 하지만</a:t>
            </a:r>
            <a:r>
              <a:rPr lang="en-US" altLang="ko-KR" dirty="0"/>
              <a:t>,</a:t>
            </a:r>
            <a:r>
              <a:rPr lang="ko-KR" altLang="en-US" dirty="0"/>
              <a:t> 이때 가능한 한 기존 </a:t>
            </a:r>
            <a:r>
              <a:rPr lang="en-US" altLang="ko-KR" dirty="0"/>
              <a:t>DOM</a:t>
            </a:r>
            <a:r>
              <a:rPr lang="ko-KR" altLang="en-US" dirty="0"/>
              <a:t>을 유지하고</a:t>
            </a:r>
            <a:r>
              <a:rPr lang="en-US" altLang="ko-KR" dirty="0"/>
              <a:t>,</a:t>
            </a:r>
            <a:r>
              <a:rPr lang="ko-KR" altLang="en-US" dirty="0"/>
              <a:t> 필요한 부분만을 변경함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컴포넌트를 실행하여 </a:t>
            </a:r>
            <a:r>
              <a:rPr lang="en-US" altLang="ko-KR" dirty="0"/>
              <a:t>element</a:t>
            </a:r>
            <a:r>
              <a:rPr lang="ko-KR" altLang="en-US" dirty="0" err="1"/>
              <a:t>를</a:t>
            </a:r>
            <a:r>
              <a:rPr lang="ko-KR" altLang="en-US" dirty="0"/>
              <a:t> 만들어 이를 </a:t>
            </a:r>
            <a:r>
              <a:rPr lang="en-US" altLang="ko-KR" dirty="0"/>
              <a:t>Virtual DOM</a:t>
            </a:r>
            <a:r>
              <a:rPr lang="ko-KR" altLang="en-US" dirty="0"/>
              <a:t>에 </a:t>
            </a:r>
            <a:r>
              <a:rPr lang="en-US" altLang="ko-KR" dirty="0"/>
              <a:t>insert </a:t>
            </a:r>
            <a:r>
              <a:rPr lang="ko-KR" altLang="en-US" dirty="0"/>
              <a:t>함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그 다음 </a:t>
            </a:r>
            <a:r>
              <a:rPr lang="en-US" altLang="ko-KR" dirty="0"/>
              <a:t>Virtual DOM</a:t>
            </a:r>
            <a:r>
              <a:rPr lang="ko-KR" altLang="en-US" dirty="0"/>
              <a:t>과 </a:t>
            </a:r>
            <a:r>
              <a:rPr lang="en-US" altLang="ko-KR" dirty="0"/>
              <a:t>DOM</a:t>
            </a:r>
            <a:r>
              <a:rPr lang="ko-KR" altLang="en-US" dirty="0"/>
              <a:t>을 </a:t>
            </a:r>
            <a:r>
              <a:rPr lang="en-US" altLang="ko-KR" dirty="0"/>
              <a:t>diff </a:t>
            </a:r>
            <a:r>
              <a:rPr lang="ko-KR" altLang="en-US" dirty="0"/>
              <a:t>하여 비교한 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DOM</a:t>
            </a:r>
            <a:r>
              <a:rPr lang="ko-KR" altLang="en-US" dirty="0"/>
              <a:t>에서 수정이 필요한 부분만을 다시 </a:t>
            </a:r>
            <a:r>
              <a:rPr lang="en-US" altLang="ko-KR" dirty="0"/>
              <a:t>re-rendering</a:t>
            </a:r>
            <a:r>
              <a:rPr lang="ko-KR" altLang="en-US" dirty="0"/>
              <a:t> 함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Virtual DOM</a:t>
            </a:r>
            <a:r>
              <a:rPr lang="ko-KR" altLang="en-US" dirty="0"/>
              <a:t>을 사용하는 방법은 이것 없이 </a:t>
            </a:r>
            <a:r>
              <a:rPr lang="en-US" altLang="ko-KR" dirty="0"/>
              <a:t>DOM</a:t>
            </a:r>
            <a:r>
              <a:rPr lang="ko-KR" altLang="en-US" dirty="0"/>
              <a:t>에서만 수행하는 것 </a:t>
            </a:r>
            <a:r>
              <a:rPr lang="ko-KR" altLang="en-US"/>
              <a:t>보다일반적으로 훨씬 </a:t>
            </a:r>
            <a:r>
              <a:rPr lang="ko-KR" altLang="en-US" dirty="0"/>
              <a:t>더 빠름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1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정적인 구조에서 동적인 구조로</a:t>
            </a:r>
            <a:endParaRPr lang="en-US" altLang="ko-KR" dirty="0"/>
          </a:p>
          <a:p>
            <a:pPr lvl="1"/>
            <a:r>
              <a:rPr lang="en-US" altLang="ko-KR" dirty="0"/>
              <a:t>DOM</a:t>
            </a:r>
            <a:r>
              <a:rPr lang="ko-KR" altLang="en-US" dirty="0"/>
              <a:t>은 정적 구조를 가지고 있어서</a:t>
            </a:r>
            <a:endParaRPr lang="en-US" altLang="ko-KR" dirty="0"/>
          </a:p>
          <a:p>
            <a:pPr lvl="1"/>
            <a:r>
              <a:rPr lang="ko-KR" altLang="en-US" dirty="0"/>
              <a:t>동적인 특성을 갖는 </a:t>
            </a:r>
            <a:r>
              <a:rPr lang="en-US" altLang="ko-KR" dirty="0"/>
              <a:t>UI</a:t>
            </a:r>
            <a:r>
              <a:rPr lang="ko-KR" altLang="en-US" dirty="0"/>
              <a:t>에 최적화되어 있지 않음 </a:t>
            </a:r>
            <a:r>
              <a:rPr lang="en-US" altLang="ko-KR" dirty="0"/>
              <a:t>(HTML </a:t>
            </a:r>
            <a:r>
              <a:rPr lang="ko-KR" altLang="en-US" dirty="0"/>
              <a:t>자체가 정적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JS</a:t>
            </a:r>
            <a:r>
              <a:rPr lang="ko-KR" altLang="en-US" dirty="0"/>
              <a:t>를 적용하여 동적 특성을 구현함</a:t>
            </a:r>
            <a:endParaRPr lang="en-US" altLang="ko-KR" dirty="0"/>
          </a:p>
          <a:p>
            <a:r>
              <a:rPr lang="ko-KR" altLang="en-US" dirty="0"/>
              <a:t>성능 문제 </a:t>
            </a:r>
            <a:endParaRPr lang="en-US" altLang="ko-KR" dirty="0"/>
          </a:p>
          <a:p>
            <a:pPr lvl="1"/>
            <a:r>
              <a:rPr lang="ko-KR" altLang="en-US" dirty="0"/>
              <a:t>페이지가 큰 경우</a:t>
            </a:r>
            <a:r>
              <a:rPr lang="en-US" altLang="ko-KR" dirty="0"/>
              <a:t>, </a:t>
            </a:r>
            <a:r>
              <a:rPr lang="ko-KR" altLang="en-US" dirty="0"/>
              <a:t>스크롤 바를 내릴 수록 많은 데이터가 로딩됨 </a:t>
            </a:r>
            <a:r>
              <a:rPr lang="en-US" altLang="ko-KR" dirty="0"/>
              <a:t>(</a:t>
            </a:r>
            <a:r>
              <a:rPr lang="ko-KR" altLang="en-US" dirty="0"/>
              <a:t>수백</a:t>
            </a:r>
            <a:r>
              <a:rPr lang="en-US" altLang="ko-KR" dirty="0"/>
              <a:t>, </a:t>
            </a:r>
            <a:r>
              <a:rPr lang="ko-KR" altLang="en-US" dirty="0"/>
              <a:t>수천 개의 </a:t>
            </a:r>
            <a:r>
              <a:rPr lang="ko-KR" altLang="en-US" dirty="0" err="1"/>
              <a:t>엘리먼트들이</a:t>
            </a:r>
            <a:r>
              <a:rPr lang="ko-KR" altLang="en-US" dirty="0"/>
              <a:t> 변화됨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엘리먼트가</a:t>
            </a:r>
            <a:r>
              <a:rPr lang="ko-KR" altLang="en-US" dirty="0"/>
              <a:t> 변하면 </a:t>
            </a:r>
            <a:r>
              <a:rPr lang="en-US" altLang="ko-KR" dirty="0"/>
              <a:t>DOM</a:t>
            </a:r>
            <a:r>
              <a:rPr lang="ko-KR" altLang="en-US" dirty="0"/>
              <a:t>이 변하고</a:t>
            </a:r>
            <a:r>
              <a:rPr lang="en-US" altLang="ko-KR" dirty="0"/>
              <a:t>, DOM</a:t>
            </a:r>
            <a:r>
              <a:rPr lang="ko-KR" altLang="en-US" dirty="0"/>
              <a:t>이 변하면 레이아웃과 페인팅이 적용됨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자체는 느리지 않지만</a:t>
            </a:r>
            <a:r>
              <a:rPr lang="en-US" altLang="ko-KR" dirty="0"/>
              <a:t>, </a:t>
            </a:r>
            <a:r>
              <a:rPr lang="ko-KR" altLang="en-US" dirty="0"/>
              <a:t>레이아웃과 </a:t>
            </a:r>
            <a:r>
              <a:rPr lang="ko-KR" altLang="en-US" dirty="0" err="1"/>
              <a:t>페이팅에</a:t>
            </a:r>
            <a:r>
              <a:rPr lang="ko-KR" altLang="en-US" dirty="0"/>
              <a:t> 많은 시간이 소요됨</a:t>
            </a:r>
            <a:endParaRPr lang="en-US" altLang="ko-KR" dirty="0"/>
          </a:p>
          <a:p>
            <a:r>
              <a:rPr lang="ko-KR" altLang="en-US" dirty="0"/>
              <a:t>해결법</a:t>
            </a:r>
            <a:endParaRPr lang="en-US" altLang="ko-KR" dirty="0"/>
          </a:p>
          <a:p>
            <a:pPr lvl="1"/>
            <a:r>
              <a:rPr lang="en-US" altLang="ko-KR" dirty="0"/>
              <a:t>DOM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최소한으로 조작할 수 있도록 함으로써 성능을 개선함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00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883</Words>
  <Application>Microsoft Macintosh PowerPoint</Application>
  <PresentationFormat>Widescreen</PresentationFormat>
  <Paragraphs>145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Office 테마</vt:lpstr>
      <vt:lpstr>Virtual DOM</vt:lpstr>
      <vt:lpstr>브라우저에 디스플레이 되는 과정</vt:lpstr>
      <vt:lpstr>리액트 엘리먼트 (React Elements)</vt:lpstr>
      <vt:lpstr>리액트 엘리먼트 생성</vt:lpstr>
      <vt:lpstr>컴포넌트 (Components)</vt:lpstr>
      <vt:lpstr>JSX로 표현되는 엘리먼트</vt:lpstr>
      <vt:lpstr>뷰 업데이트</vt:lpstr>
      <vt:lpstr>React Element와 React Component (자동화 과정)</vt:lpstr>
      <vt:lpstr>DOM의 문제</vt:lpstr>
      <vt:lpstr>Virtual DOM</vt:lpstr>
      <vt:lpstr>Virtual DOM과 Internals (https://ko.reactjs.org/docs/faq-internals.html#what-is-the-virtual-dom)</vt:lpstr>
      <vt:lpstr>Virtual DOM과 Real DOM의 비교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React를 위한 환경 구축</dc:title>
  <dc:creator>Windows 사용자</dc:creator>
  <cp:lastModifiedBy>Microsoft Office User</cp:lastModifiedBy>
  <cp:revision>158</cp:revision>
  <dcterms:created xsi:type="dcterms:W3CDTF">2019-05-19T04:49:52Z</dcterms:created>
  <dcterms:modified xsi:type="dcterms:W3CDTF">2021-05-24T03:32:31Z</dcterms:modified>
</cp:coreProperties>
</file>