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5" r:id="rId6"/>
    <p:sldId id="264" r:id="rId7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83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20B5E85-5BBC-46A6-8857-AB7D624EAD8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860472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68880" y="3771720"/>
            <a:ext cx="860472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083DB41-94AC-4A21-9497-91E72810F65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07816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68880" y="377172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/>
          </p:nvPr>
        </p:nvSpPr>
        <p:spPr>
          <a:xfrm>
            <a:off x="5078160" y="377172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56D67B4-050F-4A2B-B0FE-96A9254726A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3578400" y="128988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487920" y="128988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/>
          </p:nvPr>
        </p:nvSpPr>
        <p:spPr>
          <a:xfrm>
            <a:off x="668880" y="377172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/>
          </p:nvPr>
        </p:nvSpPr>
        <p:spPr>
          <a:xfrm>
            <a:off x="3578400" y="377172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4" name="PlaceHolder 7"/>
          <p:cNvSpPr>
            <a:spLocks noGrp="1"/>
          </p:cNvSpPr>
          <p:nvPr>
            <p:ph/>
          </p:nvPr>
        </p:nvSpPr>
        <p:spPr>
          <a:xfrm>
            <a:off x="6487920" y="377172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23FAC5F-1742-4AB0-A3C9-9A821E1EBBB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FA76B4B-8099-4A6A-9650-1269B88D4EC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68880" y="1289880"/>
            <a:ext cx="860472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나눔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E7874F8-F87F-47F4-A3A7-45194869AB7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860472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9D78B5E-A8A9-4A22-B100-48748D37FCE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419904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5078160" y="1289880"/>
            <a:ext cx="419904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7BB6A22-C69F-422A-9FA3-D19CF05A91D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735155C-286B-460A-8FD6-146A34C4F8D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5039640" cy="272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나눔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4CA9C7C-4125-4B32-B3E3-7BFA7481067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078160" y="1289880"/>
            <a:ext cx="419904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668880" y="377172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48F4BE6-3CE4-4E93-8403-11F8D8992A0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668880" y="1289880"/>
            <a:ext cx="860472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나눔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248BBC3-8993-4ECD-A172-E34ECD2E6B4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419904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07816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78160" y="377172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72B0F58-8043-45E0-AC4C-D1E4A712A1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07816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68880" y="3771720"/>
            <a:ext cx="860472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214F260-7FEB-4FA4-B723-19B8CFBC60A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860472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68880" y="3771720"/>
            <a:ext cx="860472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EE730B1-1213-434B-844F-A24B9373F57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507816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668880" y="377172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/>
          </p:nvPr>
        </p:nvSpPr>
        <p:spPr>
          <a:xfrm>
            <a:off x="5078160" y="377172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6C15C2C-FE9F-4507-904D-D485611CF29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3578400" y="128988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487920" y="128988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68880" y="377172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/>
          </p:nvPr>
        </p:nvSpPr>
        <p:spPr>
          <a:xfrm>
            <a:off x="3578400" y="377172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/>
          </p:nvPr>
        </p:nvSpPr>
        <p:spPr>
          <a:xfrm>
            <a:off x="6487920" y="377172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3986646-CD6C-46DA-90B5-90CDA08D784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860472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14D6773-ACF1-4726-A1F4-6B35485E076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419904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078160" y="1289880"/>
            <a:ext cx="419904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C136076-3408-4C37-A2F4-5E461E3DAAB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95CC9A0-2FAE-44BB-B9A3-7A77EDEA01F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5039640" cy="272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나눔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FEEBF56-ED24-4AB8-B7DB-115ECF55CAB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078160" y="1289880"/>
            <a:ext cx="419904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68880" y="377172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D2FAB61-241B-4E24-B1CB-90078FA0F05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419904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507816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5078160" y="377172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FA1C3D3-839C-499A-AD1A-6ECC97C5D6C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07816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68880" y="3771720"/>
            <a:ext cx="860472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E721093-A058-4F53-B12E-63A53A71051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30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525" cap="rnd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525" cap="rnd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pic>
        <p:nvPicPr>
          <p:cNvPr id="11" name="Picture 2" descr="https://cms1.ks.ac.kr/kor/_Img/Down/ksui_2014_02_c.jpg"/>
          <p:cNvPicPr/>
          <p:nvPr/>
        </p:nvPicPr>
        <p:blipFill>
          <a:blip r:embed="rId14"/>
          <a:stretch/>
        </p:blipFill>
        <p:spPr>
          <a:xfrm>
            <a:off x="8461800" y="5996520"/>
            <a:ext cx="3603600" cy="861120"/>
          </a:xfrm>
          <a:prstGeom prst="rect">
            <a:avLst/>
          </a:prstGeom>
          <a:ln w="0">
            <a:noFill/>
          </a:ln>
        </p:spPr>
      </p:pic>
      <p:grpSp>
        <p:nvGrpSpPr>
          <p:cNvPr id="12" name="Group 6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3" name="Straight Connector 31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525" cap="rnd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525" cap="rnd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Isosceles Triangle 2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Isosceles Triangle 3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2" name="Isosceles Triangle 18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ko-KR" sz="5400" b="0" strike="noStrike" spc="-1">
                <a:solidFill>
                  <a:srgbClr val="90C226"/>
                </a:solidFill>
                <a:latin typeface="Calibri Light"/>
              </a:rPr>
              <a:t>마스터 제목 스타일 편집</a:t>
            </a:r>
            <a:endParaRPr lang="en-US" sz="54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dt" idx="1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Constanti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8B8B8B"/>
                </a:solidFill>
                <a:latin typeface="Constantia"/>
              </a:rPr>
              <a:t>&lt;날짜/시간&gt;</a:t>
            </a:r>
            <a:endParaRPr lang="en-US" sz="900" b="0" strike="noStrike" spc="-1">
              <a:latin typeface="바탕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ftr" idx="2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바탕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바탕"/>
              </a:rPr>
              <a:t>&lt;바닥글&gt;</a:t>
            </a:r>
          </a:p>
        </p:txBody>
      </p:sp>
      <p:sp>
        <p:nvSpPr>
          <p:cNvPr id="26" name="PlaceHolder 4"/>
          <p:cNvSpPr>
            <a:spLocks noGrp="1"/>
          </p:cNvSpPr>
          <p:nvPr>
            <p:ph type="sldNum" idx="3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90C226"/>
                </a:solidFill>
                <a:latin typeface="Constanti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8B3A56-7364-4703-8EDB-08DBE6265DE4}" type="slidenum">
              <a:rPr lang="en-US" sz="900" b="0" strike="noStrike" spc="-1">
                <a:solidFill>
                  <a:srgbClr val="90C226"/>
                </a:solidFill>
                <a:latin typeface="Constantia"/>
              </a:rPr>
              <a:t>‹#›</a:t>
            </a:fld>
            <a:endParaRPr lang="en-US" sz="900" b="0" strike="noStrike" spc="-1">
              <a:latin typeface="바탕"/>
            </a:endParaRPr>
          </a:p>
        </p:txBody>
      </p:sp>
      <p:pic>
        <p:nvPicPr>
          <p:cNvPr id="27" name="Picture 2" descr="https://cms1.ks.ac.kr/kor/_Img/Down/ksui_2014_02_c.jpg"/>
          <p:cNvPicPr/>
          <p:nvPr/>
        </p:nvPicPr>
        <p:blipFill>
          <a:blip r:embed="rId14"/>
          <a:stretch/>
        </p:blipFill>
        <p:spPr>
          <a:xfrm>
            <a:off x="8496000" y="5932440"/>
            <a:ext cx="3603600" cy="861120"/>
          </a:xfrm>
          <a:prstGeom prst="rect">
            <a:avLst/>
          </a:prstGeom>
          <a:ln w="0">
            <a:noFill/>
          </a:ln>
        </p:spPr>
      </p:pic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404040"/>
                </a:solidFill>
                <a:latin typeface="Constantia"/>
              </a:rPr>
              <a:t>개요 텍스트의 서식을 편집하려면 클릭하십시오</a:t>
            </a:r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onstantia"/>
              </a:rPr>
              <a:t>2</a:t>
            </a:r>
            <a:r>
              <a:rPr lang="ko-KR" sz="1400" b="0" strike="noStrike" spc="-1">
                <a:solidFill>
                  <a:srgbClr val="404040"/>
                </a:solidFill>
                <a:latin typeface="Constantia"/>
              </a:rPr>
              <a:t>번째 개요 수준</a:t>
            </a:r>
            <a:endParaRPr lang="en-US" sz="1400" b="0" strike="noStrike" spc="-1">
              <a:solidFill>
                <a:srgbClr val="404040"/>
              </a:solidFill>
              <a:latin typeface="Constant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latin typeface="Constantia"/>
              </a:rPr>
              <a:t>3</a:t>
            </a:r>
            <a:r>
              <a:rPr lang="ko-KR" sz="1200" b="0" strike="noStrike" spc="-1">
                <a:solidFill>
                  <a:srgbClr val="404040"/>
                </a:solidFill>
                <a:latin typeface="Constantia"/>
              </a:rPr>
              <a:t>번째 개요 수준</a:t>
            </a:r>
            <a:endParaRPr lang="en-US" sz="1200" b="0" strike="noStrike" spc="-1">
              <a:solidFill>
                <a:srgbClr val="404040"/>
              </a:solidFill>
              <a:latin typeface="Constantia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404040"/>
                </a:solidFill>
                <a:latin typeface="Constantia"/>
              </a:rPr>
              <a:t>4</a:t>
            </a:r>
            <a:r>
              <a:rPr lang="ko-KR" sz="1200" b="0" strike="noStrike" spc="-1">
                <a:solidFill>
                  <a:srgbClr val="404040"/>
                </a:solidFill>
                <a:latin typeface="Constantia"/>
              </a:rPr>
              <a:t>번째 개요 수준</a:t>
            </a:r>
            <a:endParaRPr lang="en-US" sz="1200" b="0" strike="noStrike" spc="-1">
              <a:solidFill>
                <a:srgbClr val="404040"/>
              </a:solidFill>
              <a:latin typeface="Constantia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onstantia"/>
              </a:rPr>
              <a:t>5</a:t>
            </a:r>
            <a:r>
              <a:rPr lang="ko-KR" sz="2000" b="0" strike="noStrike" spc="-1">
                <a:solidFill>
                  <a:srgbClr val="404040"/>
                </a:solidFill>
                <a:latin typeface="Constantia"/>
              </a:rPr>
              <a:t>번째 개요 수준</a:t>
            </a:r>
            <a:endParaRPr lang="en-US" sz="2000" b="0" strike="noStrike" spc="-1">
              <a:solidFill>
                <a:srgbClr val="404040"/>
              </a:solidFill>
              <a:latin typeface="Constantia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onstantia"/>
              </a:rPr>
              <a:t>6</a:t>
            </a:r>
            <a:r>
              <a:rPr lang="ko-KR" sz="2000" b="0" strike="noStrike" spc="-1">
                <a:solidFill>
                  <a:srgbClr val="404040"/>
                </a:solidFill>
                <a:latin typeface="Constantia"/>
              </a:rPr>
              <a:t>번째 개요 수준</a:t>
            </a:r>
            <a:endParaRPr lang="en-US" sz="2000" b="0" strike="noStrike" spc="-1">
              <a:solidFill>
                <a:srgbClr val="404040"/>
              </a:solidFill>
              <a:latin typeface="Constantia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onstantia"/>
              </a:rPr>
              <a:t>7</a:t>
            </a:r>
            <a:r>
              <a:rPr lang="ko-KR" sz="2000" b="0" strike="noStrike" spc="-1">
                <a:solidFill>
                  <a:srgbClr val="404040"/>
                </a:solidFill>
                <a:latin typeface="Constantia"/>
              </a:rPr>
              <a:t>번째 개요 수준</a:t>
            </a:r>
            <a:endParaRPr lang="en-US" sz="2000" b="0" strike="noStrike" spc="-1">
              <a:solidFill>
                <a:srgbClr val="404040"/>
              </a:solidFill>
              <a:latin typeface="Constanti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6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525" cap="rnd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7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525" cap="rnd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8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4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5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pic>
        <p:nvPicPr>
          <p:cNvPr id="76" name="Picture 2" descr="https://cms1.ks.ac.kr/kor/_Img/Down/ksui_2014_02_c.jpg"/>
          <p:cNvPicPr/>
          <p:nvPr/>
        </p:nvPicPr>
        <p:blipFill>
          <a:blip r:embed="rId14"/>
          <a:stretch/>
        </p:blipFill>
        <p:spPr>
          <a:xfrm>
            <a:off x="8461800" y="5996520"/>
            <a:ext cx="3603600" cy="861120"/>
          </a:xfrm>
          <a:prstGeom prst="rect">
            <a:avLst/>
          </a:prstGeom>
          <a:ln w="0"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ko-KR" sz="3600" b="0" strike="noStrike" spc="-1">
                <a:solidFill>
                  <a:srgbClr val="90C226"/>
                </a:solidFill>
                <a:latin typeface="Calibri Light"/>
              </a:rPr>
              <a:t>궁서</a:t>
            </a:r>
            <a:endParaRPr lang="en-US" sz="3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68880" y="1289880"/>
            <a:ext cx="8604720" cy="4751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ko-KR" sz="1800" b="0" strike="noStrike" spc="-1">
                <a:solidFill>
                  <a:srgbClr val="404040"/>
                </a:solidFill>
                <a:latin typeface="Constantia"/>
              </a:rPr>
              <a:t>마스터 텍스트 스타일 편집</a:t>
            </a:r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ko-KR" sz="1600" b="0" strike="noStrike" spc="-1">
                <a:solidFill>
                  <a:srgbClr val="404040"/>
                </a:solidFill>
                <a:latin typeface="Constantia"/>
              </a:rPr>
              <a:t>둘째 수준</a:t>
            </a:r>
            <a:endParaRPr lang="en-US" sz="1600" b="0" strike="noStrike" spc="-1">
              <a:solidFill>
                <a:srgbClr val="404040"/>
              </a:solidFill>
              <a:latin typeface="Constantia"/>
            </a:endParaRPr>
          </a:p>
          <a:p>
            <a:pPr marL="1143000" lvl="2" indent="-228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ko-KR" sz="1400" b="0" strike="noStrike" spc="-1">
                <a:solidFill>
                  <a:srgbClr val="404040"/>
                </a:solidFill>
                <a:latin typeface="Constantia"/>
              </a:rPr>
              <a:t>셋째 수준</a:t>
            </a:r>
            <a:endParaRPr lang="en-US" sz="1400" b="0" strike="noStrike" spc="-1">
              <a:solidFill>
                <a:srgbClr val="404040"/>
              </a:solidFill>
              <a:latin typeface="Constantia"/>
            </a:endParaRPr>
          </a:p>
          <a:p>
            <a:pPr marL="1600200" lvl="3" indent="-228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ko-KR" sz="1200" b="0" strike="noStrike" spc="-1">
                <a:solidFill>
                  <a:srgbClr val="404040"/>
                </a:solidFill>
                <a:latin typeface="Constantia"/>
              </a:rPr>
              <a:t>넷째 수준</a:t>
            </a:r>
            <a:endParaRPr lang="en-US" sz="1200" b="0" strike="noStrike" spc="-1">
              <a:solidFill>
                <a:srgbClr val="404040"/>
              </a:solidFill>
              <a:latin typeface="Constantia"/>
            </a:endParaRPr>
          </a:p>
          <a:p>
            <a:pPr marL="2057400" lvl="4" indent="-228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ko-KR" sz="1200" b="0" strike="noStrike" spc="-1">
                <a:solidFill>
                  <a:srgbClr val="404040"/>
                </a:solidFill>
                <a:latin typeface="Constantia"/>
              </a:rPr>
              <a:t>다섯째 수준</a:t>
            </a:r>
            <a:endParaRPr lang="en-US" sz="12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dt" idx="4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Constanti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8B8B8B"/>
                </a:solidFill>
                <a:latin typeface="Constantia"/>
              </a:rPr>
              <a:t>&lt;날짜/시간&gt;</a:t>
            </a:r>
            <a:endParaRPr lang="en-US" sz="900" b="0" strike="noStrike" spc="-1">
              <a:latin typeface="바탕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ftr" idx="5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바탕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바탕"/>
              </a:rPr>
              <a:t>&lt;바닥글&gt;</a:t>
            </a:r>
          </a:p>
        </p:txBody>
      </p:sp>
      <p:sp>
        <p:nvSpPr>
          <p:cNvPr id="81" name="PlaceHolder 5"/>
          <p:cNvSpPr>
            <a:spLocks noGrp="1"/>
          </p:cNvSpPr>
          <p:nvPr>
            <p:ph type="sldNum" idx="6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90C226"/>
                </a:solidFill>
                <a:latin typeface="Constanti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93AF64-2FFB-4E01-878A-2E8AE41E4264}" type="slidenum">
              <a:rPr lang="en-US" sz="900" b="0" strike="noStrike" spc="-1">
                <a:solidFill>
                  <a:srgbClr val="90C226"/>
                </a:solidFill>
                <a:latin typeface="Constantia"/>
              </a:rPr>
              <a:t>‹#›</a:t>
            </a:fld>
            <a:endParaRPr lang="en-US" sz="900" b="0" strike="noStrike" spc="-1">
              <a:latin typeface="바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youtube.com/shorts/Jtwnnf6JA2s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youtube.com/shorts/5YG7R49pA5c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docs/Games/Tutorials/2D_Breakout_game_pure_JavaScript/Build_the_brick_field" TargetMode="External"/><Relationship Id="rId2" Type="http://schemas.openxmlformats.org/officeDocument/2006/relationships/hyperlink" Target="https://blog.sonim1.com/171https:/github.com/dhruvdakoria/windows-form-survey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3643560" y="1239120"/>
            <a:ext cx="3951000" cy="10152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4000" b="1" spc="-1" dirty="0">
                <a:solidFill>
                  <a:srgbClr val="000000"/>
                </a:solidFill>
                <a:latin typeface="Constantia"/>
              </a:rPr>
              <a:t>Html canvas</a:t>
            </a:r>
            <a:r>
              <a:rPr lang="ko-KR" sz="4000" b="1" strike="noStrike" spc="-1" dirty="0">
                <a:solidFill>
                  <a:srgbClr val="000000"/>
                </a:solidFill>
                <a:latin typeface="Constantia"/>
              </a:rPr>
              <a:t> </a:t>
            </a:r>
            <a:br>
              <a:rPr sz="4000" dirty="0"/>
            </a:br>
            <a:r>
              <a:rPr lang="ko-KR" altLang="en-US" sz="4000" b="1" spc="-1" dirty="0" err="1">
                <a:solidFill>
                  <a:srgbClr val="000000"/>
                </a:solidFill>
                <a:latin typeface="Constantia"/>
              </a:rPr>
              <a:t>벽돌깨기</a:t>
            </a:r>
            <a:endParaRPr lang="en-US" sz="4000" b="0" strike="noStrike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subTitle"/>
          </p:nvPr>
        </p:nvSpPr>
        <p:spPr>
          <a:xfrm>
            <a:off x="1735560" y="3022200"/>
            <a:ext cx="7766640" cy="2463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500" b="0" strike="noStrike" spc="-1" dirty="0">
              <a:latin typeface="나눔고딕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500" b="0" strike="noStrike" spc="-1" dirty="0">
              <a:latin typeface="나눔고딕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500" b="0" strike="noStrike" spc="-1" dirty="0">
                <a:solidFill>
                  <a:srgbClr val="808080"/>
                </a:solidFill>
                <a:latin typeface="Constantia"/>
              </a:rPr>
              <a:t>2018975021 </a:t>
            </a:r>
            <a:r>
              <a:rPr lang="ko-KR" sz="2500" b="0" strike="noStrike" spc="-1" dirty="0">
                <a:solidFill>
                  <a:srgbClr val="808080"/>
                </a:solidFill>
                <a:latin typeface="Constantia"/>
              </a:rPr>
              <a:t>김현수</a:t>
            </a:r>
            <a:endParaRPr lang="en-US" sz="2500" b="0" strike="noStrike" spc="-1" dirty="0">
              <a:latin typeface="나눔고딕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 dirty="0">
                <a:solidFill>
                  <a:srgbClr val="90C226"/>
                </a:solidFill>
                <a:latin typeface="Constantia"/>
              </a:rPr>
              <a:t>-</a:t>
            </a:r>
            <a:r>
              <a:rPr lang="ko-KR" sz="3600" b="0" strike="noStrike" spc="-1" dirty="0">
                <a:solidFill>
                  <a:srgbClr val="90C226"/>
                </a:solidFill>
                <a:latin typeface="Constantia"/>
              </a:rPr>
              <a:t>목차</a:t>
            </a:r>
            <a:endParaRPr lang="en-US" sz="3600" b="0" strike="noStrike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8604720" cy="4751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1" strike="noStrike" spc="-1" dirty="0">
                <a:solidFill>
                  <a:srgbClr val="4040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sz="1800" b="1" strike="noStrike" spc="-1" dirty="0">
                <a:solidFill>
                  <a:srgbClr val="4040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원본 </a:t>
            </a:r>
            <a:r>
              <a:rPr lang="ko-KR" altLang="en-US" b="1" spc="-1" dirty="0">
                <a:solidFill>
                  <a:srgbClr val="4040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</a:t>
            </a:r>
            <a:endParaRPr lang="en-US" sz="1800" b="1" strike="noStrike" spc="-1" dirty="0">
              <a:solidFill>
                <a:srgbClr val="40404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4040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4040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sz="1800" b="1" strike="noStrike" spc="-1" dirty="0">
                <a:solidFill>
                  <a:srgbClr val="4040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개선</a:t>
            </a:r>
            <a:r>
              <a:rPr lang="ko-KR" altLang="en-US" sz="1800" b="1" strike="noStrike" spc="-1" dirty="0">
                <a:solidFill>
                  <a:srgbClr val="4040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된 프로그램</a:t>
            </a:r>
            <a:endParaRPr lang="en-US" altLang="ko-KR" sz="1800" b="1" strike="noStrike" spc="-1" dirty="0">
              <a:solidFill>
                <a:srgbClr val="40404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4040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4040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sz="1800" b="1" strike="noStrike" spc="-1" dirty="0">
                <a:solidFill>
                  <a:srgbClr val="4040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참조</a:t>
            </a:r>
            <a:endParaRPr lang="en-US" sz="1800" b="1" strike="noStrike" spc="-1" dirty="0">
              <a:solidFill>
                <a:srgbClr val="40404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1" strike="noStrike" spc="-1" dirty="0">
              <a:solidFill>
                <a:srgbClr val="40404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404040"/>
              </a:solidFill>
              <a:latin typeface="Constant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 dirty="0">
                <a:solidFill>
                  <a:srgbClr val="90C226"/>
                </a:solidFill>
                <a:latin typeface="Constantia"/>
              </a:rPr>
              <a:t>1. </a:t>
            </a:r>
            <a:r>
              <a:rPr lang="ko-KR" sz="3600" b="0" strike="noStrike" spc="-1" dirty="0">
                <a:solidFill>
                  <a:srgbClr val="90C226"/>
                </a:solidFill>
                <a:latin typeface="Constantia"/>
              </a:rPr>
              <a:t>원본 </a:t>
            </a:r>
            <a:r>
              <a:rPr lang="ko-KR" altLang="en-US" sz="3600" spc="-1" dirty="0">
                <a:solidFill>
                  <a:srgbClr val="90C226"/>
                </a:solidFill>
                <a:latin typeface="Constantia"/>
              </a:rPr>
              <a:t>프로그램</a:t>
            </a:r>
            <a:endParaRPr lang="en-US" sz="3600" b="0" strike="noStrike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9416" y="5589240"/>
            <a:ext cx="4262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https://youtube.com/shorts/Jtwnnf6JA2s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74210E-5DA1-0CA6-F0F2-DB0338FEE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1556792"/>
            <a:ext cx="2952750" cy="3143250"/>
          </a:xfrm>
          <a:prstGeom prst="rect">
            <a:avLst/>
          </a:prstGeom>
        </p:spPr>
      </p:pic>
      <p:sp>
        <p:nvSpPr>
          <p:cNvPr id="8" name="PlaceHolder 2">
            <a:extLst>
              <a:ext uri="{FF2B5EF4-FFF2-40B4-BE49-F238E27FC236}">
                <a16:creationId xmlns:a16="http://schemas.microsoft.com/office/drawing/2014/main" id="{5668ED33-B28E-7D5C-81AA-9D5C5788A1E8}"/>
              </a:ext>
            </a:extLst>
          </p:cNvPr>
          <p:cNvSpPr txBox="1">
            <a:spLocks/>
          </p:cNvSpPr>
          <p:nvPr/>
        </p:nvSpPr>
        <p:spPr>
          <a:xfrm>
            <a:off x="4511824" y="1412776"/>
            <a:ext cx="4995072" cy="2499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latinLnBrk="0">
              <a:spcBef>
                <a:spcPts val="1001"/>
              </a:spcBef>
              <a:tabLst>
                <a:tab pos="0" algn="l"/>
              </a:tabLst>
            </a:pPr>
            <a:r>
              <a:rPr lang="en-US" altLang="ko-KR" kern="0" spc="-1" dirty="0">
                <a:solidFill>
                  <a:srgbClr val="404040"/>
                </a:solidFill>
                <a:latin typeface="Constantia"/>
              </a:rPr>
              <a:t>-  </a:t>
            </a:r>
            <a:r>
              <a:rPr lang="ko-KR" altLang="en-US" kern="0" spc="-1" dirty="0">
                <a:solidFill>
                  <a:srgbClr val="404040"/>
                </a:solidFill>
                <a:latin typeface="Constantia"/>
              </a:rPr>
              <a:t>마우스 및 키보드로 페달을 조작</a:t>
            </a:r>
            <a:endParaRPr lang="en-US" altLang="ko-KR" kern="0" spc="-1" dirty="0">
              <a:solidFill>
                <a:srgbClr val="404040"/>
              </a:solidFill>
              <a:latin typeface="Constantia"/>
            </a:endParaRPr>
          </a:p>
          <a:p>
            <a:pPr latinLnBrk="0">
              <a:spcBef>
                <a:spcPts val="1001"/>
              </a:spcBef>
              <a:tabLst>
                <a:tab pos="0" algn="l"/>
              </a:tabLst>
            </a:pPr>
            <a:r>
              <a:rPr lang="en-US" altLang="ko-KR" kern="0" spc="-1" dirty="0">
                <a:solidFill>
                  <a:srgbClr val="404040"/>
                </a:solidFill>
                <a:latin typeface="Constantia"/>
              </a:rPr>
              <a:t>-  </a:t>
            </a:r>
            <a:r>
              <a:rPr lang="ko-KR" altLang="en-US" kern="0" spc="-1" dirty="0">
                <a:solidFill>
                  <a:srgbClr val="404040"/>
                </a:solidFill>
                <a:latin typeface="Constantia"/>
              </a:rPr>
              <a:t>공이 캔버스의 벽</a:t>
            </a:r>
            <a:r>
              <a:rPr lang="en-US" altLang="ko-KR" kern="0" spc="-1" dirty="0">
                <a:solidFill>
                  <a:srgbClr val="404040"/>
                </a:solidFill>
                <a:latin typeface="Constantia"/>
              </a:rPr>
              <a:t>, </a:t>
            </a:r>
            <a:r>
              <a:rPr lang="ko-KR" altLang="en-US" kern="0" spc="-1" dirty="0">
                <a:solidFill>
                  <a:srgbClr val="404040"/>
                </a:solidFill>
                <a:latin typeface="Constantia"/>
              </a:rPr>
              <a:t>벽돌</a:t>
            </a:r>
            <a:r>
              <a:rPr lang="en-US" altLang="ko-KR" kern="0" spc="-1" dirty="0">
                <a:solidFill>
                  <a:srgbClr val="404040"/>
                </a:solidFill>
                <a:latin typeface="Constantia"/>
              </a:rPr>
              <a:t>, </a:t>
            </a:r>
            <a:r>
              <a:rPr lang="ko-KR" altLang="en-US" kern="0" spc="-1" dirty="0">
                <a:solidFill>
                  <a:srgbClr val="404040"/>
                </a:solidFill>
                <a:latin typeface="Constantia"/>
              </a:rPr>
              <a:t>페달 에 닿으면</a:t>
            </a:r>
            <a:endParaRPr lang="en-US" altLang="ko-KR" kern="0" spc="-1" dirty="0">
              <a:solidFill>
                <a:srgbClr val="404040"/>
              </a:solidFill>
              <a:latin typeface="Constantia"/>
            </a:endParaRPr>
          </a:p>
          <a:p>
            <a:pPr latinLnBrk="0">
              <a:spcBef>
                <a:spcPts val="1001"/>
              </a:spcBef>
              <a:tabLst>
                <a:tab pos="0" algn="l"/>
              </a:tabLst>
            </a:pPr>
            <a:r>
              <a:rPr lang="ko-KR" altLang="en-US" kern="0" spc="-1" dirty="0">
                <a:solidFill>
                  <a:srgbClr val="404040"/>
                </a:solidFill>
                <a:latin typeface="Constantia"/>
              </a:rPr>
              <a:t>    </a:t>
            </a:r>
            <a:r>
              <a:rPr lang="ko-KR" altLang="en-US" kern="0" spc="-1" dirty="0" err="1">
                <a:solidFill>
                  <a:srgbClr val="404040"/>
                </a:solidFill>
                <a:latin typeface="Constantia"/>
              </a:rPr>
              <a:t>튕겨나옴</a:t>
            </a:r>
            <a:r>
              <a:rPr lang="en-US" altLang="ko-KR" kern="0" spc="-1" dirty="0">
                <a:solidFill>
                  <a:srgbClr val="404040"/>
                </a:solidFill>
                <a:latin typeface="Constantia"/>
              </a:rPr>
              <a:t>.</a:t>
            </a:r>
            <a:endParaRPr lang="en-US" kern="0" spc="-1" dirty="0">
              <a:solidFill>
                <a:srgbClr val="404040"/>
              </a:solidFill>
              <a:latin typeface="Constantia"/>
            </a:endParaRPr>
          </a:p>
          <a:p>
            <a:pPr latinLnBrk="0">
              <a:spcBef>
                <a:spcPts val="1001"/>
              </a:spcBef>
              <a:tabLst>
                <a:tab pos="0" algn="l"/>
              </a:tabLst>
            </a:pPr>
            <a:endParaRPr lang="en-US" kern="0" spc="-1" dirty="0">
              <a:solidFill>
                <a:srgbClr val="404040"/>
              </a:solidFill>
              <a:latin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 idx="4294967295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ko-KR" sz="3600" spc="-1" dirty="0">
                <a:solidFill>
                  <a:srgbClr val="90C226"/>
                </a:solidFill>
                <a:latin typeface="Constantia"/>
              </a:rPr>
              <a:t>2. </a:t>
            </a:r>
            <a:r>
              <a:rPr lang="ko-KR" altLang="en-US" sz="3600" spc="-1" dirty="0">
                <a:solidFill>
                  <a:srgbClr val="90C226"/>
                </a:solidFill>
                <a:latin typeface="Constantia"/>
              </a:rPr>
              <a:t>개선된</a:t>
            </a:r>
            <a:r>
              <a:rPr lang="ko-KR" sz="3600" b="0" strike="noStrike" spc="-1" dirty="0">
                <a:solidFill>
                  <a:srgbClr val="90C226"/>
                </a:solidFill>
                <a:latin typeface="Constantia"/>
              </a:rPr>
              <a:t> </a:t>
            </a:r>
            <a:r>
              <a:rPr lang="ko-KR" altLang="en-US" sz="3600" b="0" strike="noStrike" spc="-1" dirty="0">
                <a:solidFill>
                  <a:srgbClr val="90C226"/>
                </a:solidFill>
                <a:latin typeface="Constantia"/>
              </a:rPr>
              <a:t>프로그램</a:t>
            </a:r>
            <a:endParaRPr lang="en-US" sz="3600" b="0" strike="noStrike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9416" y="5301208"/>
            <a:ext cx="4493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https://youtube.com/shorts/5YG7R49pA5c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A6A736-9A66-64B6-2DCA-651F938ED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34" y="1399530"/>
            <a:ext cx="3139757" cy="3644255"/>
          </a:xfrm>
          <a:prstGeom prst="rect">
            <a:avLst/>
          </a:prstGeom>
        </p:spPr>
      </p:pic>
      <p:sp>
        <p:nvSpPr>
          <p:cNvPr id="5" name="PlaceHolder 2">
            <a:extLst>
              <a:ext uri="{FF2B5EF4-FFF2-40B4-BE49-F238E27FC236}">
                <a16:creationId xmlns:a16="http://schemas.microsoft.com/office/drawing/2014/main" id="{1F4FBD58-E1BD-2C7D-12B5-2F8399B3A627}"/>
              </a:ext>
            </a:extLst>
          </p:cNvPr>
          <p:cNvSpPr txBox="1">
            <a:spLocks/>
          </p:cNvSpPr>
          <p:nvPr/>
        </p:nvSpPr>
        <p:spPr>
          <a:xfrm>
            <a:off x="4511824" y="1412776"/>
            <a:ext cx="4995072" cy="2499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85750" indent="-285750" latinLnBrk="0">
              <a:spcBef>
                <a:spcPts val="1001"/>
              </a:spcBef>
              <a:buFontTx/>
              <a:buChar char="-"/>
              <a:tabLst>
                <a:tab pos="0" algn="l"/>
              </a:tabLst>
            </a:pPr>
            <a:r>
              <a:rPr lang="ko-KR" altLang="en-US" kern="0" spc="-1" dirty="0">
                <a:solidFill>
                  <a:srgbClr val="404040"/>
                </a:solidFill>
                <a:latin typeface="Constantia"/>
              </a:rPr>
              <a:t>라이프 </a:t>
            </a:r>
            <a:endParaRPr lang="en-US" altLang="ko-KR" kern="0" spc="-1" dirty="0">
              <a:solidFill>
                <a:srgbClr val="404040"/>
              </a:solidFill>
              <a:latin typeface="Constantia"/>
            </a:endParaRPr>
          </a:p>
          <a:p>
            <a:pPr marL="285750" indent="-285750" latinLnBrk="0">
              <a:spcBef>
                <a:spcPts val="1001"/>
              </a:spcBef>
              <a:buFontTx/>
              <a:buChar char="-"/>
              <a:tabLst>
                <a:tab pos="0" algn="l"/>
              </a:tabLst>
            </a:pPr>
            <a:r>
              <a:rPr lang="ko-KR" altLang="en-US" kern="0" spc="-1" dirty="0">
                <a:solidFill>
                  <a:srgbClr val="404040"/>
                </a:solidFill>
                <a:latin typeface="Constantia"/>
              </a:rPr>
              <a:t>스코어 </a:t>
            </a:r>
            <a:endParaRPr lang="en-US" altLang="ko-KR" kern="0" spc="-1" dirty="0">
              <a:solidFill>
                <a:srgbClr val="404040"/>
              </a:solidFill>
              <a:latin typeface="Constantia"/>
            </a:endParaRPr>
          </a:p>
          <a:p>
            <a:pPr marL="285750" indent="-285750" latinLnBrk="0">
              <a:spcBef>
                <a:spcPts val="1001"/>
              </a:spcBef>
              <a:buFontTx/>
              <a:buChar char="-"/>
              <a:tabLst>
                <a:tab pos="0" algn="l"/>
              </a:tabLst>
            </a:pPr>
            <a:r>
              <a:rPr lang="ko-KR" altLang="en-US" kern="0" spc="-1" dirty="0">
                <a:solidFill>
                  <a:srgbClr val="404040"/>
                </a:solidFill>
                <a:latin typeface="Constantia"/>
              </a:rPr>
              <a:t>공의 가속</a:t>
            </a:r>
            <a:endParaRPr lang="en-US" altLang="ko-KR" kern="0" spc="-1" dirty="0">
              <a:solidFill>
                <a:srgbClr val="404040"/>
              </a:solidFill>
              <a:latin typeface="Constantia"/>
            </a:endParaRPr>
          </a:p>
          <a:p>
            <a:pPr marL="285750" indent="-285750" latinLnBrk="0">
              <a:spcBef>
                <a:spcPts val="1001"/>
              </a:spcBef>
              <a:buFontTx/>
              <a:buChar char="-"/>
              <a:tabLst>
                <a:tab pos="0" algn="l"/>
              </a:tabLst>
            </a:pPr>
            <a:r>
              <a:rPr lang="ko-KR" altLang="en-US" kern="0" spc="-1" dirty="0">
                <a:solidFill>
                  <a:srgbClr val="404040"/>
                </a:solidFill>
                <a:latin typeface="Constantia"/>
              </a:rPr>
              <a:t>게임의 종료 </a:t>
            </a:r>
            <a:r>
              <a:rPr lang="en-US" altLang="ko-KR" kern="0" spc="-1" dirty="0">
                <a:solidFill>
                  <a:srgbClr val="404040"/>
                </a:solidFill>
                <a:latin typeface="Constantia"/>
              </a:rPr>
              <a:t>( </a:t>
            </a:r>
            <a:r>
              <a:rPr lang="ko-KR" altLang="en-US" kern="0" spc="-1" dirty="0">
                <a:solidFill>
                  <a:srgbClr val="404040"/>
                </a:solidFill>
                <a:latin typeface="Constantia"/>
              </a:rPr>
              <a:t>승리 </a:t>
            </a:r>
            <a:r>
              <a:rPr lang="en-US" altLang="ko-KR" kern="0" spc="-1" dirty="0">
                <a:solidFill>
                  <a:srgbClr val="404040"/>
                </a:solidFill>
                <a:latin typeface="Constantia"/>
              </a:rPr>
              <a:t>/ </a:t>
            </a:r>
            <a:r>
              <a:rPr lang="ko-KR" altLang="en-US" kern="0" spc="-1" dirty="0">
                <a:solidFill>
                  <a:srgbClr val="404040"/>
                </a:solidFill>
                <a:latin typeface="Constantia"/>
              </a:rPr>
              <a:t>패배 </a:t>
            </a:r>
            <a:r>
              <a:rPr lang="en-US" altLang="ko-KR" kern="0" spc="-1" dirty="0">
                <a:solidFill>
                  <a:srgbClr val="404040"/>
                </a:solidFill>
                <a:latin typeface="Constantia"/>
              </a:rPr>
              <a:t>)</a:t>
            </a:r>
            <a:r>
              <a:rPr lang="ko-KR" altLang="en-US" kern="0" spc="-1" dirty="0">
                <a:solidFill>
                  <a:srgbClr val="404040"/>
                </a:solidFill>
                <a:latin typeface="Constantia"/>
              </a:rPr>
              <a:t> </a:t>
            </a:r>
            <a:endParaRPr lang="en-US" altLang="ko-KR" kern="0" spc="-1" dirty="0">
              <a:solidFill>
                <a:srgbClr val="404040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69509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 dirty="0">
                <a:solidFill>
                  <a:srgbClr val="90C226"/>
                </a:solidFill>
                <a:latin typeface="Constantia"/>
              </a:rPr>
              <a:t>3. </a:t>
            </a:r>
            <a:r>
              <a:rPr lang="ko-KR" sz="3600" b="0" strike="noStrike" spc="-1" dirty="0">
                <a:solidFill>
                  <a:srgbClr val="90C226"/>
                </a:solidFill>
                <a:latin typeface="Constantia"/>
              </a:rPr>
              <a:t>참조 </a:t>
            </a:r>
            <a:endParaRPr lang="en-US" sz="3600" b="0" strike="noStrike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8604720" cy="5019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u="sng" strike="noStrike" spc="-1" dirty="0">
                <a:solidFill>
                  <a:srgbClr val="B2D76D"/>
                </a:solidFill>
                <a:uFillTx/>
                <a:latin typeface="Constantia"/>
                <a:hlinkClick r:id="rId2"/>
              </a:rPr>
              <a:t>https://blog.sonim1.com/171</a:t>
            </a:r>
            <a:r>
              <a:rPr lang="en-US" u="sng" spc="-1" dirty="0">
                <a:solidFill>
                  <a:srgbClr val="B2D76D"/>
                </a:solidFill>
                <a:latin typeface="Constantia"/>
                <a:hlinkClick r:id="rId2"/>
              </a:rPr>
              <a:t>https://github.com/dhruvdakoria/windows-form-survey</a:t>
            </a:r>
            <a:endParaRPr lang="en-US" u="sng" spc="-1" dirty="0">
              <a:solidFill>
                <a:srgbClr val="B2D76D"/>
              </a:solidFill>
              <a:latin typeface="Constantia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u="sng" spc="-1" dirty="0">
                <a:solidFill>
                  <a:srgbClr val="B2D76D"/>
                </a:solidFill>
                <a:latin typeface="Constantia"/>
              </a:rPr>
              <a:t>https://100000000.tistory.com/m/14</a:t>
            </a: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u="sng" strike="noStrike" spc="-1" dirty="0">
                <a:solidFill>
                  <a:srgbClr val="B2D76D"/>
                </a:solidFill>
                <a:uFillTx/>
                <a:latin typeface="Constantia"/>
              </a:rPr>
              <a:t>https://developer.mozilla.org/ko/docs/Games/Tutorials/2D_Breakout_game_pure_JavaScript/Build_the_brick_field</a:t>
            </a: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endParaRPr lang="en-US" altLang="ko-KR" spc="-1" dirty="0">
              <a:solidFill>
                <a:srgbClr val="40404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altLang="ko-KR" spc="-1" dirty="0" err="1">
                <a:solidFill>
                  <a:srgbClr val="404040"/>
                </a:solidFill>
                <a:latin typeface="Constantia"/>
              </a:rPr>
              <a:t>github</a:t>
            </a:r>
            <a:r>
              <a:rPr lang="en-US" altLang="ko-KR" spc="-1" dirty="0">
                <a:solidFill>
                  <a:srgbClr val="404040"/>
                </a:solidFill>
                <a:latin typeface="Constantia"/>
              </a:rPr>
              <a:t> repository</a:t>
            </a:r>
            <a:endParaRPr lang="en-US" sz="1800" b="0" strike="noStrike" spc="-1" dirty="0">
              <a:solidFill>
                <a:srgbClr val="404040"/>
              </a:solidFill>
              <a:latin typeface="Constantia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altLang="ko-KR" u="sng" spc="-1" dirty="0">
                <a:solidFill>
                  <a:srgbClr val="B2D76D"/>
                </a:solidFill>
                <a:latin typeface="Constantia"/>
              </a:rPr>
              <a:t>https://github.com/WeslySloan/html-bricks</a:t>
            </a:r>
            <a:endParaRPr lang="en-US" sz="1800" b="0" strike="noStrike" spc="-1" dirty="0">
              <a:solidFill>
                <a:srgbClr val="40404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lang="en-US" spc="-1" dirty="0">
                <a:solidFill>
                  <a:srgbClr val="404040"/>
                </a:solidFill>
                <a:latin typeface="Constantia"/>
              </a:rPr>
              <a:t>HTML</a:t>
            </a: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altLang="ko-KR" sz="1800" b="0" u="sng" strike="noStrike" spc="-1" dirty="0">
                <a:solidFill>
                  <a:srgbClr val="B2D76D"/>
                </a:solidFill>
                <a:uFillTx/>
                <a:latin typeface="Constantia"/>
                <a:hlinkClick r:id="rId3"/>
              </a:rPr>
              <a:t>https://developer.mozilla.org/ko/docs/Games/Tutorials/2D_Breakout_game_pure_JavaScript/Build_the_brick_field</a:t>
            </a:r>
            <a:endParaRPr lang="en-US" altLang="ko-KR" sz="1800" b="0" u="sng" strike="noStrike" spc="-1" dirty="0">
              <a:solidFill>
                <a:srgbClr val="B2D76D"/>
              </a:solidFill>
              <a:uFillTx/>
              <a:latin typeface="Constantia"/>
            </a:endParaRPr>
          </a:p>
          <a:p>
            <a:pPr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altLang="ko-KR" dirty="0" err="1">
                <a:latin typeface="-apple-system"/>
              </a:rPr>
              <a:t>netlify</a:t>
            </a:r>
            <a:endParaRPr lang="en-US" altLang="ko-KR" sz="1800" b="0" u="sng" strike="noStrike" spc="-1" dirty="0">
              <a:solidFill>
                <a:srgbClr val="B2D76D"/>
              </a:solidFill>
              <a:uFillTx/>
              <a:latin typeface="Constantia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altLang="ko-KR" u="sng" spc="-1" dirty="0">
                <a:solidFill>
                  <a:srgbClr val="B2D76D"/>
                </a:solidFill>
                <a:latin typeface="Constantia"/>
              </a:rPr>
              <a:t>https://weslysloanbricks.netlify.app/</a:t>
            </a:r>
            <a:endParaRPr lang="en-US" altLang="ko-KR" spc="-1" dirty="0">
              <a:solidFill>
                <a:srgbClr val="40404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lang="en-US" spc="-1" dirty="0">
              <a:solidFill>
                <a:srgbClr val="40404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solidFill>
                <a:srgbClr val="404040"/>
              </a:solidFill>
              <a:latin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983</TotalTime>
  <Words>195</Words>
  <Application>Microsoft Office PowerPoint</Application>
  <PresentationFormat>와이드스크린</PresentationFormat>
  <Paragraphs>32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7" baseType="lpstr">
      <vt:lpstr>-apple-system</vt:lpstr>
      <vt:lpstr>굴림</vt:lpstr>
      <vt:lpstr>나눔고딕</vt:lpstr>
      <vt:lpstr>바탕</vt:lpstr>
      <vt:lpstr>Arial</vt:lpstr>
      <vt:lpstr>Calibri Light</vt:lpstr>
      <vt:lpstr>Constantia</vt:lpstr>
      <vt:lpstr>Symbol</vt:lpstr>
      <vt:lpstr>Wingdings</vt:lpstr>
      <vt:lpstr>Wingdings 3</vt:lpstr>
      <vt:lpstr>Office Theme</vt:lpstr>
      <vt:lpstr>Office Theme</vt:lpstr>
      <vt:lpstr>Html canvas  벽돌깨기</vt:lpstr>
      <vt:lpstr>-목차</vt:lpstr>
      <vt:lpstr>1. 원본 프로그램</vt:lpstr>
      <vt:lpstr>2. 개선된 프로그램</vt:lpstr>
      <vt:lpstr>3. 참조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김현수</cp:lastModifiedBy>
  <cp:revision>38</cp:revision>
  <dcterms:created xsi:type="dcterms:W3CDTF">2018-04-05T03:40:38Z</dcterms:created>
  <dcterms:modified xsi:type="dcterms:W3CDTF">2022-11-16T06:10:52Z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6</vt:i4>
  </property>
</Properties>
</file>