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6" r:id="rId4"/>
    <p:sldId id="264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20"/>
  </p:normalViewPr>
  <p:slideViewPr>
    <p:cSldViewPr snapToGrid="0">
      <p:cViewPr varScale="1">
        <p:scale>
          <a:sx n="211" d="100"/>
          <a:sy n="211" d="100"/>
        </p:scale>
        <p:origin x="4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9705-43E6-0B39-59A2-E5ED83D85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22141-E07A-8B5B-D535-729E4ACD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7239-22FF-76BD-B89B-B6EE9BD3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B014-DEB1-F72C-8644-ACF1B0C9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A6A2-2C22-8D65-2234-72EE8384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684B-2FF8-3562-21AA-EAC9C4A9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6F525-AC48-78AA-973C-308F48629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B0B3B-5E22-7D7C-AE5A-07615CE1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A04B-FA95-9CF9-C7CB-5957A6DC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8B27-D8B5-F14C-09F9-ECE462F0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9469F-CB5A-5A9C-C6AF-61396A23D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CCC5E-F5CE-6550-3A78-91CE07969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1D01-8720-C7AD-990D-76F5F9E6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1E14-74BA-F4DC-7252-418BF85F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E398-FCE5-0890-08D4-19004905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7189"/>
            <a:ext cx="12120780" cy="6831157"/>
          </a:xfrm>
          <a:custGeom>
            <a:avLst/>
            <a:gdLst/>
            <a:ahLst/>
            <a:cxnLst/>
            <a:rect l="l" t="t" r="r" b="b"/>
            <a:pathLst>
              <a:path w="15453994" h="10019030">
                <a:moveTo>
                  <a:pt x="15453944" y="0"/>
                </a:moveTo>
                <a:lnTo>
                  <a:pt x="0" y="0"/>
                </a:lnTo>
                <a:lnTo>
                  <a:pt x="0" y="10018522"/>
                </a:lnTo>
                <a:lnTo>
                  <a:pt x="15453944" y="10018522"/>
                </a:lnTo>
                <a:lnTo>
                  <a:pt x="15453944" y="0"/>
                </a:lnTo>
                <a:close/>
              </a:path>
            </a:pathLst>
          </a:custGeom>
          <a:solidFill>
            <a:srgbClr val="161E2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bg object 17"/>
          <p:cNvSpPr/>
          <p:nvPr/>
        </p:nvSpPr>
        <p:spPr>
          <a:xfrm>
            <a:off x="2355785" y="0"/>
            <a:ext cx="9836213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4054" y="2071487"/>
            <a:ext cx="8769475" cy="1812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45" b="0" i="0">
                <a:solidFill>
                  <a:schemeClr val="bg1"/>
                </a:solidFill>
                <a:latin typeface="Amazon Ember Light"/>
                <a:cs typeface="Amazon Ember Ligh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9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rgbClr val="161E2D"/>
                </a:solidFill>
                <a:latin typeface="Amazon Ember"/>
                <a:cs typeface="Amazon Ember"/>
              </a:defRPr>
            </a:lvl1pPr>
          </a:lstStyle>
          <a:p>
            <a:pPr marL="25977">
              <a:spcBef>
                <a:spcPts val="51"/>
              </a:spcBef>
            </a:pPr>
            <a:fld id="{81D60167-4931-47E6-BA6A-407CBD079E47}" type="slidenum">
              <a:rPr lang="en-US" smtClean="0"/>
              <a:pPr marL="25977">
                <a:spcBef>
                  <a:spcPts val="51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BEC6-4274-54D1-3FED-E5E05CCD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7822-C705-97F8-67CE-EFFC8979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C6C0F-5DB0-4E4D-741F-BA8403D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6EF4-3735-B680-1027-99FAEA07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3B9A-C5A4-5F39-7FFD-A97E5B72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5B97-81F8-17EF-4E75-CFA1FE17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F4B0-B8C2-2B69-11F0-3280635A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2D77-A9C8-7C33-B701-D055D4F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4449B-E446-F6C8-D65D-DA15349C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2784-53BF-6743-C6AD-B67030F1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5319-906D-09B5-6867-FD18B0DC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4AB0-64B9-EDF2-ACAF-58E82AC6A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3D9D5-7B04-D734-7158-6DE353721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D4F3-CB3B-E71E-BC03-E7F86F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E78F-BF78-CE45-F9F5-23503504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C3BCC-A45C-AE15-7A3E-2654624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2D3B-D45D-1A96-B11F-F44C4C9D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442A-E341-5A8A-751E-D9951428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94EF8-ABA2-16D6-7EAE-63EBB0B3B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8C40-8708-9A4F-B8C5-72BCFF7C8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38BFE-712C-D1F0-F4DF-B53E98BF0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4F8F8-2983-5520-8569-F8D0B8A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3F7AA-76CD-DCE7-13EB-F05C1FA7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36909-E0F2-CEC4-F49D-2EA3458B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2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7C44-D17C-7FB5-5500-A2FBF87D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97BF2-C5AD-E27E-3BD5-D10E8D91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C0108-6986-85DC-D9CB-88018299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E2199-38BA-8C10-3FE0-C84C4D9B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76D62-D14A-C91C-FFD2-7207929C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C2667-8369-58BD-BAAC-DCF6B865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C6452-F2A8-0E21-393F-EF42315C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C847-8B98-A387-8C80-22CC7836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84EC6-1086-BBF1-461B-7E413256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CDF-EBA4-9610-BF94-5E7C3AD38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F802-07BF-C1BC-56C1-F4EB707E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CED7-242D-C4C0-10FF-1ADA1263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C897-EA4B-7B5B-AD9F-89F0B431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7359-D275-6DDD-BCC3-580513DB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1264F-E1E8-9ED5-8BED-AEF052E0A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CAFCE-D442-27C2-B7FA-4C9BB01D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27837-8B8E-B390-1859-EF9AFA76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CF9BA-3764-8A28-2B8A-22BE3B44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A7CE3-BCAC-B268-A236-81436018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1F3FB-628B-2896-73EA-AD20E349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09C9B-C953-8505-8B60-427AEA19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76B68-F007-6E08-723F-F1DBB85C6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D7A4-8C44-97D2-80E4-F117A2A8A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03E1-7200-6B5F-CDA8-B51B357E4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236544EB-DC25-9390-76D3-12A579D1864F}"/>
              </a:ext>
            </a:extLst>
          </p:cNvPr>
          <p:cNvSpPr txBox="1">
            <a:spLocks/>
          </p:cNvSpPr>
          <p:nvPr/>
        </p:nvSpPr>
        <p:spPr>
          <a:xfrm>
            <a:off x="629918" y="3857651"/>
            <a:ext cx="11181081" cy="102002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45" b="0" i="0" kern="1200">
                <a:solidFill>
                  <a:schemeClr val="bg1"/>
                </a:solidFill>
                <a:latin typeface="Amazon Ember Light"/>
                <a:ea typeface="+mj-ea"/>
                <a:cs typeface="Amazon Ember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" dirty="0"/>
              <a:t>Automating Pull Requests With</a:t>
            </a:r>
            <a:endParaRPr lang="en-US" spc="-10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2EC0876-D8EB-539A-ABE6-561173B69092}"/>
              </a:ext>
            </a:extLst>
          </p:cNvPr>
          <p:cNvSpPr txBox="1"/>
          <p:nvPr/>
        </p:nvSpPr>
        <p:spPr>
          <a:xfrm>
            <a:off x="629918" y="4251174"/>
            <a:ext cx="9291847" cy="2181366"/>
          </a:xfrm>
          <a:prstGeom prst="rect">
            <a:avLst/>
          </a:prstGeom>
        </p:spPr>
        <p:txBody>
          <a:bodyPr vert="horz" wrap="square" lIns="0" tIns="374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lang="en-US" sz="9600" b="0" spc="-204" dirty="0">
                <a:solidFill>
                  <a:srgbClr val="FFFFFF"/>
                </a:solidFill>
                <a:latin typeface="Amazon Ember Light"/>
                <a:cs typeface="Amazon Ember Light"/>
              </a:rPr>
              <a:t>CDK &amp; </a:t>
            </a:r>
            <a:r>
              <a:rPr lang="en-US" sz="9600" b="0" spc="-204" dirty="0" err="1">
                <a:solidFill>
                  <a:srgbClr val="FFFFFF"/>
                </a:solidFill>
                <a:latin typeface="Amazon Ember Light"/>
                <a:cs typeface="Amazon Ember Light"/>
              </a:rPr>
              <a:t>BedRock</a:t>
            </a:r>
            <a:endParaRPr sz="9600" dirty="0">
              <a:latin typeface="Amazon Ember Light"/>
              <a:cs typeface="Amazon Ember Light"/>
            </a:endParaRPr>
          </a:p>
          <a:p>
            <a:pPr marL="114300">
              <a:lnSpc>
                <a:spcPct val="100000"/>
              </a:lnSpc>
              <a:spcBef>
                <a:spcPts val="505"/>
              </a:spcBef>
            </a:pPr>
            <a:r>
              <a:rPr lang="en-US" sz="1700" spc="40" dirty="0">
                <a:solidFill>
                  <a:srgbClr val="FFFFFF"/>
                </a:solidFill>
                <a:latin typeface="Tahoma"/>
                <a:cs typeface="Tahoma"/>
              </a:rPr>
              <a:t>March</a:t>
            </a:r>
            <a:r>
              <a:rPr sz="17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n-US" sz="1700" spc="4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700" dirty="0">
              <a:latin typeface="Tahoma"/>
              <a:cs typeface="Tahoma"/>
            </a:endParaRPr>
          </a:p>
        </p:txBody>
      </p:sp>
      <p:grpSp>
        <p:nvGrpSpPr>
          <p:cNvPr id="12" name="object 5">
            <a:extLst>
              <a:ext uri="{FF2B5EF4-FFF2-40B4-BE49-F238E27FC236}">
                <a16:creationId xmlns:a16="http://schemas.microsoft.com/office/drawing/2014/main" id="{F3A97192-24F9-F9A7-0348-B70A06EDD834}"/>
              </a:ext>
            </a:extLst>
          </p:cNvPr>
          <p:cNvGrpSpPr/>
          <p:nvPr/>
        </p:nvGrpSpPr>
        <p:grpSpPr>
          <a:xfrm>
            <a:off x="682393" y="2895594"/>
            <a:ext cx="1236980" cy="734695"/>
            <a:chOff x="682393" y="2895594"/>
            <a:chExt cx="1236980" cy="734695"/>
          </a:xfrm>
        </p:grpSpPr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BC9EA336-3A58-F7CE-58FC-48D149175178}"/>
                </a:ext>
              </a:extLst>
            </p:cNvPr>
            <p:cNvSpPr/>
            <p:nvPr/>
          </p:nvSpPr>
          <p:spPr>
            <a:xfrm>
              <a:off x="734212" y="2895599"/>
              <a:ext cx="1132840" cy="384175"/>
            </a:xfrm>
            <a:custGeom>
              <a:avLst/>
              <a:gdLst/>
              <a:ahLst/>
              <a:cxnLst/>
              <a:rect l="l" t="t" r="r" b="b"/>
              <a:pathLst>
                <a:path w="1132839" h="384175">
                  <a:moveTo>
                    <a:pt x="317258" y="345782"/>
                  </a:moveTo>
                  <a:lnTo>
                    <a:pt x="317233" y="338569"/>
                  </a:lnTo>
                  <a:lnTo>
                    <a:pt x="316293" y="335546"/>
                  </a:lnTo>
                  <a:lnTo>
                    <a:pt x="314388" y="332232"/>
                  </a:lnTo>
                  <a:lnTo>
                    <a:pt x="310984" y="325780"/>
                  </a:lnTo>
                  <a:lnTo>
                    <a:pt x="297561" y="287032"/>
                  </a:lnTo>
                  <a:lnTo>
                    <a:pt x="296405" y="207187"/>
                  </a:lnTo>
                  <a:lnTo>
                    <a:pt x="296405" y="170751"/>
                  </a:lnTo>
                  <a:lnTo>
                    <a:pt x="296405" y="133604"/>
                  </a:lnTo>
                  <a:lnTo>
                    <a:pt x="294259" y="102146"/>
                  </a:lnTo>
                  <a:lnTo>
                    <a:pt x="287845" y="74930"/>
                  </a:lnTo>
                  <a:lnTo>
                    <a:pt x="279247" y="56438"/>
                  </a:lnTo>
                  <a:lnTo>
                    <a:pt x="277164" y="51955"/>
                  </a:lnTo>
                  <a:lnTo>
                    <a:pt x="242697" y="18694"/>
                  </a:lnTo>
                  <a:lnTo>
                    <a:pt x="188912" y="2082"/>
                  </a:lnTo>
                  <a:lnTo>
                    <a:pt x="154673" y="0"/>
                  </a:lnTo>
                  <a:lnTo>
                    <a:pt x="137985" y="495"/>
                  </a:lnTo>
                  <a:lnTo>
                    <a:pt x="90627" y="7848"/>
                  </a:lnTo>
                  <a:lnTo>
                    <a:pt x="50177" y="21259"/>
                  </a:lnTo>
                  <a:lnTo>
                    <a:pt x="24485" y="42621"/>
                  </a:lnTo>
                  <a:lnTo>
                    <a:pt x="24485" y="77889"/>
                  </a:lnTo>
                  <a:lnTo>
                    <a:pt x="27343" y="82156"/>
                  </a:lnTo>
                  <a:lnTo>
                    <a:pt x="34531" y="82156"/>
                  </a:lnTo>
                  <a:lnTo>
                    <a:pt x="36703" y="81800"/>
                  </a:lnTo>
                  <a:lnTo>
                    <a:pt x="39560" y="81076"/>
                  </a:lnTo>
                  <a:lnTo>
                    <a:pt x="42443" y="80378"/>
                  </a:lnTo>
                  <a:lnTo>
                    <a:pt x="47218" y="78587"/>
                  </a:lnTo>
                  <a:lnTo>
                    <a:pt x="53949" y="75742"/>
                  </a:lnTo>
                  <a:lnTo>
                    <a:pt x="64808" y="71653"/>
                  </a:lnTo>
                  <a:lnTo>
                    <a:pt x="109461" y="59448"/>
                  </a:lnTo>
                  <a:lnTo>
                    <a:pt x="142455" y="56438"/>
                  </a:lnTo>
                  <a:lnTo>
                    <a:pt x="164426" y="57619"/>
                  </a:lnTo>
                  <a:lnTo>
                    <a:pt x="209359" y="75374"/>
                  </a:lnTo>
                  <a:lnTo>
                    <a:pt x="227558" y="119253"/>
                  </a:lnTo>
                  <a:lnTo>
                    <a:pt x="228777" y="140754"/>
                  </a:lnTo>
                  <a:lnTo>
                    <a:pt x="228777" y="170751"/>
                  </a:lnTo>
                  <a:lnTo>
                    <a:pt x="228777" y="216484"/>
                  </a:lnTo>
                  <a:lnTo>
                    <a:pt x="228777" y="233629"/>
                  </a:lnTo>
                  <a:lnTo>
                    <a:pt x="228523" y="243649"/>
                  </a:lnTo>
                  <a:lnTo>
                    <a:pt x="219329" y="282841"/>
                  </a:lnTo>
                  <a:lnTo>
                    <a:pt x="192786" y="310870"/>
                  </a:lnTo>
                  <a:lnTo>
                    <a:pt x="150164" y="326771"/>
                  </a:lnTo>
                  <a:lnTo>
                    <a:pt x="129489" y="328650"/>
                  </a:lnTo>
                  <a:lnTo>
                    <a:pt x="116255" y="327736"/>
                  </a:lnTo>
                  <a:lnTo>
                    <a:pt x="79730" y="305816"/>
                  </a:lnTo>
                  <a:lnTo>
                    <a:pt x="71221" y="270789"/>
                  </a:lnTo>
                  <a:lnTo>
                    <a:pt x="72478" y="256324"/>
                  </a:lnTo>
                  <a:lnTo>
                    <a:pt x="102743" y="216446"/>
                  </a:lnTo>
                  <a:lnTo>
                    <a:pt x="152527" y="207187"/>
                  </a:lnTo>
                  <a:lnTo>
                    <a:pt x="161937" y="207340"/>
                  </a:lnTo>
                  <a:lnTo>
                    <a:pt x="200774" y="211061"/>
                  </a:lnTo>
                  <a:lnTo>
                    <a:pt x="228777" y="216484"/>
                  </a:lnTo>
                  <a:lnTo>
                    <a:pt x="228777" y="170751"/>
                  </a:lnTo>
                  <a:lnTo>
                    <a:pt x="181648" y="161823"/>
                  </a:lnTo>
                  <a:lnTo>
                    <a:pt x="138112" y="158610"/>
                  </a:lnTo>
                  <a:lnTo>
                    <a:pt x="108077" y="160604"/>
                  </a:lnTo>
                  <a:lnTo>
                    <a:pt x="57721" y="176504"/>
                  </a:lnTo>
                  <a:lnTo>
                    <a:pt x="21031" y="207581"/>
                  </a:lnTo>
                  <a:lnTo>
                    <a:pt x="2336" y="249555"/>
                  </a:lnTo>
                  <a:lnTo>
                    <a:pt x="0" y="274345"/>
                  </a:lnTo>
                  <a:lnTo>
                    <a:pt x="1879" y="297751"/>
                  </a:lnTo>
                  <a:lnTo>
                    <a:pt x="16992" y="337045"/>
                  </a:lnTo>
                  <a:lnTo>
                    <a:pt x="46685" y="365760"/>
                  </a:lnTo>
                  <a:lnTo>
                    <a:pt x="87680" y="380390"/>
                  </a:lnTo>
                  <a:lnTo>
                    <a:pt x="112242" y="382219"/>
                  </a:lnTo>
                  <a:lnTo>
                    <a:pt x="147027" y="378701"/>
                  </a:lnTo>
                  <a:lnTo>
                    <a:pt x="178765" y="368122"/>
                  </a:lnTo>
                  <a:lnTo>
                    <a:pt x="207454" y="350481"/>
                  </a:lnTo>
                  <a:lnTo>
                    <a:pt x="230098" y="328650"/>
                  </a:lnTo>
                  <a:lnTo>
                    <a:pt x="233083" y="325780"/>
                  </a:lnTo>
                  <a:lnTo>
                    <a:pt x="254685" y="362966"/>
                  </a:lnTo>
                  <a:lnTo>
                    <a:pt x="260438" y="368655"/>
                  </a:lnTo>
                  <a:lnTo>
                    <a:pt x="264261" y="372478"/>
                  </a:lnTo>
                  <a:lnTo>
                    <a:pt x="268363" y="374370"/>
                  </a:lnTo>
                  <a:lnTo>
                    <a:pt x="276009" y="374370"/>
                  </a:lnTo>
                  <a:lnTo>
                    <a:pt x="279615" y="373176"/>
                  </a:lnTo>
                  <a:lnTo>
                    <a:pt x="283464" y="370814"/>
                  </a:lnTo>
                  <a:lnTo>
                    <a:pt x="309346" y="353656"/>
                  </a:lnTo>
                  <a:lnTo>
                    <a:pt x="314629" y="349859"/>
                  </a:lnTo>
                  <a:lnTo>
                    <a:pt x="317258" y="345782"/>
                  </a:lnTo>
                  <a:close/>
                </a:path>
                <a:path w="1132839" h="384175">
                  <a:moveTo>
                    <a:pt x="833780" y="14071"/>
                  </a:moveTo>
                  <a:lnTo>
                    <a:pt x="830427" y="10706"/>
                  </a:lnTo>
                  <a:lnTo>
                    <a:pt x="777900" y="10706"/>
                  </a:lnTo>
                  <a:lnTo>
                    <a:pt x="689902" y="304368"/>
                  </a:lnTo>
                  <a:lnTo>
                    <a:pt x="623227" y="22618"/>
                  </a:lnTo>
                  <a:lnTo>
                    <a:pt x="620598" y="17284"/>
                  </a:lnTo>
                  <a:lnTo>
                    <a:pt x="613892" y="12026"/>
                  </a:lnTo>
                  <a:lnTo>
                    <a:pt x="608355" y="10706"/>
                  </a:lnTo>
                  <a:lnTo>
                    <a:pt x="559930" y="10706"/>
                  </a:lnTo>
                  <a:lnTo>
                    <a:pt x="554393" y="12026"/>
                  </a:lnTo>
                  <a:lnTo>
                    <a:pt x="547700" y="17284"/>
                  </a:lnTo>
                  <a:lnTo>
                    <a:pt x="545045" y="22618"/>
                  </a:lnTo>
                  <a:lnTo>
                    <a:pt x="479107" y="300786"/>
                  </a:lnTo>
                  <a:lnTo>
                    <a:pt x="410070" y="30708"/>
                  </a:lnTo>
                  <a:lnTo>
                    <a:pt x="407644" y="22618"/>
                  </a:lnTo>
                  <a:lnTo>
                    <a:pt x="404888" y="17284"/>
                  </a:lnTo>
                  <a:lnTo>
                    <a:pt x="398653" y="12026"/>
                  </a:lnTo>
                  <a:lnTo>
                    <a:pt x="393255" y="10706"/>
                  </a:lnTo>
                  <a:lnTo>
                    <a:pt x="338594" y="10706"/>
                  </a:lnTo>
                  <a:lnTo>
                    <a:pt x="335241" y="14071"/>
                  </a:lnTo>
                  <a:lnTo>
                    <a:pt x="335241" y="23571"/>
                  </a:lnTo>
                  <a:lnTo>
                    <a:pt x="336410" y="29057"/>
                  </a:lnTo>
                  <a:lnTo>
                    <a:pt x="435229" y="352945"/>
                  </a:lnTo>
                  <a:lnTo>
                    <a:pt x="437629" y="361061"/>
                  </a:lnTo>
                  <a:lnTo>
                    <a:pt x="440499" y="366420"/>
                  </a:lnTo>
                  <a:lnTo>
                    <a:pt x="447217" y="371652"/>
                  </a:lnTo>
                  <a:lnTo>
                    <a:pt x="452488" y="372948"/>
                  </a:lnTo>
                  <a:lnTo>
                    <a:pt x="502602" y="372948"/>
                  </a:lnTo>
                  <a:lnTo>
                    <a:pt x="508127" y="371525"/>
                  </a:lnTo>
                  <a:lnTo>
                    <a:pt x="514845" y="365823"/>
                  </a:lnTo>
                  <a:lnTo>
                    <a:pt x="517461" y="360337"/>
                  </a:lnTo>
                  <a:lnTo>
                    <a:pt x="582714" y="89306"/>
                  </a:lnTo>
                  <a:lnTo>
                    <a:pt x="648639" y="360337"/>
                  </a:lnTo>
                  <a:lnTo>
                    <a:pt x="651294" y="365823"/>
                  </a:lnTo>
                  <a:lnTo>
                    <a:pt x="657999" y="371525"/>
                  </a:lnTo>
                  <a:lnTo>
                    <a:pt x="663511" y="372948"/>
                  </a:lnTo>
                  <a:lnTo>
                    <a:pt x="713651" y="372948"/>
                  </a:lnTo>
                  <a:lnTo>
                    <a:pt x="718921" y="371652"/>
                  </a:lnTo>
                  <a:lnTo>
                    <a:pt x="725627" y="366420"/>
                  </a:lnTo>
                  <a:lnTo>
                    <a:pt x="728510" y="361061"/>
                  </a:lnTo>
                  <a:lnTo>
                    <a:pt x="730897" y="352945"/>
                  </a:lnTo>
                  <a:lnTo>
                    <a:pt x="832586" y="29540"/>
                  </a:lnTo>
                  <a:lnTo>
                    <a:pt x="833539" y="24777"/>
                  </a:lnTo>
                  <a:lnTo>
                    <a:pt x="833780" y="20726"/>
                  </a:lnTo>
                  <a:lnTo>
                    <a:pt x="833780" y="14071"/>
                  </a:lnTo>
                  <a:close/>
                </a:path>
                <a:path w="1132839" h="384175">
                  <a:moveTo>
                    <a:pt x="1132344" y="269328"/>
                  </a:moveTo>
                  <a:lnTo>
                    <a:pt x="1121600" y="225158"/>
                  </a:lnTo>
                  <a:lnTo>
                    <a:pt x="1087831" y="189877"/>
                  </a:lnTo>
                  <a:lnTo>
                    <a:pt x="1049604" y="172910"/>
                  </a:lnTo>
                  <a:lnTo>
                    <a:pt x="991336" y="154305"/>
                  </a:lnTo>
                  <a:lnTo>
                    <a:pt x="976083" y="148894"/>
                  </a:lnTo>
                  <a:lnTo>
                    <a:pt x="940663" y="125590"/>
                  </a:lnTo>
                  <a:lnTo>
                    <a:pt x="933792" y="102870"/>
                  </a:lnTo>
                  <a:lnTo>
                    <a:pt x="934999" y="91236"/>
                  </a:lnTo>
                  <a:lnTo>
                    <a:pt x="963904" y="61442"/>
                  </a:lnTo>
                  <a:lnTo>
                    <a:pt x="1007897" y="55003"/>
                  </a:lnTo>
                  <a:lnTo>
                    <a:pt x="1029271" y="55994"/>
                  </a:lnTo>
                  <a:lnTo>
                    <a:pt x="1049591" y="58940"/>
                  </a:lnTo>
                  <a:lnTo>
                    <a:pt x="1068844" y="63855"/>
                  </a:lnTo>
                  <a:lnTo>
                    <a:pt x="1087018" y="70726"/>
                  </a:lnTo>
                  <a:lnTo>
                    <a:pt x="1094219" y="74053"/>
                  </a:lnTo>
                  <a:lnTo>
                    <a:pt x="1099489" y="75730"/>
                  </a:lnTo>
                  <a:lnTo>
                    <a:pt x="1109065" y="75730"/>
                  </a:lnTo>
                  <a:lnTo>
                    <a:pt x="1112189" y="71424"/>
                  </a:lnTo>
                  <a:lnTo>
                    <a:pt x="1112189" y="37846"/>
                  </a:lnTo>
                  <a:lnTo>
                    <a:pt x="1071918" y="10477"/>
                  </a:lnTo>
                  <a:lnTo>
                    <a:pt x="1022108" y="1016"/>
                  </a:lnTo>
                  <a:lnTo>
                    <a:pt x="1001420" y="12"/>
                  </a:lnTo>
                  <a:lnTo>
                    <a:pt x="987920" y="457"/>
                  </a:lnTo>
                  <a:lnTo>
                    <a:pt x="949617" y="7137"/>
                  </a:lnTo>
                  <a:lnTo>
                    <a:pt x="906818" y="28206"/>
                  </a:lnTo>
                  <a:lnTo>
                    <a:pt x="877316" y="61798"/>
                  </a:lnTo>
                  <a:lnTo>
                    <a:pt x="866165" y="107162"/>
                  </a:lnTo>
                  <a:lnTo>
                    <a:pt x="867448" y="122936"/>
                  </a:lnTo>
                  <a:lnTo>
                    <a:pt x="886663" y="166458"/>
                  </a:lnTo>
                  <a:lnTo>
                    <a:pt x="931379" y="199961"/>
                  </a:lnTo>
                  <a:lnTo>
                    <a:pt x="1012215" y="226479"/>
                  </a:lnTo>
                  <a:lnTo>
                    <a:pt x="1026121" y="231571"/>
                  </a:lnTo>
                  <a:lnTo>
                    <a:pt x="1058430" y="254000"/>
                  </a:lnTo>
                  <a:lnTo>
                    <a:pt x="1064704" y="276491"/>
                  </a:lnTo>
                  <a:lnTo>
                    <a:pt x="1063371" y="288290"/>
                  </a:lnTo>
                  <a:lnTo>
                    <a:pt x="1031773" y="321017"/>
                  </a:lnTo>
                  <a:lnTo>
                    <a:pt x="983437" y="328637"/>
                  </a:lnTo>
                  <a:lnTo>
                    <a:pt x="971194" y="328333"/>
                  </a:lnTo>
                  <a:lnTo>
                    <a:pt x="922502" y="320865"/>
                  </a:lnTo>
                  <a:lnTo>
                    <a:pt x="876084" y="304139"/>
                  </a:lnTo>
                  <a:lnTo>
                    <a:pt x="873594" y="303644"/>
                  </a:lnTo>
                  <a:lnTo>
                    <a:pt x="864958" y="303644"/>
                  </a:lnTo>
                  <a:lnTo>
                    <a:pt x="861847" y="307924"/>
                  </a:lnTo>
                  <a:lnTo>
                    <a:pt x="861847" y="341033"/>
                  </a:lnTo>
                  <a:lnTo>
                    <a:pt x="897089" y="368846"/>
                  </a:lnTo>
                  <a:lnTo>
                    <a:pt x="939990" y="379641"/>
                  </a:lnTo>
                  <a:lnTo>
                    <a:pt x="987729" y="383667"/>
                  </a:lnTo>
                  <a:lnTo>
                    <a:pt x="1003236" y="383184"/>
                  </a:lnTo>
                  <a:lnTo>
                    <a:pt x="1045997" y="375818"/>
                  </a:lnTo>
                  <a:lnTo>
                    <a:pt x="1081684" y="359994"/>
                  </a:lnTo>
                  <a:lnTo>
                    <a:pt x="1115644" y="327025"/>
                  </a:lnTo>
                  <a:lnTo>
                    <a:pt x="1131671" y="282219"/>
                  </a:lnTo>
                  <a:lnTo>
                    <a:pt x="1132344" y="269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640B8EEC-2E67-859A-4474-9DEAD79E65C9}"/>
                </a:ext>
              </a:extLst>
            </p:cNvPr>
            <p:cNvSpPr/>
            <p:nvPr/>
          </p:nvSpPr>
          <p:spPr>
            <a:xfrm>
              <a:off x="682393" y="3377526"/>
              <a:ext cx="1127125" cy="252729"/>
            </a:xfrm>
            <a:custGeom>
              <a:avLst/>
              <a:gdLst/>
              <a:ahLst/>
              <a:cxnLst/>
              <a:rect l="l" t="t" r="r" b="b"/>
              <a:pathLst>
                <a:path w="1127125" h="252729">
                  <a:moveTo>
                    <a:pt x="8816" y="0"/>
                  </a:moveTo>
                  <a:lnTo>
                    <a:pt x="1794" y="3970"/>
                  </a:lnTo>
                  <a:lnTo>
                    <a:pt x="0" y="11722"/>
                  </a:lnTo>
                  <a:lnTo>
                    <a:pt x="5314" y="20588"/>
                  </a:lnTo>
                  <a:lnTo>
                    <a:pt x="43463" y="52942"/>
                  </a:lnTo>
                  <a:lnTo>
                    <a:pt x="83377" y="83166"/>
                  </a:lnTo>
                  <a:lnTo>
                    <a:pt x="124978" y="111179"/>
                  </a:lnTo>
                  <a:lnTo>
                    <a:pt x="168189" y="136902"/>
                  </a:lnTo>
                  <a:lnTo>
                    <a:pt x="212932" y="160256"/>
                  </a:lnTo>
                  <a:lnTo>
                    <a:pt x="259131" y="181161"/>
                  </a:lnTo>
                  <a:lnTo>
                    <a:pt x="306707" y="199536"/>
                  </a:lnTo>
                  <a:lnTo>
                    <a:pt x="355584" y="215303"/>
                  </a:lnTo>
                  <a:lnTo>
                    <a:pt x="405684" y="228382"/>
                  </a:lnTo>
                  <a:lnTo>
                    <a:pt x="456930" y="238693"/>
                  </a:lnTo>
                  <a:lnTo>
                    <a:pt x="509244" y="246157"/>
                  </a:lnTo>
                  <a:lnTo>
                    <a:pt x="562549" y="250693"/>
                  </a:lnTo>
                  <a:lnTo>
                    <a:pt x="616768" y="252223"/>
                  </a:lnTo>
                  <a:lnTo>
                    <a:pt x="663464" y="250920"/>
                  </a:lnTo>
                  <a:lnTo>
                    <a:pt x="711112" y="247030"/>
                  </a:lnTo>
                  <a:lnTo>
                    <a:pt x="759316" y="240581"/>
                  </a:lnTo>
                  <a:lnTo>
                    <a:pt x="807679" y="231602"/>
                  </a:lnTo>
                  <a:lnTo>
                    <a:pt x="855803" y="220121"/>
                  </a:lnTo>
                  <a:lnTo>
                    <a:pt x="903292" y="206167"/>
                  </a:lnTo>
                  <a:lnTo>
                    <a:pt x="949749" y="189767"/>
                  </a:lnTo>
                  <a:lnTo>
                    <a:pt x="994776" y="170950"/>
                  </a:lnTo>
                  <a:lnTo>
                    <a:pt x="1037977" y="149744"/>
                  </a:lnTo>
                  <a:lnTo>
                    <a:pt x="1078955" y="126178"/>
                  </a:lnTo>
                  <a:lnTo>
                    <a:pt x="1117313" y="100280"/>
                  </a:lnTo>
                  <a:lnTo>
                    <a:pt x="1126903" y="87072"/>
                  </a:lnTo>
                  <a:lnTo>
                    <a:pt x="1124455" y="74783"/>
                  </a:lnTo>
                  <a:lnTo>
                    <a:pt x="1113518" y="67389"/>
                  </a:lnTo>
                  <a:lnTo>
                    <a:pt x="1097641" y="68860"/>
                  </a:lnTo>
                  <a:lnTo>
                    <a:pt x="1046612" y="88951"/>
                  </a:lnTo>
                  <a:lnTo>
                    <a:pt x="994840" y="106613"/>
                  </a:lnTo>
                  <a:lnTo>
                    <a:pt x="942554" y="121864"/>
                  </a:lnTo>
                  <a:lnTo>
                    <a:pt x="889986" y="134721"/>
                  </a:lnTo>
                  <a:lnTo>
                    <a:pt x="837367" y="145201"/>
                  </a:lnTo>
                  <a:lnTo>
                    <a:pt x="784927" y="153322"/>
                  </a:lnTo>
                  <a:lnTo>
                    <a:pt x="732898" y="159101"/>
                  </a:lnTo>
                  <a:lnTo>
                    <a:pt x="681509" y="162556"/>
                  </a:lnTo>
                  <a:lnTo>
                    <a:pt x="630992" y="163704"/>
                  </a:lnTo>
                  <a:lnTo>
                    <a:pt x="579813" y="162638"/>
                  </a:lnTo>
                  <a:lnTo>
                    <a:pt x="528978" y="159476"/>
                  </a:lnTo>
                  <a:lnTo>
                    <a:pt x="478581" y="154275"/>
                  </a:lnTo>
                  <a:lnTo>
                    <a:pt x="428715" y="147091"/>
                  </a:lnTo>
                  <a:lnTo>
                    <a:pt x="379474" y="137980"/>
                  </a:lnTo>
                  <a:lnTo>
                    <a:pt x="330949" y="126999"/>
                  </a:lnTo>
                  <a:lnTo>
                    <a:pt x="283235" y="114203"/>
                  </a:lnTo>
                  <a:lnTo>
                    <a:pt x="236424" y="99649"/>
                  </a:lnTo>
                  <a:lnTo>
                    <a:pt x="190610" y="83394"/>
                  </a:lnTo>
                  <a:lnTo>
                    <a:pt x="145886" y="65493"/>
                  </a:lnTo>
                  <a:lnTo>
                    <a:pt x="102344" y="46002"/>
                  </a:lnTo>
                  <a:lnTo>
                    <a:pt x="60079" y="24978"/>
                  </a:lnTo>
                  <a:lnTo>
                    <a:pt x="19182" y="2478"/>
                  </a:lnTo>
                  <a:lnTo>
                    <a:pt x="8816" y="0"/>
                  </a:lnTo>
                  <a:close/>
                </a:path>
              </a:pathLst>
            </a:custGeom>
            <a:solidFill>
              <a:srgbClr val="F79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7A5B3D4B-7109-EC6D-D1D2-C1FBE352F790}"/>
                </a:ext>
              </a:extLst>
            </p:cNvPr>
            <p:cNvSpPr/>
            <p:nvPr/>
          </p:nvSpPr>
          <p:spPr>
            <a:xfrm>
              <a:off x="1684511" y="3348457"/>
              <a:ext cx="234302" cy="2345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228" y="6303818"/>
            <a:ext cx="9663545" cy="0"/>
          </a:xfrm>
          <a:custGeom>
            <a:avLst/>
            <a:gdLst/>
            <a:ahLst/>
            <a:cxnLst/>
            <a:rect l="l" t="t" r="r" b="b"/>
            <a:pathLst>
              <a:path w="14173200">
                <a:moveTo>
                  <a:pt x="0" y="0"/>
                </a:moveTo>
                <a:lnTo>
                  <a:pt x="14173200" y="0"/>
                </a:lnTo>
              </a:path>
            </a:pathLst>
          </a:custGeom>
          <a:ln w="6350">
            <a:solidFill>
              <a:srgbClr val="161E2D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1759" y="576200"/>
            <a:ext cx="2094201" cy="323445"/>
          </a:xfrm>
          <a:prstGeom prst="rect">
            <a:avLst/>
          </a:prstGeom>
        </p:spPr>
        <p:txBody>
          <a:bodyPr vert="horz" wrap="square" lIns="0" tIns="8659" rIns="0" bIns="0" rtlCol="0" anchor="ctr">
            <a:spAutoFit/>
          </a:bodyPr>
          <a:lstStyle/>
          <a:p>
            <a:pPr marL="8659">
              <a:lnSpc>
                <a:spcPct val="100000"/>
              </a:lnSpc>
              <a:spcBef>
                <a:spcPts val="68"/>
              </a:spcBef>
            </a:pPr>
            <a:r>
              <a:rPr lang="en-US" sz="2045" b="1" spc="-51" dirty="0">
                <a:solidFill>
                  <a:srgbClr val="161E2D"/>
                </a:solidFill>
                <a:latin typeface="Amazon Ember"/>
                <a:cs typeface="Amazon Ember"/>
              </a:rPr>
              <a:t>Topic Overview</a:t>
            </a:r>
            <a:endParaRPr sz="2045" dirty="0">
              <a:latin typeface="Amazon Ember"/>
              <a:cs typeface="Amazon Embe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7512" y="9331209"/>
            <a:ext cx="2348230" cy="162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161E2D"/>
                </a:solidFill>
                <a:latin typeface="Amazon Ember Light"/>
                <a:ea typeface="+mn-ea"/>
                <a:cs typeface="Amazon Ember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1"/>
              </a:spcBef>
            </a:pPr>
            <a:r>
              <a:rPr lang="en-US" b="1" spc="-10">
                <a:latin typeface="Amazon Ember"/>
                <a:cs typeface="Amazon Ember"/>
              </a:rPr>
              <a:t>AWS </a:t>
            </a:r>
            <a:r>
              <a:rPr lang="en-US" b="1" spc="-5">
                <a:latin typeface="Amazon Ember"/>
                <a:cs typeface="Amazon Ember"/>
              </a:rPr>
              <a:t>User Groups </a:t>
            </a:r>
            <a:endParaRPr spc="-3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686953" y="9331209"/>
            <a:ext cx="210819" cy="162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161E2D"/>
                </a:solidFill>
                <a:latin typeface="Amazon Ember"/>
                <a:ea typeface="+mn-ea"/>
                <a:cs typeface="Amazon Embe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5"/>
              </a:spcBef>
            </a:pPr>
            <a:fld id="{81D60167-4931-47E6-BA6A-407CBD079E47}" type="slidenum">
              <a:rPr lang="en-US" smtClean="0"/>
              <a:pPr marL="38100">
                <a:spcBef>
                  <a:spcPts val="75"/>
                </a:spcBef>
              </a:pPr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92749" y="1332882"/>
            <a:ext cx="9676014" cy="3841961"/>
          </a:xfrm>
          <a:prstGeom prst="rect">
            <a:avLst/>
          </a:prstGeom>
        </p:spPr>
        <p:txBody>
          <a:bodyPr vert="horz" wrap="square" lIns="0" tIns="71005" rIns="0" bIns="0" rtlCol="0">
            <a:spAutoFit/>
          </a:bodyPr>
          <a:lstStyle/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Introductions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User Group Updates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- Schedule one per quarter, subject to change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- Credits raffle 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Discord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Side project and AWS related user group collaboration/discussion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Planned projects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Problem Proposal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PR size and review speed - 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PR automation – reviews, merges, tagging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E89C33A-5B46-DBCF-9308-13970A831D8E}"/>
              </a:ext>
            </a:extLst>
          </p:cNvPr>
          <p:cNvSpPr txBox="1"/>
          <p:nvPr/>
        </p:nvSpPr>
        <p:spPr>
          <a:xfrm>
            <a:off x="1139615" y="100914"/>
            <a:ext cx="9676014" cy="6781227"/>
          </a:xfrm>
          <a:prstGeom prst="rect">
            <a:avLst/>
          </a:prstGeom>
        </p:spPr>
        <p:txBody>
          <a:bodyPr vert="horz" wrap="square" lIns="0" tIns="71005" rIns="0" bIns="0" rtlCol="0">
            <a:spAutoFit/>
          </a:bodyPr>
          <a:lstStyle/>
          <a:p>
            <a:pPr marL="8659">
              <a:spcBef>
                <a:spcPts val="559"/>
              </a:spcBef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Proposed Solution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CDK for infrastructure deployment - Justin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Bundled in app repo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Asset bunding (big benefit)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Write it all in one language!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GitHub - Trent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Repo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CI/CD Actions - 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Source of webhooks -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AWS Serverless app - Justin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API Gateway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Cost-effective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Trigger for Lambda based on webhooks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AWS Lambda – python Trent and Justin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Layer process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Same language as CDK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 err="1">
                <a:solidFill>
                  <a:srgbClr val="161E2D"/>
                </a:solidFill>
                <a:latin typeface="Amazon Ember Light"/>
                <a:cs typeface="Amazon Ember Light"/>
              </a:rPr>
              <a:t>LangChain</a:t>
            </a: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 Python Library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Event-driven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Cost-effective</a:t>
            </a:r>
          </a:p>
          <a:p>
            <a:pPr marL="923059" lvl="2">
              <a:spcBef>
                <a:spcPts val="559"/>
              </a:spcBef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-       Lambda URL as alternative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endParaRPr lang="en-US" sz="16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16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E89C33A-5B46-DBCF-9308-13970A831D8E}"/>
              </a:ext>
            </a:extLst>
          </p:cNvPr>
          <p:cNvSpPr txBox="1"/>
          <p:nvPr/>
        </p:nvSpPr>
        <p:spPr>
          <a:xfrm>
            <a:off x="1139615" y="100914"/>
            <a:ext cx="9676014" cy="6919727"/>
          </a:xfrm>
          <a:prstGeom prst="rect">
            <a:avLst/>
          </a:prstGeom>
        </p:spPr>
        <p:txBody>
          <a:bodyPr vert="horz" wrap="square" lIns="0" tIns="71005" rIns="0" bIns="0" rtlCol="0">
            <a:spAutoFit/>
          </a:bodyPr>
          <a:lstStyle/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Cost – Justin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Free tier stuff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Bedrock cost per token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Cost-saving idea – run on-demand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Linter in CI before sending to bedrock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TCO – is less expensive than time spent by team members - time better spent elsewhere 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Examples – Justin and Trent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Example 1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Example 2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Detailed implementation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CDK – Justin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CDK Deployment w/ Actions – Justin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Actions tasks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Lambda – Trent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GitHub configuration - Trent</a:t>
            </a:r>
          </a:p>
          <a:p>
            <a:pPr marL="8659">
              <a:spcBef>
                <a:spcPts val="559"/>
              </a:spcBef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715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E89C33A-5B46-DBCF-9308-13970A831D8E}"/>
              </a:ext>
            </a:extLst>
          </p:cNvPr>
          <p:cNvSpPr txBox="1"/>
          <p:nvPr/>
        </p:nvSpPr>
        <p:spPr>
          <a:xfrm>
            <a:off x="1139615" y="100914"/>
            <a:ext cx="9676014" cy="3457241"/>
          </a:xfrm>
          <a:prstGeom prst="rect">
            <a:avLst/>
          </a:prstGeom>
        </p:spPr>
        <p:txBody>
          <a:bodyPr vert="horz" wrap="square" lIns="0" tIns="71005" rIns="0" bIns="0" rtlCol="0">
            <a:spAutoFit/>
          </a:bodyPr>
          <a:lstStyle/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Improvement ideas</a:t>
            </a:r>
          </a:p>
          <a:p>
            <a:pPr marL="8659">
              <a:spcBef>
                <a:spcPts val="559"/>
              </a:spcBef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Auto – merging regular low-impact pull requests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Auto tag teams – webhook supports creation of reviewer assignments. 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Layer version needs improvement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Other stuff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  <a:p>
            <a:pPr marL="351559" indent="-342900">
              <a:spcBef>
                <a:spcPts val="559"/>
              </a:spcBef>
              <a:buFontTx/>
              <a:buChar char="-"/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Raffle	 </a:t>
            </a:r>
          </a:p>
        </p:txBody>
      </p:sp>
    </p:spTree>
    <p:extLst>
      <p:ext uri="{BB962C8B-B14F-4D97-AF65-F5344CB8AC3E}">
        <p14:creationId xmlns:p14="http://schemas.microsoft.com/office/powerpoint/2010/main" val="336171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BDEE4332-C3D8-D521-2CA8-54A93988B370}"/>
              </a:ext>
            </a:extLst>
          </p:cNvPr>
          <p:cNvSpPr/>
          <p:nvPr/>
        </p:nvSpPr>
        <p:spPr>
          <a:xfrm>
            <a:off x="0" y="0"/>
            <a:ext cx="15544800" cy="10058400"/>
          </a:xfrm>
          <a:custGeom>
            <a:avLst/>
            <a:gdLst/>
            <a:ahLst/>
            <a:cxnLst/>
            <a:rect l="l" t="t" r="r" b="b"/>
            <a:pathLst>
              <a:path w="15544800" h="10058400">
                <a:moveTo>
                  <a:pt x="15544800" y="0"/>
                </a:moveTo>
                <a:lnTo>
                  <a:pt x="0" y="0"/>
                </a:lnTo>
                <a:lnTo>
                  <a:pt x="0" y="10058400"/>
                </a:lnTo>
                <a:lnTo>
                  <a:pt x="15544800" y="10058400"/>
                </a:lnTo>
                <a:lnTo>
                  <a:pt x="15544800" y="0"/>
                </a:lnTo>
                <a:close/>
              </a:path>
            </a:pathLst>
          </a:custGeom>
          <a:solidFill>
            <a:srgbClr val="161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107DA20B-29CF-EB63-80D4-0F8662F1D18A}"/>
              </a:ext>
            </a:extLst>
          </p:cNvPr>
          <p:cNvSpPr/>
          <p:nvPr/>
        </p:nvSpPr>
        <p:spPr>
          <a:xfrm>
            <a:off x="3003626" y="0"/>
            <a:ext cx="12541172" cy="1005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940969CD-ED5B-F7D0-9A7C-27FD7F4F90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119" y="3947598"/>
            <a:ext cx="4217035" cy="133543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 marR="5080">
              <a:lnSpc>
                <a:spcPts val="10100"/>
              </a:lnSpc>
              <a:spcBef>
                <a:spcPts val="1620"/>
              </a:spcBef>
            </a:pPr>
            <a:r>
              <a:rPr lang="en-US" spc="-15" dirty="0">
                <a:solidFill>
                  <a:schemeClr val="bg1"/>
                </a:solidFill>
              </a:rPr>
              <a:t>Title Slide</a:t>
            </a:r>
            <a:endParaRPr spc="-80" dirty="0">
              <a:solidFill>
                <a:schemeClr val="bg1"/>
              </a:solidFill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714282EE-D389-F489-E18A-A3C61794CC52}"/>
              </a:ext>
            </a:extLst>
          </p:cNvPr>
          <p:cNvSpPr txBox="1">
            <a:spLocks/>
          </p:cNvSpPr>
          <p:nvPr/>
        </p:nvSpPr>
        <p:spPr>
          <a:xfrm>
            <a:off x="667512" y="9331209"/>
            <a:ext cx="234823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75"/>
              </a:spcBef>
            </a:pPr>
            <a:r>
              <a:rPr lang="en-US" b="1" spc="-10">
                <a:latin typeface="Amazon Ember"/>
                <a:cs typeface="Amazon Ember"/>
              </a:rPr>
              <a:t>AWS </a:t>
            </a:r>
            <a:r>
              <a:rPr lang="en-US" b="1" spc="-5">
                <a:latin typeface="Amazon Ember"/>
                <a:cs typeface="Amazon Ember"/>
              </a:rPr>
              <a:t>User Groups </a:t>
            </a:r>
            <a:endParaRPr lang="en-US" spc="-5" dirty="0"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9586C14D-B5E3-0446-04EB-6A356F4CC634}"/>
              </a:ext>
            </a:extLst>
          </p:cNvPr>
          <p:cNvSpPr txBox="1">
            <a:spLocks/>
          </p:cNvSpPr>
          <p:nvPr/>
        </p:nvSpPr>
        <p:spPr>
          <a:xfrm>
            <a:off x="14686953" y="9331209"/>
            <a:ext cx="210819" cy="1625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5"/>
              </a:spcBef>
            </a:pPr>
            <a:fld id="{81D60167-4931-47E6-BA6A-407CBD079E47}" type="slidenum">
              <a:rPr lang="en-US" smtClean="0"/>
              <a:pPr marL="38100">
                <a:spcBef>
                  <a:spcPts val="75"/>
                </a:spcBef>
              </a:pPr>
              <a:t>6</a:t>
            </a:fld>
            <a:endParaRPr lang="en-US" dirty="0"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DA286EBE-B87C-5CFA-7239-5EBEB498A6A1}"/>
              </a:ext>
            </a:extLst>
          </p:cNvPr>
          <p:cNvSpPr/>
          <p:nvPr/>
        </p:nvSpPr>
        <p:spPr>
          <a:xfrm>
            <a:off x="679450" y="9245600"/>
            <a:ext cx="14179550" cy="0"/>
          </a:xfrm>
          <a:custGeom>
            <a:avLst/>
            <a:gdLst/>
            <a:ahLst/>
            <a:cxnLst/>
            <a:rect l="l" t="t" r="r" b="b"/>
            <a:pathLst>
              <a:path w="14179550">
                <a:moveTo>
                  <a:pt x="0" y="0"/>
                </a:moveTo>
                <a:lnTo>
                  <a:pt x="14179550" y="0"/>
                </a:lnTo>
              </a:path>
            </a:pathLst>
          </a:custGeom>
          <a:ln w="6350">
            <a:solidFill>
              <a:srgbClr val="7E7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F883D01-521E-6448-9C70-2186E4FFC2E8}"/>
              </a:ext>
            </a:extLst>
          </p:cNvPr>
          <p:cNvSpPr/>
          <p:nvPr/>
        </p:nvSpPr>
        <p:spPr>
          <a:xfrm>
            <a:off x="0" y="0"/>
            <a:ext cx="15544800" cy="10058400"/>
          </a:xfrm>
          <a:custGeom>
            <a:avLst/>
            <a:gdLst/>
            <a:ahLst/>
            <a:cxnLst/>
            <a:rect l="l" t="t" r="r" b="b"/>
            <a:pathLst>
              <a:path w="15544800" h="10058400">
                <a:moveTo>
                  <a:pt x="15544800" y="0"/>
                </a:moveTo>
                <a:lnTo>
                  <a:pt x="0" y="0"/>
                </a:lnTo>
                <a:lnTo>
                  <a:pt x="0" y="10058400"/>
                </a:lnTo>
                <a:lnTo>
                  <a:pt x="15544800" y="10058400"/>
                </a:lnTo>
                <a:lnTo>
                  <a:pt x="15544800" y="0"/>
                </a:lnTo>
                <a:close/>
              </a:path>
            </a:pathLst>
          </a:custGeom>
          <a:solidFill>
            <a:srgbClr val="161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267D7E2-850B-2C07-6A8B-62ABAEE514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512" y="840987"/>
            <a:ext cx="2239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35" dirty="0">
                <a:solidFill>
                  <a:schemeClr val="bg1"/>
                </a:solidFill>
                <a:latin typeface="Amazon Ember"/>
                <a:cs typeface="Amazon Ember"/>
              </a:rPr>
              <a:t>Information</a:t>
            </a:r>
            <a:endParaRPr sz="3000" dirty="0">
              <a:solidFill>
                <a:schemeClr val="bg1"/>
              </a:solidFill>
              <a:latin typeface="Amazon Ember"/>
              <a:cs typeface="Amazon Ember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BA4E66BC-7EEE-3A7A-DA3B-C5369F6D7C0C}"/>
              </a:ext>
            </a:extLst>
          </p:cNvPr>
          <p:cNvSpPr txBox="1">
            <a:spLocks/>
          </p:cNvSpPr>
          <p:nvPr/>
        </p:nvSpPr>
        <p:spPr>
          <a:xfrm>
            <a:off x="667512" y="9331209"/>
            <a:ext cx="234823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75"/>
              </a:spcBef>
            </a:pPr>
            <a:r>
              <a:rPr lang="en-US" b="1" spc="-10">
                <a:latin typeface="Amazon Ember"/>
                <a:cs typeface="Amazon Ember"/>
              </a:rPr>
              <a:t>AWS </a:t>
            </a:r>
            <a:r>
              <a:rPr lang="en-US" b="1" spc="-5">
                <a:latin typeface="Amazon Ember"/>
                <a:cs typeface="Amazon Ember"/>
              </a:rPr>
              <a:t>User Groups </a:t>
            </a:r>
            <a:endParaRPr lang="en-US" spc="-5" dirty="0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A49C12E1-8E4B-2416-C148-4455B849D9FF}"/>
              </a:ext>
            </a:extLst>
          </p:cNvPr>
          <p:cNvSpPr txBox="1">
            <a:spLocks/>
          </p:cNvSpPr>
          <p:nvPr/>
        </p:nvSpPr>
        <p:spPr>
          <a:xfrm>
            <a:off x="14686953" y="9331209"/>
            <a:ext cx="210819" cy="1625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5"/>
              </a:spcBef>
            </a:pPr>
            <a:fld id="{81D60167-4931-47E6-BA6A-407CBD079E47}" type="slidenum">
              <a:rPr lang="en-US" smtClean="0"/>
              <a:pPr marL="38100">
                <a:spcBef>
                  <a:spcPts val="75"/>
                </a:spcBef>
              </a:pPr>
              <a:t>7</a:t>
            </a:fld>
            <a:endParaRPr lang="en-US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86E72982-B265-BFF8-C4BF-F834158E98AC}"/>
              </a:ext>
            </a:extLst>
          </p:cNvPr>
          <p:cNvSpPr txBox="1"/>
          <p:nvPr/>
        </p:nvSpPr>
        <p:spPr>
          <a:xfrm>
            <a:off x="673100" y="1665068"/>
            <a:ext cx="9233535" cy="2208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4295">
              <a:lnSpc>
                <a:spcPct val="101200"/>
              </a:lnSpc>
              <a:spcBef>
                <a:spcPts val="80"/>
              </a:spcBef>
            </a:pPr>
            <a:r>
              <a:rPr lang="en-US" sz="1400" b="0" spc="-20" dirty="0">
                <a:solidFill>
                  <a:srgbClr val="FFFFFF"/>
                </a:solidFill>
                <a:latin typeface="Amazon Ember Light"/>
                <a:cs typeface="Amazon Ember Light"/>
              </a:rPr>
              <a:t>Here is some info about stuff I can put into a graph</a:t>
            </a:r>
            <a:endParaRPr sz="1400" dirty="0">
              <a:latin typeface="Amazon Ember Light"/>
              <a:cs typeface="Amazon Ember Light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0816F096-5C6C-1947-B142-A33A652485B1}"/>
              </a:ext>
            </a:extLst>
          </p:cNvPr>
          <p:cNvSpPr txBox="1"/>
          <p:nvPr/>
        </p:nvSpPr>
        <p:spPr>
          <a:xfrm>
            <a:off x="685800" y="3567684"/>
            <a:ext cx="4487545" cy="2975302"/>
          </a:xfrm>
          <a:prstGeom prst="rect">
            <a:avLst/>
          </a:prstGeom>
          <a:ln w="12700">
            <a:solidFill>
              <a:srgbClr val="3944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863600" marR="725170" indent="-279400">
              <a:lnSpc>
                <a:spcPct val="96600"/>
              </a:lnSpc>
            </a:pPr>
            <a:r>
              <a:rPr sz="3300" b="1" baseline="-7575" dirty="0">
                <a:solidFill>
                  <a:srgbClr val="A166FF"/>
                </a:solidFill>
                <a:latin typeface="Amazon Ember"/>
                <a:cs typeface="Amazon Ember"/>
              </a:rPr>
              <a:t>1 </a:t>
            </a:r>
            <a:r>
              <a:rPr lang="en-US" sz="1400" b="0" spc="-15" dirty="0">
                <a:solidFill>
                  <a:srgbClr val="FFFFFF"/>
                </a:solidFill>
                <a:latin typeface="Amazon Ember Light"/>
                <a:cs typeface="Amazon Ember Light"/>
              </a:rPr>
              <a:t>Do the thing</a:t>
            </a:r>
            <a:endParaRPr sz="1400" dirty="0">
              <a:latin typeface="Amazon Ember Light"/>
              <a:cs typeface="Amazon Ember Light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07B66EF8-B34D-F7E5-B5A5-F370CD9A7FC7}"/>
              </a:ext>
            </a:extLst>
          </p:cNvPr>
          <p:cNvSpPr txBox="1"/>
          <p:nvPr/>
        </p:nvSpPr>
        <p:spPr>
          <a:xfrm>
            <a:off x="5530850" y="3567684"/>
            <a:ext cx="4487545" cy="2955809"/>
          </a:xfrm>
          <a:prstGeom prst="rect">
            <a:avLst/>
          </a:prstGeom>
          <a:ln w="12700">
            <a:solidFill>
              <a:srgbClr val="3944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787400" marR="653415" indent="-279400">
              <a:lnSpc>
                <a:spcPct val="92400"/>
              </a:lnSpc>
            </a:pPr>
            <a:r>
              <a:rPr sz="3300" b="1" baseline="-7575" dirty="0">
                <a:solidFill>
                  <a:srgbClr val="A166FF"/>
                </a:solidFill>
                <a:latin typeface="Amazon Ember"/>
                <a:cs typeface="Amazon Ember"/>
              </a:rPr>
              <a:t>2 </a:t>
            </a:r>
            <a:r>
              <a:rPr lang="en-US" sz="1400" b="0" spc="-15" dirty="0">
                <a:solidFill>
                  <a:srgbClr val="FFFFFF"/>
                </a:solidFill>
                <a:latin typeface="Amazon Ember Light"/>
                <a:cs typeface="Amazon Ember Light"/>
              </a:rPr>
              <a:t>Do another thing</a:t>
            </a:r>
            <a:endParaRPr sz="1400" dirty="0">
              <a:latin typeface="Amazon Ember Light"/>
              <a:cs typeface="Amazon Ember Light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AE0228EB-D75E-2795-9557-78C4431B41A1}"/>
              </a:ext>
            </a:extLst>
          </p:cNvPr>
          <p:cNvSpPr/>
          <p:nvPr/>
        </p:nvSpPr>
        <p:spPr>
          <a:xfrm>
            <a:off x="2108200" y="3886200"/>
            <a:ext cx="1638658" cy="1889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8">
            <a:extLst>
              <a:ext uri="{FF2B5EF4-FFF2-40B4-BE49-F238E27FC236}">
                <a16:creationId xmlns:a16="http://schemas.microsoft.com/office/drawing/2014/main" id="{0798616E-4C56-91CC-98A0-4766E42DF346}"/>
              </a:ext>
            </a:extLst>
          </p:cNvPr>
          <p:cNvGrpSpPr/>
          <p:nvPr/>
        </p:nvGrpSpPr>
        <p:grpSpPr>
          <a:xfrm>
            <a:off x="6083254" y="4318002"/>
            <a:ext cx="3391535" cy="1029335"/>
            <a:chOff x="6083254" y="4318002"/>
            <a:chExt cx="3391535" cy="1029335"/>
          </a:xfrm>
        </p:grpSpPr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BDEA5B25-27F6-2CBE-79E1-F4E1A3EDDD26}"/>
                </a:ext>
              </a:extLst>
            </p:cNvPr>
            <p:cNvSpPr/>
            <p:nvPr/>
          </p:nvSpPr>
          <p:spPr>
            <a:xfrm>
              <a:off x="7098907" y="4318002"/>
              <a:ext cx="2375302" cy="10284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0">
              <a:extLst>
                <a:ext uri="{FF2B5EF4-FFF2-40B4-BE49-F238E27FC236}">
                  <a16:creationId xmlns:a16="http://schemas.microsoft.com/office/drawing/2014/main" id="{FD4EDC03-C941-C5F2-4958-E531199D2694}"/>
                </a:ext>
              </a:extLst>
            </p:cNvPr>
            <p:cNvSpPr/>
            <p:nvPr/>
          </p:nvSpPr>
          <p:spPr>
            <a:xfrm>
              <a:off x="6083254" y="4860799"/>
              <a:ext cx="979518" cy="486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1">
            <a:extLst>
              <a:ext uri="{FF2B5EF4-FFF2-40B4-BE49-F238E27FC236}">
                <a16:creationId xmlns:a16="http://schemas.microsoft.com/office/drawing/2014/main" id="{279C29A9-C75B-38AD-8376-C3570407A37D}"/>
              </a:ext>
            </a:extLst>
          </p:cNvPr>
          <p:cNvSpPr txBox="1"/>
          <p:nvPr/>
        </p:nvSpPr>
        <p:spPr>
          <a:xfrm>
            <a:off x="10394950" y="3567684"/>
            <a:ext cx="4487545" cy="2979598"/>
          </a:xfrm>
          <a:prstGeom prst="rect">
            <a:avLst/>
          </a:prstGeom>
          <a:solidFill>
            <a:srgbClr val="161E2D"/>
          </a:solidFill>
          <a:ln w="12700">
            <a:solidFill>
              <a:srgbClr val="3944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52220">
              <a:lnSpc>
                <a:spcPct val="100000"/>
              </a:lnSpc>
            </a:pPr>
            <a:r>
              <a:rPr sz="1900" b="1" spc="-10" dirty="0">
                <a:solidFill>
                  <a:srgbClr val="A166FF"/>
                </a:solidFill>
                <a:latin typeface="Amazon Ember"/>
                <a:cs typeface="Amazon Ember"/>
              </a:rPr>
              <a:t>#AWSUserGroup</a:t>
            </a:r>
            <a:endParaRPr sz="1900" dirty="0">
              <a:latin typeface="Amazon Ember"/>
              <a:cs typeface="Amazon Ember"/>
            </a:endParaRPr>
          </a:p>
          <a:p>
            <a:pPr>
              <a:lnSpc>
                <a:spcPct val="100000"/>
              </a:lnSpc>
            </a:pPr>
            <a:endParaRPr sz="2200" dirty="0">
              <a:latin typeface="Amazon Ember"/>
              <a:cs typeface="Amazon Ember"/>
            </a:endParaRPr>
          </a:p>
          <a:p>
            <a:pPr>
              <a:lnSpc>
                <a:spcPct val="100000"/>
              </a:lnSpc>
            </a:pPr>
            <a:endParaRPr sz="2200" dirty="0">
              <a:latin typeface="Amazon Ember"/>
              <a:cs typeface="Amazon Embe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Amazon Ember"/>
              <a:cs typeface="Amazon Ember"/>
            </a:endParaRPr>
          </a:p>
          <a:p>
            <a:pPr marL="755650" marR="575945" indent="-279400">
              <a:lnSpc>
                <a:spcPct val="92400"/>
              </a:lnSpc>
            </a:pPr>
            <a:r>
              <a:rPr sz="3300" b="1" baseline="-7575" dirty="0">
                <a:solidFill>
                  <a:srgbClr val="A166FF"/>
                </a:solidFill>
                <a:latin typeface="Amazon Ember"/>
                <a:cs typeface="Amazon Ember"/>
              </a:rPr>
              <a:t>3 </a:t>
            </a:r>
            <a:r>
              <a:rPr lang="en-US" sz="1400" b="0" spc="-20" dirty="0">
                <a:solidFill>
                  <a:srgbClr val="FFFFFF"/>
                </a:solidFill>
                <a:latin typeface="Amazon Ember Light"/>
                <a:cs typeface="Amazon Ember Light"/>
              </a:rPr>
              <a:t>Do the final thing</a:t>
            </a:r>
          </a:p>
          <a:p>
            <a:pPr marL="755650" marR="575945" indent="-279400">
              <a:lnSpc>
                <a:spcPct val="92400"/>
              </a:lnSpc>
            </a:pPr>
            <a:endParaRPr sz="1400" dirty="0">
              <a:latin typeface="Amazon Ember Light"/>
              <a:cs typeface="Amazon Ember Light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E36D2466-8246-E27F-97A1-910DA1FAD186}"/>
              </a:ext>
            </a:extLst>
          </p:cNvPr>
          <p:cNvSpPr/>
          <p:nvPr/>
        </p:nvSpPr>
        <p:spPr>
          <a:xfrm>
            <a:off x="679450" y="9245600"/>
            <a:ext cx="14179550" cy="0"/>
          </a:xfrm>
          <a:custGeom>
            <a:avLst/>
            <a:gdLst/>
            <a:ahLst/>
            <a:cxnLst/>
            <a:rect l="l" t="t" r="r" b="b"/>
            <a:pathLst>
              <a:path w="14179550">
                <a:moveTo>
                  <a:pt x="0" y="0"/>
                </a:moveTo>
                <a:lnTo>
                  <a:pt x="14179550" y="0"/>
                </a:lnTo>
              </a:path>
            </a:pathLst>
          </a:custGeom>
          <a:ln w="6350">
            <a:solidFill>
              <a:srgbClr val="7E7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271</Words>
  <Application>Microsoft Macintosh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Amazon Ember</vt:lpstr>
      <vt:lpstr>Amazon Ember Light</vt:lpstr>
      <vt:lpstr>Aptos</vt:lpstr>
      <vt:lpstr>Aptos Display</vt:lpstr>
      <vt:lpstr>Arial</vt:lpstr>
      <vt:lpstr>Tahoma</vt:lpstr>
      <vt:lpstr>Times New Roman</vt:lpstr>
      <vt:lpstr>Office Theme</vt:lpstr>
      <vt:lpstr>PowerPoint Presentation</vt:lpstr>
      <vt:lpstr>Topic Overview</vt:lpstr>
      <vt:lpstr>PowerPoint Presentation</vt:lpstr>
      <vt:lpstr>PowerPoint Presentation</vt:lpstr>
      <vt:lpstr>PowerPoint Presentation</vt:lpstr>
      <vt:lpstr>Title Slide</vt:lpstr>
      <vt:lpstr>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Nielsen</dc:creator>
  <cp:lastModifiedBy>Trent Nielsen</cp:lastModifiedBy>
  <cp:revision>3</cp:revision>
  <dcterms:created xsi:type="dcterms:W3CDTF">2024-02-29T17:21:52Z</dcterms:created>
  <dcterms:modified xsi:type="dcterms:W3CDTF">2024-02-29T18:44:10Z</dcterms:modified>
</cp:coreProperties>
</file>