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9"/>
  </p:notesMasterIdLst>
  <p:sldIdLst>
    <p:sldId id="256" r:id="rId2"/>
    <p:sldId id="285" r:id="rId3"/>
    <p:sldId id="257" r:id="rId4"/>
    <p:sldId id="258" r:id="rId5"/>
    <p:sldId id="259" r:id="rId6"/>
    <p:sldId id="260" r:id="rId7"/>
    <p:sldId id="286" r:id="rId8"/>
    <p:sldId id="262" r:id="rId9"/>
    <p:sldId id="287" r:id="rId10"/>
    <p:sldId id="263" r:id="rId11"/>
    <p:sldId id="267" r:id="rId12"/>
    <p:sldId id="264" r:id="rId13"/>
    <p:sldId id="288" r:id="rId14"/>
    <p:sldId id="265" r:id="rId15"/>
    <p:sldId id="268" r:id="rId16"/>
    <p:sldId id="269" r:id="rId17"/>
    <p:sldId id="289" r:id="rId18"/>
    <p:sldId id="270" r:id="rId19"/>
    <p:sldId id="271" r:id="rId20"/>
    <p:sldId id="273" r:id="rId21"/>
    <p:sldId id="272" r:id="rId22"/>
    <p:sldId id="290" r:id="rId23"/>
    <p:sldId id="274" r:id="rId24"/>
    <p:sldId id="275" r:id="rId25"/>
    <p:sldId id="276" r:id="rId26"/>
    <p:sldId id="291" r:id="rId27"/>
    <p:sldId id="277" r:id="rId28"/>
    <p:sldId id="292" r:id="rId29"/>
    <p:sldId id="278" r:id="rId30"/>
    <p:sldId id="281" r:id="rId31"/>
    <p:sldId id="280" r:id="rId32"/>
    <p:sldId id="279" r:id="rId33"/>
    <p:sldId id="282" r:id="rId34"/>
    <p:sldId id="293" r:id="rId35"/>
    <p:sldId id="283" r:id="rId36"/>
    <p:sldId id="284" r:id="rId37"/>
    <p:sldId id="266"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52" autoAdjust="0"/>
  </p:normalViewPr>
  <p:slideViewPr>
    <p:cSldViewPr>
      <p:cViewPr varScale="1">
        <p:scale>
          <a:sx n="57" d="100"/>
          <a:sy n="57" d="100"/>
        </p:scale>
        <p:origin x="15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392BE-4223-45CF-B4AF-BF0782A27360}"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4535CE-E09C-4FAA-AA31-64E7561006F5}" type="slidenum">
              <a:rPr lang="zh-CN" altLang="en-US" smtClean="0"/>
              <a:t>‹#›</a:t>
            </a:fld>
            <a:endParaRPr lang="zh-CN" altLang="en-US"/>
          </a:p>
        </p:txBody>
      </p:sp>
    </p:spTree>
    <p:extLst>
      <p:ext uri="{BB962C8B-B14F-4D97-AF65-F5344CB8AC3E}">
        <p14:creationId xmlns:p14="http://schemas.microsoft.com/office/powerpoint/2010/main" val="289672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架构主要针对企业级、采用</a:t>
            </a:r>
            <a:r>
              <a:rPr lang="en-US" altLang="zh-CN" sz="1200" kern="1200" dirty="0">
                <a:solidFill>
                  <a:schemeClr val="tx1"/>
                </a:solidFill>
                <a:effectLst/>
                <a:latin typeface="+mn-lt"/>
                <a:ea typeface="+mn-ea"/>
                <a:cs typeface="+mn-cs"/>
              </a:rPr>
              <a:t>ESB</a:t>
            </a:r>
            <a:r>
              <a:rPr lang="zh-CN" altLang="zh-CN" sz="1200" kern="1200" dirty="0">
                <a:solidFill>
                  <a:schemeClr val="tx1"/>
                </a:solidFill>
                <a:effectLst/>
                <a:latin typeface="+mn-lt"/>
                <a:ea typeface="+mn-ea"/>
                <a:cs typeface="+mn-cs"/>
              </a:rPr>
              <a:t>服务（</a:t>
            </a:r>
            <a:r>
              <a:rPr lang="en-US" altLang="zh-CN" sz="1200" kern="1200" dirty="0">
                <a:solidFill>
                  <a:schemeClr val="tx1"/>
                </a:solidFill>
                <a:effectLst/>
                <a:latin typeface="+mn-lt"/>
                <a:ea typeface="+mn-ea"/>
                <a:cs typeface="+mn-cs"/>
              </a:rPr>
              <a:t>ESB</a:t>
            </a:r>
            <a:r>
              <a:rPr lang="zh-CN" altLang="zh-CN" sz="1200" kern="1200" dirty="0">
                <a:solidFill>
                  <a:schemeClr val="tx1"/>
                </a:solidFill>
                <a:effectLst/>
                <a:latin typeface="+mn-lt"/>
                <a:ea typeface="+mn-ea"/>
                <a:cs typeface="+mn-cs"/>
              </a:rPr>
              <a:t>企业服务总线），非常重，需要序列化和反序列化，采用</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格式传输。</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微服务架构主要互联网公司，轻量级、小巧，独立运行，基于</a:t>
            </a:r>
            <a:r>
              <a:rPr lang="en-US" altLang="zh-CN" sz="1200" kern="1200" dirty="0" err="1">
                <a:solidFill>
                  <a:schemeClr val="tx1"/>
                </a:solidFill>
                <a:effectLst/>
                <a:latin typeface="+mn-lt"/>
                <a:ea typeface="+mn-ea"/>
                <a:cs typeface="+mn-cs"/>
              </a:rPr>
              <a:t>Http+Rest+JSON</a:t>
            </a:r>
            <a:r>
              <a:rPr lang="zh-CN" altLang="zh-CN" sz="1200" kern="1200" dirty="0">
                <a:solidFill>
                  <a:schemeClr val="tx1"/>
                </a:solidFill>
                <a:effectLst/>
                <a:latin typeface="+mn-lt"/>
                <a:ea typeface="+mn-ea"/>
                <a:cs typeface="+mn-cs"/>
              </a:rPr>
              <a:t>格式传输。</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ESB</a:t>
            </a:r>
            <a:r>
              <a:rPr lang="zh-CN" altLang="zh-CN" sz="1200" kern="1200" dirty="0">
                <a:solidFill>
                  <a:schemeClr val="tx1"/>
                </a:solidFill>
                <a:effectLst/>
                <a:latin typeface="+mn-lt"/>
                <a:ea typeface="+mn-ea"/>
                <a:cs typeface="+mn-cs"/>
              </a:rPr>
              <a:t>也可以说是传统中间件技术与</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服务等技术相互结合的产物。</a:t>
            </a:r>
          </a:p>
          <a:p>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8</a:t>
            </a:fld>
            <a:endParaRPr lang="zh-CN" altLang="en-US"/>
          </a:p>
        </p:txBody>
      </p:sp>
    </p:spTree>
    <p:extLst>
      <p:ext uri="{BB962C8B-B14F-4D97-AF65-F5344CB8AC3E}">
        <p14:creationId xmlns:p14="http://schemas.microsoft.com/office/powerpoint/2010/main" val="1452699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1. </a:t>
            </a:r>
            <a:r>
              <a:rPr lang="zh-CN" altLang="en-US" sz="1200" b="0" i="0" u="none" strike="noStrike" kern="1200" baseline="0" dirty="0">
                <a:solidFill>
                  <a:schemeClr val="tx1"/>
                </a:solidFill>
                <a:latin typeface="+mn-lt"/>
                <a:ea typeface="+mn-ea"/>
                <a:cs typeface="+mn-cs"/>
              </a:rPr>
              <a:t>应用启动时，根据</a:t>
            </a:r>
            <a:r>
              <a:rPr lang="en-US" altLang="zh-CN" sz="1200" b="0" i="0" u="none" strike="noStrike" kern="1200" baseline="0" dirty="0" err="1">
                <a:solidFill>
                  <a:schemeClr val="tx1"/>
                </a:solidFill>
                <a:latin typeface="+mn-lt"/>
                <a:ea typeface="+mn-ea"/>
                <a:cs typeface="+mn-cs"/>
              </a:rPr>
              <a:t>bootstrap.proper</a:t>
            </a:r>
            <a:r>
              <a:rPr lang="zh-CN" altLang="en-US" sz="1200" b="0" i="0" u="none" strike="noStrike" kern="1200" baseline="0" dirty="0">
                <a:solidFill>
                  <a:schemeClr val="tx1"/>
                </a:solidFill>
                <a:latin typeface="+mn-lt"/>
                <a:ea typeface="+mn-ea"/>
                <a:cs typeface="+mn-cs"/>
              </a:rPr>
              <a:t>巨</a:t>
            </a:r>
            <a:r>
              <a:rPr lang="en-US" altLang="zh-CN" sz="1200" b="0" i="0" u="none" strike="noStrike" kern="1200" baseline="0" dirty="0" err="1">
                <a:solidFill>
                  <a:schemeClr val="tx1"/>
                </a:solidFill>
                <a:latin typeface="+mn-lt"/>
                <a:ea typeface="+mn-ea"/>
                <a:cs typeface="+mn-cs"/>
              </a:rPr>
              <a:t>es</a:t>
            </a:r>
            <a:r>
              <a:rPr lang="zh-CN" altLang="en-US" sz="1200" b="0" i="0" u="none" strike="noStrike" kern="1200" baseline="0" dirty="0">
                <a:solidFill>
                  <a:schemeClr val="tx1"/>
                </a:solidFill>
                <a:latin typeface="+mn-lt"/>
                <a:ea typeface="+mn-ea"/>
                <a:cs typeface="+mn-cs"/>
              </a:rPr>
              <a:t>中配置的应用名</a:t>
            </a:r>
            <a:r>
              <a:rPr lang="en-US" altLang="zh-CN" sz="1200" b="0" i="0" u="none" strike="noStrike" kern="1200" baseline="0" dirty="0">
                <a:solidFill>
                  <a:schemeClr val="tx1"/>
                </a:solidFill>
                <a:latin typeface="+mn-lt"/>
                <a:ea typeface="+mn-ea"/>
                <a:cs typeface="+mn-cs"/>
              </a:rPr>
              <a:t>{app</a:t>
            </a:r>
            <a:r>
              <a:rPr lang="zh-CN" altLang="en-US" sz="1200" b="0" i="0" u="none" strike="noStrike" kern="1200" baseline="0" dirty="0">
                <a:solidFill>
                  <a:schemeClr val="tx1"/>
                </a:solidFill>
                <a:latin typeface="+mn-lt"/>
                <a:ea typeface="+mn-ea"/>
                <a:cs typeface="+mn-cs"/>
              </a:rPr>
              <a:t>巨</a:t>
            </a:r>
            <a:r>
              <a:rPr lang="en-US" altLang="zh-CN" sz="1200" b="0" i="0" u="none" strike="noStrike" kern="1200" baseline="0" dirty="0" err="1">
                <a:solidFill>
                  <a:schemeClr val="tx1"/>
                </a:solidFill>
                <a:latin typeface="+mn-lt"/>
                <a:ea typeface="+mn-ea"/>
                <a:cs typeface="+mn-cs"/>
              </a:rPr>
              <a:t>cation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a:t>
            </a:r>
          </a:p>
          <a:p>
            <a:r>
              <a:rPr lang="zh-CN" altLang="en-US" sz="1200" b="0" i="0" u="none" strike="noStrike" kern="1200" baseline="0" dirty="0">
                <a:solidFill>
                  <a:schemeClr val="tx1"/>
                </a:solidFill>
                <a:latin typeface="+mn-lt"/>
                <a:ea typeface="+mn-ea"/>
                <a:cs typeface="+mn-cs"/>
              </a:rPr>
              <a:t>环境名</a:t>
            </a:r>
            <a:r>
              <a:rPr lang="en-US" altLang="zh-CN" sz="1200" b="0" i="0" u="none" strike="noStrike" kern="1200" baseline="0" dirty="0">
                <a:solidFill>
                  <a:schemeClr val="tx1"/>
                </a:solidFill>
                <a:latin typeface="+mn-lt"/>
                <a:ea typeface="+mn-ea"/>
                <a:cs typeface="+mn-cs"/>
              </a:rPr>
              <a:t>{profile}</a:t>
            </a:r>
            <a:r>
              <a:rPr lang="zh-CN" altLang="en-US" sz="1200" b="0" i="0" u="none" strike="noStrike" kern="1200" baseline="0" dirty="0">
                <a:solidFill>
                  <a:schemeClr val="tx1"/>
                </a:solidFill>
                <a:latin typeface="+mn-lt"/>
                <a:ea typeface="+mn-ea"/>
                <a:cs typeface="+mn-cs"/>
              </a:rPr>
              <a:t>、分支名</a:t>
            </a:r>
            <a:r>
              <a:rPr lang="en-US" altLang="zh-CN" sz="1200" b="0" i="0" u="none" strike="noStrike" kern="1200" baseline="0" dirty="0">
                <a:solidFill>
                  <a:schemeClr val="tx1"/>
                </a:solidFill>
                <a:latin typeface="+mn-lt"/>
                <a:ea typeface="+mn-ea"/>
                <a:cs typeface="+mn-cs"/>
              </a:rPr>
              <a:t>{label}, </a:t>
            </a:r>
            <a:r>
              <a:rPr lang="zh-CN" altLang="en-US" sz="1200" b="0" i="0" u="none" strike="noStrike" kern="1200" baseline="0" dirty="0">
                <a:solidFill>
                  <a:schemeClr val="tx1"/>
                </a:solidFill>
                <a:latin typeface="+mn-lt"/>
                <a:ea typeface="+mn-ea"/>
                <a:cs typeface="+mn-cs"/>
              </a:rPr>
              <a:t>向</a:t>
            </a:r>
            <a:r>
              <a:rPr lang="en-US" altLang="zh-CN" sz="1200" b="0" i="0" u="none" strike="noStrike" kern="1200" baseline="0" dirty="0" err="1">
                <a:solidFill>
                  <a:schemeClr val="tx1"/>
                </a:solidFill>
                <a:latin typeface="+mn-lt"/>
                <a:ea typeface="+mn-ea"/>
                <a:cs typeface="+mn-cs"/>
              </a:rPr>
              <a:t>ConfigServer</a:t>
            </a:r>
            <a:r>
              <a:rPr lang="zh-CN" altLang="en-US" sz="1200" b="0" i="0" u="none" strike="noStrike" kern="1200" baseline="0" dirty="0">
                <a:solidFill>
                  <a:schemeClr val="tx1"/>
                </a:solidFill>
                <a:latin typeface="+mn-lt"/>
                <a:ea typeface="+mn-ea"/>
                <a:cs typeface="+mn-cs"/>
              </a:rPr>
              <a:t>请求获取配置信息。</a:t>
            </a:r>
          </a:p>
          <a:p>
            <a:r>
              <a:rPr lang="en-US" altLang="zh-CN" sz="1200" b="0" i="0" u="none" strike="noStrike" kern="1200" baseline="0" dirty="0">
                <a:solidFill>
                  <a:schemeClr val="tx1"/>
                </a:solidFill>
                <a:latin typeface="+mn-lt"/>
                <a:ea typeface="+mn-ea"/>
                <a:cs typeface="+mn-cs"/>
              </a:rPr>
              <a:t>2. </a:t>
            </a:r>
            <a:r>
              <a:rPr lang="en-US" altLang="zh-CN" sz="1200" b="0" i="0" u="none" strike="noStrike" kern="1200" baseline="0" dirty="0" err="1">
                <a:solidFill>
                  <a:schemeClr val="tx1"/>
                </a:solidFill>
                <a:latin typeface="+mn-lt"/>
                <a:ea typeface="+mn-ea"/>
                <a:cs typeface="+mn-cs"/>
              </a:rPr>
              <a:t>Config</a:t>
            </a:r>
            <a:r>
              <a:rPr lang="en-US" altLang="zh-CN" sz="1200" b="0" i="0" u="none" strike="noStrike" kern="1200" baseline="0" dirty="0">
                <a:solidFill>
                  <a:schemeClr val="tx1"/>
                </a:solidFill>
                <a:latin typeface="+mn-lt"/>
                <a:ea typeface="+mn-ea"/>
                <a:cs typeface="+mn-cs"/>
              </a:rPr>
              <a:t> Server</a:t>
            </a:r>
            <a:r>
              <a:rPr lang="zh-CN" altLang="en-US" sz="1200" b="0" i="0" u="none" strike="noStrike" kern="1200" baseline="0" dirty="0">
                <a:solidFill>
                  <a:schemeClr val="tx1"/>
                </a:solidFill>
                <a:latin typeface="+mn-lt"/>
                <a:ea typeface="+mn-ea"/>
                <a:cs typeface="+mn-cs"/>
              </a:rPr>
              <a:t>根据自己维护的</a:t>
            </a:r>
            <a:r>
              <a:rPr lang="en-US" altLang="zh-CN" sz="1200" b="0" i="0" u="none" strike="noStrike" kern="1200" baseline="0" dirty="0" err="1">
                <a:solidFill>
                  <a:schemeClr val="tx1"/>
                </a:solidFill>
                <a:latin typeface="+mn-lt"/>
                <a:ea typeface="+mn-ea"/>
                <a:cs typeface="+mn-cs"/>
              </a:rPr>
              <a:t>Git</a:t>
            </a:r>
            <a:r>
              <a:rPr lang="zh-CN" altLang="en-US" sz="1200" b="0" i="0" u="none" strike="noStrike" kern="1200" baseline="0" dirty="0">
                <a:solidFill>
                  <a:schemeClr val="tx1"/>
                </a:solidFill>
                <a:latin typeface="+mn-lt"/>
                <a:ea typeface="+mn-ea"/>
                <a:cs typeface="+mn-cs"/>
              </a:rPr>
              <a:t>仓库信息和客户端传递过来的配置定位信息去查</a:t>
            </a:r>
          </a:p>
          <a:p>
            <a:r>
              <a:rPr lang="zh-CN" altLang="en-US" sz="1200" b="0" i="0" u="none" strike="noStrike" kern="1200" baseline="0" dirty="0">
                <a:solidFill>
                  <a:schemeClr val="tx1"/>
                </a:solidFill>
                <a:latin typeface="+mn-lt"/>
                <a:ea typeface="+mn-ea"/>
                <a:cs typeface="+mn-cs"/>
              </a:rPr>
              <a:t>找配置信息。</a:t>
            </a:r>
          </a:p>
          <a:p>
            <a:r>
              <a:rPr lang="en-US" altLang="zh-CN" sz="1200" b="0" i="0" u="none" strike="noStrike" kern="1200" baseline="0" dirty="0">
                <a:solidFill>
                  <a:schemeClr val="tx1"/>
                </a:solidFill>
                <a:latin typeface="+mn-lt"/>
                <a:ea typeface="+mn-ea"/>
                <a:cs typeface="+mn-cs"/>
              </a:rPr>
              <a:t>3 </a:t>
            </a:r>
            <a:r>
              <a:rPr lang="zh-CN" altLang="en-US" sz="1200" b="0" i="0" u="none" strike="noStrike" kern="1200" baseline="0" dirty="0">
                <a:solidFill>
                  <a:schemeClr val="tx1"/>
                </a:solidFill>
                <a:latin typeface="+mn-lt"/>
                <a:ea typeface="+mn-ea"/>
                <a:cs typeface="+mn-cs"/>
              </a:rPr>
              <a:t>通过</a:t>
            </a:r>
            <a:r>
              <a:rPr lang="en-US" altLang="zh-CN" sz="1200" b="0" i="0" u="none" strike="noStrike" kern="1200" baseline="0" dirty="0">
                <a:solidFill>
                  <a:schemeClr val="tx1"/>
                </a:solidFill>
                <a:latin typeface="+mn-lt"/>
                <a:ea typeface="+mn-ea"/>
                <a:cs typeface="+mn-cs"/>
              </a:rPr>
              <a:t>g</a:t>
            </a:r>
            <a:r>
              <a:rPr lang="zh-CN" altLang="en-US" sz="1200" b="0" i="0" u="none" strike="noStrike" kern="1200" baseline="0" dirty="0">
                <a:solidFill>
                  <a:schemeClr val="tx1"/>
                </a:solidFill>
                <a:latin typeface="+mn-lt"/>
                <a:ea typeface="+mn-ea"/>
                <a:cs typeface="+mn-cs"/>
              </a:rPr>
              <a:t>江</a:t>
            </a:r>
            <a:r>
              <a:rPr lang="en-US" altLang="zh-CN" sz="1200" b="0" i="0" u="none" strike="noStrike" kern="1200" baseline="0" dirty="0">
                <a:solidFill>
                  <a:schemeClr val="tx1"/>
                </a:solidFill>
                <a:latin typeface="+mn-lt"/>
                <a:ea typeface="+mn-ea"/>
                <a:cs typeface="+mn-cs"/>
              </a:rPr>
              <a:t>clone</a:t>
            </a:r>
            <a:r>
              <a:rPr lang="zh-CN" altLang="en-US" sz="1200" b="0" i="0" u="none" strike="noStrike" kern="1200" baseline="0" dirty="0">
                <a:solidFill>
                  <a:schemeClr val="tx1"/>
                </a:solidFill>
                <a:latin typeface="+mn-lt"/>
                <a:ea typeface="+mn-ea"/>
                <a:cs typeface="+mn-cs"/>
              </a:rPr>
              <a:t>命令将找到的配置信息下载到</a:t>
            </a:r>
            <a:r>
              <a:rPr lang="en-US" altLang="zh-CN" sz="1200" b="0" i="0" u="none" strike="noStrike" kern="1200" baseline="0" dirty="0" err="1">
                <a:solidFill>
                  <a:schemeClr val="tx1"/>
                </a:solidFill>
                <a:latin typeface="+mn-lt"/>
                <a:ea typeface="+mn-ea"/>
                <a:cs typeface="+mn-cs"/>
              </a:rPr>
              <a:t>ConfigServer</a:t>
            </a:r>
            <a:r>
              <a:rPr lang="zh-CN" altLang="en-US" sz="1200" b="0" i="0" u="none" strike="noStrike" kern="1200" baseline="0" dirty="0">
                <a:solidFill>
                  <a:schemeClr val="tx1"/>
                </a:solidFill>
                <a:latin typeface="+mn-lt"/>
                <a:ea typeface="+mn-ea"/>
                <a:cs typeface="+mn-cs"/>
              </a:rPr>
              <a:t>的文件系统中。</a:t>
            </a:r>
          </a:p>
          <a:p>
            <a:r>
              <a:rPr lang="en-US" altLang="zh-CN" sz="1200" b="0" i="0" u="none" strike="noStrike" kern="1200" baseline="0" dirty="0">
                <a:solidFill>
                  <a:schemeClr val="tx1"/>
                </a:solidFill>
                <a:latin typeface="+mn-lt"/>
                <a:ea typeface="+mn-ea"/>
                <a:cs typeface="+mn-cs"/>
              </a:rPr>
              <a:t>4. </a:t>
            </a:r>
            <a:r>
              <a:rPr lang="en-US" altLang="zh-CN" sz="1200" b="0" i="0" u="none" strike="noStrike" kern="1200" baseline="0" dirty="0" err="1">
                <a:solidFill>
                  <a:schemeClr val="tx1"/>
                </a:solidFill>
                <a:latin typeface="+mn-lt"/>
                <a:ea typeface="+mn-ea"/>
                <a:cs typeface="+mn-cs"/>
              </a:rPr>
              <a:t>Config</a:t>
            </a:r>
            <a:r>
              <a:rPr lang="en-US" altLang="zh-CN" sz="1200" b="0" i="0" u="none" strike="noStrike" kern="1200" baseline="0" dirty="0">
                <a:solidFill>
                  <a:schemeClr val="tx1"/>
                </a:solidFill>
                <a:latin typeface="+mn-lt"/>
                <a:ea typeface="+mn-ea"/>
                <a:cs typeface="+mn-cs"/>
              </a:rPr>
              <a:t> Server</a:t>
            </a:r>
            <a:r>
              <a:rPr lang="zh-CN" altLang="en-US" sz="1200" b="0" i="0" u="none" strike="noStrike" kern="1200" baseline="0" dirty="0">
                <a:solidFill>
                  <a:schemeClr val="tx1"/>
                </a:solidFill>
                <a:latin typeface="+mn-lt"/>
                <a:ea typeface="+mn-ea"/>
                <a:cs typeface="+mn-cs"/>
              </a:rPr>
              <a:t>创建</a:t>
            </a:r>
            <a:r>
              <a:rPr lang="en-US" altLang="zh-CN" sz="1200" b="0" i="0" u="none" strike="noStrike" kern="1200" baseline="0" dirty="0">
                <a:solidFill>
                  <a:schemeClr val="tx1"/>
                </a:solidFill>
                <a:latin typeface="+mn-lt"/>
                <a:ea typeface="+mn-ea"/>
                <a:cs typeface="+mn-cs"/>
              </a:rPr>
              <a:t>Spring</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Applica</a:t>
            </a:r>
            <a:r>
              <a:rPr lang="zh-CN" altLang="en-US" sz="1200" b="0" i="0" u="none" strike="noStrike" kern="1200" baseline="0" dirty="0">
                <a:solidFill>
                  <a:schemeClr val="tx1"/>
                </a:solidFill>
                <a:latin typeface="+mn-lt"/>
                <a:ea typeface="+mn-ea"/>
                <a:cs typeface="+mn-cs"/>
              </a:rPr>
              <a:t>巨</a:t>
            </a:r>
            <a:r>
              <a:rPr lang="en-US" altLang="zh-CN" sz="1200" b="0" i="0" u="none" strike="noStrike" kern="1200" baseline="0" dirty="0" err="1">
                <a:solidFill>
                  <a:schemeClr val="tx1"/>
                </a:solidFill>
                <a:latin typeface="+mn-lt"/>
                <a:ea typeface="+mn-ea"/>
                <a:cs typeface="+mn-cs"/>
              </a:rPr>
              <a:t>onContext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实例， 并从</a:t>
            </a:r>
            <a:r>
              <a:rPr lang="en-US" altLang="zh-CN" sz="1200" b="0" i="0" u="none" strike="noStrike" kern="1200" baseline="0" dirty="0" err="1">
                <a:solidFill>
                  <a:schemeClr val="tx1"/>
                </a:solidFill>
                <a:latin typeface="+mn-lt"/>
                <a:ea typeface="+mn-ea"/>
                <a:cs typeface="+mn-cs"/>
              </a:rPr>
              <a:t>Git</a:t>
            </a:r>
            <a:r>
              <a:rPr lang="zh-CN" altLang="en-US" sz="1200" b="0" i="0" u="none" strike="noStrike" kern="1200" baseline="0" dirty="0">
                <a:solidFill>
                  <a:schemeClr val="tx1"/>
                </a:solidFill>
                <a:latin typeface="+mn-lt"/>
                <a:ea typeface="+mn-ea"/>
                <a:cs typeface="+mn-cs"/>
              </a:rPr>
              <a:t>本地仓库中</a:t>
            </a:r>
          </a:p>
          <a:p>
            <a:r>
              <a:rPr lang="zh-CN" altLang="en-US" sz="1200" b="0" i="0" u="none" strike="noStrike" kern="1200" baseline="0" dirty="0">
                <a:solidFill>
                  <a:schemeClr val="tx1"/>
                </a:solidFill>
                <a:latin typeface="+mn-lt"/>
                <a:ea typeface="+mn-ea"/>
                <a:cs typeface="+mn-cs"/>
              </a:rPr>
              <a:t>加载配置文件， 最后将这些配置内容读取出来返回给客户端应用。</a:t>
            </a:r>
          </a:p>
          <a:p>
            <a:r>
              <a:rPr lang="en-US" altLang="zh-CN" sz="1200" b="0" i="0" u="none" strike="noStrike" kern="1200" baseline="0" dirty="0">
                <a:solidFill>
                  <a:schemeClr val="tx1"/>
                </a:solidFill>
                <a:latin typeface="+mn-lt"/>
                <a:ea typeface="+mn-ea"/>
                <a:cs typeface="+mn-cs"/>
              </a:rPr>
              <a:t>5. </a:t>
            </a:r>
            <a:r>
              <a:rPr lang="zh-CN" altLang="en-US" sz="1200" b="0" i="0" u="none" strike="noStrike" kern="1200" baseline="0" dirty="0">
                <a:solidFill>
                  <a:schemeClr val="tx1"/>
                </a:solidFill>
                <a:latin typeface="+mn-lt"/>
                <a:ea typeface="+mn-ea"/>
                <a:cs typeface="+mn-cs"/>
              </a:rPr>
              <a:t>客户端应用在获得外部配置文件后加载到客户端的</a:t>
            </a:r>
            <a:r>
              <a:rPr lang="en-US" altLang="zh-CN" sz="1200" b="0" i="0" u="none" strike="noStrike" kern="1200" baseline="0" dirty="0">
                <a:solidFill>
                  <a:schemeClr val="tx1"/>
                </a:solidFill>
                <a:latin typeface="+mn-lt"/>
                <a:ea typeface="+mn-ea"/>
                <a:cs typeface="+mn-cs"/>
              </a:rPr>
              <a:t>App</a:t>
            </a:r>
            <a:r>
              <a:rPr lang="zh-CN" altLang="en-US" sz="1200" b="0" i="0" u="none" strike="noStrike" kern="1200" baseline="0" dirty="0">
                <a:solidFill>
                  <a:schemeClr val="tx1"/>
                </a:solidFill>
                <a:latin typeface="+mn-lt"/>
                <a:ea typeface="+mn-ea"/>
                <a:cs typeface="+mn-cs"/>
              </a:rPr>
              <a:t>巨</a:t>
            </a:r>
            <a:r>
              <a:rPr lang="en-US" altLang="zh-CN" sz="1200" b="0" i="0" u="none" strike="noStrike" kern="1200" baseline="0" dirty="0" err="1">
                <a:solidFill>
                  <a:schemeClr val="tx1"/>
                </a:solidFill>
                <a:latin typeface="+mn-lt"/>
                <a:ea typeface="+mn-ea"/>
                <a:cs typeface="+mn-cs"/>
              </a:rPr>
              <a:t>ca</a:t>
            </a:r>
            <a:r>
              <a:rPr lang="zh-CN" altLang="en-US" sz="1200" b="0" i="0" u="none" strike="noStrike" kern="1200" baseline="0" dirty="0">
                <a:solidFill>
                  <a:schemeClr val="tx1"/>
                </a:solidFill>
                <a:latin typeface="+mn-lt"/>
                <a:ea typeface="+mn-ea"/>
                <a:cs typeface="+mn-cs"/>
              </a:rPr>
              <a:t>巨</a:t>
            </a:r>
            <a:r>
              <a:rPr lang="en-US" altLang="zh-CN" sz="1200" b="0" i="0" u="none" strike="noStrike" kern="1200" baseline="0" dirty="0" err="1">
                <a:solidFill>
                  <a:schemeClr val="tx1"/>
                </a:solidFill>
                <a:latin typeface="+mn-lt"/>
                <a:ea typeface="+mn-ea"/>
                <a:cs typeface="+mn-cs"/>
              </a:rPr>
              <a:t>onCon</a:t>
            </a:r>
            <a:r>
              <a:rPr lang="zh-CN" altLang="en-US" sz="1200" b="0" i="0" u="none" strike="noStrike" kern="1200" baseline="0" dirty="0">
                <a:solidFill>
                  <a:schemeClr val="tx1"/>
                </a:solidFill>
                <a:latin typeface="+mn-lt"/>
                <a:ea typeface="+mn-ea"/>
                <a:cs typeface="+mn-cs"/>
              </a:rPr>
              <a:t>七</a:t>
            </a:r>
            <a:r>
              <a:rPr lang="en-US" altLang="zh-CN" sz="1200" b="0" i="0" u="none" strike="noStrike" kern="1200" baseline="0" dirty="0" err="1">
                <a:solidFill>
                  <a:schemeClr val="tx1"/>
                </a:solidFill>
                <a:latin typeface="+mn-lt"/>
                <a:ea typeface="+mn-ea"/>
                <a:cs typeface="+mn-cs"/>
              </a:rPr>
              <a:t>ext</a:t>
            </a:r>
            <a:r>
              <a:rPr lang="zh-CN" altLang="en-US" sz="1200" b="0" i="0" u="none" strike="noStrike" kern="1200" baseline="0" dirty="0">
                <a:solidFill>
                  <a:schemeClr val="tx1"/>
                </a:solidFill>
                <a:latin typeface="+mn-lt"/>
                <a:ea typeface="+mn-ea"/>
                <a:cs typeface="+mn-cs"/>
              </a:rPr>
              <a:t>实例，</a:t>
            </a:r>
          </a:p>
          <a:p>
            <a:r>
              <a:rPr lang="zh-CN" altLang="en-US" sz="1200" b="0" i="0" u="none" strike="noStrike" kern="1200" baseline="0" dirty="0">
                <a:solidFill>
                  <a:schemeClr val="tx1"/>
                </a:solidFill>
                <a:latin typeface="+mn-lt"/>
                <a:ea typeface="+mn-ea"/>
                <a:cs typeface="+mn-cs"/>
              </a:rPr>
              <a:t>该配置内容的优先级高于客户端</a:t>
            </a:r>
            <a:r>
              <a:rPr lang="en-US" altLang="zh-CN" sz="1200" b="0" i="0" u="none" strike="noStrike" kern="1200" baseline="0" dirty="0">
                <a:solidFill>
                  <a:schemeClr val="tx1"/>
                </a:solidFill>
                <a:latin typeface="+mn-lt"/>
                <a:ea typeface="+mn-ea"/>
                <a:cs typeface="+mn-cs"/>
              </a:rPr>
              <a:t>Jar</a:t>
            </a:r>
            <a:r>
              <a:rPr lang="zh-CN" altLang="en-US" sz="1200" b="0" i="0" u="none" strike="noStrike" kern="1200" baseline="0" dirty="0">
                <a:solidFill>
                  <a:schemeClr val="tx1"/>
                </a:solidFill>
                <a:latin typeface="+mn-lt"/>
                <a:ea typeface="+mn-ea"/>
                <a:cs typeface="+mn-cs"/>
              </a:rPr>
              <a:t>包内部的配置内容， 所以在</a:t>
            </a:r>
            <a:r>
              <a:rPr lang="en-US" altLang="zh-CN" sz="1200" b="0" i="0" u="none" strike="noStrike" kern="1200" baseline="0" dirty="0">
                <a:solidFill>
                  <a:schemeClr val="tx1"/>
                </a:solidFill>
                <a:latin typeface="+mn-lt"/>
                <a:ea typeface="+mn-ea"/>
                <a:cs typeface="+mn-cs"/>
              </a:rPr>
              <a:t>Jar</a:t>
            </a:r>
            <a:r>
              <a:rPr lang="zh-CN" altLang="en-US" sz="1200" b="0" i="0" u="none" strike="noStrike" kern="1200" baseline="0" dirty="0">
                <a:solidFill>
                  <a:schemeClr val="tx1"/>
                </a:solidFill>
                <a:latin typeface="+mn-lt"/>
                <a:ea typeface="+mn-ea"/>
                <a:cs typeface="+mn-cs"/>
              </a:rPr>
              <a:t>包中重复的内</a:t>
            </a:r>
          </a:p>
          <a:p>
            <a:r>
              <a:rPr lang="zh-CN" altLang="en-US" sz="1200" b="0" i="0" u="none" strike="noStrike" kern="1200" baseline="0" dirty="0">
                <a:solidFill>
                  <a:schemeClr val="tx1"/>
                </a:solidFill>
                <a:latin typeface="+mn-lt"/>
                <a:ea typeface="+mn-ea"/>
                <a:cs typeface="+mn-cs"/>
              </a:rPr>
              <a:t>容将不再被加载。</a:t>
            </a:r>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36</a:t>
            </a:fld>
            <a:endParaRPr lang="zh-CN" altLang="en-US"/>
          </a:p>
        </p:txBody>
      </p:sp>
    </p:spTree>
    <p:extLst>
      <p:ext uri="{BB962C8B-B14F-4D97-AF65-F5344CB8AC3E}">
        <p14:creationId xmlns:p14="http://schemas.microsoft.com/office/powerpoint/2010/main" val="246924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、请求统一通过</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网关（</a:t>
            </a:r>
            <a:r>
              <a:rPr lang="en-US" altLang="zh-CN" sz="1200" b="0" i="0" kern="1200" dirty="0" err="1">
                <a:solidFill>
                  <a:schemeClr val="tx1"/>
                </a:solidFill>
                <a:effectLst/>
                <a:latin typeface="+mn-lt"/>
                <a:ea typeface="+mn-ea"/>
                <a:cs typeface="+mn-cs"/>
              </a:rPr>
              <a:t>Zuul</a:t>
            </a:r>
            <a:r>
              <a:rPr lang="zh-CN" altLang="en-US" sz="1200" b="0" i="0" kern="1200" dirty="0">
                <a:solidFill>
                  <a:schemeClr val="tx1"/>
                </a:solidFill>
                <a:effectLst/>
                <a:latin typeface="+mn-lt"/>
                <a:ea typeface="+mn-ea"/>
                <a:cs typeface="+mn-cs"/>
              </a:rPr>
              <a:t>）来访问内部服务</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、网关接收到请求后，从注册中心（</a:t>
            </a:r>
            <a:r>
              <a:rPr lang="en-US" altLang="zh-CN" sz="1200" b="0" i="0" kern="1200" dirty="0">
                <a:solidFill>
                  <a:schemeClr val="tx1"/>
                </a:solidFill>
                <a:effectLst/>
                <a:latin typeface="+mn-lt"/>
                <a:ea typeface="+mn-ea"/>
                <a:cs typeface="+mn-cs"/>
              </a:rPr>
              <a:t>Eureka</a:t>
            </a:r>
            <a:r>
              <a:rPr lang="zh-CN" altLang="en-US" sz="1200" b="0" i="0" kern="1200" dirty="0">
                <a:solidFill>
                  <a:schemeClr val="tx1"/>
                </a:solidFill>
                <a:effectLst/>
                <a:latin typeface="+mn-lt"/>
                <a:ea typeface="+mn-ea"/>
                <a:cs typeface="+mn-cs"/>
              </a:rPr>
              <a:t>）获取可用服务</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Ribbon</a:t>
            </a:r>
            <a:r>
              <a:rPr lang="zh-CN" altLang="en-US" sz="1200" b="0" i="0" kern="1200" dirty="0">
                <a:solidFill>
                  <a:schemeClr val="tx1"/>
                </a:solidFill>
                <a:effectLst/>
                <a:latin typeface="+mn-lt"/>
                <a:ea typeface="+mn-ea"/>
                <a:cs typeface="+mn-cs"/>
              </a:rPr>
              <a:t>进行均衡负载后，分发到后端具体实例</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、微服务之间通过</a:t>
            </a:r>
            <a:r>
              <a:rPr lang="en-US" altLang="zh-CN" sz="1200" b="0" i="0" kern="1200" dirty="0">
                <a:solidFill>
                  <a:schemeClr val="tx1"/>
                </a:solidFill>
                <a:effectLst/>
                <a:latin typeface="+mn-lt"/>
                <a:ea typeface="+mn-ea"/>
                <a:cs typeface="+mn-cs"/>
              </a:rPr>
              <a:t>Feign</a:t>
            </a:r>
            <a:r>
              <a:rPr lang="zh-CN" altLang="en-US" sz="1200" b="0" i="0" kern="1200" dirty="0">
                <a:solidFill>
                  <a:schemeClr val="tx1"/>
                </a:solidFill>
                <a:effectLst/>
                <a:latin typeface="+mn-lt"/>
                <a:ea typeface="+mn-ea"/>
                <a:cs typeface="+mn-cs"/>
              </a:rPr>
              <a:t>进行通信处理业务</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Hystrix</a:t>
            </a:r>
            <a:r>
              <a:rPr lang="zh-CN" altLang="en-US" sz="1200" b="0" i="0" kern="1200" dirty="0">
                <a:solidFill>
                  <a:schemeClr val="tx1"/>
                </a:solidFill>
                <a:effectLst/>
                <a:latin typeface="+mn-lt"/>
                <a:ea typeface="+mn-ea"/>
                <a:cs typeface="+mn-cs"/>
              </a:rPr>
              <a:t>负责处理服务超时熔断</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Turbine</a:t>
            </a:r>
            <a:r>
              <a:rPr lang="zh-CN" altLang="en-US" sz="1200" b="0" i="0" kern="1200" dirty="0">
                <a:solidFill>
                  <a:schemeClr val="tx1"/>
                </a:solidFill>
                <a:effectLst/>
                <a:latin typeface="+mn-lt"/>
                <a:ea typeface="+mn-ea"/>
                <a:cs typeface="+mn-cs"/>
              </a:rPr>
              <a:t>监控服务间的调用和熔断相关指标</a:t>
            </a:r>
          </a:p>
        </p:txBody>
      </p:sp>
      <p:sp>
        <p:nvSpPr>
          <p:cNvPr id="4" name="灯片编号占位符 3"/>
          <p:cNvSpPr>
            <a:spLocks noGrp="1"/>
          </p:cNvSpPr>
          <p:nvPr>
            <p:ph type="sldNum" sz="quarter" idx="10"/>
          </p:nvPr>
        </p:nvSpPr>
        <p:spPr/>
        <p:txBody>
          <a:bodyPr/>
          <a:lstStyle/>
          <a:p>
            <a:fld id="{B64535CE-E09C-4FAA-AA31-64E7561006F5}" type="slidenum">
              <a:rPr lang="zh-CN" altLang="en-US" smtClean="0"/>
              <a:t>12</a:t>
            </a:fld>
            <a:endParaRPr lang="zh-CN" altLang="en-US"/>
          </a:p>
        </p:txBody>
      </p:sp>
    </p:spTree>
    <p:extLst>
      <p:ext uri="{BB962C8B-B14F-4D97-AF65-F5344CB8AC3E}">
        <p14:creationId xmlns:p14="http://schemas.microsoft.com/office/powerpoint/2010/main" val="128605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Eureka</a:t>
            </a:r>
            <a:r>
              <a:rPr lang="zh-CN" altLang="zh-CN" sz="1200" kern="1200" dirty="0">
                <a:solidFill>
                  <a:schemeClr val="tx1"/>
                </a:solidFill>
                <a:effectLst/>
                <a:latin typeface="+mn-lt"/>
                <a:ea typeface="+mn-ea"/>
                <a:cs typeface="+mn-cs"/>
              </a:rPr>
              <a:t>的吸引力来源于以下几点：</a:t>
            </a:r>
          </a:p>
          <a:p>
            <a:r>
              <a:rPr lang="zh-CN" altLang="zh-CN" sz="1200" b="1" kern="1200" dirty="0">
                <a:solidFill>
                  <a:schemeClr val="tx1"/>
                </a:solidFill>
                <a:effectLst/>
                <a:latin typeface="+mn-lt"/>
                <a:ea typeface="+mn-ea"/>
                <a:cs typeface="+mn-cs"/>
              </a:rPr>
              <a:t>开源</a:t>
            </a:r>
            <a:r>
              <a:rPr lang="zh-CN" altLang="zh-CN" sz="1200" kern="1200" dirty="0">
                <a:solidFill>
                  <a:schemeClr val="tx1"/>
                </a:solidFill>
                <a:effectLst/>
                <a:latin typeface="+mn-lt"/>
                <a:ea typeface="+mn-ea"/>
                <a:cs typeface="+mn-cs"/>
              </a:rPr>
              <a:t>：大家可以对实现一探究竟，甚至修改源码。</a:t>
            </a:r>
          </a:p>
          <a:p>
            <a:r>
              <a:rPr lang="zh-CN" altLang="zh-CN" sz="1200" b="1" kern="1200" dirty="0">
                <a:solidFill>
                  <a:schemeClr val="tx1"/>
                </a:solidFill>
                <a:effectLst/>
                <a:latin typeface="+mn-lt"/>
                <a:ea typeface="+mn-ea"/>
                <a:cs typeface="+mn-cs"/>
              </a:rPr>
              <a:t>可靠</a:t>
            </a:r>
            <a:r>
              <a:rPr lang="zh-CN" altLang="zh-CN" sz="1200" kern="1200" dirty="0">
                <a:solidFill>
                  <a:schemeClr val="tx1"/>
                </a:solidFill>
                <a:effectLst/>
                <a:latin typeface="+mn-lt"/>
                <a:ea typeface="+mn-ea"/>
                <a:cs typeface="+mn-cs"/>
              </a:rPr>
              <a:t>：经过</a:t>
            </a:r>
            <a:r>
              <a:rPr lang="en-US" altLang="zh-CN" sz="1200" kern="1200" dirty="0">
                <a:solidFill>
                  <a:schemeClr val="tx1"/>
                </a:solidFill>
                <a:effectLst/>
                <a:latin typeface="+mn-lt"/>
                <a:ea typeface="+mn-ea"/>
                <a:cs typeface="+mn-cs"/>
              </a:rPr>
              <a:t>Netflix</a:t>
            </a:r>
            <a:r>
              <a:rPr lang="zh-CN" altLang="zh-CN" sz="1200" kern="1200" dirty="0">
                <a:solidFill>
                  <a:schemeClr val="tx1"/>
                </a:solidFill>
                <a:effectLst/>
                <a:latin typeface="+mn-lt"/>
                <a:ea typeface="+mn-ea"/>
                <a:cs typeface="+mn-cs"/>
              </a:rPr>
              <a:t>多年的生产环境考验，使用应该比较靠谱省心</a:t>
            </a:r>
          </a:p>
          <a:p>
            <a:r>
              <a:rPr lang="zh-CN" altLang="zh-CN" sz="1200" b="1" kern="1200" dirty="0">
                <a:solidFill>
                  <a:schemeClr val="tx1"/>
                </a:solidFill>
                <a:effectLst/>
                <a:latin typeface="+mn-lt"/>
                <a:ea typeface="+mn-ea"/>
                <a:cs typeface="+mn-cs"/>
              </a:rPr>
              <a:t>功能齐全</a:t>
            </a:r>
            <a:r>
              <a:rPr lang="zh-CN" altLang="zh-CN" sz="1200" kern="1200" dirty="0">
                <a:solidFill>
                  <a:schemeClr val="tx1"/>
                </a:solidFill>
                <a:effectLst/>
                <a:latin typeface="+mn-lt"/>
                <a:ea typeface="+mn-ea"/>
                <a:cs typeface="+mn-cs"/>
              </a:rPr>
              <a:t>：不但提供了完整的注册发现服务，还有</a:t>
            </a:r>
            <a:r>
              <a:rPr lang="en-US" altLang="zh-CN" sz="1200" kern="1200" dirty="0">
                <a:solidFill>
                  <a:schemeClr val="tx1"/>
                </a:solidFill>
                <a:effectLst/>
                <a:latin typeface="+mn-lt"/>
                <a:ea typeface="+mn-ea"/>
                <a:cs typeface="+mn-cs"/>
              </a:rPr>
              <a:t>Ribbon</a:t>
            </a:r>
            <a:r>
              <a:rPr lang="zh-CN" altLang="zh-CN" sz="1200" kern="1200" dirty="0">
                <a:solidFill>
                  <a:schemeClr val="tx1"/>
                </a:solidFill>
                <a:effectLst/>
                <a:latin typeface="+mn-lt"/>
                <a:ea typeface="+mn-ea"/>
                <a:cs typeface="+mn-cs"/>
              </a:rPr>
              <a:t>等可以配合使用的服务。</a:t>
            </a:r>
          </a:p>
          <a:p>
            <a:r>
              <a:rPr lang="zh-CN" altLang="zh-CN" sz="1200" b="1" kern="1200" dirty="0">
                <a:solidFill>
                  <a:schemeClr val="tx1"/>
                </a:solidFill>
                <a:effectLst/>
                <a:latin typeface="+mn-lt"/>
                <a:ea typeface="+mn-ea"/>
                <a:cs typeface="+mn-cs"/>
              </a:rPr>
              <a:t>基于</a:t>
            </a:r>
            <a:r>
              <a:rPr lang="en-US" altLang="zh-CN" sz="1200" b="1"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程序员来说，使用起来，心里比较有底。</a:t>
            </a:r>
          </a:p>
          <a:p>
            <a:r>
              <a:rPr lang="en-US" altLang="zh-CN" sz="1200" b="1" kern="1200" dirty="0">
                <a:solidFill>
                  <a:schemeClr val="tx1"/>
                </a:solidFill>
                <a:effectLst/>
                <a:latin typeface="+mn-lt"/>
                <a:ea typeface="+mn-ea"/>
                <a:cs typeface="+mn-cs"/>
              </a:rPr>
              <a:t>spring cloud</a:t>
            </a:r>
            <a:r>
              <a:rPr lang="zh-CN" altLang="zh-CN" sz="1200" kern="1200" dirty="0">
                <a:solidFill>
                  <a:schemeClr val="tx1"/>
                </a:solidFill>
                <a:effectLst/>
                <a:latin typeface="+mn-lt"/>
                <a:ea typeface="+mn-ea"/>
                <a:cs typeface="+mn-cs"/>
              </a:rPr>
              <a:t>可以使用</a:t>
            </a:r>
            <a:r>
              <a:rPr lang="en-US" altLang="zh-CN" sz="1200" kern="1200" dirty="0">
                <a:solidFill>
                  <a:schemeClr val="tx1"/>
                </a:solidFill>
                <a:effectLst/>
                <a:latin typeface="+mn-lt"/>
                <a:ea typeface="+mn-ea"/>
                <a:cs typeface="+mn-cs"/>
              </a:rPr>
              <a:t>Spring Cloud, </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Eureka</a:t>
            </a:r>
            <a:r>
              <a:rPr lang="zh-CN" altLang="zh-CN" sz="1200" kern="1200" dirty="0">
                <a:solidFill>
                  <a:schemeClr val="tx1"/>
                </a:solidFill>
                <a:effectLst/>
                <a:latin typeface="+mn-lt"/>
                <a:ea typeface="+mn-ea"/>
                <a:cs typeface="+mn-cs"/>
              </a:rPr>
              <a:t>进行了很好的集成，使用起来非常方便。</a:t>
            </a:r>
          </a:p>
          <a:p>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14</a:t>
            </a:fld>
            <a:endParaRPr lang="zh-CN" altLang="en-US"/>
          </a:p>
        </p:txBody>
      </p:sp>
    </p:spTree>
    <p:extLst>
      <p:ext uri="{BB962C8B-B14F-4D97-AF65-F5344CB8AC3E}">
        <p14:creationId xmlns:p14="http://schemas.microsoft.com/office/powerpoint/2010/main" val="111495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ribbon</a:t>
            </a:r>
            <a:r>
              <a:rPr lang="zh-CN" altLang="zh-CN" sz="1200" kern="1200" dirty="0">
                <a:solidFill>
                  <a:schemeClr val="tx1"/>
                </a:solidFill>
                <a:effectLst/>
                <a:latin typeface="+mn-lt"/>
                <a:ea typeface="+mn-ea"/>
                <a:cs typeface="+mn-cs"/>
              </a:rPr>
              <a:t>是一个负载均衡客户端 类似</a:t>
            </a:r>
            <a:r>
              <a:rPr lang="en-US" altLang="zh-CN" sz="1200" kern="1200" dirty="0" err="1">
                <a:solidFill>
                  <a:schemeClr val="tx1"/>
                </a:solidFill>
                <a:effectLst/>
                <a:latin typeface="+mn-lt"/>
                <a:ea typeface="+mn-ea"/>
                <a:cs typeface="+mn-cs"/>
              </a:rPr>
              <a:t>nginx</a:t>
            </a:r>
            <a:r>
              <a:rPr lang="zh-CN" altLang="zh-CN" sz="1200" kern="1200" dirty="0">
                <a:solidFill>
                  <a:schemeClr val="tx1"/>
                </a:solidFill>
                <a:effectLst/>
                <a:latin typeface="+mn-lt"/>
                <a:ea typeface="+mn-ea"/>
                <a:cs typeface="+mn-cs"/>
              </a:rPr>
              <a:t>反向代理，可以很好的控制</a:t>
            </a:r>
            <a:r>
              <a:rPr lang="en-US" altLang="zh-CN" sz="1200" kern="1200" dirty="0" err="1">
                <a:solidFill>
                  <a:schemeClr val="tx1"/>
                </a:solidFill>
                <a:effectLst/>
                <a:latin typeface="+mn-lt"/>
                <a:ea typeface="+mn-ea"/>
                <a:cs typeface="+mn-cs"/>
              </a:rPr>
              <a:t>htt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的一些行为。</a:t>
            </a:r>
            <a:r>
              <a:rPr lang="en-US" altLang="zh-CN" sz="1200" kern="1200" dirty="0">
                <a:solidFill>
                  <a:schemeClr val="tx1"/>
                </a:solidFill>
                <a:effectLst/>
                <a:latin typeface="+mn-lt"/>
                <a:ea typeface="+mn-ea"/>
                <a:cs typeface="+mn-cs"/>
              </a:rPr>
              <a:t>Feign</a:t>
            </a:r>
            <a:r>
              <a:rPr lang="zh-CN" altLang="zh-CN" sz="1200" kern="1200" dirty="0">
                <a:solidFill>
                  <a:schemeClr val="tx1"/>
                </a:solidFill>
                <a:effectLst/>
                <a:latin typeface="+mn-lt"/>
                <a:ea typeface="+mn-ea"/>
                <a:cs typeface="+mn-cs"/>
              </a:rPr>
              <a:t>默认集成了</a:t>
            </a:r>
            <a:r>
              <a:rPr lang="en-US" altLang="zh-CN" sz="1200" kern="1200" dirty="0">
                <a:solidFill>
                  <a:schemeClr val="tx1"/>
                </a:solidFill>
                <a:effectLst/>
                <a:latin typeface="+mn-lt"/>
                <a:ea typeface="+mn-ea"/>
                <a:cs typeface="+mn-cs"/>
              </a:rPr>
              <a:t>ribbon</a:t>
            </a:r>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18</a:t>
            </a:fld>
            <a:endParaRPr lang="zh-CN" altLang="en-US"/>
          </a:p>
        </p:txBody>
      </p:sp>
    </p:spTree>
    <p:extLst>
      <p:ext uri="{BB962C8B-B14F-4D97-AF65-F5344CB8AC3E}">
        <p14:creationId xmlns:p14="http://schemas.microsoft.com/office/powerpoint/2010/main" val="259455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Hystrix</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是一个帮助解决分布式系统交互时超时处理和容错的类库</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它同样拥有保护系统的能力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什么是服务雪崩</a:t>
            </a:r>
          </a:p>
          <a:p>
            <a:r>
              <a:rPr lang="zh-CN" altLang="zh-CN" sz="1200" kern="1200" dirty="0">
                <a:solidFill>
                  <a:schemeClr val="tx1"/>
                </a:solidFill>
                <a:effectLst/>
                <a:latin typeface="+mn-lt"/>
                <a:ea typeface="+mn-ea"/>
                <a:cs typeface="+mn-cs"/>
              </a:rPr>
              <a:t>分布式系统中经常会出现某个基础服务不可用造成整个系统不可用的情况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这种现象被称为服务雪崩效应</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为了应对服务雪崩</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一种常见的做法是手动服务降级</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而</a:t>
            </a:r>
            <a:r>
              <a:rPr lang="en-US" altLang="zh-CN" sz="1200" kern="1200" dirty="0" err="1">
                <a:solidFill>
                  <a:schemeClr val="tx1"/>
                </a:solidFill>
                <a:effectLst/>
                <a:latin typeface="+mn-lt"/>
                <a:ea typeface="+mn-ea"/>
                <a:cs typeface="+mn-cs"/>
              </a:rPr>
              <a:t>Hystrix</a:t>
            </a:r>
            <a:r>
              <a:rPr lang="zh-CN" altLang="zh-CN" sz="1200" kern="1200" dirty="0">
                <a:solidFill>
                  <a:schemeClr val="tx1"/>
                </a:solidFill>
                <a:effectLst/>
                <a:latin typeface="+mn-lt"/>
                <a:ea typeface="+mn-ea"/>
                <a:cs typeface="+mn-cs"/>
              </a:rPr>
              <a:t>的出现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给我们提供了另一种选择</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23</a:t>
            </a:fld>
            <a:endParaRPr lang="zh-CN" altLang="en-US"/>
          </a:p>
        </p:txBody>
      </p:sp>
    </p:spTree>
    <p:extLst>
      <p:ext uri="{BB962C8B-B14F-4D97-AF65-F5344CB8AC3E}">
        <p14:creationId xmlns:p14="http://schemas.microsoft.com/office/powerpoint/2010/main" val="305095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24</a:t>
            </a:fld>
            <a:endParaRPr lang="zh-CN" altLang="en-US"/>
          </a:p>
        </p:txBody>
      </p:sp>
    </p:spTree>
    <p:extLst>
      <p:ext uri="{BB962C8B-B14F-4D97-AF65-F5344CB8AC3E}">
        <p14:creationId xmlns:p14="http://schemas.microsoft.com/office/powerpoint/2010/main" val="3050959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在实际开发中，由于对服务依赖的调用可能不止于一处，往往一个接口会被多处调用，</a:t>
            </a:r>
          </a:p>
          <a:p>
            <a:r>
              <a:rPr lang="zh-CN" altLang="en-US" sz="1200" b="0" i="0" u="none" strike="noStrike" kern="1200" baseline="0" dirty="0">
                <a:solidFill>
                  <a:schemeClr val="tx1"/>
                </a:solidFill>
                <a:latin typeface="+mn-lt"/>
                <a:ea typeface="+mn-ea"/>
                <a:cs typeface="+mn-cs"/>
              </a:rPr>
              <a:t>所以我们通常都会针对各个微服务自行封装一些客户端类来包装这些依赖服务的调用。这</a:t>
            </a:r>
          </a:p>
          <a:p>
            <a:r>
              <a:rPr lang="zh-CN" altLang="en-US" sz="1200" b="0" i="0" u="none" strike="noStrike" kern="1200" baseline="0" dirty="0">
                <a:solidFill>
                  <a:schemeClr val="tx1"/>
                </a:solidFill>
                <a:latin typeface="+mn-lt"/>
                <a:ea typeface="+mn-ea"/>
                <a:cs typeface="+mn-cs"/>
              </a:rPr>
              <a:t>个时候我们会发现， 由于</a:t>
            </a:r>
            <a:r>
              <a:rPr lang="en-US" altLang="zh-CN" sz="1200" b="1" i="0" u="none" strike="noStrike" kern="1200" baseline="0" dirty="0" err="1">
                <a:solidFill>
                  <a:schemeClr val="tx1"/>
                </a:solidFill>
                <a:latin typeface="+mn-lt"/>
                <a:ea typeface="+mn-ea"/>
                <a:cs typeface="+mn-cs"/>
              </a:rPr>
              <a:t>RestTemplate</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的封装， 几乎每一个调用都是简单的模板化内容。</a:t>
            </a:r>
          </a:p>
          <a:p>
            <a:r>
              <a:rPr lang="zh-CN" altLang="en-US" sz="1200" b="0" i="0" u="none" strike="noStrike" kern="1200" baseline="0" dirty="0">
                <a:solidFill>
                  <a:schemeClr val="tx1"/>
                </a:solidFill>
                <a:latin typeface="+mn-lt"/>
                <a:ea typeface="+mn-ea"/>
                <a:cs typeface="+mn-cs"/>
              </a:rPr>
              <a:t>综合上述这些情况， </a:t>
            </a:r>
            <a:r>
              <a:rPr lang="en-US" altLang="zh-CN" sz="1200" b="1" i="0" u="none" strike="noStrike" kern="1200" baseline="0" dirty="0">
                <a:solidFill>
                  <a:schemeClr val="tx1"/>
                </a:solidFill>
                <a:latin typeface="+mn-lt"/>
                <a:ea typeface="+mn-ea"/>
                <a:cs typeface="+mn-cs"/>
              </a:rPr>
              <a:t>Spring Cloud Feign </a:t>
            </a:r>
            <a:r>
              <a:rPr lang="zh-CN" altLang="en-US" sz="1200" b="0" i="0" u="none" strike="noStrike" kern="1200" baseline="0" dirty="0">
                <a:solidFill>
                  <a:schemeClr val="tx1"/>
                </a:solidFill>
                <a:latin typeface="+mn-lt"/>
                <a:ea typeface="+mn-ea"/>
                <a:cs typeface="+mn-cs"/>
              </a:rPr>
              <a:t>在此基础上做了进一步封装， 由它来帮助我们定义</a:t>
            </a:r>
          </a:p>
          <a:p>
            <a:r>
              <a:rPr lang="zh-CN" altLang="en-US" sz="1200" b="0" i="0" u="none" strike="noStrike" kern="1200" baseline="0" dirty="0">
                <a:solidFill>
                  <a:schemeClr val="tx1"/>
                </a:solidFill>
                <a:latin typeface="+mn-lt"/>
                <a:ea typeface="+mn-ea"/>
                <a:cs typeface="+mn-cs"/>
              </a:rPr>
              <a:t>和实现依赖服务接口的定义。在</a:t>
            </a:r>
            <a:r>
              <a:rPr lang="en-US" altLang="zh-CN" sz="1200" b="1" i="0" u="none" strike="noStrike" kern="1200" baseline="0" dirty="0">
                <a:solidFill>
                  <a:schemeClr val="tx1"/>
                </a:solidFill>
                <a:latin typeface="+mn-lt"/>
                <a:ea typeface="+mn-ea"/>
                <a:cs typeface="+mn-cs"/>
              </a:rPr>
              <a:t>Spring Cloud Feign </a:t>
            </a:r>
            <a:r>
              <a:rPr lang="zh-CN" altLang="en-US" sz="1200" b="0" i="0" u="none" strike="noStrike" kern="1200" baseline="0" dirty="0">
                <a:solidFill>
                  <a:schemeClr val="tx1"/>
                </a:solidFill>
                <a:latin typeface="+mn-lt"/>
                <a:ea typeface="+mn-ea"/>
                <a:cs typeface="+mn-cs"/>
              </a:rPr>
              <a:t>的实现下， 我们只需创建一个接口并用</a:t>
            </a:r>
          </a:p>
          <a:p>
            <a:r>
              <a:rPr lang="zh-CN" altLang="en-US" sz="1200" b="0" i="0" u="none" strike="noStrike" kern="1200" baseline="0" dirty="0">
                <a:solidFill>
                  <a:schemeClr val="tx1"/>
                </a:solidFill>
                <a:latin typeface="+mn-lt"/>
                <a:ea typeface="+mn-ea"/>
                <a:cs typeface="+mn-cs"/>
              </a:rPr>
              <a:t>注解的方式来配置它， 即可完成对服务提供方的接口绑定， 简化了在使用</a:t>
            </a:r>
            <a:r>
              <a:rPr lang="en-US" altLang="zh-CN" sz="1200" b="1" i="0" u="none" strike="noStrike" kern="1200" baseline="0" dirty="0">
                <a:solidFill>
                  <a:schemeClr val="tx1"/>
                </a:solidFill>
                <a:latin typeface="+mn-lt"/>
                <a:ea typeface="+mn-ea"/>
                <a:cs typeface="+mn-cs"/>
              </a:rPr>
              <a:t>Spring Cloud</a:t>
            </a:r>
          </a:p>
          <a:p>
            <a:r>
              <a:rPr lang="zh-CN" altLang="en-US" sz="1200" b="0" i="0" u="none" strike="noStrike" kern="1200" baseline="0" dirty="0">
                <a:solidFill>
                  <a:schemeClr val="tx1"/>
                </a:solidFill>
                <a:latin typeface="+mn-lt"/>
                <a:ea typeface="+mn-ea"/>
                <a:cs typeface="+mn-cs"/>
              </a:rPr>
              <a:t>伈</a:t>
            </a:r>
            <a:r>
              <a:rPr lang="en-US" altLang="zh-CN" sz="1200" b="1" i="0" u="none" strike="noStrike" kern="1200" baseline="0" dirty="0" err="1">
                <a:solidFill>
                  <a:schemeClr val="tx1"/>
                </a:solidFill>
                <a:latin typeface="+mn-lt"/>
                <a:ea typeface="+mn-ea"/>
                <a:cs typeface="+mn-cs"/>
              </a:rPr>
              <a:t>bbon</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时自行封装服务调用客户端的开发量</a:t>
            </a:r>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27</a:t>
            </a:fld>
            <a:endParaRPr lang="zh-CN" altLang="en-US"/>
          </a:p>
        </p:txBody>
      </p:sp>
    </p:spTree>
    <p:extLst>
      <p:ext uri="{BB962C8B-B14F-4D97-AF65-F5344CB8AC3E}">
        <p14:creationId xmlns:p14="http://schemas.microsoft.com/office/powerpoint/2010/main" val="1603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ZuulFilter</a:t>
            </a:r>
            <a:r>
              <a:rPr lang="zh-CN" altLang="en-US" sz="1200" b="0" i="0" u="none" strike="noStrike" kern="1200" baseline="0" dirty="0">
                <a:solidFill>
                  <a:schemeClr val="tx1"/>
                </a:solidFill>
                <a:latin typeface="+mn-lt"/>
                <a:ea typeface="+mn-ea"/>
                <a:cs typeface="+mn-cs"/>
              </a:rPr>
              <a:t>接口定义了四个方法：</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filterType</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该函数需要返回一个字符串来代表过滤器的类型， 而这个类型就是</a:t>
            </a:r>
          </a:p>
          <a:p>
            <a:r>
              <a:rPr lang="zh-CN" altLang="en-US" sz="1200" b="0" i="0" u="none" strike="noStrike" kern="1200" baseline="0" dirty="0">
                <a:solidFill>
                  <a:schemeClr val="tx1"/>
                </a:solidFill>
                <a:latin typeface="+mn-lt"/>
                <a:ea typeface="+mn-ea"/>
                <a:cs typeface="+mn-cs"/>
              </a:rPr>
              <a:t>在</a:t>
            </a:r>
            <a:r>
              <a:rPr lang="en-US" altLang="zh-CN" sz="1200" b="0" i="0" u="none" strike="noStrike" kern="1200" baseline="0" dirty="0">
                <a:solidFill>
                  <a:schemeClr val="tx1"/>
                </a:solidFill>
                <a:latin typeface="+mn-lt"/>
                <a:ea typeface="+mn-ea"/>
                <a:cs typeface="+mn-cs"/>
              </a:rPr>
              <a:t>HTTP</a:t>
            </a:r>
            <a:r>
              <a:rPr lang="zh-CN" altLang="en-US" sz="1200" b="0" i="0" u="none" strike="noStrike" kern="1200" baseline="0" dirty="0">
                <a:solidFill>
                  <a:schemeClr val="tx1"/>
                </a:solidFill>
                <a:latin typeface="+mn-lt"/>
                <a:ea typeface="+mn-ea"/>
                <a:cs typeface="+mn-cs"/>
              </a:rPr>
              <a:t>请求过程中定义的各个阶段。在</a:t>
            </a:r>
            <a:r>
              <a:rPr lang="en-US" altLang="zh-CN" sz="1200" b="0" i="0" u="none" strike="noStrike" kern="1200" baseline="0" dirty="0" err="1">
                <a:solidFill>
                  <a:schemeClr val="tx1"/>
                </a:solidFill>
                <a:latin typeface="+mn-lt"/>
                <a:ea typeface="+mn-ea"/>
                <a:cs typeface="+mn-cs"/>
              </a:rPr>
              <a:t>Zuul</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中默认定义了</a:t>
            </a:r>
            <a:r>
              <a:rPr lang="en-US" altLang="zh-CN" sz="1200" b="0" i="0" u="none" strike="noStrike" kern="1200" baseline="0" dirty="0">
                <a:solidFill>
                  <a:schemeClr val="tx1"/>
                </a:solidFill>
                <a:latin typeface="+mn-lt"/>
                <a:ea typeface="+mn-ea"/>
                <a:cs typeface="+mn-cs"/>
              </a:rPr>
              <a:t>4 </a:t>
            </a:r>
            <a:r>
              <a:rPr lang="zh-CN" altLang="en-US" sz="1200" b="0" i="0" u="none" strike="noStrike" kern="1200" baseline="0" dirty="0">
                <a:solidFill>
                  <a:schemeClr val="tx1"/>
                </a:solidFill>
                <a:latin typeface="+mn-lt"/>
                <a:ea typeface="+mn-ea"/>
                <a:cs typeface="+mn-cs"/>
              </a:rPr>
              <a:t>种不同生命周期的过</a:t>
            </a:r>
          </a:p>
          <a:p>
            <a:r>
              <a:rPr lang="zh-CN" altLang="en-US" sz="1200" b="0" i="0" u="none" strike="noStrike" kern="1200" baseline="0" dirty="0">
                <a:solidFill>
                  <a:schemeClr val="tx1"/>
                </a:solidFill>
                <a:latin typeface="+mn-lt"/>
                <a:ea typeface="+mn-ea"/>
                <a:cs typeface="+mn-cs"/>
              </a:rPr>
              <a:t>滤器类型， 具体如下所示。</a:t>
            </a:r>
          </a:p>
          <a:p>
            <a:pPr lvl="1"/>
            <a:r>
              <a:rPr lang="en-US" altLang="zh-CN" sz="1200" b="0" i="0" u="none" strike="noStrike" kern="1200" baseline="0" dirty="0">
                <a:solidFill>
                  <a:schemeClr val="tx1"/>
                </a:solidFill>
                <a:latin typeface="+mn-lt"/>
                <a:ea typeface="+mn-ea"/>
                <a:cs typeface="+mn-cs"/>
              </a:rPr>
              <a:t>• pre: </a:t>
            </a:r>
            <a:r>
              <a:rPr lang="zh-CN" altLang="en-US" sz="1200" b="0" i="0" u="none" strike="noStrike" kern="1200" baseline="0" dirty="0">
                <a:solidFill>
                  <a:schemeClr val="tx1"/>
                </a:solidFill>
                <a:latin typeface="+mn-lt"/>
                <a:ea typeface="+mn-ea"/>
                <a:cs typeface="+mn-cs"/>
              </a:rPr>
              <a:t>可以在请求被路由之前调用。</a:t>
            </a:r>
          </a:p>
          <a:p>
            <a:pPr lvl="1"/>
            <a:r>
              <a:rPr lang="en-US" altLang="zh-CN" sz="1200" b="0" i="0" u="none" strike="noStrike" kern="1200" baseline="0" dirty="0">
                <a:solidFill>
                  <a:schemeClr val="tx1"/>
                </a:solidFill>
                <a:latin typeface="+mn-lt"/>
                <a:ea typeface="+mn-ea"/>
                <a:cs typeface="+mn-cs"/>
              </a:rPr>
              <a:t>• routing: </a:t>
            </a:r>
            <a:r>
              <a:rPr lang="zh-CN" altLang="en-US" sz="1200" b="0" i="0" u="none" strike="noStrike" kern="1200" baseline="0" dirty="0">
                <a:solidFill>
                  <a:schemeClr val="tx1"/>
                </a:solidFill>
                <a:latin typeface="+mn-lt"/>
                <a:ea typeface="+mn-ea"/>
                <a:cs typeface="+mn-cs"/>
              </a:rPr>
              <a:t>在路由请求时被调用。</a:t>
            </a:r>
          </a:p>
          <a:p>
            <a:pPr lvl="1"/>
            <a:r>
              <a:rPr lang="en-US" altLang="zh-CN" sz="1200" b="0" i="0" u="none" strike="noStrike" kern="1200" baseline="0" dirty="0">
                <a:solidFill>
                  <a:schemeClr val="tx1"/>
                </a:solidFill>
                <a:latin typeface="+mn-lt"/>
                <a:ea typeface="+mn-ea"/>
                <a:cs typeface="+mn-cs"/>
              </a:rPr>
              <a:t>• post: </a:t>
            </a:r>
            <a:r>
              <a:rPr lang="zh-CN" altLang="en-US" sz="1200" b="0" i="0" u="none" strike="noStrike" kern="1200" baseline="0" dirty="0">
                <a:solidFill>
                  <a:schemeClr val="tx1"/>
                </a:solidFill>
                <a:latin typeface="+mn-lt"/>
                <a:ea typeface="+mn-ea"/>
                <a:cs typeface="+mn-cs"/>
              </a:rPr>
              <a:t>在</a:t>
            </a:r>
            <a:r>
              <a:rPr lang="en-US" altLang="zh-CN" sz="1200" b="0" i="0" u="none" strike="noStrike" kern="1200" baseline="0" dirty="0">
                <a:solidFill>
                  <a:schemeClr val="tx1"/>
                </a:solidFill>
                <a:latin typeface="+mn-lt"/>
                <a:ea typeface="+mn-ea"/>
                <a:cs typeface="+mn-cs"/>
              </a:rPr>
              <a:t>routing </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error </a:t>
            </a:r>
            <a:r>
              <a:rPr lang="zh-CN" altLang="en-US" sz="1200" b="0" i="0" u="none" strike="noStrike" kern="1200" baseline="0" dirty="0">
                <a:solidFill>
                  <a:schemeClr val="tx1"/>
                </a:solidFill>
                <a:latin typeface="+mn-lt"/>
                <a:ea typeface="+mn-ea"/>
                <a:cs typeface="+mn-cs"/>
              </a:rPr>
              <a:t>过滤器之后被调用。</a:t>
            </a:r>
          </a:p>
          <a:p>
            <a:pPr lvl="1"/>
            <a:r>
              <a:rPr lang="en-US" altLang="zh-CN" sz="1200" b="0" i="0" u="none" strike="noStrike" kern="1200" baseline="0" dirty="0">
                <a:solidFill>
                  <a:schemeClr val="tx1"/>
                </a:solidFill>
                <a:latin typeface="+mn-lt"/>
                <a:ea typeface="+mn-ea"/>
                <a:cs typeface="+mn-cs"/>
              </a:rPr>
              <a:t>• error: </a:t>
            </a:r>
            <a:r>
              <a:rPr lang="zh-CN" altLang="en-US" sz="1200" b="0" i="0" u="none" strike="noStrike" kern="1200" baseline="0" dirty="0">
                <a:solidFill>
                  <a:schemeClr val="tx1"/>
                </a:solidFill>
                <a:latin typeface="+mn-lt"/>
                <a:ea typeface="+mn-ea"/>
                <a:cs typeface="+mn-cs"/>
              </a:rPr>
              <a:t>处理请求时发生错误时被调用。</a:t>
            </a:r>
          </a:p>
          <a:p>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filterOrder</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通过</a:t>
            </a:r>
            <a:r>
              <a:rPr lang="en-US" altLang="zh-CN" sz="1200" b="0" i="0" u="none" strike="noStrike" kern="1200" baseline="0" dirty="0" err="1">
                <a:solidFill>
                  <a:schemeClr val="tx1"/>
                </a:solidFill>
                <a:latin typeface="+mn-lt"/>
                <a:ea typeface="+mn-ea"/>
                <a:cs typeface="+mn-cs"/>
              </a:rPr>
              <a:t>int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值来定义过滤器的执行顺序， 数值越小优先级越高。</a:t>
            </a:r>
          </a:p>
          <a:p>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shouldFilter</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返回一个</a:t>
            </a:r>
            <a:r>
              <a:rPr lang="en-US" altLang="zh-CN" sz="1200" b="0" i="0" u="none" strike="noStrike" kern="1200" baseline="0" dirty="0" err="1">
                <a:solidFill>
                  <a:schemeClr val="tx1"/>
                </a:solidFill>
                <a:latin typeface="+mn-lt"/>
                <a:ea typeface="+mn-ea"/>
                <a:cs typeface="+mn-cs"/>
              </a:rPr>
              <a:t>boolean</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值来判断该过滤器是否要执行。我们可以通</a:t>
            </a:r>
          </a:p>
          <a:p>
            <a:r>
              <a:rPr lang="zh-CN" altLang="en-US" sz="1200" b="0" i="0" u="none" strike="noStrike" kern="1200" baseline="0" dirty="0">
                <a:solidFill>
                  <a:schemeClr val="tx1"/>
                </a:solidFill>
                <a:latin typeface="+mn-lt"/>
                <a:ea typeface="+mn-ea"/>
                <a:cs typeface="+mn-cs"/>
              </a:rPr>
              <a:t>过此方法来指定过滤器的有效范围。</a:t>
            </a:r>
          </a:p>
          <a:p>
            <a:r>
              <a:rPr lang="en-US" altLang="zh-CN" sz="1200" b="0" i="0" u="none" strike="noStrike" kern="1200" baseline="0" dirty="0">
                <a:solidFill>
                  <a:schemeClr val="tx1"/>
                </a:solidFill>
                <a:latin typeface="+mn-lt"/>
                <a:ea typeface="+mn-ea"/>
                <a:cs typeface="+mn-cs"/>
              </a:rPr>
              <a:t>• run: </a:t>
            </a:r>
            <a:r>
              <a:rPr lang="zh-CN" altLang="en-US" sz="1200" b="0" i="0" u="none" strike="noStrike" kern="1200" baseline="0" dirty="0">
                <a:solidFill>
                  <a:schemeClr val="tx1"/>
                </a:solidFill>
                <a:latin typeface="+mn-lt"/>
                <a:ea typeface="+mn-ea"/>
                <a:cs typeface="+mn-cs"/>
              </a:rPr>
              <a:t>过滤器的具体逻辑。在该函数中， 我们可以实现自定义的过滤逻辑， 来确定</a:t>
            </a:r>
          </a:p>
          <a:p>
            <a:r>
              <a:rPr lang="zh-CN" altLang="en-US" sz="1200" b="0" i="0" u="none" strike="noStrike" kern="1200" baseline="0" dirty="0">
                <a:solidFill>
                  <a:schemeClr val="tx1"/>
                </a:solidFill>
                <a:latin typeface="+mn-lt"/>
                <a:ea typeface="+mn-ea"/>
                <a:cs typeface="+mn-cs"/>
              </a:rPr>
              <a:t>是否要拦截当前的请求， 不对其进行后续的路由， 或是在请求路由返回结果之后，</a:t>
            </a:r>
          </a:p>
          <a:p>
            <a:r>
              <a:rPr lang="zh-CN" altLang="en-US" sz="1200" b="0" i="0" u="none" strike="noStrike" kern="1200" baseline="0" dirty="0">
                <a:solidFill>
                  <a:schemeClr val="tx1"/>
                </a:solidFill>
                <a:latin typeface="+mn-lt"/>
                <a:ea typeface="+mn-ea"/>
                <a:cs typeface="+mn-cs"/>
              </a:rPr>
              <a:t>对处理结果做一些加工</a:t>
            </a:r>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31</a:t>
            </a:fld>
            <a:endParaRPr lang="zh-CN" altLang="en-US"/>
          </a:p>
        </p:txBody>
      </p:sp>
    </p:spTree>
    <p:extLst>
      <p:ext uri="{BB962C8B-B14F-4D97-AF65-F5344CB8AC3E}">
        <p14:creationId xmlns:p14="http://schemas.microsoft.com/office/powerpoint/2010/main" val="262863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a:solidFill>
                  <a:schemeClr val="tx1"/>
                </a:solidFill>
                <a:latin typeface="+mn-lt"/>
                <a:ea typeface="+mn-ea"/>
                <a:cs typeface="+mn-cs"/>
              </a:rPr>
              <a:t>Spring Cloud </a:t>
            </a:r>
            <a:r>
              <a:rPr lang="en-US" altLang="zh-CN" sz="1200" b="1" i="0" u="none" strike="noStrike" kern="1200" baseline="0" dirty="0" err="1">
                <a:solidFill>
                  <a:schemeClr val="tx1"/>
                </a:solidFill>
                <a:latin typeface="+mn-lt"/>
                <a:ea typeface="+mn-ea"/>
                <a:cs typeface="+mn-cs"/>
              </a:rPr>
              <a:t>Config</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实现了对服务端和客</a:t>
            </a:r>
          </a:p>
          <a:p>
            <a:r>
              <a:rPr lang="zh-CN" altLang="en-US" sz="1200" b="0" i="0" u="none" strike="noStrike" kern="1200" baseline="0" dirty="0">
                <a:solidFill>
                  <a:schemeClr val="tx1"/>
                </a:solidFill>
                <a:latin typeface="+mn-lt"/>
                <a:ea typeface="+mn-ea"/>
                <a:cs typeface="+mn-cs"/>
              </a:rPr>
              <a:t>户端中环境变量和属性配置的抽象映射， 所以它除了适用于</a:t>
            </a:r>
            <a:r>
              <a:rPr lang="en-US" altLang="zh-CN" sz="1200" b="1" i="0" u="none" strike="noStrike" kern="1200" baseline="0" dirty="0">
                <a:solidFill>
                  <a:schemeClr val="tx1"/>
                </a:solidFill>
                <a:latin typeface="+mn-lt"/>
                <a:ea typeface="+mn-ea"/>
                <a:cs typeface="+mn-cs"/>
              </a:rPr>
              <a:t>Spring </a:t>
            </a:r>
            <a:r>
              <a:rPr lang="zh-CN" altLang="en-US" sz="1200" b="0" i="0" u="none" strike="noStrike" kern="1200" baseline="0" dirty="0">
                <a:solidFill>
                  <a:schemeClr val="tx1"/>
                </a:solidFill>
                <a:latin typeface="+mn-lt"/>
                <a:ea typeface="+mn-ea"/>
                <a:cs typeface="+mn-cs"/>
              </a:rPr>
              <a:t>构建的应用程序之外，</a:t>
            </a:r>
          </a:p>
          <a:p>
            <a:r>
              <a:rPr lang="zh-CN" altLang="en-US" sz="1200" b="0" i="0" u="none" strike="noStrike" kern="1200" baseline="0" dirty="0">
                <a:solidFill>
                  <a:schemeClr val="tx1"/>
                </a:solidFill>
                <a:latin typeface="+mn-lt"/>
                <a:ea typeface="+mn-ea"/>
                <a:cs typeface="+mn-cs"/>
              </a:rPr>
              <a:t>也可以在任何其他语言运行的应用程序中使用。由于</a:t>
            </a:r>
            <a:r>
              <a:rPr lang="en-US" altLang="zh-CN" sz="1200" b="1" i="0" u="none" strike="noStrike" kern="1200" baseline="0" dirty="0">
                <a:solidFill>
                  <a:schemeClr val="tx1"/>
                </a:solidFill>
                <a:latin typeface="+mn-lt"/>
                <a:ea typeface="+mn-ea"/>
                <a:cs typeface="+mn-cs"/>
              </a:rPr>
              <a:t>Spring Cloud </a:t>
            </a:r>
            <a:r>
              <a:rPr lang="en-US" altLang="zh-CN" sz="1200" b="1" i="0" u="none" strike="noStrike" kern="1200" baseline="0" dirty="0" err="1">
                <a:solidFill>
                  <a:schemeClr val="tx1"/>
                </a:solidFill>
                <a:latin typeface="+mn-lt"/>
                <a:ea typeface="+mn-ea"/>
                <a:cs typeface="+mn-cs"/>
              </a:rPr>
              <a:t>Config</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实现的配置中心</a:t>
            </a:r>
          </a:p>
          <a:p>
            <a:r>
              <a:rPr lang="zh-CN" altLang="en-US" sz="1200" b="0" i="0" u="none" strike="noStrike" kern="1200" baseline="0" dirty="0">
                <a:solidFill>
                  <a:schemeClr val="tx1"/>
                </a:solidFill>
                <a:latin typeface="+mn-lt"/>
                <a:ea typeface="+mn-ea"/>
                <a:cs typeface="+mn-cs"/>
              </a:rPr>
              <a:t>默认采用</a:t>
            </a:r>
            <a:r>
              <a:rPr lang="en-US" altLang="zh-CN" sz="1200" b="1" i="0" u="none" strike="noStrike" kern="1200" baseline="0" dirty="0" err="1">
                <a:solidFill>
                  <a:schemeClr val="tx1"/>
                </a:solidFill>
                <a:latin typeface="+mn-lt"/>
                <a:ea typeface="+mn-ea"/>
                <a:cs typeface="+mn-cs"/>
              </a:rPr>
              <a:t>Git</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来存储配置信息， 所以使用</a:t>
            </a:r>
            <a:r>
              <a:rPr lang="en-US" altLang="zh-CN" sz="1200" b="1" i="0" u="none" strike="noStrike" kern="1200" baseline="0" dirty="0">
                <a:solidFill>
                  <a:schemeClr val="tx1"/>
                </a:solidFill>
                <a:latin typeface="+mn-lt"/>
                <a:ea typeface="+mn-ea"/>
                <a:cs typeface="+mn-cs"/>
              </a:rPr>
              <a:t>Spring Cloud </a:t>
            </a:r>
            <a:r>
              <a:rPr lang="en-US" altLang="zh-CN" sz="1200" b="1" i="0" u="none" strike="noStrike" kern="1200" baseline="0" dirty="0" err="1">
                <a:solidFill>
                  <a:schemeClr val="tx1"/>
                </a:solidFill>
                <a:latin typeface="+mn-lt"/>
                <a:ea typeface="+mn-ea"/>
                <a:cs typeface="+mn-cs"/>
              </a:rPr>
              <a:t>Config</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构建的配置服务器， 天然就</a:t>
            </a:r>
          </a:p>
          <a:p>
            <a:r>
              <a:rPr lang="zh-CN" altLang="en-US" sz="1200" b="0" i="0" u="none" strike="noStrike" kern="1200" baseline="0" dirty="0">
                <a:solidFill>
                  <a:schemeClr val="tx1"/>
                </a:solidFill>
                <a:latin typeface="+mn-lt"/>
                <a:ea typeface="+mn-ea"/>
                <a:cs typeface="+mn-cs"/>
              </a:rPr>
              <a:t>支持对微服务应用配置信息的版本管理， 并且可以通过</a:t>
            </a:r>
            <a:r>
              <a:rPr lang="en-US" altLang="zh-CN" sz="1200" b="1" i="0" u="none" strike="noStrike" kern="1200" baseline="0" dirty="0" err="1">
                <a:solidFill>
                  <a:schemeClr val="tx1"/>
                </a:solidFill>
                <a:latin typeface="+mn-lt"/>
                <a:ea typeface="+mn-ea"/>
                <a:cs typeface="+mn-cs"/>
              </a:rPr>
              <a:t>Git</a:t>
            </a:r>
            <a:r>
              <a:rPr lang="en-US" altLang="zh-CN" sz="1200" b="1"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客户端工具来方便地管理和访</a:t>
            </a:r>
          </a:p>
          <a:p>
            <a:r>
              <a:rPr lang="zh-CN" altLang="en-US" sz="1200" b="0" i="0" u="none" strike="noStrike" kern="1200" baseline="0" dirty="0">
                <a:solidFill>
                  <a:schemeClr val="tx1"/>
                </a:solidFill>
                <a:latin typeface="+mn-lt"/>
                <a:ea typeface="+mn-ea"/>
                <a:cs typeface="+mn-cs"/>
              </a:rPr>
              <a:t>问配置内容。当然它也提供了对其他存储方式的支持， 比如</a:t>
            </a:r>
            <a:r>
              <a:rPr lang="en-US" altLang="zh-CN" sz="1200" b="1" i="0" u="none" strike="noStrike" kern="1200" baseline="0" dirty="0">
                <a:solidFill>
                  <a:schemeClr val="tx1"/>
                </a:solidFill>
                <a:latin typeface="+mn-lt"/>
                <a:ea typeface="+mn-ea"/>
                <a:cs typeface="+mn-cs"/>
              </a:rPr>
              <a:t>SYN </a:t>
            </a:r>
            <a:r>
              <a:rPr lang="zh-CN" altLang="en-US" sz="1200" b="0" i="0" u="none" strike="noStrike" kern="1200" baseline="0" dirty="0">
                <a:solidFill>
                  <a:schemeClr val="tx1"/>
                </a:solidFill>
                <a:latin typeface="+mn-lt"/>
                <a:ea typeface="+mn-ea"/>
                <a:cs typeface="+mn-cs"/>
              </a:rPr>
              <a:t>仓库、本地化文件系统。</a:t>
            </a:r>
            <a:endParaRPr lang="zh-CN" altLang="en-US" dirty="0"/>
          </a:p>
        </p:txBody>
      </p:sp>
      <p:sp>
        <p:nvSpPr>
          <p:cNvPr id="4" name="灯片编号占位符 3"/>
          <p:cNvSpPr>
            <a:spLocks noGrp="1"/>
          </p:cNvSpPr>
          <p:nvPr>
            <p:ph type="sldNum" sz="quarter" idx="10"/>
          </p:nvPr>
        </p:nvSpPr>
        <p:spPr/>
        <p:txBody>
          <a:bodyPr/>
          <a:lstStyle/>
          <a:p>
            <a:fld id="{B64535CE-E09C-4FAA-AA31-64E7561006F5}" type="slidenum">
              <a:rPr lang="zh-CN" altLang="en-US" smtClean="0"/>
              <a:t>35</a:t>
            </a:fld>
            <a:endParaRPr lang="zh-CN" altLang="en-US"/>
          </a:p>
        </p:txBody>
      </p:sp>
    </p:spTree>
    <p:extLst>
      <p:ext uri="{BB962C8B-B14F-4D97-AF65-F5344CB8AC3E}">
        <p14:creationId xmlns:p14="http://schemas.microsoft.com/office/powerpoint/2010/main" val="24692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pPr/>
              <a:t>2018/4/17</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pPr/>
              <a:t>2018/4/17</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pPr/>
              <a:t>2018/4/17</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06552"/>
            <a:ext cx="6858000" cy="990600"/>
          </a:xfrm>
        </p:spPr>
        <p:txBody>
          <a:bodyPr/>
          <a:lstStyle/>
          <a:p>
            <a:pPr algn="ctr"/>
            <a:r>
              <a:rPr lang="zh-CN" altLang="en-US" dirty="0">
                <a:solidFill>
                  <a:schemeClr val="bg1"/>
                </a:solidFill>
              </a:rPr>
              <a:t>微服务</a:t>
            </a:r>
            <a:r>
              <a:rPr lang="en-US" altLang="zh-CN" dirty="0">
                <a:solidFill>
                  <a:schemeClr val="bg1"/>
                </a:solidFill>
              </a:rPr>
              <a:t>Spring Cloud</a:t>
            </a:r>
            <a:r>
              <a:rPr lang="zh-CN" altLang="en-US" dirty="0">
                <a:solidFill>
                  <a:schemeClr val="bg1"/>
                </a:solidFill>
              </a:rPr>
              <a:t>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Spring Cloud</a:t>
            </a:r>
            <a:endParaRPr lang="zh-CN" altLang="en-US" dirty="0">
              <a:solidFill>
                <a:schemeClr val="bg1"/>
              </a:solidFill>
            </a:endParaRPr>
          </a:p>
        </p:txBody>
      </p:sp>
      <p:sp>
        <p:nvSpPr>
          <p:cNvPr id="3" name="内容占位符 2"/>
          <p:cNvSpPr>
            <a:spLocks noGrp="1"/>
          </p:cNvSpPr>
          <p:nvPr>
            <p:ph sz="quarter" idx="1"/>
          </p:nvPr>
        </p:nvSpPr>
        <p:spPr/>
        <p:txBody>
          <a:bodyPr/>
          <a:lstStyle/>
          <a:p>
            <a:pPr marL="0" indent="0">
              <a:buNone/>
            </a:pPr>
            <a:r>
              <a:rPr lang="en-US" altLang="zh-CN" dirty="0">
                <a:solidFill>
                  <a:schemeClr val="bg1"/>
                </a:solidFill>
              </a:rPr>
              <a:t>Spring Cloud</a:t>
            </a:r>
            <a:r>
              <a:rPr lang="zh-CN" altLang="en-US" dirty="0">
                <a:solidFill>
                  <a:schemeClr val="bg1"/>
                </a:solidFill>
              </a:rPr>
              <a:t>是一系列框架的有序集合。它利用</a:t>
            </a:r>
            <a:r>
              <a:rPr lang="en-US" altLang="zh-CN" dirty="0">
                <a:solidFill>
                  <a:schemeClr val="bg1"/>
                </a:solidFill>
              </a:rPr>
              <a:t>Spring Boot</a:t>
            </a:r>
            <a:r>
              <a:rPr lang="zh-CN" altLang="en-US" dirty="0">
                <a:solidFill>
                  <a:schemeClr val="bg1"/>
                </a:solidFill>
              </a:rPr>
              <a:t>的开发便利性巧妙地简化了分布式系统基础设施的开发，如服务发现注册、配置中心、消息总线、负载均衡、断路器、数据监控等，都可以用</a:t>
            </a:r>
            <a:r>
              <a:rPr lang="en-US" altLang="zh-CN" dirty="0">
                <a:solidFill>
                  <a:schemeClr val="bg1"/>
                </a:solidFill>
              </a:rPr>
              <a:t>Spring Boot</a:t>
            </a:r>
            <a:r>
              <a:rPr lang="zh-CN" altLang="en-US" dirty="0">
                <a:solidFill>
                  <a:schemeClr val="bg1"/>
                </a:solidFill>
              </a:rPr>
              <a:t>的开发风格做到一键启动和部署。</a:t>
            </a:r>
            <a:r>
              <a:rPr lang="en-US" altLang="zh-CN" dirty="0">
                <a:solidFill>
                  <a:schemeClr val="bg1"/>
                </a:solidFill>
              </a:rPr>
              <a:t>Spring</a:t>
            </a:r>
            <a:r>
              <a:rPr lang="zh-CN" altLang="en-US" dirty="0">
                <a:solidFill>
                  <a:schemeClr val="bg1"/>
                </a:solidFill>
              </a:rPr>
              <a:t>并没有重复制造轮子，它只是将目前各家公司开发的比较成熟、经得起实际考验的服务框架组合起来，通过</a:t>
            </a:r>
            <a:r>
              <a:rPr lang="en-US" altLang="zh-CN" dirty="0">
                <a:solidFill>
                  <a:schemeClr val="bg1"/>
                </a:solidFill>
              </a:rPr>
              <a:t>Spring Boot</a:t>
            </a:r>
            <a:r>
              <a:rPr lang="zh-CN" altLang="en-US" dirty="0">
                <a:solidFill>
                  <a:schemeClr val="bg1"/>
                </a:solidFill>
              </a:rPr>
              <a:t>风格进行再封装屏蔽掉了复杂的配置和实现原理，最终给开发者留出了一套简单易懂、易部署和易维护的分布式系统开发工具包</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Spring Cloud</a:t>
            </a:r>
            <a:r>
              <a:rPr lang="zh-CN" altLang="en-US" dirty="0">
                <a:solidFill>
                  <a:schemeClr val="bg1"/>
                </a:solidFill>
              </a:rPr>
              <a:t>核心功能</a:t>
            </a:r>
          </a:p>
        </p:txBody>
      </p:sp>
      <p:sp>
        <p:nvSpPr>
          <p:cNvPr id="3" name="内容占位符 2"/>
          <p:cNvSpPr>
            <a:spLocks noGrp="1"/>
          </p:cNvSpPr>
          <p:nvPr>
            <p:ph sz="quarter" idx="1"/>
          </p:nvPr>
        </p:nvSpPr>
        <p:spPr/>
        <p:txBody>
          <a:bodyPr/>
          <a:lstStyle/>
          <a:p>
            <a:r>
              <a:rPr lang="en-US" dirty="0">
                <a:solidFill>
                  <a:schemeClr val="bg1"/>
                </a:solidFill>
              </a:rPr>
              <a:t>Eureka</a:t>
            </a:r>
            <a:r>
              <a:rPr lang="zh-CN" altLang="en-US" dirty="0">
                <a:solidFill>
                  <a:schemeClr val="bg1"/>
                </a:solidFill>
              </a:rPr>
              <a:t>：基于</a:t>
            </a:r>
            <a:r>
              <a:rPr lang="en-US" dirty="0">
                <a:solidFill>
                  <a:schemeClr val="bg1"/>
                </a:solidFill>
              </a:rPr>
              <a:t>REST</a:t>
            </a:r>
            <a:r>
              <a:rPr lang="zh-CN" altLang="en-US" dirty="0">
                <a:solidFill>
                  <a:schemeClr val="bg1"/>
                </a:solidFill>
              </a:rPr>
              <a:t>服务的分布式中间件，主要用于服务管理。</a:t>
            </a:r>
            <a:endParaRPr lang="en-US" altLang="zh-CN" dirty="0">
              <a:solidFill>
                <a:schemeClr val="bg1"/>
              </a:solidFill>
            </a:endParaRPr>
          </a:p>
          <a:p>
            <a:r>
              <a:rPr lang="en-US" altLang="zh-CN" dirty="0">
                <a:solidFill>
                  <a:schemeClr val="bg1"/>
                </a:solidFill>
              </a:rPr>
              <a:t>Ribbon</a:t>
            </a:r>
            <a:r>
              <a:rPr lang="zh-CN" altLang="en-US" dirty="0">
                <a:solidFill>
                  <a:schemeClr val="bg1"/>
                </a:solidFill>
              </a:rPr>
              <a:t>：负载均衡框架。</a:t>
            </a:r>
          </a:p>
          <a:p>
            <a:r>
              <a:rPr lang="en-US" dirty="0" err="1">
                <a:solidFill>
                  <a:schemeClr val="bg1"/>
                </a:solidFill>
              </a:rPr>
              <a:t>Hystrix</a:t>
            </a:r>
            <a:r>
              <a:rPr lang="zh-CN" altLang="en-US" dirty="0">
                <a:solidFill>
                  <a:schemeClr val="bg1"/>
                </a:solidFill>
              </a:rPr>
              <a:t>：容错框架，通过添加延迟阀值以及容错的逻辑，来帮助我们控制分布式系统间组件的交互。</a:t>
            </a:r>
          </a:p>
          <a:p>
            <a:r>
              <a:rPr lang="en-US" dirty="0">
                <a:solidFill>
                  <a:schemeClr val="bg1"/>
                </a:solidFill>
              </a:rPr>
              <a:t>Feign</a:t>
            </a:r>
            <a:r>
              <a:rPr lang="zh-CN" altLang="en-US" dirty="0">
                <a:solidFill>
                  <a:schemeClr val="bg1"/>
                </a:solidFill>
              </a:rPr>
              <a:t>：一个</a:t>
            </a:r>
            <a:r>
              <a:rPr lang="en-US" dirty="0">
                <a:solidFill>
                  <a:schemeClr val="bg1"/>
                </a:solidFill>
              </a:rPr>
              <a:t>REST</a:t>
            </a:r>
            <a:r>
              <a:rPr lang="zh-CN" altLang="en-US" dirty="0">
                <a:solidFill>
                  <a:schemeClr val="bg1"/>
                </a:solidFill>
              </a:rPr>
              <a:t>客户端，目的是为了简化</a:t>
            </a:r>
            <a:r>
              <a:rPr lang="en-US" dirty="0">
                <a:solidFill>
                  <a:schemeClr val="bg1"/>
                </a:solidFill>
              </a:rPr>
              <a:t>Web Service</a:t>
            </a:r>
            <a:r>
              <a:rPr lang="zh-CN" altLang="en-US" dirty="0">
                <a:solidFill>
                  <a:schemeClr val="bg1"/>
                </a:solidFill>
              </a:rPr>
              <a:t>客户端的开发</a:t>
            </a:r>
          </a:p>
          <a:p>
            <a:r>
              <a:rPr lang="en-US" dirty="0" err="1">
                <a:solidFill>
                  <a:schemeClr val="bg1"/>
                </a:solidFill>
              </a:rPr>
              <a:t>Zuul</a:t>
            </a:r>
            <a:r>
              <a:rPr lang="zh-CN" altLang="en-US" dirty="0">
                <a:solidFill>
                  <a:schemeClr val="bg1"/>
                </a:solidFill>
              </a:rPr>
              <a:t>：为微服务集群提供过代理、过滤、路由等功能。</a:t>
            </a:r>
            <a:endParaRPr lang="en-US" altLang="zh-CN" dirty="0">
              <a:solidFill>
                <a:schemeClr val="bg1"/>
              </a:solidFill>
            </a:endParaRPr>
          </a:p>
          <a:p>
            <a:r>
              <a:rPr lang="en-US" altLang="zh-CN" dirty="0" err="1">
                <a:solidFill>
                  <a:schemeClr val="bg1"/>
                </a:solidFill>
              </a:rPr>
              <a:t>Config</a:t>
            </a:r>
            <a:r>
              <a:rPr lang="zh-CN" altLang="en-US" dirty="0">
                <a:solidFill>
                  <a:schemeClr val="bg1"/>
                </a:solidFill>
              </a:rPr>
              <a:t>：</a:t>
            </a:r>
            <a:r>
              <a:rPr lang="zh-CN" altLang="zh-CN" dirty="0">
                <a:solidFill>
                  <a:schemeClr val="bg1"/>
                </a:solidFill>
              </a:rPr>
              <a:t>分布式配置中心组件</a:t>
            </a:r>
            <a:r>
              <a:rPr lang="en-US" altLang="zh-CN" dirty="0">
                <a:solidFill>
                  <a:schemeClr val="bg1"/>
                </a:solidFill>
              </a:rPr>
              <a:t>,</a:t>
            </a:r>
            <a:r>
              <a:rPr lang="zh-CN" altLang="zh-CN" dirty="0">
                <a:solidFill>
                  <a:schemeClr val="bg1"/>
                </a:solidFill>
              </a:rPr>
              <a:t>支持配置服务放在配置服务的内存中（即本地），也支持放在远程</a:t>
            </a:r>
            <a:r>
              <a:rPr lang="en-US" altLang="zh-CN" dirty="0" err="1">
                <a:solidFill>
                  <a:schemeClr val="bg1"/>
                </a:solidFill>
              </a:rPr>
              <a:t>Git</a:t>
            </a:r>
            <a:r>
              <a:rPr lang="zh-CN" altLang="en-US" dirty="0">
                <a:solidFill>
                  <a:schemeClr val="bg1"/>
                </a:solidFill>
              </a:rPr>
              <a:t>、</a:t>
            </a:r>
            <a:r>
              <a:rPr lang="en-US" altLang="zh-CN" dirty="0">
                <a:solidFill>
                  <a:schemeClr val="bg1"/>
                </a:solidFill>
              </a:rPr>
              <a:t>SVN</a:t>
            </a:r>
            <a:r>
              <a:rPr lang="zh-CN" altLang="en-US" dirty="0">
                <a:solidFill>
                  <a:schemeClr val="bg1"/>
                </a:solidFill>
              </a:rPr>
              <a:t>。</a:t>
            </a:r>
          </a:p>
          <a:p>
            <a:endParaRPr lang="zh-CN" altLang="en-US" dirty="0"/>
          </a:p>
        </p:txBody>
      </p:sp>
    </p:spTree>
    <p:extLst>
      <p:ext uri="{BB962C8B-B14F-4D97-AF65-F5344CB8AC3E}">
        <p14:creationId xmlns:p14="http://schemas.microsoft.com/office/powerpoint/2010/main" val="365538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68760"/>
            <a:ext cx="829126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a:extLst>
              <a:ext uri="{FF2B5EF4-FFF2-40B4-BE49-F238E27FC236}">
                <a16:creationId xmlns:a16="http://schemas.microsoft.com/office/drawing/2014/main" id="{ACEF068A-8DBE-48FE-986D-091CB1185927}"/>
              </a:ext>
            </a:extLst>
          </p:cNvPr>
          <p:cNvSpPr>
            <a:spLocks noGrp="1"/>
          </p:cNvSpPr>
          <p:nvPr>
            <p:ph type="title"/>
          </p:nvPr>
        </p:nvSpPr>
        <p:spPr>
          <a:xfrm>
            <a:off x="107504" y="152400"/>
            <a:ext cx="8579296" cy="990600"/>
          </a:xfrm>
        </p:spPr>
        <p:txBody>
          <a:bodyPr/>
          <a:lstStyle/>
          <a:p>
            <a:r>
              <a:rPr lang="en-US" altLang="zh-CN" dirty="0">
                <a:solidFill>
                  <a:schemeClr val="bg1"/>
                </a:solidFill>
              </a:rPr>
              <a:t>Spring Cloud</a:t>
            </a:r>
            <a:r>
              <a:rPr lang="zh-CN" altLang="en-US" dirty="0">
                <a:solidFill>
                  <a:schemeClr val="bg1"/>
                </a:solidFill>
              </a:rPr>
              <a:t>组件架构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四、</a:t>
            </a:r>
            <a:r>
              <a:rPr lang="en-US" altLang="zh-CN" dirty="0">
                <a:solidFill>
                  <a:srgbClr val="FF0000"/>
                </a:solidFill>
                <a:latin typeface="宋体" panose="02010600030101010101" pitchFamily="2" charset="-122"/>
                <a:ea typeface="宋体" panose="02010600030101010101" pitchFamily="2" charset="-122"/>
              </a:rPr>
              <a:t>Eureka</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396687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Eureka</a:t>
            </a:r>
            <a:endParaRPr lang="zh-CN" altLang="en-US" dirty="0">
              <a:solidFill>
                <a:schemeClr val="bg1"/>
              </a:solidFill>
            </a:endParaRPr>
          </a:p>
        </p:txBody>
      </p:sp>
      <p:sp>
        <p:nvSpPr>
          <p:cNvPr id="3" name="内容占位符 2"/>
          <p:cNvSpPr>
            <a:spLocks noGrp="1"/>
          </p:cNvSpPr>
          <p:nvPr>
            <p:ph sz="quarter" idx="1"/>
          </p:nvPr>
        </p:nvSpPr>
        <p:spPr/>
        <p:txBody>
          <a:bodyPr>
            <a:normAutofit/>
          </a:bodyPr>
          <a:lstStyle/>
          <a:p>
            <a:pPr marL="0" indent="0">
              <a:buNone/>
            </a:pPr>
            <a:r>
              <a:rPr lang="en-US" altLang="zh-CN" dirty="0">
                <a:solidFill>
                  <a:schemeClr val="bg1"/>
                </a:solidFill>
              </a:rPr>
              <a:t>Eureka</a:t>
            </a:r>
            <a:r>
              <a:rPr lang="zh-CN" altLang="en-US" dirty="0">
                <a:solidFill>
                  <a:schemeClr val="bg1"/>
                </a:solidFill>
              </a:rPr>
              <a:t>由两个组件组成：</a:t>
            </a:r>
            <a:r>
              <a:rPr lang="en-US" altLang="zh-CN" dirty="0">
                <a:solidFill>
                  <a:schemeClr val="bg1"/>
                </a:solidFill>
              </a:rPr>
              <a:t>Eureka</a:t>
            </a:r>
            <a:r>
              <a:rPr lang="zh-CN" altLang="en-US" dirty="0">
                <a:solidFill>
                  <a:schemeClr val="bg1"/>
                </a:solidFill>
              </a:rPr>
              <a:t>服务器和</a:t>
            </a:r>
            <a:r>
              <a:rPr lang="en-US" altLang="zh-CN" dirty="0">
                <a:solidFill>
                  <a:schemeClr val="bg1"/>
                </a:solidFill>
              </a:rPr>
              <a:t>Eureka</a:t>
            </a:r>
            <a:r>
              <a:rPr lang="zh-CN" altLang="en-US" dirty="0">
                <a:solidFill>
                  <a:schemeClr val="bg1"/>
                </a:solidFill>
              </a:rPr>
              <a:t>客户端。</a:t>
            </a:r>
            <a:r>
              <a:rPr lang="en-US" altLang="zh-CN" dirty="0">
                <a:solidFill>
                  <a:schemeClr val="bg1"/>
                </a:solidFill>
              </a:rPr>
              <a:t>Eureka</a:t>
            </a:r>
            <a:r>
              <a:rPr lang="zh-CN" altLang="en-US" dirty="0">
                <a:solidFill>
                  <a:schemeClr val="bg1"/>
                </a:solidFill>
              </a:rPr>
              <a:t>服务器用作服务注册服务器。</a:t>
            </a:r>
            <a:r>
              <a:rPr lang="en-US" altLang="zh-CN" dirty="0">
                <a:solidFill>
                  <a:schemeClr val="bg1"/>
                </a:solidFill>
              </a:rPr>
              <a:t>Eureka</a:t>
            </a:r>
            <a:r>
              <a:rPr lang="zh-CN" altLang="en-US" dirty="0">
                <a:solidFill>
                  <a:schemeClr val="bg1"/>
                </a:solidFill>
              </a:rPr>
              <a:t>客户端是一个</a:t>
            </a:r>
            <a:r>
              <a:rPr lang="en-US" altLang="zh-CN" dirty="0">
                <a:solidFill>
                  <a:schemeClr val="bg1"/>
                </a:solidFill>
              </a:rPr>
              <a:t>java</a:t>
            </a:r>
            <a:r>
              <a:rPr lang="zh-CN" altLang="en-US" dirty="0">
                <a:solidFill>
                  <a:schemeClr val="bg1"/>
                </a:solidFill>
              </a:rPr>
              <a:t>客户端，用来简化与服务器的交互、作为轮询负载均衡器，并提供服务的故障切换支持。</a:t>
            </a:r>
            <a:endParaRPr lang="en-US" altLang="zh-CN" dirty="0">
              <a:solidFill>
                <a:schemeClr val="bg1"/>
              </a:solidFill>
            </a:endParaRPr>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Eureka</a:t>
            </a:r>
            <a:r>
              <a:rPr lang="zh-CN" altLang="en-US" dirty="0">
                <a:solidFill>
                  <a:schemeClr val="bg1"/>
                </a:solidFill>
              </a:rPr>
              <a:t>架构</a:t>
            </a:r>
          </a:p>
        </p:txBody>
      </p:sp>
      <p:pic>
        <p:nvPicPr>
          <p:cNvPr id="5" name="Picture 2" descr="D:\Spring Cloud\图片\03\3-1.png"/>
          <p:cNvPicPr>
            <a:picLocks noGrp="1" noChangeAspect="1" noChangeArrowheads="1"/>
          </p:cNvPicPr>
          <p:nvPr>
            <p:ph sz="quarter" idx="1"/>
          </p:nvPr>
        </p:nvPicPr>
        <p:blipFill>
          <a:blip r:embed="rId2"/>
          <a:srcRect/>
          <a:stretch>
            <a:fillRect/>
          </a:stretch>
        </p:blipFill>
        <p:spPr bwMode="auto">
          <a:xfrm>
            <a:off x="457200" y="1246133"/>
            <a:ext cx="8532827" cy="5063187"/>
          </a:xfrm>
          <a:prstGeom prst="rect">
            <a:avLst/>
          </a:prstGeom>
          <a:noFill/>
        </p:spPr>
      </p:pic>
    </p:spTree>
    <p:extLst>
      <p:ext uri="{BB962C8B-B14F-4D97-AF65-F5344CB8AC3E}">
        <p14:creationId xmlns:p14="http://schemas.microsoft.com/office/powerpoint/2010/main" val="21784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Eureka</a:t>
            </a:r>
            <a:r>
              <a:rPr lang="zh-CN" altLang="en-US" dirty="0">
                <a:solidFill>
                  <a:schemeClr val="bg1"/>
                </a:solidFill>
              </a:rPr>
              <a:t>集群架构图</a:t>
            </a:r>
          </a:p>
        </p:txBody>
      </p:sp>
      <p:pic>
        <p:nvPicPr>
          <p:cNvPr id="1026" name="Picture 2" descr="D:\Spring Cloud\图片\03\3-6.png"/>
          <p:cNvPicPr>
            <a:picLocks noChangeAspect="1" noChangeArrowheads="1"/>
          </p:cNvPicPr>
          <p:nvPr/>
        </p:nvPicPr>
        <p:blipFill>
          <a:blip r:embed="rId2"/>
          <a:srcRect/>
          <a:stretch>
            <a:fillRect/>
          </a:stretch>
        </p:blipFill>
        <p:spPr bwMode="auto">
          <a:xfrm>
            <a:off x="457200" y="1268760"/>
            <a:ext cx="8229600" cy="5040560"/>
          </a:xfrm>
          <a:prstGeom prst="rect">
            <a:avLst/>
          </a:prstGeom>
          <a:noFill/>
        </p:spPr>
      </p:pic>
    </p:spTree>
    <p:extLst>
      <p:ext uri="{BB962C8B-B14F-4D97-AF65-F5344CB8AC3E}">
        <p14:creationId xmlns:p14="http://schemas.microsoft.com/office/powerpoint/2010/main" val="110269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五、</a:t>
            </a:r>
            <a:r>
              <a:rPr lang="en-US" altLang="zh-CN" dirty="0">
                <a:solidFill>
                  <a:srgbClr val="FF0000"/>
                </a:solidFill>
                <a:latin typeface="宋体" panose="02010600030101010101" pitchFamily="2" charset="-122"/>
                <a:ea typeface="宋体" panose="02010600030101010101" pitchFamily="2" charset="-122"/>
              </a:rPr>
              <a:t>Ribbon</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261957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Ribbon</a:t>
            </a:r>
            <a:r>
              <a:rPr lang="zh-CN" altLang="en-US" dirty="0">
                <a:solidFill>
                  <a:schemeClr val="bg1"/>
                </a:solidFill>
              </a:rPr>
              <a:t>简介</a:t>
            </a:r>
          </a:p>
        </p:txBody>
      </p:sp>
      <p:sp>
        <p:nvSpPr>
          <p:cNvPr id="3" name="内容占位符 2"/>
          <p:cNvSpPr>
            <a:spLocks noGrp="1"/>
          </p:cNvSpPr>
          <p:nvPr>
            <p:ph sz="quarter" idx="1"/>
          </p:nvPr>
        </p:nvSpPr>
        <p:spPr/>
        <p:txBody>
          <a:bodyPr/>
          <a:lstStyle/>
          <a:p>
            <a:r>
              <a:rPr lang="zh-CN" altLang="en-US" dirty="0">
                <a:solidFill>
                  <a:schemeClr val="bg1"/>
                </a:solidFill>
              </a:rPr>
              <a:t>负载均衡框架，支持可插拔式的负载均衡规则</a:t>
            </a:r>
            <a:endParaRPr lang="en-US" altLang="zh-CN" dirty="0">
              <a:solidFill>
                <a:schemeClr val="bg1"/>
              </a:solidFill>
            </a:endParaRPr>
          </a:p>
          <a:p>
            <a:r>
              <a:rPr lang="zh-CN" altLang="en-US" dirty="0">
                <a:solidFill>
                  <a:schemeClr val="bg1"/>
                </a:solidFill>
              </a:rPr>
              <a:t>支持多种协议，如</a:t>
            </a:r>
            <a:r>
              <a:rPr lang="en-US" altLang="zh-CN" dirty="0">
                <a:solidFill>
                  <a:schemeClr val="bg1"/>
                </a:solidFill>
              </a:rPr>
              <a:t>HTTP</a:t>
            </a:r>
            <a:r>
              <a:rPr lang="zh-CN" altLang="en-US" dirty="0">
                <a:solidFill>
                  <a:schemeClr val="bg1"/>
                </a:solidFill>
              </a:rPr>
              <a:t>、</a:t>
            </a:r>
            <a:r>
              <a:rPr lang="en-US" altLang="zh-CN" dirty="0">
                <a:solidFill>
                  <a:schemeClr val="bg1"/>
                </a:solidFill>
              </a:rPr>
              <a:t>UDP</a:t>
            </a:r>
            <a:r>
              <a:rPr lang="zh-CN" altLang="en-US" dirty="0">
                <a:solidFill>
                  <a:schemeClr val="bg1"/>
                </a:solidFill>
              </a:rPr>
              <a:t>等</a:t>
            </a:r>
            <a:endParaRPr lang="en-US" altLang="zh-CN" dirty="0">
              <a:solidFill>
                <a:schemeClr val="bg1"/>
              </a:solidFill>
            </a:endParaRPr>
          </a:p>
          <a:p>
            <a:r>
              <a:rPr lang="zh-CN" altLang="en-US" dirty="0">
                <a:solidFill>
                  <a:schemeClr val="bg1"/>
                </a:solidFill>
              </a:rPr>
              <a:t>提供负载均衡客户端</a:t>
            </a:r>
            <a:endParaRPr lang="en-US" altLang="zh-CN" dirty="0">
              <a:solidFill>
                <a:schemeClr val="bg1"/>
              </a:solidFill>
            </a:endParaRPr>
          </a:p>
          <a:p>
            <a:endParaRPr lang="zh-CN" altLang="en-US" dirty="0"/>
          </a:p>
        </p:txBody>
      </p:sp>
    </p:spTree>
    <p:extLst>
      <p:ext uri="{BB962C8B-B14F-4D97-AF65-F5344CB8AC3E}">
        <p14:creationId xmlns:p14="http://schemas.microsoft.com/office/powerpoint/2010/main" val="112586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负载均衡器组件</a:t>
            </a:r>
          </a:p>
        </p:txBody>
      </p:sp>
      <p:sp>
        <p:nvSpPr>
          <p:cNvPr id="3" name="内容占位符 2"/>
          <p:cNvSpPr>
            <a:spLocks noGrp="1"/>
          </p:cNvSpPr>
          <p:nvPr>
            <p:ph sz="quarter" idx="1"/>
          </p:nvPr>
        </p:nvSpPr>
        <p:spPr/>
        <p:txBody>
          <a:bodyPr/>
          <a:lstStyle/>
          <a:p>
            <a:r>
              <a:rPr lang="zh-CN" altLang="en-US" dirty="0">
                <a:solidFill>
                  <a:schemeClr val="bg1"/>
                </a:solidFill>
              </a:rPr>
              <a:t>一个负载均衡器，至少提供以下功能：</a:t>
            </a:r>
            <a:endParaRPr lang="en-US" altLang="zh-CN" dirty="0">
              <a:solidFill>
                <a:schemeClr val="bg1"/>
              </a:solidFill>
            </a:endParaRPr>
          </a:p>
          <a:p>
            <a:pPr lvl="1"/>
            <a:r>
              <a:rPr lang="zh-CN" altLang="en-US" dirty="0">
                <a:solidFill>
                  <a:schemeClr val="bg1"/>
                </a:solidFill>
              </a:rPr>
              <a:t>要维护各个服务器的</a:t>
            </a:r>
            <a:r>
              <a:rPr lang="en-US" altLang="zh-CN" dirty="0">
                <a:solidFill>
                  <a:schemeClr val="bg1"/>
                </a:solidFill>
              </a:rPr>
              <a:t>IP</a:t>
            </a:r>
            <a:r>
              <a:rPr lang="zh-CN" altLang="en-US" dirty="0">
                <a:solidFill>
                  <a:schemeClr val="bg1"/>
                </a:solidFill>
              </a:rPr>
              <a:t>等信息</a:t>
            </a:r>
            <a:endParaRPr lang="en-US" altLang="zh-CN" dirty="0">
              <a:solidFill>
                <a:schemeClr val="bg1"/>
              </a:solidFill>
            </a:endParaRPr>
          </a:p>
          <a:p>
            <a:pPr lvl="1"/>
            <a:r>
              <a:rPr lang="zh-CN" altLang="en-US" dirty="0">
                <a:solidFill>
                  <a:schemeClr val="bg1"/>
                </a:solidFill>
              </a:rPr>
              <a:t>根据特定逻辑选取服务器</a:t>
            </a:r>
            <a:endParaRPr lang="en-US" altLang="zh-CN" dirty="0">
              <a:solidFill>
                <a:schemeClr val="bg1"/>
              </a:solidFill>
            </a:endParaRPr>
          </a:p>
          <a:p>
            <a:r>
              <a:rPr lang="zh-CN" altLang="en-US" dirty="0">
                <a:solidFill>
                  <a:schemeClr val="bg1"/>
                </a:solidFill>
              </a:rPr>
              <a:t>为了实现基本的负载均衡功能，</a:t>
            </a:r>
            <a:r>
              <a:rPr lang="en-US" altLang="zh-CN" dirty="0">
                <a:solidFill>
                  <a:schemeClr val="bg1"/>
                </a:solidFill>
              </a:rPr>
              <a:t>Ribbon</a:t>
            </a:r>
            <a:r>
              <a:rPr lang="zh-CN" altLang="en-US" dirty="0">
                <a:solidFill>
                  <a:schemeClr val="bg1"/>
                </a:solidFill>
              </a:rPr>
              <a:t>的负载均衡器有三大子模块：</a:t>
            </a:r>
            <a:endParaRPr lang="en-US" altLang="zh-CN" dirty="0">
              <a:solidFill>
                <a:schemeClr val="bg1"/>
              </a:solidFill>
            </a:endParaRPr>
          </a:p>
          <a:p>
            <a:pPr lvl="1"/>
            <a:r>
              <a:rPr lang="en-US" altLang="zh-CN" dirty="0">
                <a:solidFill>
                  <a:schemeClr val="bg1"/>
                </a:solidFill>
              </a:rPr>
              <a:t>Rule</a:t>
            </a:r>
          </a:p>
          <a:p>
            <a:pPr lvl="1"/>
            <a:r>
              <a:rPr lang="en-US" altLang="zh-CN" dirty="0">
                <a:solidFill>
                  <a:schemeClr val="bg1"/>
                </a:solidFill>
              </a:rPr>
              <a:t>Ping</a:t>
            </a:r>
          </a:p>
          <a:p>
            <a:pPr lvl="1"/>
            <a:r>
              <a:rPr lang="en-US" altLang="zh-CN" dirty="0" err="1">
                <a:solidFill>
                  <a:schemeClr val="bg1"/>
                </a:solidFill>
              </a:rPr>
              <a:t>ServerList</a:t>
            </a:r>
            <a:endParaRPr lang="en-US" altLang="zh-CN" dirty="0">
              <a:solidFill>
                <a:schemeClr val="bg1"/>
              </a:solidFill>
            </a:endParaRPr>
          </a:p>
          <a:p>
            <a:pPr lvl="1"/>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72303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indent="0">
              <a:buNone/>
            </a:pPr>
            <a:r>
              <a:rPr lang="zh-CN" altLang="en-US" dirty="0">
                <a:solidFill>
                  <a:srgbClr val="FF0000"/>
                </a:solidFill>
                <a:latin typeface="+mj-ea"/>
                <a:ea typeface="+mj-ea"/>
              </a:rPr>
              <a:t>一、传统服务架构与微服务架构</a:t>
            </a:r>
            <a:endParaRPr lang="en-US" altLang="zh-CN" dirty="0">
              <a:solidFill>
                <a:srgbClr val="FF0000"/>
              </a:solidFill>
              <a:latin typeface="+mj-ea"/>
              <a:ea typeface="+mj-ea"/>
            </a:endParaRPr>
          </a:p>
          <a:p>
            <a:pPr marL="0" indent="0">
              <a:buNone/>
            </a:pPr>
            <a:r>
              <a:rPr lang="zh-CN" altLang="en-US" dirty="0">
                <a:solidFill>
                  <a:schemeClr val="bg1"/>
                </a:solidFill>
                <a:latin typeface="+mj-ea"/>
                <a:ea typeface="+mj-ea"/>
              </a:rPr>
              <a:t>二、什么是微服务</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三、</a:t>
            </a:r>
            <a:r>
              <a:rPr lang="en-US" altLang="zh-CN" dirty="0" err="1">
                <a:solidFill>
                  <a:schemeClr val="bg1"/>
                </a:solidFill>
                <a:latin typeface="+mj-ea"/>
                <a:ea typeface="+mj-ea"/>
              </a:rPr>
              <a:t>SpringCloud</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四、</a:t>
            </a:r>
            <a:r>
              <a:rPr lang="en-US" altLang="zh-CN" dirty="0">
                <a:solidFill>
                  <a:schemeClr val="bg1"/>
                </a:solidFill>
                <a:latin typeface="+mj-ea"/>
                <a:ea typeface="+mj-ea"/>
              </a:rPr>
              <a:t>Eureka</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五、</a:t>
            </a:r>
            <a:r>
              <a:rPr lang="en-US" altLang="zh-CN" dirty="0">
                <a:solidFill>
                  <a:schemeClr val="bg1"/>
                </a:solidFill>
                <a:latin typeface="+mj-ea"/>
                <a:ea typeface="+mj-ea"/>
              </a:rPr>
              <a:t>Ribbon</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六、</a:t>
            </a:r>
            <a:r>
              <a:rPr lang="en-US" altLang="zh-CN" dirty="0" err="1">
                <a:solidFill>
                  <a:schemeClr val="bg1"/>
                </a:solidFill>
                <a:latin typeface="+mj-ea"/>
                <a:ea typeface="+mj-ea"/>
              </a:rPr>
              <a:t>Hystric</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七、</a:t>
            </a:r>
            <a:r>
              <a:rPr lang="en-US" altLang="zh-CN" dirty="0">
                <a:solidFill>
                  <a:schemeClr val="bg1"/>
                </a:solidFill>
                <a:latin typeface="+mj-ea"/>
                <a:ea typeface="+mj-ea"/>
              </a:rPr>
              <a:t>Feign</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八、</a:t>
            </a:r>
            <a:r>
              <a:rPr lang="en-US" altLang="zh-CN" dirty="0" err="1">
                <a:solidFill>
                  <a:schemeClr val="bg1"/>
                </a:solidFill>
                <a:latin typeface="+mj-ea"/>
                <a:ea typeface="+mj-ea"/>
              </a:rPr>
              <a:t>Zuul</a:t>
            </a:r>
            <a:r>
              <a:rPr lang="zh-CN" altLang="en-US" dirty="0">
                <a:solidFill>
                  <a:schemeClr val="bg1"/>
                </a:solidFill>
                <a:latin typeface="+mj-ea"/>
                <a:ea typeface="+mj-ea"/>
              </a:rPr>
              <a:t>介绍</a:t>
            </a:r>
            <a:endParaRPr lang="en-US" altLang="zh-CN" dirty="0">
              <a:solidFill>
                <a:schemeClr val="bg1"/>
              </a:solidFill>
              <a:latin typeface="+mj-ea"/>
              <a:ea typeface="+mj-ea"/>
            </a:endParaRPr>
          </a:p>
          <a:p>
            <a:pPr marL="0" indent="0">
              <a:buNone/>
            </a:pPr>
            <a:r>
              <a:rPr lang="zh-CN" altLang="en-US" dirty="0">
                <a:solidFill>
                  <a:schemeClr val="bg1"/>
                </a:solidFill>
                <a:latin typeface="+mj-ea"/>
                <a:ea typeface="+mj-ea"/>
              </a:rPr>
              <a:t>九、</a:t>
            </a:r>
            <a:r>
              <a:rPr lang="en-US" altLang="zh-CN" dirty="0">
                <a:solidFill>
                  <a:schemeClr val="bg1"/>
                </a:solidFill>
                <a:latin typeface="+mj-ea"/>
                <a:ea typeface="+mj-ea"/>
              </a:rPr>
              <a:t>Config</a:t>
            </a:r>
            <a:r>
              <a:rPr lang="zh-CN" altLang="en-US" dirty="0">
                <a:solidFill>
                  <a:schemeClr val="bg1"/>
                </a:solidFill>
                <a:latin typeface="+mj-ea"/>
                <a:ea typeface="+mj-ea"/>
              </a:rPr>
              <a:t>介绍</a:t>
            </a:r>
          </a:p>
        </p:txBody>
      </p:sp>
    </p:spTree>
    <p:extLst>
      <p:ext uri="{BB962C8B-B14F-4D97-AF65-F5344CB8AC3E}">
        <p14:creationId xmlns:p14="http://schemas.microsoft.com/office/powerpoint/2010/main" val="317316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Ribbon</a:t>
            </a:r>
            <a:r>
              <a:rPr lang="zh-CN" altLang="en-US" dirty="0">
                <a:solidFill>
                  <a:schemeClr val="bg1"/>
                </a:solidFill>
              </a:rPr>
              <a:t>内置的负载均衡规则</a:t>
            </a:r>
          </a:p>
        </p:txBody>
      </p:sp>
      <p:sp>
        <p:nvSpPr>
          <p:cNvPr id="3" name="内容占位符 2"/>
          <p:cNvSpPr>
            <a:spLocks noGrp="1"/>
          </p:cNvSpPr>
          <p:nvPr>
            <p:ph sz="quarter" idx="1"/>
          </p:nvPr>
        </p:nvSpPr>
        <p:spPr/>
        <p:txBody>
          <a:bodyPr/>
          <a:lstStyle/>
          <a:p>
            <a:r>
              <a:rPr lang="en-US" dirty="0" err="1">
                <a:solidFill>
                  <a:schemeClr val="bg1"/>
                </a:solidFill>
              </a:rPr>
              <a:t>RoundRobinRule</a:t>
            </a:r>
            <a:endParaRPr lang="en-US" dirty="0">
              <a:solidFill>
                <a:schemeClr val="bg1"/>
              </a:solidFill>
            </a:endParaRPr>
          </a:p>
          <a:p>
            <a:r>
              <a:rPr lang="en-US" dirty="0" err="1">
                <a:solidFill>
                  <a:schemeClr val="bg1"/>
                </a:solidFill>
              </a:rPr>
              <a:t>AvailabilityFilteringRule</a:t>
            </a:r>
            <a:endParaRPr lang="en-US" dirty="0">
              <a:solidFill>
                <a:schemeClr val="bg1"/>
              </a:solidFill>
            </a:endParaRPr>
          </a:p>
          <a:p>
            <a:r>
              <a:rPr lang="en-US" dirty="0" err="1">
                <a:solidFill>
                  <a:schemeClr val="bg1"/>
                </a:solidFill>
              </a:rPr>
              <a:t>WeightedResponseTimeRule</a:t>
            </a:r>
            <a:endParaRPr lang="en-US" dirty="0">
              <a:solidFill>
                <a:schemeClr val="bg1"/>
              </a:solidFill>
            </a:endParaRPr>
          </a:p>
          <a:p>
            <a:r>
              <a:rPr lang="en-US" dirty="0" err="1">
                <a:solidFill>
                  <a:schemeClr val="bg1"/>
                </a:solidFill>
              </a:rPr>
              <a:t>ZoneAvoidanceRule</a:t>
            </a:r>
            <a:endParaRPr lang="en-US" dirty="0">
              <a:solidFill>
                <a:schemeClr val="bg1"/>
              </a:solidFill>
            </a:endParaRPr>
          </a:p>
          <a:p>
            <a:r>
              <a:rPr lang="en-US" dirty="0" err="1">
                <a:solidFill>
                  <a:schemeClr val="bg1"/>
                </a:solidFill>
              </a:rPr>
              <a:t>BestAvailableRule</a:t>
            </a:r>
            <a:endParaRPr lang="en-US" dirty="0">
              <a:solidFill>
                <a:schemeClr val="bg1"/>
              </a:solidFill>
            </a:endParaRPr>
          </a:p>
          <a:p>
            <a:r>
              <a:rPr lang="en-US" dirty="0" err="1">
                <a:solidFill>
                  <a:schemeClr val="bg1"/>
                </a:solidFill>
              </a:rPr>
              <a:t>RandomRule</a:t>
            </a:r>
            <a:endParaRPr lang="en-US" dirty="0">
              <a:solidFill>
                <a:schemeClr val="bg1"/>
              </a:solidFill>
            </a:endParaRPr>
          </a:p>
          <a:p>
            <a:r>
              <a:rPr lang="en-US" dirty="0" err="1">
                <a:solidFill>
                  <a:schemeClr val="bg1"/>
                </a:solidFill>
              </a:rPr>
              <a:t>RetryRule</a:t>
            </a:r>
            <a:endParaRPr lang="zh-CN" altLang="en-US" dirty="0">
              <a:solidFill>
                <a:schemeClr val="bg1"/>
              </a:solidFill>
            </a:endParaRPr>
          </a:p>
        </p:txBody>
      </p:sp>
    </p:spTree>
    <p:extLst>
      <p:ext uri="{BB962C8B-B14F-4D97-AF65-F5344CB8AC3E}">
        <p14:creationId xmlns:p14="http://schemas.microsoft.com/office/powerpoint/2010/main" val="12819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Ribbon</a:t>
            </a:r>
            <a:r>
              <a:rPr lang="zh-CN" altLang="en-US" dirty="0">
                <a:solidFill>
                  <a:schemeClr val="bg1"/>
                </a:solidFill>
              </a:rPr>
              <a:t>程序</a:t>
            </a:r>
          </a:p>
        </p:txBody>
      </p:sp>
      <p:pic>
        <p:nvPicPr>
          <p:cNvPr id="1027" name="Picture 3" descr="D:\Spring Cloud\图片\04\4-1.png"/>
          <p:cNvPicPr>
            <a:picLocks noChangeAspect="1" noChangeArrowheads="1"/>
          </p:cNvPicPr>
          <p:nvPr/>
        </p:nvPicPr>
        <p:blipFill>
          <a:blip r:embed="rId2"/>
          <a:srcRect/>
          <a:stretch>
            <a:fillRect/>
          </a:stretch>
        </p:blipFill>
        <p:spPr bwMode="auto">
          <a:xfrm>
            <a:off x="499370" y="1340768"/>
            <a:ext cx="8187430" cy="4824536"/>
          </a:xfrm>
          <a:prstGeom prst="rect">
            <a:avLst/>
          </a:prstGeom>
          <a:noFill/>
        </p:spPr>
      </p:pic>
    </p:spTree>
    <p:extLst>
      <p:ext uri="{BB962C8B-B14F-4D97-AF65-F5344CB8AC3E}">
        <p14:creationId xmlns:p14="http://schemas.microsoft.com/office/powerpoint/2010/main" val="317587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六、</a:t>
            </a:r>
            <a:r>
              <a:rPr lang="en-US" altLang="zh-CN" dirty="0" err="1">
                <a:solidFill>
                  <a:srgbClr val="FF0000"/>
                </a:solidFill>
                <a:latin typeface="宋体" panose="02010600030101010101" pitchFamily="2" charset="-122"/>
                <a:ea typeface="宋体" panose="02010600030101010101" pitchFamily="2" charset="-122"/>
              </a:rPr>
              <a:t>Hystric</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85323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Hystrix</a:t>
            </a:r>
            <a:r>
              <a:rPr lang="zh-CN" altLang="en-US" dirty="0">
                <a:solidFill>
                  <a:schemeClr val="bg1"/>
                </a:solidFill>
              </a:rPr>
              <a:t>：为什么需要断路器功能</a:t>
            </a:r>
          </a:p>
        </p:txBody>
      </p:sp>
      <p:sp>
        <p:nvSpPr>
          <p:cNvPr id="3" name="内容占位符 2"/>
          <p:cNvSpPr>
            <a:spLocks noGrp="1"/>
          </p:cNvSpPr>
          <p:nvPr>
            <p:ph sz="quarter" idx="1"/>
          </p:nvPr>
        </p:nvSpPr>
        <p:spPr/>
        <p:txBody>
          <a:bodyPr/>
          <a:lstStyle/>
          <a:p>
            <a:pPr marL="0" indent="0">
              <a:buNone/>
            </a:pPr>
            <a:r>
              <a:rPr lang="zh-CN" altLang="zh-CN" dirty="0">
                <a:solidFill>
                  <a:schemeClr val="bg1"/>
                </a:solidFill>
              </a:rPr>
              <a:t>在微服务架构中，我们将业务拆分成一个个的服务，服务与服务之间可以相互调用（</a:t>
            </a:r>
            <a:r>
              <a:rPr lang="en-US" altLang="zh-CN" dirty="0">
                <a:solidFill>
                  <a:schemeClr val="bg1"/>
                </a:solidFill>
              </a:rPr>
              <a:t>RPC</a:t>
            </a:r>
            <a:r>
              <a:rPr lang="zh-CN" altLang="zh-CN" dirty="0">
                <a:solidFill>
                  <a:schemeClr val="bg1"/>
                </a:solidFill>
              </a:rPr>
              <a:t>）。为了保证其高可用，单个服务又必须集群部署。由于网络原因或者自身的原因，服务并不能保证服务的</a:t>
            </a:r>
            <a:r>
              <a:rPr lang="en-US" altLang="zh-CN" dirty="0">
                <a:solidFill>
                  <a:schemeClr val="bg1"/>
                </a:solidFill>
              </a:rPr>
              <a:t>100%</a:t>
            </a:r>
            <a:r>
              <a:rPr lang="zh-CN" altLang="zh-CN" dirty="0">
                <a:solidFill>
                  <a:schemeClr val="bg1"/>
                </a:solidFill>
              </a:rPr>
              <a:t>可用，如果单个服务出现问题，调用这个服务就会出现网络延迟，此时若有大量的网络涌入，会形成任务累计，导致服务瘫痪，甚至导致服务“雪崩”。为了解决这个问题，就出现断路器模型。</a:t>
            </a:r>
          </a:p>
          <a:p>
            <a:pPr marL="0" indent="0">
              <a:buNone/>
            </a:pPr>
            <a:endParaRPr lang="zh-CN" altLang="en-US" dirty="0"/>
          </a:p>
        </p:txBody>
      </p:sp>
    </p:spTree>
    <p:extLst>
      <p:ext uri="{BB962C8B-B14F-4D97-AF65-F5344CB8AC3E}">
        <p14:creationId xmlns:p14="http://schemas.microsoft.com/office/powerpoint/2010/main" val="332719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Hystrix</a:t>
            </a:r>
            <a:r>
              <a:rPr lang="zh-CN" altLang="en-US" dirty="0">
                <a:solidFill>
                  <a:schemeClr val="bg1"/>
                </a:solidFill>
              </a:rPr>
              <a:t>：作用</a:t>
            </a:r>
          </a:p>
        </p:txBody>
      </p:sp>
      <p:sp>
        <p:nvSpPr>
          <p:cNvPr id="3" name="内容占位符 2"/>
          <p:cNvSpPr>
            <a:spLocks noGrp="1"/>
          </p:cNvSpPr>
          <p:nvPr>
            <p:ph sz="quarter" idx="1"/>
          </p:nvPr>
        </p:nvSpPr>
        <p:spPr>
          <a:xfrm>
            <a:off x="457200" y="1219200"/>
            <a:ext cx="8229600" cy="5306144"/>
          </a:xfrm>
        </p:spPr>
        <p:txBody>
          <a:bodyPr>
            <a:normAutofit fontScale="77500" lnSpcReduction="20000"/>
          </a:bodyPr>
          <a:lstStyle/>
          <a:p>
            <a:r>
              <a:rPr lang="en-US" altLang="zh-CN" dirty="0">
                <a:solidFill>
                  <a:schemeClr val="bg1"/>
                </a:solidFill>
              </a:rPr>
              <a:t>1.</a:t>
            </a:r>
            <a:r>
              <a:rPr lang="zh-CN" altLang="zh-CN" dirty="0">
                <a:solidFill>
                  <a:schemeClr val="bg1"/>
                </a:solidFill>
              </a:rPr>
              <a:t>断路器机制</a:t>
            </a:r>
            <a:r>
              <a:rPr lang="zh-CN" altLang="en-US" dirty="0">
                <a:solidFill>
                  <a:schemeClr val="bg1"/>
                </a:solidFill>
              </a:rPr>
              <a:t>：</a:t>
            </a:r>
            <a:r>
              <a:rPr lang="zh-CN" altLang="zh-CN" dirty="0">
                <a:solidFill>
                  <a:schemeClr val="bg1"/>
                </a:solidFill>
              </a:rPr>
              <a:t>当</a:t>
            </a:r>
            <a:r>
              <a:rPr lang="en-US" altLang="zh-CN" dirty="0" err="1">
                <a:solidFill>
                  <a:schemeClr val="bg1"/>
                </a:solidFill>
              </a:rPr>
              <a:t>Hystrix</a:t>
            </a:r>
            <a:r>
              <a:rPr lang="en-US" altLang="zh-CN" dirty="0">
                <a:solidFill>
                  <a:schemeClr val="bg1"/>
                </a:solidFill>
              </a:rPr>
              <a:t> Command</a:t>
            </a:r>
            <a:r>
              <a:rPr lang="zh-CN" altLang="zh-CN" dirty="0">
                <a:solidFill>
                  <a:schemeClr val="bg1"/>
                </a:solidFill>
              </a:rPr>
              <a:t>请求后端服务失败数量超过一定比例</a:t>
            </a:r>
            <a:r>
              <a:rPr lang="en-US" altLang="zh-CN" dirty="0">
                <a:solidFill>
                  <a:schemeClr val="bg1"/>
                </a:solidFill>
              </a:rPr>
              <a:t>(</a:t>
            </a:r>
            <a:r>
              <a:rPr lang="zh-CN" altLang="zh-CN" dirty="0">
                <a:solidFill>
                  <a:schemeClr val="bg1"/>
                </a:solidFill>
              </a:rPr>
              <a:t>默认</a:t>
            </a:r>
            <a:r>
              <a:rPr lang="en-US" altLang="zh-CN" dirty="0">
                <a:solidFill>
                  <a:schemeClr val="bg1"/>
                </a:solidFill>
              </a:rPr>
              <a:t>50%), </a:t>
            </a:r>
            <a:r>
              <a:rPr lang="zh-CN" altLang="zh-CN" dirty="0">
                <a:solidFill>
                  <a:schemeClr val="bg1"/>
                </a:solidFill>
              </a:rPr>
              <a:t>断路器会切换到开路状态</a:t>
            </a:r>
            <a:r>
              <a:rPr lang="en-US" altLang="zh-CN" dirty="0">
                <a:solidFill>
                  <a:schemeClr val="bg1"/>
                </a:solidFill>
              </a:rPr>
              <a:t>(Open). </a:t>
            </a:r>
            <a:r>
              <a:rPr lang="zh-CN" altLang="zh-CN" dirty="0">
                <a:solidFill>
                  <a:schemeClr val="bg1"/>
                </a:solidFill>
              </a:rPr>
              <a:t>这时所有请求会直接失败而不会发送到后端服务</a:t>
            </a:r>
            <a:r>
              <a:rPr lang="en-US" altLang="zh-CN" dirty="0">
                <a:solidFill>
                  <a:schemeClr val="bg1"/>
                </a:solidFill>
              </a:rPr>
              <a:t>. </a:t>
            </a:r>
            <a:r>
              <a:rPr lang="zh-CN" altLang="zh-CN" dirty="0">
                <a:solidFill>
                  <a:schemeClr val="bg1"/>
                </a:solidFill>
              </a:rPr>
              <a:t>断路器保持在开路状态一段时间后</a:t>
            </a:r>
            <a:r>
              <a:rPr lang="en-US" altLang="zh-CN" dirty="0">
                <a:solidFill>
                  <a:schemeClr val="bg1"/>
                </a:solidFill>
              </a:rPr>
              <a:t>(</a:t>
            </a:r>
            <a:r>
              <a:rPr lang="zh-CN" altLang="zh-CN" dirty="0">
                <a:solidFill>
                  <a:schemeClr val="bg1"/>
                </a:solidFill>
              </a:rPr>
              <a:t>默认</a:t>
            </a:r>
            <a:r>
              <a:rPr lang="en-US" altLang="zh-CN" dirty="0">
                <a:solidFill>
                  <a:schemeClr val="bg1"/>
                </a:solidFill>
              </a:rPr>
              <a:t>5</a:t>
            </a:r>
            <a:r>
              <a:rPr lang="zh-CN" altLang="zh-CN" dirty="0">
                <a:solidFill>
                  <a:schemeClr val="bg1"/>
                </a:solidFill>
              </a:rPr>
              <a:t>秒</a:t>
            </a:r>
            <a:r>
              <a:rPr lang="en-US" altLang="zh-CN" dirty="0">
                <a:solidFill>
                  <a:schemeClr val="bg1"/>
                </a:solidFill>
              </a:rPr>
              <a:t>), </a:t>
            </a:r>
            <a:r>
              <a:rPr lang="zh-CN" altLang="zh-CN" dirty="0">
                <a:solidFill>
                  <a:schemeClr val="bg1"/>
                </a:solidFill>
              </a:rPr>
              <a:t>自动切换到半开路状态</a:t>
            </a:r>
            <a:r>
              <a:rPr lang="en-US" altLang="zh-CN" dirty="0">
                <a:solidFill>
                  <a:schemeClr val="bg1"/>
                </a:solidFill>
              </a:rPr>
              <a:t>(HALF-OPEN). </a:t>
            </a:r>
            <a:r>
              <a:rPr lang="zh-CN" altLang="zh-CN" dirty="0">
                <a:solidFill>
                  <a:schemeClr val="bg1"/>
                </a:solidFill>
              </a:rPr>
              <a:t>这时会判断下一次请求的返回情况</a:t>
            </a:r>
            <a:r>
              <a:rPr lang="en-US" altLang="zh-CN" dirty="0">
                <a:solidFill>
                  <a:schemeClr val="bg1"/>
                </a:solidFill>
              </a:rPr>
              <a:t>, </a:t>
            </a:r>
            <a:r>
              <a:rPr lang="zh-CN" altLang="zh-CN" dirty="0">
                <a:solidFill>
                  <a:schemeClr val="bg1"/>
                </a:solidFill>
              </a:rPr>
              <a:t>如果请求成功</a:t>
            </a:r>
            <a:r>
              <a:rPr lang="en-US" altLang="zh-CN" dirty="0">
                <a:solidFill>
                  <a:schemeClr val="bg1"/>
                </a:solidFill>
              </a:rPr>
              <a:t>, </a:t>
            </a:r>
            <a:r>
              <a:rPr lang="zh-CN" altLang="zh-CN" dirty="0">
                <a:solidFill>
                  <a:schemeClr val="bg1"/>
                </a:solidFill>
              </a:rPr>
              <a:t>断路器切回闭路状态</a:t>
            </a:r>
            <a:r>
              <a:rPr lang="en-US" altLang="zh-CN" dirty="0">
                <a:solidFill>
                  <a:schemeClr val="bg1"/>
                </a:solidFill>
              </a:rPr>
              <a:t>(CLOSED), </a:t>
            </a:r>
            <a:r>
              <a:rPr lang="zh-CN" altLang="zh-CN" dirty="0">
                <a:solidFill>
                  <a:schemeClr val="bg1"/>
                </a:solidFill>
              </a:rPr>
              <a:t>否则重新切换到开路状态</a:t>
            </a:r>
            <a:r>
              <a:rPr lang="en-US" altLang="zh-CN" dirty="0">
                <a:solidFill>
                  <a:schemeClr val="bg1"/>
                </a:solidFill>
              </a:rPr>
              <a:t>(OPEN). </a:t>
            </a:r>
            <a:r>
              <a:rPr lang="en-US" altLang="zh-CN" dirty="0" err="1">
                <a:solidFill>
                  <a:schemeClr val="bg1"/>
                </a:solidFill>
              </a:rPr>
              <a:t>Hystrix</a:t>
            </a:r>
            <a:r>
              <a:rPr lang="zh-CN" altLang="zh-CN" dirty="0">
                <a:solidFill>
                  <a:schemeClr val="bg1"/>
                </a:solidFill>
              </a:rPr>
              <a:t>的断路器就像我们家庭电路中的保险丝</a:t>
            </a:r>
            <a:r>
              <a:rPr lang="en-US" altLang="zh-CN" dirty="0">
                <a:solidFill>
                  <a:schemeClr val="bg1"/>
                </a:solidFill>
              </a:rPr>
              <a:t>, </a:t>
            </a:r>
            <a:r>
              <a:rPr lang="zh-CN" altLang="zh-CN" dirty="0">
                <a:solidFill>
                  <a:schemeClr val="bg1"/>
                </a:solidFill>
              </a:rPr>
              <a:t>一旦后端服务不可用</a:t>
            </a:r>
            <a:r>
              <a:rPr lang="en-US" altLang="zh-CN" dirty="0">
                <a:solidFill>
                  <a:schemeClr val="bg1"/>
                </a:solidFill>
              </a:rPr>
              <a:t>, </a:t>
            </a:r>
            <a:r>
              <a:rPr lang="zh-CN" altLang="zh-CN" dirty="0">
                <a:solidFill>
                  <a:schemeClr val="bg1"/>
                </a:solidFill>
              </a:rPr>
              <a:t>断路器会直接切断请求链</a:t>
            </a:r>
            <a:r>
              <a:rPr lang="en-US" altLang="zh-CN" dirty="0">
                <a:solidFill>
                  <a:schemeClr val="bg1"/>
                </a:solidFill>
              </a:rPr>
              <a:t>, </a:t>
            </a:r>
            <a:r>
              <a:rPr lang="zh-CN" altLang="zh-CN" dirty="0">
                <a:solidFill>
                  <a:schemeClr val="bg1"/>
                </a:solidFill>
              </a:rPr>
              <a:t>避免发送大量无效请求影响系统吞吐量</a:t>
            </a:r>
            <a:r>
              <a:rPr lang="en-US" altLang="zh-CN" dirty="0">
                <a:solidFill>
                  <a:schemeClr val="bg1"/>
                </a:solidFill>
              </a:rPr>
              <a:t>, </a:t>
            </a:r>
            <a:r>
              <a:rPr lang="zh-CN" altLang="zh-CN" dirty="0">
                <a:solidFill>
                  <a:schemeClr val="bg1"/>
                </a:solidFill>
              </a:rPr>
              <a:t>并且断路器有自我检测并恢复的能力</a:t>
            </a:r>
            <a:r>
              <a:rPr lang="en-US" altLang="zh-CN" dirty="0">
                <a:solidFill>
                  <a:schemeClr val="bg1"/>
                </a:solidFill>
              </a:rPr>
              <a:t>.</a:t>
            </a:r>
          </a:p>
          <a:p>
            <a:endParaRPr lang="zh-CN" altLang="zh-CN" dirty="0">
              <a:solidFill>
                <a:schemeClr val="bg1"/>
              </a:solidFill>
            </a:endParaRPr>
          </a:p>
          <a:p>
            <a:r>
              <a:rPr lang="en-US" altLang="zh-CN" dirty="0">
                <a:solidFill>
                  <a:schemeClr val="bg1"/>
                </a:solidFill>
              </a:rPr>
              <a:t>2.Fallback</a:t>
            </a:r>
            <a:r>
              <a:rPr lang="zh-CN" altLang="en-US" dirty="0">
                <a:solidFill>
                  <a:schemeClr val="bg1"/>
                </a:solidFill>
              </a:rPr>
              <a:t>：</a:t>
            </a:r>
            <a:r>
              <a:rPr lang="en-US" altLang="zh-CN" dirty="0">
                <a:solidFill>
                  <a:schemeClr val="bg1"/>
                </a:solidFill>
              </a:rPr>
              <a:t>Fallback</a:t>
            </a:r>
            <a:r>
              <a:rPr lang="zh-CN" altLang="zh-CN" dirty="0">
                <a:solidFill>
                  <a:schemeClr val="bg1"/>
                </a:solidFill>
              </a:rPr>
              <a:t>相当于是降级操作</a:t>
            </a:r>
            <a:r>
              <a:rPr lang="en-US" altLang="zh-CN" dirty="0">
                <a:solidFill>
                  <a:schemeClr val="bg1"/>
                </a:solidFill>
              </a:rPr>
              <a:t>. </a:t>
            </a:r>
            <a:r>
              <a:rPr lang="zh-CN" altLang="zh-CN" dirty="0">
                <a:solidFill>
                  <a:schemeClr val="bg1"/>
                </a:solidFill>
              </a:rPr>
              <a:t>对于查询操作</a:t>
            </a:r>
            <a:r>
              <a:rPr lang="en-US" altLang="zh-CN" dirty="0">
                <a:solidFill>
                  <a:schemeClr val="bg1"/>
                </a:solidFill>
              </a:rPr>
              <a:t>, </a:t>
            </a:r>
            <a:r>
              <a:rPr lang="zh-CN" altLang="zh-CN" dirty="0">
                <a:solidFill>
                  <a:schemeClr val="bg1"/>
                </a:solidFill>
              </a:rPr>
              <a:t>我们可以实现一个</a:t>
            </a:r>
            <a:r>
              <a:rPr lang="en-US" altLang="zh-CN" dirty="0">
                <a:solidFill>
                  <a:schemeClr val="bg1"/>
                </a:solidFill>
              </a:rPr>
              <a:t>fallback</a:t>
            </a:r>
            <a:r>
              <a:rPr lang="zh-CN" altLang="zh-CN" dirty="0">
                <a:solidFill>
                  <a:schemeClr val="bg1"/>
                </a:solidFill>
              </a:rPr>
              <a:t>方法</a:t>
            </a:r>
            <a:r>
              <a:rPr lang="en-US" altLang="zh-CN" dirty="0">
                <a:solidFill>
                  <a:schemeClr val="bg1"/>
                </a:solidFill>
              </a:rPr>
              <a:t>, </a:t>
            </a:r>
            <a:r>
              <a:rPr lang="zh-CN" altLang="zh-CN" dirty="0">
                <a:solidFill>
                  <a:schemeClr val="bg1"/>
                </a:solidFill>
              </a:rPr>
              <a:t>当请求后端服务出现异常的时候</a:t>
            </a:r>
            <a:r>
              <a:rPr lang="en-US" altLang="zh-CN" dirty="0">
                <a:solidFill>
                  <a:schemeClr val="bg1"/>
                </a:solidFill>
              </a:rPr>
              <a:t>, </a:t>
            </a:r>
            <a:r>
              <a:rPr lang="zh-CN" altLang="zh-CN" dirty="0">
                <a:solidFill>
                  <a:schemeClr val="bg1"/>
                </a:solidFill>
              </a:rPr>
              <a:t>可以使用</a:t>
            </a:r>
            <a:r>
              <a:rPr lang="en-US" altLang="zh-CN" dirty="0">
                <a:solidFill>
                  <a:schemeClr val="bg1"/>
                </a:solidFill>
              </a:rPr>
              <a:t>fallback</a:t>
            </a:r>
            <a:r>
              <a:rPr lang="zh-CN" altLang="zh-CN" dirty="0">
                <a:solidFill>
                  <a:schemeClr val="bg1"/>
                </a:solidFill>
              </a:rPr>
              <a:t>方法返回的值</a:t>
            </a:r>
            <a:r>
              <a:rPr lang="en-US" altLang="zh-CN" dirty="0">
                <a:solidFill>
                  <a:schemeClr val="bg1"/>
                </a:solidFill>
              </a:rPr>
              <a:t>. fallback</a:t>
            </a:r>
            <a:r>
              <a:rPr lang="zh-CN" altLang="zh-CN" dirty="0">
                <a:solidFill>
                  <a:schemeClr val="bg1"/>
                </a:solidFill>
              </a:rPr>
              <a:t>方法的返回值一般是设置的默认值或者来自缓存</a:t>
            </a:r>
            <a:r>
              <a:rPr lang="en-US" altLang="zh-CN" dirty="0">
                <a:solidFill>
                  <a:schemeClr val="bg1"/>
                </a:solidFill>
              </a:rPr>
              <a:t>.</a:t>
            </a:r>
          </a:p>
          <a:p>
            <a:endParaRPr lang="zh-CN" altLang="zh-CN" dirty="0">
              <a:solidFill>
                <a:schemeClr val="bg1"/>
              </a:solidFill>
            </a:endParaRPr>
          </a:p>
          <a:p>
            <a:r>
              <a:rPr lang="en-US" altLang="zh-CN" dirty="0">
                <a:solidFill>
                  <a:schemeClr val="bg1"/>
                </a:solidFill>
              </a:rPr>
              <a:t>3.</a:t>
            </a:r>
            <a:r>
              <a:rPr lang="zh-CN" altLang="zh-CN" dirty="0">
                <a:solidFill>
                  <a:schemeClr val="bg1"/>
                </a:solidFill>
              </a:rPr>
              <a:t>资源隔离</a:t>
            </a:r>
            <a:r>
              <a:rPr lang="zh-CN" altLang="en-US" dirty="0">
                <a:solidFill>
                  <a:schemeClr val="bg1"/>
                </a:solidFill>
              </a:rPr>
              <a:t>：</a:t>
            </a:r>
            <a:r>
              <a:rPr lang="zh-CN" altLang="zh-CN" dirty="0">
                <a:solidFill>
                  <a:schemeClr val="bg1"/>
                </a:solidFill>
              </a:rPr>
              <a:t>在</a:t>
            </a:r>
            <a:r>
              <a:rPr lang="en-US" altLang="zh-CN" dirty="0" err="1">
                <a:solidFill>
                  <a:schemeClr val="bg1"/>
                </a:solidFill>
              </a:rPr>
              <a:t>Hystrix</a:t>
            </a:r>
            <a:r>
              <a:rPr lang="zh-CN" altLang="zh-CN" dirty="0">
                <a:solidFill>
                  <a:schemeClr val="bg1"/>
                </a:solidFill>
              </a:rPr>
              <a:t>中</a:t>
            </a:r>
            <a:r>
              <a:rPr lang="en-US" altLang="zh-CN" dirty="0">
                <a:solidFill>
                  <a:schemeClr val="bg1"/>
                </a:solidFill>
              </a:rPr>
              <a:t>, </a:t>
            </a:r>
            <a:r>
              <a:rPr lang="zh-CN" altLang="zh-CN" dirty="0">
                <a:solidFill>
                  <a:schemeClr val="bg1"/>
                </a:solidFill>
              </a:rPr>
              <a:t>主要通过线程池来实现资源隔离</a:t>
            </a:r>
            <a:r>
              <a:rPr lang="en-US" altLang="zh-CN" dirty="0">
                <a:solidFill>
                  <a:schemeClr val="bg1"/>
                </a:solidFill>
              </a:rPr>
              <a:t>. </a:t>
            </a:r>
            <a:r>
              <a:rPr lang="zh-CN" altLang="zh-CN" dirty="0">
                <a:solidFill>
                  <a:schemeClr val="bg1"/>
                </a:solidFill>
              </a:rPr>
              <a:t>通常在使用的时候我们会根据调用的远程服务划分出多个线程池</a:t>
            </a:r>
            <a:r>
              <a:rPr lang="en-US" altLang="zh-CN" dirty="0">
                <a:solidFill>
                  <a:schemeClr val="bg1"/>
                </a:solidFill>
              </a:rPr>
              <a:t>. </a:t>
            </a:r>
            <a:r>
              <a:rPr lang="zh-CN" altLang="zh-CN" dirty="0">
                <a:solidFill>
                  <a:schemeClr val="bg1"/>
                </a:solidFill>
              </a:rPr>
              <a:t>例如调用产品服务的</a:t>
            </a:r>
            <a:r>
              <a:rPr lang="en-US" altLang="zh-CN" dirty="0">
                <a:solidFill>
                  <a:schemeClr val="bg1"/>
                </a:solidFill>
              </a:rPr>
              <a:t>Command</a:t>
            </a:r>
            <a:r>
              <a:rPr lang="zh-CN" altLang="zh-CN" dirty="0">
                <a:solidFill>
                  <a:schemeClr val="bg1"/>
                </a:solidFill>
              </a:rPr>
              <a:t>放入</a:t>
            </a:r>
            <a:r>
              <a:rPr lang="en-US" altLang="zh-CN" dirty="0">
                <a:solidFill>
                  <a:schemeClr val="bg1"/>
                </a:solidFill>
              </a:rPr>
              <a:t>A</a:t>
            </a:r>
            <a:r>
              <a:rPr lang="zh-CN" altLang="zh-CN" dirty="0">
                <a:solidFill>
                  <a:schemeClr val="bg1"/>
                </a:solidFill>
              </a:rPr>
              <a:t>线程池</a:t>
            </a:r>
            <a:r>
              <a:rPr lang="en-US" altLang="zh-CN" dirty="0">
                <a:solidFill>
                  <a:schemeClr val="bg1"/>
                </a:solidFill>
              </a:rPr>
              <a:t>, </a:t>
            </a:r>
            <a:r>
              <a:rPr lang="zh-CN" altLang="zh-CN" dirty="0">
                <a:solidFill>
                  <a:schemeClr val="bg1"/>
                </a:solidFill>
              </a:rPr>
              <a:t>调用账户服务的</a:t>
            </a:r>
            <a:r>
              <a:rPr lang="en-US" altLang="zh-CN" dirty="0">
                <a:solidFill>
                  <a:schemeClr val="bg1"/>
                </a:solidFill>
              </a:rPr>
              <a:t>Command</a:t>
            </a:r>
            <a:r>
              <a:rPr lang="zh-CN" altLang="zh-CN" dirty="0">
                <a:solidFill>
                  <a:schemeClr val="bg1"/>
                </a:solidFill>
              </a:rPr>
              <a:t>放入</a:t>
            </a:r>
            <a:r>
              <a:rPr lang="en-US" altLang="zh-CN" dirty="0">
                <a:solidFill>
                  <a:schemeClr val="bg1"/>
                </a:solidFill>
              </a:rPr>
              <a:t>B</a:t>
            </a:r>
            <a:r>
              <a:rPr lang="zh-CN" altLang="zh-CN" dirty="0">
                <a:solidFill>
                  <a:schemeClr val="bg1"/>
                </a:solidFill>
              </a:rPr>
              <a:t>线程池</a:t>
            </a:r>
            <a:r>
              <a:rPr lang="en-US" altLang="zh-CN" dirty="0">
                <a:solidFill>
                  <a:schemeClr val="bg1"/>
                </a:solidFill>
              </a:rPr>
              <a:t>. </a:t>
            </a:r>
            <a:r>
              <a:rPr lang="zh-CN" altLang="zh-CN" dirty="0">
                <a:solidFill>
                  <a:schemeClr val="bg1"/>
                </a:solidFill>
              </a:rPr>
              <a:t>这样做的主要优点是运行环境被隔离开了</a:t>
            </a:r>
            <a:r>
              <a:rPr lang="en-US" altLang="zh-CN" dirty="0">
                <a:solidFill>
                  <a:schemeClr val="bg1"/>
                </a:solidFill>
              </a:rPr>
              <a:t>. </a:t>
            </a:r>
            <a:r>
              <a:rPr lang="zh-CN" altLang="zh-CN" dirty="0">
                <a:solidFill>
                  <a:schemeClr val="bg1"/>
                </a:solidFill>
              </a:rPr>
              <a:t>这样就算调用服务的代码存在</a:t>
            </a:r>
            <a:r>
              <a:rPr lang="en-US" altLang="zh-CN" dirty="0">
                <a:solidFill>
                  <a:schemeClr val="bg1"/>
                </a:solidFill>
              </a:rPr>
              <a:t>bug</a:t>
            </a:r>
            <a:r>
              <a:rPr lang="zh-CN" altLang="zh-CN" dirty="0">
                <a:solidFill>
                  <a:schemeClr val="bg1"/>
                </a:solidFill>
              </a:rPr>
              <a:t>或者由于其他原因导致自己所在线程池被耗尽时</a:t>
            </a:r>
            <a:r>
              <a:rPr lang="en-US" altLang="zh-CN" dirty="0">
                <a:solidFill>
                  <a:schemeClr val="bg1"/>
                </a:solidFill>
              </a:rPr>
              <a:t>, </a:t>
            </a:r>
            <a:r>
              <a:rPr lang="zh-CN" altLang="zh-CN" dirty="0">
                <a:solidFill>
                  <a:schemeClr val="bg1"/>
                </a:solidFill>
              </a:rPr>
              <a:t>不会对系统的其他服务造成影响</a:t>
            </a:r>
            <a:r>
              <a:rPr lang="en-US" altLang="zh-CN" dirty="0">
                <a:solidFill>
                  <a:schemeClr val="bg1"/>
                </a:solidFill>
              </a:rPr>
              <a:t>. </a:t>
            </a:r>
            <a:r>
              <a:rPr lang="zh-CN" altLang="zh-CN" dirty="0">
                <a:solidFill>
                  <a:schemeClr val="bg1"/>
                </a:solidFill>
              </a:rPr>
              <a:t>但是带来的代价就是维护多个线程池会对系统带来额外的性能开销</a:t>
            </a: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281581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Hystrix</a:t>
            </a:r>
            <a:r>
              <a:rPr lang="zh-CN" altLang="en-US" dirty="0">
                <a:solidFill>
                  <a:schemeClr val="bg1"/>
                </a:solidFill>
              </a:rPr>
              <a:t>：命令执行流程</a:t>
            </a:r>
          </a:p>
        </p:txBody>
      </p:sp>
      <p:pic>
        <p:nvPicPr>
          <p:cNvPr id="1026" name="Picture 2"/>
          <p:cNvPicPr>
            <a:picLocks noChangeAspect="1" noChangeArrowheads="1"/>
          </p:cNvPicPr>
          <p:nvPr/>
        </p:nvPicPr>
        <p:blipFill>
          <a:blip r:embed="rId2"/>
          <a:srcRect/>
          <a:stretch>
            <a:fillRect/>
          </a:stretch>
        </p:blipFill>
        <p:spPr bwMode="auto">
          <a:xfrm>
            <a:off x="534380" y="1268760"/>
            <a:ext cx="8075240" cy="5020528"/>
          </a:xfrm>
          <a:prstGeom prst="rect">
            <a:avLst/>
          </a:prstGeom>
          <a:noFill/>
          <a:ln w="9525">
            <a:noFill/>
            <a:miter lim="800000"/>
            <a:headEnd/>
            <a:tailEnd/>
          </a:ln>
          <a:effectLst/>
        </p:spPr>
      </p:pic>
    </p:spTree>
    <p:extLst>
      <p:ext uri="{BB962C8B-B14F-4D97-AF65-F5344CB8AC3E}">
        <p14:creationId xmlns:p14="http://schemas.microsoft.com/office/powerpoint/2010/main" val="201922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七、</a:t>
            </a:r>
            <a:r>
              <a:rPr lang="en-US" altLang="zh-CN" dirty="0">
                <a:solidFill>
                  <a:srgbClr val="FF0000"/>
                </a:solidFill>
                <a:latin typeface="宋体" panose="02010600030101010101" pitchFamily="2" charset="-122"/>
                <a:ea typeface="宋体" panose="02010600030101010101" pitchFamily="2" charset="-122"/>
              </a:rPr>
              <a:t>Feign</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157757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Feign</a:t>
            </a:r>
            <a:r>
              <a:rPr lang="zh-CN" altLang="en-US" dirty="0">
                <a:solidFill>
                  <a:schemeClr val="bg1"/>
                </a:solidFill>
              </a:rPr>
              <a:t>介绍</a:t>
            </a:r>
          </a:p>
        </p:txBody>
      </p:sp>
      <p:sp>
        <p:nvSpPr>
          <p:cNvPr id="5" name="内容占位符 4"/>
          <p:cNvSpPr>
            <a:spLocks noGrp="1"/>
          </p:cNvSpPr>
          <p:nvPr>
            <p:ph sz="quarter" idx="1"/>
          </p:nvPr>
        </p:nvSpPr>
        <p:spPr/>
        <p:txBody>
          <a:bodyPr/>
          <a:lstStyle/>
          <a:p>
            <a:r>
              <a:rPr lang="en-US" altLang="zh-CN" dirty="0">
                <a:solidFill>
                  <a:schemeClr val="bg1"/>
                </a:solidFill>
              </a:rPr>
              <a:t>Feign</a:t>
            </a:r>
            <a:r>
              <a:rPr lang="zh-CN" altLang="zh-CN" dirty="0">
                <a:solidFill>
                  <a:schemeClr val="bg1"/>
                </a:solidFill>
              </a:rPr>
              <a:t>是一个声明式的伪</a:t>
            </a:r>
            <a:r>
              <a:rPr lang="en-US" altLang="zh-CN" dirty="0">
                <a:solidFill>
                  <a:schemeClr val="bg1"/>
                </a:solidFill>
              </a:rPr>
              <a:t>Http</a:t>
            </a:r>
            <a:r>
              <a:rPr lang="zh-CN" altLang="zh-CN" dirty="0">
                <a:solidFill>
                  <a:schemeClr val="bg1"/>
                </a:solidFill>
              </a:rPr>
              <a:t>客户端，它使得写</a:t>
            </a:r>
            <a:r>
              <a:rPr lang="en-US" altLang="zh-CN" dirty="0">
                <a:solidFill>
                  <a:schemeClr val="bg1"/>
                </a:solidFill>
              </a:rPr>
              <a:t>Http</a:t>
            </a:r>
            <a:r>
              <a:rPr lang="zh-CN" altLang="zh-CN" dirty="0">
                <a:solidFill>
                  <a:schemeClr val="bg1"/>
                </a:solidFill>
              </a:rPr>
              <a:t>客户端变得更简单。使用</a:t>
            </a:r>
            <a:r>
              <a:rPr lang="en-US" altLang="zh-CN" dirty="0">
                <a:solidFill>
                  <a:schemeClr val="bg1"/>
                </a:solidFill>
              </a:rPr>
              <a:t>Feign</a:t>
            </a:r>
            <a:r>
              <a:rPr lang="zh-CN" altLang="zh-CN" dirty="0">
                <a:solidFill>
                  <a:schemeClr val="bg1"/>
                </a:solidFill>
              </a:rPr>
              <a:t>，只需要创建一个接口并注解。它具有可插拔的注解特性，可使用</a:t>
            </a:r>
            <a:r>
              <a:rPr lang="en-US" altLang="zh-CN" dirty="0">
                <a:solidFill>
                  <a:schemeClr val="bg1"/>
                </a:solidFill>
              </a:rPr>
              <a:t>Feign </a:t>
            </a:r>
            <a:r>
              <a:rPr lang="zh-CN" altLang="zh-CN" dirty="0">
                <a:solidFill>
                  <a:schemeClr val="bg1"/>
                </a:solidFill>
              </a:rPr>
              <a:t>注解和</a:t>
            </a:r>
            <a:r>
              <a:rPr lang="en-US" altLang="zh-CN" dirty="0">
                <a:solidFill>
                  <a:schemeClr val="bg1"/>
                </a:solidFill>
              </a:rPr>
              <a:t>JAX-RS</a:t>
            </a:r>
            <a:r>
              <a:rPr lang="zh-CN" altLang="zh-CN" dirty="0">
                <a:solidFill>
                  <a:schemeClr val="bg1"/>
                </a:solidFill>
              </a:rPr>
              <a:t>注解。</a:t>
            </a:r>
            <a:r>
              <a:rPr lang="en-US" altLang="zh-CN" dirty="0">
                <a:solidFill>
                  <a:schemeClr val="bg1"/>
                </a:solidFill>
              </a:rPr>
              <a:t>Feign</a:t>
            </a:r>
            <a:r>
              <a:rPr lang="zh-CN" altLang="zh-CN" dirty="0">
                <a:solidFill>
                  <a:schemeClr val="bg1"/>
                </a:solidFill>
              </a:rPr>
              <a:t>支持可插拔的编码器和解码器。</a:t>
            </a:r>
            <a:r>
              <a:rPr lang="en-US" altLang="zh-CN" dirty="0">
                <a:solidFill>
                  <a:schemeClr val="bg1"/>
                </a:solidFill>
              </a:rPr>
              <a:t>Feign</a:t>
            </a:r>
            <a:r>
              <a:rPr lang="zh-CN" altLang="en-US" dirty="0">
                <a:solidFill>
                  <a:schemeClr val="bg1"/>
                </a:solidFill>
              </a:rPr>
              <a:t>整合了</a:t>
            </a:r>
            <a:r>
              <a:rPr lang="en-US" altLang="zh-CN" dirty="0">
                <a:solidFill>
                  <a:schemeClr val="bg1"/>
                </a:solidFill>
              </a:rPr>
              <a:t>Ribbon </a:t>
            </a:r>
            <a:r>
              <a:rPr lang="zh-CN" altLang="en-US" dirty="0">
                <a:solidFill>
                  <a:schemeClr val="bg1"/>
                </a:solidFill>
              </a:rPr>
              <a:t>与</a:t>
            </a:r>
            <a:r>
              <a:rPr lang="en-US" altLang="zh-CN" dirty="0" err="1">
                <a:solidFill>
                  <a:schemeClr val="bg1"/>
                </a:solidFill>
              </a:rPr>
              <a:t>Hystrix</a:t>
            </a:r>
            <a:r>
              <a:rPr lang="zh-CN" altLang="zh-CN" dirty="0">
                <a:solidFill>
                  <a:schemeClr val="bg1"/>
                </a:solidFill>
              </a:rPr>
              <a:t>，并和</a:t>
            </a:r>
            <a:r>
              <a:rPr lang="en-US" altLang="zh-CN" dirty="0">
                <a:solidFill>
                  <a:schemeClr val="bg1"/>
                </a:solidFill>
              </a:rPr>
              <a:t>Eureka</a:t>
            </a:r>
            <a:r>
              <a:rPr lang="zh-CN" altLang="zh-CN" dirty="0">
                <a:solidFill>
                  <a:schemeClr val="bg1"/>
                </a:solidFill>
              </a:rPr>
              <a:t>结合，</a:t>
            </a:r>
            <a:r>
              <a:rPr lang="zh-CN" altLang="en-US" dirty="0">
                <a:solidFill>
                  <a:schemeClr val="bg1"/>
                </a:solidFill>
              </a:rPr>
              <a:t>能够实现</a:t>
            </a:r>
            <a:r>
              <a:rPr lang="zh-CN" altLang="zh-CN" dirty="0">
                <a:solidFill>
                  <a:schemeClr val="bg1"/>
                </a:solidFill>
              </a:rPr>
              <a:t>负载均衡</a:t>
            </a:r>
            <a:r>
              <a:rPr lang="zh-CN" altLang="en-US" dirty="0">
                <a:solidFill>
                  <a:schemeClr val="bg1"/>
                </a:solidFill>
              </a:rPr>
              <a:t>和断路器等</a:t>
            </a:r>
            <a:r>
              <a:rPr lang="zh-CN" altLang="zh-CN" dirty="0">
                <a:solidFill>
                  <a:schemeClr val="bg1"/>
                </a:solidFill>
              </a:rPr>
              <a:t>效果。</a:t>
            </a:r>
          </a:p>
          <a:p>
            <a:pPr marL="0" indent="0">
              <a:buNone/>
            </a:pPr>
            <a:r>
              <a:rPr lang="zh-CN" altLang="zh-CN" dirty="0">
                <a:solidFill>
                  <a:schemeClr val="bg1"/>
                </a:solidFill>
              </a:rPr>
              <a:t>简而言之：</a:t>
            </a:r>
          </a:p>
          <a:p>
            <a:pPr lvl="0"/>
            <a:r>
              <a:rPr lang="en-US" altLang="zh-CN" dirty="0">
                <a:solidFill>
                  <a:schemeClr val="bg1"/>
                </a:solidFill>
              </a:rPr>
              <a:t>Feign </a:t>
            </a:r>
            <a:r>
              <a:rPr lang="zh-CN" altLang="zh-CN" dirty="0">
                <a:solidFill>
                  <a:schemeClr val="bg1"/>
                </a:solidFill>
              </a:rPr>
              <a:t>采用的是基于接口的注解</a:t>
            </a:r>
          </a:p>
          <a:p>
            <a:pPr lvl="0"/>
            <a:r>
              <a:rPr lang="en-US" altLang="zh-CN" dirty="0">
                <a:solidFill>
                  <a:schemeClr val="bg1"/>
                </a:solidFill>
              </a:rPr>
              <a:t>Feign </a:t>
            </a:r>
            <a:r>
              <a:rPr lang="zh-CN" altLang="zh-CN" dirty="0">
                <a:solidFill>
                  <a:schemeClr val="bg1"/>
                </a:solidFill>
              </a:rPr>
              <a:t>整合了</a:t>
            </a:r>
            <a:r>
              <a:rPr lang="en-US" altLang="zh-CN" dirty="0">
                <a:solidFill>
                  <a:schemeClr val="bg1"/>
                </a:solidFill>
              </a:rPr>
              <a:t>ribbon</a:t>
            </a:r>
            <a:r>
              <a:rPr lang="zh-CN" altLang="en-US" dirty="0">
                <a:solidFill>
                  <a:schemeClr val="bg1"/>
                </a:solidFill>
              </a:rPr>
              <a:t>、</a:t>
            </a:r>
            <a:r>
              <a:rPr lang="en-US" altLang="zh-CN" dirty="0">
                <a:solidFill>
                  <a:schemeClr val="bg1"/>
                </a:solidFill>
              </a:rPr>
              <a:t> </a:t>
            </a:r>
            <a:r>
              <a:rPr lang="en-US" altLang="zh-CN" dirty="0" err="1">
                <a:solidFill>
                  <a:schemeClr val="bg1"/>
                </a:solidFill>
              </a:rPr>
              <a:t>Hystrix</a:t>
            </a:r>
            <a:endParaRPr lang="zh-CN" altLang="zh-CN" dirty="0">
              <a:solidFill>
                <a:schemeClr val="bg1"/>
              </a:solidFill>
            </a:endParaRPr>
          </a:p>
          <a:p>
            <a:pPr marL="0" indent="0">
              <a:buNone/>
            </a:pPr>
            <a:endParaRPr lang="en-US" altLang="zh-CN" dirty="0"/>
          </a:p>
        </p:txBody>
      </p:sp>
    </p:spTree>
    <p:extLst>
      <p:ext uri="{BB962C8B-B14F-4D97-AF65-F5344CB8AC3E}">
        <p14:creationId xmlns:p14="http://schemas.microsoft.com/office/powerpoint/2010/main" val="47349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八、</a:t>
            </a:r>
            <a:r>
              <a:rPr lang="en-US" altLang="zh-CN" dirty="0" err="1">
                <a:solidFill>
                  <a:srgbClr val="FF0000"/>
                </a:solidFill>
                <a:latin typeface="宋体" panose="02010600030101010101" pitchFamily="2" charset="-122"/>
                <a:ea typeface="宋体" panose="02010600030101010101" pitchFamily="2" charset="-122"/>
              </a:rPr>
              <a:t>Zuul</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204291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Zuul</a:t>
            </a:r>
            <a:r>
              <a:rPr lang="zh-CN" altLang="en-US" dirty="0">
                <a:solidFill>
                  <a:schemeClr val="bg1"/>
                </a:solidFill>
              </a:rPr>
              <a:t>介绍</a:t>
            </a:r>
          </a:p>
        </p:txBody>
      </p:sp>
      <p:sp>
        <p:nvSpPr>
          <p:cNvPr id="3" name="内容占位符 2"/>
          <p:cNvSpPr>
            <a:spLocks noGrp="1"/>
          </p:cNvSpPr>
          <p:nvPr>
            <p:ph sz="quarter" idx="1"/>
          </p:nvPr>
        </p:nvSpPr>
        <p:spPr/>
        <p:txBody>
          <a:bodyPr/>
          <a:lstStyle/>
          <a:p>
            <a:pPr marL="0" indent="0">
              <a:buNone/>
            </a:pPr>
            <a:r>
              <a:rPr lang="en-US" altLang="zh-CN" dirty="0" err="1">
                <a:solidFill>
                  <a:schemeClr val="bg1"/>
                </a:solidFill>
              </a:rPr>
              <a:t>Zuul</a:t>
            </a:r>
            <a:r>
              <a:rPr lang="zh-CN" altLang="zh-CN" dirty="0">
                <a:solidFill>
                  <a:schemeClr val="bg1"/>
                </a:solidFill>
              </a:rPr>
              <a:t>的主要功能是路由转发和过滤器。路由功能是微服务的一部分，比如／</a:t>
            </a:r>
            <a:r>
              <a:rPr lang="en-US" altLang="zh-CN" dirty="0" err="1">
                <a:solidFill>
                  <a:schemeClr val="bg1"/>
                </a:solidFill>
              </a:rPr>
              <a:t>api</a:t>
            </a:r>
            <a:r>
              <a:rPr lang="en-US" altLang="zh-CN" dirty="0">
                <a:solidFill>
                  <a:schemeClr val="bg1"/>
                </a:solidFill>
              </a:rPr>
              <a:t>/user</a:t>
            </a:r>
            <a:r>
              <a:rPr lang="zh-CN" altLang="zh-CN" dirty="0">
                <a:solidFill>
                  <a:schemeClr val="bg1"/>
                </a:solidFill>
              </a:rPr>
              <a:t>转发到到</a:t>
            </a:r>
            <a:r>
              <a:rPr lang="en-US" altLang="zh-CN" dirty="0">
                <a:solidFill>
                  <a:schemeClr val="bg1"/>
                </a:solidFill>
              </a:rPr>
              <a:t>user</a:t>
            </a:r>
            <a:r>
              <a:rPr lang="zh-CN" altLang="zh-CN" dirty="0">
                <a:solidFill>
                  <a:schemeClr val="bg1"/>
                </a:solidFill>
              </a:rPr>
              <a:t>服务，</a:t>
            </a:r>
            <a:r>
              <a:rPr lang="en-US" altLang="zh-CN" dirty="0">
                <a:solidFill>
                  <a:schemeClr val="bg1"/>
                </a:solidFill>
              </a:rPr>
              <a:t>/</a:t>
            </a:r>
            <a:r>
              <a:rPr lang="en-US" altLang="zh-CN" dirty="0" err="1">
                <a:solidFill>
                  <a:schemeClr val="bg1"/>
                </a:solidFill>
              </a:rPr>
              <a:t>api</a:t>
            </a:r>
            <a:r>
              <a:rPr lang="en-US" altLang="zh-CN" dirty="0">
                <a:solidFill>
                  <a:schemeClr val="bg1"/>
                </a:solidFill>
              </a:rPr>
              <a:t>/shop</a:t>
            </a:r>
            <a:r>
              <a:rPr lang="zh-CN" altLang="zh-CN" dirty="0">
                <a:solidFill>
                  <a:schemeClr val="bg1"/>
                </a:solidFill>
              </a:rPr>
              <a:t>转发到到</a:t>
            </a:r>
            <a:r>
              <a:rPr lang="en-US" altLang="zh-CN" dirty="0">
                <a:solidFill>
                  <a:schemeClr val="bg1"/>
                </a:solidFill>
              </a:rPr>
              <a:t>shop</a:t>
            </a:r>
            <a:r>
              <a:rPr lang="zh-CN" altLang="zh-CN" dirty="0">
                <a:solidFill>
                  <a:schemeClr val="bg1"/>
                </a:solidFill>
              </a:rPr>
              <a:t>服务。</a:t>
            </a:r>
            <a:r>
              <a:rPr lang="en-US" altLang="zh-CN" dirty="0" err="1">
                <a:solidFill>
                  <a:schemeClr val="bg1"/>
                </a:solidFill>
              </a:rPr>
              <a:t>zuul</a:t>
            </a:r>
            <a:r>
              <a:rPr lang="zh-CN" altLang="zh-CN" dirty="0">
                <a:solidFill>
                  <a:schemeClr val="bg1"/>
                </a:solidFill>
              </a:rPr>
              <a:t>默认和</a:t>
            </a:r>
            <a:r>
              <a:rPr lang="en-US" altLang="zh-CN" dirty="0">
                <a:solidFill>
                  <a:schemeClr val="bg1"/>
                </a:solidFill>
              </a:rPr>
              <a:t>Ribbon</a:t>
            </a:r>
            <a:r>
              <a:rPr lang="zh-CN" altLang="zh-CN" dirty="0">
                <a:solidFill>
                  <a:schemeClr val="bg1"/>
                </a:solidFill>
              </a:rPr>
              <a:t>结合实现了负载均衡的功能， 类似于</a:t>
            </a:r>
            <a:r>
              <a:rPr lang="en-US" altLang="zh-CN" dirty="0" err="1">
                <a:solidFill>
                  <a:schemeClr val="bg1"/>
                </a:solidFill>
              </a:rPr>
              <a:t>nginx</a:t>
            </a:r>
            <a:r>
              <a:rPr lang="zh-CN" altLang="zh-CN" dirty="0">
                <a:solidFill>
                  <a:schemeClr val="bg1"/>
                </a:solidFill>
              </a:rPr>
              <a:t>转发</a:t>
            </a:r>
            <a:endParaRPr lang="en-US" altLang="zh-CN" dirty="0">
              <a:solidFill>
                <a:schemeClr val="bg1"/>
              </a:solidFill>
            </a:endParaRPr>
          </a:p>
          <a:p>
            <a:r>
              <a:rPr lang="zh-CN" altLang="en-US" dirty="0">
                <a:solidFill>
                  <a:schemeClr val="bg1"/>
                </a:solidFill>
              </a:rPr>
              <a:t>是</a:t>
            </a:r>
            <a:r>
              <a:rPr lang="en-US" altLang="zh-CN" dirty="0">
                <a:solidFill>
                  <a:schemeClr val="bg1"/>
                </a:solidFill>
              </a:rPr>
              <a:t>Netflix</a:t>
            </a:r>
            <a:r>
              <a:rPr lang="zh-CN" altLang="en-US" dirty="0">
                <a:solidFill>
                  <a:schemeClr val="bg1"/>
                </a:solidFill>
              </a:rPr>
              <a:t>的一个子项目</a:t>
            </a:r>
            <a:endParaRPr lang="en-US" altLang="zh-CN" dirty="0">
              <a:solidFill>
                <a:schemeClr val="bg1"/>
              </a:solidFill>
            </a:endParaRPr>
          </a:p>
          <a:p>
            <a:r>
              <a:rPr lang="zh-CN" altLang="en-US" dirty="0">
                <a:solidFill>
                  <a:schemeClr val="bg1"/>
                </a:solidFill>
              </a:rPr>
              <a:t>提供代理、过滤、路由等功能</a:t>
            </a:r>
            <a:endParaRPr lang="en-US" altLang="zh-CN" dirty="0">
              <a:solidFill>
                <a:schemeClr val="bg1"/>
              </a:solidFill>
            </a:endParaRPr>
          </a:p>
          <a:p>
            <a:pPr marL="0" indent="0">
              <a:buNone/>
            </a:pPr>
            <a:endParaRPr lang="en-US" altLang="zh-CN" dirty="0"/>
          </a:p>
        </p:txBody>
      </p:sp>
    </p:spTree>
    <p:extLst>
      <p:ext uri="{BB962C8B-B14F-4D97-AF65-F5344CB8AC3E}">
        <p14:creationId xmlns:p14="http://schemas.microsoft.com/office/powerpoint/2010/main" val="98854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单体应用</a:t>
            </a:r>
          </a:p>
        </p:txBody>
      </p:sp>
      <p:pic>
        <p:nvPicPr>
          <p:cNvPr id="1028" name="Picture 4"/>
          <p:cNvPicPr>
            <a:picLocks noChangeAspect="1" noChangeArrowheads="1"/>
          </p:cNvPicPr>
          <p:nvPr/>
        </p:nvPicPr>
        <p:blipFill>
          <a:blip r:embed="rId2"/>
          <a:srcRect/>
          <a:stretch>
            <a:fillRect/>
          </a:stretch>
        </p:blipFill>
        <p:spPr bwMode="auto">
          <a:xfrm>
            <a:off x="5429256" y="1500174"/>
            <a:ext cx="3311292" cy="4357718"/>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85720" y="1571612"/>
            <a:ext cx="4248374" cy="442915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Zuul</a:t>
            </a:r>
            <a:r>
              <a:rPr lang="zh-CN" altLang="en-US" dirty="0">
                <a:solidFill>
                  <a:schemeClr val="bg1"/>
                </a:solidFill>
              </a:rPr>
              <a:t>：</a:t>
            </a:r>
            <a:r>
              <a:rPr lang="en-US" altLang="zh-CN" dirty="0" err="1">
                <a:solidFill>
                  <a:schemeClr val="bg1"/>
                </a:solidFill>
              </a:rPr>
              <a:t>Hystrix</a:t>
            </a:r>
            <a:r>
              <a:rPr lang="en-US" altLang="zh-CN" dirty="0">
                <a:solidFill>
                  <a:schemeClr val="bg1"/>
                </a:solidFill>
              </a:rPr>
              <a:t> </a:t>
            </a:r>
            <a:r>
              <a:rPr lang="zh-CN" altLang="en-US" dirty="0">
                <a:solidFill>
                  <a:schemeClr val="bg1"/>
                </a:solidFill>
              </a:rPr>
              <a:t>和</a:t>
            </a:r>
            <a:r>
              <a:rPr lang="en-US" altLang="zh-CN" dirty="0">
                <a:solidFill>
                  <a:schemeClr val="bg1"/>
                </a:solidFill>
              </a:rPr>
              <a:t>Ribbon </a:t>
            </a:r>
            <a:r>
              <a:rPr lang="zh-CN" altLang="en-US" dirty="0">
                <a:solidFill>
                  <a:schemeClr val="bg1"/>
                </a:solidFill>
              </a:rPr>
              <a:t>支持</a:t>
            </a:r>
          </a:p>
        </p:txBody>
      </p:sp>
      <p:sp>
        <p:nvSpPr>
          <p:cNvPr id="3" name="内容占位符 2"/>
          <p:cNvSpPr>
            <a:spLocks noGrp="1"/>
          </p:cNvSpPr>
          <p:nvPr>
            <p:ph sz="quarter" idx="1"/>
          </p:nvPr>
        </p:nvSpPr>
        <p:spPr/>
        <p:txBody>
          <a:bodyPr>
            <a:normAutofit/>
          </a:bodyPr>
          <a:lstStyle/>
          <a:p>
            <a:pPr marL="0" indent="0">
              <a:buNone/>
            </a:pPr>
            <a:r>
              <a:rPr lang="en-US" altLang="zh-CN" dirty="0">
                <a:solidFill>
                  <a:schemeClr val="bg1"/>
                </a:solidFill>
              </a:rPr>
              <a:t>       </a:t>
            </a:r>
            <a:r>
              <a:rPr lang="en-US" altLang="zh-CN" sz="2400" dirty="0" err="1">
                <a:solidFill>
                  <a:schemeClr val="bg1"/>
                </a:solidFill>
              </a:rPr>
              <a:t>Zuul</a:t>
            </a:r>
            <a:r>
              <a:rPr lang="zh-CN" altLang="en-US" sz="2400" dirty="0">
                <a:solidFill>
                  <a:schemeClr val="bg1"/>
                </a:solidFill>
              </a:rPr>
              <a:t>天生就拥有线程隔离和断路器的自我保护功能， 以及对服务调用的客户端负载均衡功能。但是需要注意， 当使用</a:t>
            </a:r>
            <a:r>
              <a:rPr lang="en-US" altLang="zh-CN" sz="2400" dirty="0">
                <a:solidFill>
                  <a:schemeClr val="bg1"/>
                </a:solidFill>
              </a:rPr>
              <a:t>path</a:t>
            </a:r>
            <a:r>
              <a:rPr lang="zh-CN" altLang="en-US" sz="2400" dirty="0">
                <a:solidFill>
                  <a:schemeClr val="bg1"/>
                </a:solidFill>
              </a:rPr>
              <a:t>与</a:t>
            </a:r>
            <a:r>
              <a:rPr lang="en-US" altLang="zh-CN" sz="2400" dirty="0" err="1">
                <a:solidFill>
                  <a:schemeClr val="bg1"/>
                </a:solidFill>
              </a:rPr>
              <a:t>url</a:t>
            </a:r>
            <a:r>
              <a:rPr lang="zh-CN" altLang="en-US" sz="2400" dirty="0">
                <a:solidFill>
                  <a:schemeClr val="bg1"/>
                </a:solidFill>
              </a:rPr>
              <a:t>的映射关系来配置路由规则的时候， 对于路由转发的请求不会采用</a:t>
            </a:r>
            <a:r>
              <a:rPr lang="en-US" altLang="zh-CN" sz="2400" dirty="0" err="1">
                <a:solidFill>
                  <a:schemeClr val="bg1"/>
                </a:solidFill>
              </a:rPr>
              <a:t>HystrixCommond</a:t>
            </a:r>
            <a:r>
              <a:rPr lang="zh-CN" altLang="en-US" sz="2400" dirty="0">
                <a:solidFill>
                  <a:schemeClr val="bg1"/>
                </a:solidFill>
              </a:rPr>
              <a:t>来包装， 所以这类路由请求没有线程隔离和断路器的保护，并且也不会有负载均衡的能力。因此，我们在使用</a:t>
            </a:r>
            <a:r>
              <a:rPr lang="en-US" altLang="zh-CN" sz="2400" dirty="0" err="1">
                <a:solidFill>
                  <a:schemeClr val="bg1"/>
                </a:solidFill>
              </a:rPr>
              <a:t>Zuul</a:t>
            </a:r>
            <a:r>
              <a:rPr lang="zh-CN" altLang="en-US" sz="2400" dirty="0">
                <a:solidFill>
                  <a:schemeClr val="bg1"/>
                </a:solidFill>
              </a:rPr>
              <a:t>的时候尽量使用</a:t>
            </a:r>
            <a:r>
              <a:rPr lang="en-US" altLang="zh-CN" sz="2400" dirty="0">
                <a:solidFill>
                  <a:schemeClr val="bg1"/>
                </a:solidFill>
              </a:rPr>
              <a:t>path</a:t>
            </a:r>
            <a:r>
              <a:rPr lang="zh-CN" altLang="en-US" sz="2400" dirty="0">
                <a:solidFill>
                  <a:schemeClr val="bg1"/>
                </a:solidFill>
              </a:rPr>
              <a:t>和</a:t>
            </a:r>
            <a:r>
              <a:rPr lang="en-US" altLang="zh-CN" sz="2400" dirty="0" err="1">
                <a:solidFill>
                  <a:schemeClr val="bg1"/>
                </a:solidFill>
              </a:rPr>
              <a:t>serviceId</a:t>
            </a:r>
            <a:r>
              <a:rPr lang="zh-CN" altLang="en-US" sz="2400" dirty="0">
                <a:solidFill>
                  <a:schemeClr val="bg1"/>
                </a:solidFill>
              </a:rPr>
              <a:t>的组合来进行配置，这样不仅可以保证</a:t>
            </a:r>
            <a:r>
              <a:rPr lang="en-US" altLang="zh-CN" sz="2400" dirty="0">
                <a:solidFill>
                  <a:schemeClr val="bg1"/>
                </a:solidFill>
              </a:rPr>
              <a:t>API</a:t>
            </a:r>
            <a:r>
              <a:rPr lang="zh-CN" altLang="en-US" sz="2400" dirty="0">
                <a:solidFill>
                  <a:schemeClr val="bg1"/>
                </a:solidFill>
              </a:rPr>
              <a:t>网关的健壮和稳定，也能用到</a:t>
            </a:r>
            <a:r>
              <a:rPr lang="en-US" altLang="zh-CN" sz="2400" dirty="0">
                <a:solidFill>
                  <a:schemeClr val="bg1"/>
                </a:solidFill>
              </a:rPr>
              <a:t>Ribbon</a:t>
            </a:r>
            <a:r>
              <a:rPr lang="zh-CN" altLang="en-US" sz="2400" dirty="0">
                <a:solidFill>
                  <a:schemeClr val="bg1"/>
                </a:solidFill>
              </a:rPr>
              <a:t>的客户端负载均衡功能</a:t>
            </a:r>
            <a:endParaRPr lang="en-US" altLang="zh-CN" sz="2400" dirty="0">
              <a:solidFill>
                <a:schemeClr val="bg1"/>
              </a:solidFill>
            </a:endParaRPr>
          </a:p>
        </p:txBody>
      </p:sp>
    </p:spTree>
    <p:extLst>
      <p:ext uri="{BB962C8B-B14F-4D97-AF65-F5344CB8AC3E}">
        <p14:creationId xmlns:p14="http://schemas.microsoft.com/office/powerpoint/2010/main" val="3503919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Zuul</a:t>
            </a:r>
            <a:r>
              <a:rPr lang="zh-CN" altLang="en-US" dirty="0">
                <a:solidFill>
                  <a:schemeClr val="bg1"/>
                </a:solidFill>
              </a:rPr>
              <a:t>过滤器运行机制</a:t>
            </a:r>
          </a:p>
        </p:txBody>
      </p:sp>
      <p:pic>
        <p:nvPicPr>
          <p:cNvPr id="2050" name="Picture 2"/>
          <p:cNvPicPr>
            <a:picLocks noChangeAspect="1" noChangeArrowheads="1"/>
          </p:cNvPicPr>
          <p:nvPr/>
        </p:nvPicPr>
        <p:blipFill>
          <a:blip r:embed="rId3"/>
          <a:srcRect/>
          <a:stretch>
            <a:fillRect/>
          </a:stretch>
        </p:blipFill>
        <p:spPr bwMode="auto">
          <a:xfrm>
            <a:off x="457200" y="1268760"/>
            <a:ext cx="8229600" cy="4968552"/>
          </a:xfrm>
          <a:prstGeom prst="rect">
            <a:avLst/>
          </a:prstGeom>
          <a:noFill/>
          <a:ln w="9525">
            <a:noFill/>
            <a:miter lim="800000"/>
            <a:headEnd/>
            <a:tailEnd/>
          </a:ln>
          <a:effectLst/>
        </p:spPr>
      </p:pic>
    </p:spTree>
    <p:extLst>
      <p:ext uri="{BB962C8B-B14F-4D97-AF65-F5344CB8AC3E}">
        <p14:creationId xmlns:p14="http://schemas.microsoft.com/office/powerpoint/2010/main" val="2224304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项目结构</a:t>
            </a:r>
          </a:p>
        </p:txBody>
      </p:sp>
      <p:pic>
        <p:nvPicPr>
          <p:cNvPr id="1027" name="Picture 3"/>
          <p:cNvPicPr>
            <a:picLocks noChangeAspect="1" noChangeArrowheads="1"/>
          </p:cNvPicPr>
          <p:nvPr/>
        </p:nvPicPr>
        <p:blipFill>
          <a:blip r:embed="rId2"/>
          <a:srcRect/>
          <a:stretch>
            <a:fillRect/>
          </a:stretch>
        </p:blipFill>
        <p:spPr bwMode="auto">
          <a:xfrm>
            <a:off x="457200" y="1268760"/>
            <a:ext cx="8229600" cy="4968552"/>
          </a:xfrm>
          <a:prstGeom prst="rect">
            <a:avLst/>
          </a:prstGeom>
          <a:noFill/>
          <a:ln w="9525">
            <a:noFill/>
            <a:miter lim="800000"/>
            <a:headEnd/>
            <a:tailEnd/>
          </a:ln>
          <a:effectLst/>
        </p:spPr>
      </p:pic>
    </p:spTree>
    <p:extLst>
      <p:ext uri="{BB962C8B-B14F-4D97-AF65-F5344CB8AC3E}">
        <p14:creationId xmlns:p14="http://schemas.microsoft.com/office/powerpoint/2010/main" val="55674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加入</a:t>
            </a:r>
            <a:r>
              <a:rPr lang="en-US" altLang="zh-CN" dirty="0" err="1">
                <a:solidFill>
                  <a:schemeClr val="bg1"/>
                </a:solidFill>
              </a:rPr>
              <a:t>Zuul</a:t>
            </a:r>
            <a:r>
              <a:rPr lang="zh-CN" altLang="en-US" dirty="0">
                <a:solidFill>
                  <a:schemeClr val="bg1"/>
                </a:solidFill>
              </a:rPr>
              <a:t>后的集群</a:t>
            </a:r>
          </a:p>
        </p:txBody>
      </p:sp>
      <p:pic>
        <p:nvPicPr>
          <p:cNvPr id="2050" name="Picture 2"/>
          <p:cNvPicPr>
            <a:picLocks noChangeAspect="1" noChangeArrowheads="1"/>
          </p:cNvPicPr>
          <p:nvPr/>
        </p:nvPicPr>
        <p:blipFill>
          <a:blip r:embed="rId2"/>
          <a:srcRect/>
          <a:stretch>
            <a:fillRect/>
          </a:stretch>
        </p:blipFill>
        <p:spPr bwMode="auto">
          <a:xfrm>
            <a:off x="457200" y="1285860"/>
            <a:ext cx="8229600" cy="4951452"/>
          </a:xfrm>
          <a:prstGeom prst="rect">
            <a:avLst/>
          </a:prstGeom>
          <a:noFill/>
          <a:ln w="9525">
            <a:noFill/>
            <a:miter lim="800000"/>
            <a:headEnd/>
            <a:tailEnd/>
          </a:ln>
          <a:effectLst/>
        </p:spPr>
      </p:pic>
    </p:spTree>
    <p:extLst>
      <p:ext uri="{BB962C8B-B14F-4D97-AF65-F5344CB8AC3E}">
        <p14:creationId xmlns:p14="http://schemas.microsoft.com/office/powerpoint/2010/main" val="2006128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九、</a:t>
            </a:r>
            <a:r>
              <a:rPr lang="en-US" altLang="zh-CN" dirty="0">
                <a:solidFill>
                  <a:srgbClr val="FF0000"/>
                </a:solidFill>
                <a:latin typeface="宋体" panose="02010600030101010101" pitchFamily="2" charset="-122"/>
                <a:ea typeface="宋体" panose="02010600030101010101" pitchFamily="2" charset="-122"/>
              </a:rPr>
              <a:t>Config</a:t>
            </a:r>
            <a:r>
              <a:rPr lang="zh-CN" altLang="en-US" dirty="0">
                <a:solidFill>
                  <a:srgbClr val="FF0000"/>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327771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Config</a:t>
            </a:r>
            <a:r>
              <a:rPr lang="zh-CN" altLang="en-US" dirty="0">
                <a:solidFill>
                  <a:schemeClr val="bg1"/>
                </a:solidFill>
              </a:rPr>
              <a:t>介绍</a:t>
            </a:r>
          </a:p>
        </p:txBody>
      </p:sp>
      <p:sp>
        <p:nvSpPr>
          <p:cNvPr id="3" name="内容占位符 2"/>
          <p:cNvSpPr>
            <a:spLocks noGrp="1"/>
          </p:cNvSpPr>
          <p:nvPr>
            <p:ph sz="quarter" idx="1"/>
          </p:nvPr>
        </p:nvSpPr>
        <p:spPr/>
        <p:txBody>
          <a:bodyPr>
            <a:normAutofit/>
          </a:bodyPr>
          <a:lstStyle/>
          <a:p>
            <a:pPr marL="0" indent="0">
              <a:buNone/>
            </a:pPr>
            <a:r>
              <a:rPr lang="zh-CN" altLang="en-US" sz="2400" dirty="0">
                <a:solidFill>
                  <a:schemeClr val="bg1"/>
                </a:solidFill>
              </a:rPr>
              <a:t>用来为分布式系统中的基础设施和微服务应用提供集中化的外部配置支持， 它分为服务端与客户端两个部分。其中服务端也称为分布式配置中心， 它是一个独立的微服务应用，用来连接配置仓库并为客户端提供获取配置信息、加密</a:t>
            </a:r>
            <a:r>
              <a:rPr lang="en-US" altLang="zh-CN" sz="2400" dirty="0">
                <a:solidFill>
                  <a:schemeClr val="bg1"/>
                </a:solidFill>
              </a:rPr>
              <a:t>/</a:t>
            </a:r>
            <a:r>
              <a:rPr lang="zh-CN" altLang="en-US" sz="2400" dirty="0">
                <a:solidFill>
                  <a:schemeClr val="bg1"/>
                </a:solidFill>
              </a:rPr>
              <a:t>解密信息等访问接口；而客户端则是微服务架构中的各个微服务应用或基础设施， 它们通过指定的配置中心来管理应用资源与业务相关的配置内容，并在启动的时候从配置中心获取和加载配置信息。</a:t>
            </a:r>
            <a:endParaRPr lang="en-US" altLang="zh-CN" sz="2400" dirty="0">
              <a:solidFill>
                <a:schemeClr val="bg1"/>
              </a:solidFill>
            </a:endParaRPr>
          </a:p>
        </p:txBody>
      </p:sp>
    </p:spTree>
    <p:extLst>
      <p:ext uri="{BB962C8B-B14F-4D97-AF65-F5344CB8AC3E}">
        <p14:creationId xmlns:p14="http://schemas.microsoft.com/office/powerpoint/2010/main" val="1141562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bg1"/>
                </a:solidFill>
              </a:rPr>
              <a:t>Config</a:t>
            </a:r>
            <a:r>
              <a:rPr lang="zh-CN" altLang="en-US" dirty="0">
                <a:solidFill>
                  <a:schemeClr val="bg1"/>
                </a:solidFill>
              </a:rPr>
              <a:t>架构</a:t>
            </a:r>
          </a:p>
        </p:txBody>
      </p:sp>
      <p:sp>
        <p:nvSpPr>
          <p:cNvPr id="3" name="内容占位符 2"/>
          <p:cNvSpPr>
            <a:spLocks noGrp="1"/>
          </p:cNvSpPr>
          <p:nvPr>
            <p:ph sz="quarter" idx="1"/>
          </p:nvPr>
        </p:nvSpPr>
        <p:spPr/>
        <p:txBody>
          <a:bodyPr>
            <a:normAutofit/>
          </a:bodyPr>
          <a:lstStyle/>
          <a:p>
            <a:pPr marL="0" indent="0">
              <a:buNone/>
            </a:pPr>
            <a:endParaRPr lang="en-US" altLang="zh-CN"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9474"/>
            <a:ext cx="8291264" cy="502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491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a:extLst>
              <a:ext uri="{FF2B5EF4-FFF2-40B4-BE49-F238E27FC236}">
                <a16:creationId xmlns:a16="http://schemas.microsoft.com/office/drawing/2014/main" id="{734E28C6-9657-475D-A314-549D948D3322}"/>
              </a:ext>
            </a:extLst>
          </p:cNvPr>
          <p:cNvSpPr txBox="1">
            <a:spLocks/>
          </p:cNvSpPr>
          <p:nvPr/>
        </p:nvSpPr>
        <p:spPr>
          <a:xfrm>
            <a:off x="1472184" y="2708920"/>
            <a:ext cx="7214616" cy="150452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altLang="zh-CN" sz="9600" dirty="0"/>
              <a:t> </a:t>
            </a:r>
            <a:r>
              <a:rPr lang="en-US" altLang="zh-CN" sz="7200" dirty="0">
                <a:solidFill>
                  <a:schemeClr val="accent2">
                    <a:lumMod val="60000"/>
                    <a:lumOff val="40000"/>
                  </a:schemeClr>
                </a:solidFill>
                <a:latin typeface="Tahoma" panose="020B0604030504040204" pitchFamily="34" charset="0"/>
                <a:ea typeface="Tahoma" panose="020B0604030504040204" pitchFamily="34" charset="0"/>
                <a:cs typeface="Tahoma" panose="020B0604030504040204" pitchFamily="34" charset="0"/>
              </a:rPr>
              <a:t>THANK YOU!</a:t>
            </a:r>
            <a:endParaRPr lang="zh-CN" altLang="en-US" sz="7200" dirty="0">
              <a:solidFill>
                <a:schemeClr val="accent2">
                  <a:lumMod val="60000"/>
                  <a:lumOff val="40000"/>
                </a:schemeClr>
              </a:solidFill>
              <a:latin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单体应用优化</a:t>
            </a:r>
          </a:p>
        </p:txBody>
      </p:sp>
      <p:pic>
        <p:nvPicPr>
          <p:cNvPr id="2053" name="Picture 5"/>
          <p:cNvPicPr>
            <a:picLocks noChangeAspect="1" noChangeArrowheads="1"/>
          </p:cNvPicPr>
          <p:nvPr/>
        </p:nvPicPr>
        <p:blipFill>
          <a:blip r:embed="rId2"/>
          <a:srcRect/>
          <a:stretch>
            <a:fillRect/>
          </a:stretch>
        </p:blipFill>
        <p:spPr bwMode="auto">
          <a:xfrm>
            <a:off x="357158" y="1214422"/>
            <a:ext cx="2643206" cy="5054042"/>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3714744" y="1643050"/>
            <a:ext cx="5169696" cy="40005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animEffect transition="in" filter="wipe(down)">
                                      <p:cBhvr>
                                        <p:cTn id="1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加入</a:t>
            </a:r>
            <a:r>
              <a:rPr lang="en-US" altLang="zh-CN" dirty="0">
                <a:solidFill>
                  <a:schemeClr val="bg1"/>
                </a:solidFill>
              </a:rPr>
              <a:t>ESB</a:t>
            </a:r>
            <a:endParaRPr lang="zh-CN" altLang="en-US"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457200" y="1484784"/>
            <a:ext cx="8229600" cy="430174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微服务架构</a:t>
            </a:r>
          </a:p>
        </p:txBody>
      </p:sp>
      <p:pic>
        <p:nvPicPr>
          <p:cNvPr id="1026" name="Picture 2"/>
          <p:cNvPicPr>
            <a:picLocks noChangeAspect="1" noChangeArrowheads="1"/>
          </p:cNvPicPr>
          <p:nvPr/>
        </p:nvPicPr>
        <p:blipFill>
          <a:blip r:embed="rId2"/>
          <a:srcRect/>
          <a:stretch>
            <a:fillRect/>
          </a:stretch>
        </p:blipFill>
        <p:spPr bwMode="auto">
          <a:xfrm>
            <a:off x="457200" y="1340768"/>
            <a:ext cx="8363272" cy="496855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二、什么是微服务</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三、</a:t>
            </a:r>
            <a:r>
              <a:rPr lang="en-US" altLang="zh-CN" dirty="0" err="1">
                <a:solidFill>
                  <a:schemeClr val="bg1"/>
                </a:solidFill>
                <a:latin typeface="宋体" panose="02010600030101010101" pitchFamily="2" charset="-122"/>
                <a:ea typeface="宋体" panose="02010600030101010101" pitchFamily="2" charset="-122"/>
              </a:rPr>
              <a:t>SpringCloud</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149223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什么是微服务</a:t>
            </a:r>
          </a:p>
        </p:txBody>
      </p:sp>
      <p:sp>
        <p:nvSpPr>
          <p:cNvPr id="3" name="内容占位符 2"/>
          <p:cNvSpPr>
            <a:spLocks noGrp="1"/>
          </p:cNvSpPr>
          <p:nvPr>
            <p:ph sz="quarter" idx="1"/>
          </p:nvPr>
        </p:nvSpPr>
        <p:spPr/>
        <p:txBody>
          <a:bodyPr>
            <a:normAutofit fontScale="92500" lnSpcReduction="10000"/>
          </a:bodyPr>
          <a:lstStyle/>
          <a:p>
            <a:r>
              <a:rPr lang="zh-CN" altLang="en-US" dirty="0">
                <a:solidFill>
                  <a:schemeClr val="bg1"/>
                </a:solidFill>
              </a:rPr>
              <a:t>微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dirty="0">
                <a:solidFill>
                  <a:schemeClr val="bg1"/>
                </a:solidFill>
              </a:rPr>
              <a:t>HTTP</a:t>
            </a:r>
            <a:r>
              <a:rPr lang="zh-CN" altLang="en-US" dirty="0">
                <a:solidFill>
                  <a:schemeClr val="bg1"/>
                </a:solidFill>
              </a:rPr>
              <a:t>的</a:t>
            </a:r>
            <a:r>
              <a:rPr lang="en-US" altLang="zh-CN" dirty="0" err="1">
                <a:solidFill>
                  <a:schemeClr val="bg1"/>
                </a:solidFill>
              </a:rPr>
              <a:t>RESTful</a:t>
            </a:r>
            <a:r>
              <a:rPr lang="en-US" altLang="zh-CN" dirty="0">
                <a:solidFill>
                  <a:schemeClr val="bg1"/>
                </a:solidFill>
              </a:rPr>
              <a:t> API</a:t>
            </a:r>
            <a:r>
              <a:rPr lang="zh-CN" altLang="en-US" dirty="0">
                <a:solidFill>
                  <a:schemeClr val="bg1"/>
                </a:solidFill>
              </a:rPr>
              <a:t>）。每个服务都围绕着具体业务进行构建，并且能够被独立地部署到生产环境、类生产环境等。另外，应尽量避免统一的、集中式的服务管理机制，对具体的一个服务而言，应根据业务上下文，选择合适的语言、工具对其进行构建。</a:t>
            </a:r>
          </a:p>
          <a:p>
            <a:r>
              <a:rPr lang="zh-CN" altLang="en-US" dirty="0">
                <a:solidFill>
                  <a:schemeClr val="bg1"/>
                </a:solidFill>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A7F7D-E0CB-430F-8465-C6F98EAAE9A7}"/>
              </a:ext>
            </a:extLst>
          </p:cNvPr>
          <p:cNvSpPr>
            <a:spLocks noGrp="1"/>
          </p:cNvSpPr>
          <p:nvPr>
            <p:ph type="title"/>
          </p:nvPr>
        </p:nvSpPr>
        <p:spPr/>
        <p:txBody>
          <a:bodyPr/>
          <a:lstStyle/>
          <a:p>
            <a:r>
              <a:rPr lang="zh-CN" altLang="en-US" dirty="0">
                <a:solidFill>
                  <a:schemeClr val="bg1"/>
                </a:solidFill>
              </a:rPr>
              <a:t>主要内容</a:t>
            </a:r>
          </a:p>
        </p:txBody>
      </p:sp>
      <p:sp>
        <p:nvSpPr>
          <p:cNvPr id="3" name="内容占位符 2">
            <a:extLst>
              <a:ext uri="{FF2B5EF4-FFF2-40B4-BE49-F238E27FC236}">
                <a16:creationId xmlns:a16="http://schemas.microsoft.com/office/drawing/2014/main" id="{D35180B0-8C23-4B0A-B0C9-6ED96F6F498E}"/>
              </a:ext>
            </a:extLst>
          </p:cNvPr>
          <p:cNvSpPr>
            <a:spLocks noGrp="1"/>
          </p:cNvSpPr>
          <p:nvPr>
            <p:ph sz="quarter" idx="1"/>
          </p:nvPr>
        </p:nvSpPr>
        <p:spPr/>
        <p:txBody>
          <a:bodyPr/>
          <a:lstStyle/>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一、传统服务架构与微服务架构</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二、什么是微服务</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rgbClr val="FF0000"/>
                </a:solidFill>
                <a:latin typeface="宋体" panose="02010600030101010101" pitchFamily="2" charset="-122"/>
                <a:ea typeface="宋体" panose="02010600030101010101" pitchFamily="2" charset="-122"/>
              </a:rPr>
              <a:t>三、</a:t>
            </a:r>
            <a:r>
              <a:rPr lang="en-US" altLang="zh-CN" dirty="0" err="1">
                <a:solidFill>
                  <a:srgbClr val="FF0000"/>
                </a:solidFill>
                <a:latin typeface="宋体" panose="02010600030101010101" pitchFamily="2" charset="-122"/>
                <a:ea typeface="宋体" panose="02010600030101010101" pitchFamily="2" charset="-122"/>
              </a:rPr>
              <a:t>SpringCloud</a:t>
            </a:r>
            <a:r>
              <a:rPr lang="zh-CN" altLang="en-US" dirty="0">
                <a:solidFill>
                  <a:srgbClr val="FF0000"/>
                </a:solidFill>
                <a:latin typeface="宋体" panose="02010600030101010101" pitchFamily="2" charset="-122"/>
                <a:ea typeface="宋体" panose="02010600030101010101" pitchFamily="2" charset="-122"/>
              </a:rPr>
              <a:t>介绍</a:t>
            </a:r>
            <a:endParaRPr lang="en-US" altLang="zh-CN" dirty="0">
              <a:solidFill>
                <a:srgbClr val="FF0000"/>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四、</a:t>
            </a:r>
            <a:r>
              <a:rPr lang="en-US" altLang="zh-CN" dirty="0">
                <a:solidFill>
                  <a:schemeClr val="bg1"/>
                </a:solidFill>
                <a:latin typeface="宋体" panose="02010600030101010101" pitchFamily="2" charset="-122"/>
                <a:ea typeface="宋体" panose="02010600030101010101" pitchFamily="2" charset="-122"/>
              </a:rPr>
              <a:t>Eureka</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五、</a:t>
            </a:r>
            <a:r>
              <a:rPr lang="en-US" altLang="zh-CN" dirty="0">
                <a:solidFill>
                  <a:schemeClr val="bg1"/>
                </a:solidFill>
                <a:latin typeface="宋体" panose="02010600030101010101" pitchFamily="2" charset="-122"/>
                <a:ea typeface="宋体" panose="02010600030101010101" pitchFamily="2" charset="-122"/>
              </a:rPr>
              <a:t>Ribbon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六、</a:t>
            </a:r>
            <a:r>
              <a:rPr lang="en-US" altLang="zh-CN" dirty="0" err="1">
                <a:solidFill>
                  <a:schemeClr val="bg1"/>
                </a:solidFill>
                <a:latin typeface="宋体" panose="02010600030101010101" pitchFamily="2" charset="-122"/>
                <a:ea typeface="宋体" panose="02010600030101010101" pitchFamily="2" charset="-122"/>
              </a:rPr>
              <a:t>Hystric</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七、</a:t>
            </a:r>
            <a:r>
              <a:rPr lang="en-US" altLang="zh-CN" dirty="0">
                <a:solidFill>
                  <a:schemeClr val="bg1"/>
                </a:solidFill>
                <a:latin typeface="宋体" panose="02010600030101010101" pitchFamily="2" charset="-122"/>
                <a:ea typeface="宋体" panose="02010600030101010101" pitchFamily="2" charset="-122"/>
              </a:rPr>
              <a:t>Feign</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八、</a:t>
            </a:r>
            <a:r>
              <a:rPr lang="en-US" altLang="zh-CN" dirty="0" err="1">
                <a:solidFill>
                  <a:schemeClr val="bg1"/>
                </a:solidFill>
                <a:latin typeface="宋体" panose="02010600030101010101" pitchFamily="2" charset="-122"/>
                <a:ea typeface="宋体" panose="02010600030101010101" pitchFamily="2" charset="-122"/>
              </a:rPr>
              <a:t>Zuul</a:t>
            </a:r>
            <a:r>
              <a:rPr lang="zh-CN" altLang="en-US" dirty="0">
                <a:solidFill>
                  <a:schemeClr val="bg1"/>
                </a:solidFill>
                <a:latin typeface="宋体" panose="02010600030101010101" pitchFamily="2" charset="-122"/>
                <a:ea typeface="宋体" panose="02010600030101010101" pitchFamily="2" charset="-122"/>
              </a:rPr>
              <a:t>介绍</a:t>
            </a:r>
            <a:endParaRPr lang="en-US" altLang="zh-CN" dirty="0">
              <a:solidFill>
                <a:schemeClr val="bg1"/>
              </a:solidFill>
              <a:latin typeface="宋体" panose="02010600030101010101" pitchFamily="2" charset="-122"/>
              <a:ea typeface="宋体" panose="02010600030101010101" pitchFamily="2" charset="-122"/>
            </a:endParaRPr>
          </a:p>
          <a:p>
            <a:pPr marL="0" lvl="0" indent="0">
              <a:buClr>
                <a:srgbClr val="727CA3"/>
              </a:buClr>
              <a:buNone/>
            </a:pPr>
            <a:r>
              <a:rPr lang="zh-CN" altLang="en-US" dirty="0">
                <a:solidFill>
                  <a:schemeClr val="bg1"/>
                </a:solidFill>
                <a:latin typeface="宋体" panose="02010600030101010101" pitchFamily="2" charset="-122"/>
                <a:ea typeface="宋体" panose="02010600030101010101" pitchFamily="2" charset="-122"/>
              </a:rPr>
              <a:t>九、</a:t>
            </a:r>
            <a:r>
              <a:rPr lang="en-US" altLang="zh-CN" dirty="0">
                <a:solidFill>
                  <a:schemeClr val="bg1"/>
                </a:solidFill>
                <a:latin typeface="宋体" panose="02010600030101010101" pitchFamily="2" charset="-122"/>
                <a:ea typeface="宋体" panose="02010600030101010101" pitchFamily="2" charset="-122"/>
              </a:rPr>
              <a:t>Config</a:t>
            </a:r>
            <a:r>
              <a:rPr lang="zh-CN" altLang="en-US" dirty="0">
                <a:solidFill>
                  <a:schemeClr val="bg1"/>
                </a:solidFill>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4088625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335</TotalTime>
  <Words>2713</Words>
  <Application>Microsoft Office PowerPoint</Application>
  <PresentationFormat>全屏显示(4:3)</PresentationFormat>
  <Paragraphs>229</Paragraphs>
  <Slides>37</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华文新魏</vt:lpstr>
      <vt:lpstr>宋体</vt:lpstr>
      <vt:lpstr>Bookman Old Style</vt:lpstr>
      <vt:lpstr>Calibri</vt:lpstr>
      <vt:lpstr>Gill Sans MT</vt:lpstr>
      <vt:lpstr>Tahoma</vt:lpstr>
      <vt:lpstr>Wingdings</vt:lpstr>
      <vt:lpstr>Wingdings 3</vt:lpstr>
      <vt:lpstr>质朴</vt:lpstr>
      <vt:lpstr>微服务Spring Cloud介绍</vt:lpstr>
      <vt:lpstr>主要内容</vt:lpstr>
      <vt:lpstr>单体应用</vt:lpstr>
      <vt:lpstr>单体应用优化</vt:lpstr>
      <vt:lpstr>加入ESB</vt:lpstr>
      <vt:lpstr>微服务架构</vt:lpstr>
      <vt:lpstr>主要内容</vt:lpstr>
      <vt:lpstr>什么是微服务</vt:lpstr>
      <vt:lpstr>主要内容</vt:lpstr>
      <vt:lpstr>Spring Cloud</vt:lpstr>
      <vt:lpstr>Spring Cloud核心功能</vt:lpstr>
      <vt:lpstr>Spring Cloud组件架构</vt:lpstr>
      <vt:lpstr>主要内容</vt:lpstr>
      <vt:lpstr>Eureka</vt:lpstr>
      <vt:lpstr>Eureka架构</vt:lpstr>
      <vt:lpstr>Eureka集群架构图</vt:lpstr>
      <vt:lpstr>主要内容</vt:lpstr>
      <vt:lpstr>Ribbon简介</vt:lpstr>
      <vt:lpstr>负载均衡器组件</vt:lpstr>
      <vt:lpstr>Ribbon内置的负载均衡规则</vt:lpstr>
      <vt:lpstr>Ribbon程序</vt:lpstr>
      <vt:lpstr>主要内容</vt:lpstr>
      <vt:lpstr>Hystrix：为什么需要断路器功能</vt:lpstr>
      <vt:lpstr>Hystrix：作用</vt:lpstr>
      <vt:lpstr>Hystrix：命令执行流程</vt:lpstr>
      <vt:lpstr>主要内容</vt:lpstr>
      <vt:lpstr>Feign介绍</vt:lpstr>
      <vt:lpstr>主要内容</vt:lpstr>
      <vt:lpstr>Zuul介绍</vt:lpstr>
      <vt:lpstr>Zuul：Hystrix 和Ribbon 支持</vt:lpstr>
      <vt:lpstr>Zuul过滤器运行机制</vt:lpstr>
      <vt:lpstr>项目结构</vt:lpstr>
      <vt:lpstr>加入Zuul后的集群</vt:lpstr>
      <vt:lpstr>主要内容</vt:lpstr>
      <vt:lpstr>Config介绍</vt:lpstr>
      <vt:lpstr>Config架构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Cloud介绍与环境搭建</dc:title>
  <dc:creator>AY</dc:creator>
  <cp:lastModifiedBy>Bo Wang</cp:lastModifiedBy>
  <cp:revision>53</cp:revision>
  <dcterms:created xsi:type="dcterms:W3CDTF">2017-09-24T07:15:45Z</dcterms:created>
  <dcterms:modified xsi:type="dcterms:W3CDTF">2018-04-17T03:37:12Z</dcterms:modified>
</cp:coreProperties>
</file>