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84" r:id="rId3"/>
    <p:sldId id="455" r:id="rId4"/>
    <p:sldId id="325" r:id="rId5"/>
    <p:sldId id="339" r:id="rId6"/>
    <p:sldId id="319" r:id="rId7"/>
    <p:sldId id="351" r:id="rId8"/>
    <p:sldId id="352" r:id="rId9"/>
    <p:sldId id="353" r:id="rId10"/>
    <p:sldId id="344" r:id="rId11"/>
    <p:sldId id="345" r:id="rId12"/>
    <p:sldId id="346" r:id="rId13"/>
    <p:sldId id="347" r:id="rId14"/>
    <p:sldId id="496" r:id="rId15"/>
    <p:sldId id="355" r:id="rId16"/>
    <p:sldId id="372" r:id="rId17"/>
    <p:sldId id="375" r:id="rId18"/>
    <p:sldId id="378" r:id="rId19"/>
    <p:sldId id="386" r:id="rId20"/>
    <p:sldId id="377" r:id="rId21"/>
    <p:sldId id="370" r:id="rId22"/>
    <p:sldId id="487" r:id="rId23"/>
    <p:sldId id="379" r:id="rId24"/>
    <p:sldId id="387" r:id="rId25"/>
    <p:sldId id="388" r:id="rId26"/>
    <p:sldId id="392" r:id="rId27"/>
    <p:sldId id="394" r:id="rId28"/>
    <p:sldId id="419" r:id="rId29"/>
    <p:sldId id="420" r:id="rId30"/>
    <p:sldId id="423" r:id="rId31"/>
    <p:sldId id="421" r:id="rId32"/>
    <p:sldId id="422" r:id="rId33"/>
    <p:sldId id="424" r:id="rId34"/>
    <p:sldId id="425" r:id="rId35"/>
    <p:sldId id="426" r:id="rId36"/>
    <p:sldId id="427" r:id="rId37"/>
    <p:sldId id="428" r:id="rId38"/>
    <p:sldId id="429" r:id="rId39"/>
    <p:sldId id="434" r:id="rId40"/>
    <p:sldId id="549" r:id="rId41"/>
    <p:sldId id="430" r:id="rId42"/>
    <p:sldId id="433" r:id="rId43"/>
    <p:sldId id="435" r:id="rId44"/>
    <p:sldId id="550" r:id="rId45"/>
    <p:sldId id="395" r:id="rId46"/>
    <p:sldId id="396" r:id="rId47"/>
    <p:sldId id="397" r:id="rId48"/>
    <p:sldId id="398" r:id="rId49"/>
    <p:sldId id="403" r:id="rId50"/>
    <p:sldId id="401" r:id="rId51"/>
    <p:sldId id="400" r:id="rId52"/>
    <p:sldId id="551" r:id="rId53"/>
    <p:sldId id="402" r:id="rId54"/>
    <p:sldId id="552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75F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19A71-D26A-4589-A3E1-D37AF3BA7964}">
  <a:tblStyle styleId="{8AD19A71-D26A-4589-A3E1-D37AF3BA7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39" autoAdjust="0"/>
  </p:normalViewPr>
  <p:slideViewPr>
    <p:cSldViewPr snapToGrid="0">
      <p:cViewPr varScale="1">
        <p:scale>
          <a:sx n="107" d="100"/>
          <a:sy n="107" d="100"/>
        </p:scale>
        <p:origin x="69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CA" dirty="0"/>
              <a:t>Valid or not? By executing the program by an interpreter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070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A.pop</a:t>
            </a:r>
            <a:r>
              <a:rPr lang="en-CA" dirty="0"/>
              <a:t>(index)</a:t>
            </a:r>
          </a:p>
          <a:p>
            <a:r>
              <a:rPr lang="en-CA" dirty="0"/>
              <a:t>Del a[index]</a:t>
            </a:r>
          </a:p>
        </p:txBody>
      </p:sp>
    </p:spTree>
    <p:extLst>
      <p:ext uri="{BB962C8B-B14F-4D97-AF65-F5344CB8AC3E}">
        <p14:creationId xmlns:p14="http://schemas.microsoft.com/office/powerpoint/2010/main" val="36319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sarhan@ucalgary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51707" y="2229610"/>
            <a:ext cx="6871607" cy="177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/>
              <a:t>Introduction to Python</a:t>
            </a:r>
            <a:endParaRPr lang="en-CA" sz="4400" dirty="0"/>
          </a:p>
        </p:txBody>
      </p:sp>
      <p:sp>
        <p:nvSpPr>
          <p:cNvPr id="3" name="Shape 3836">
            <a:extLst>
              <a:ext uri="{FF2B5EF4-FFF2-40B4-BE49-F238E27FC236}">
                <a16:creationId xmlns:a16="http://schemas.microsoft.com/office/drawing/2014/main" id="{BC971768-C723-4068-B0BD-1B4D9BD2EE03}"/>
              </a:ext>
            </a:extLst>
          </p:cNvPr>
          <p:cNvSpPr txBox="1">
            <a:spLocks/>
          </p:cNvSpPr>
          <p:nvPr/>
        </p:nvSpPr>
        <p:spPr>
          <a:xfrm>
            <a:off x="247650" y="33447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CA" sz="2000" dirty="0"/>
              <a:t>West Grid School - </a:t>
            </a:r>
            <a:r>
              <a:rPr lang="en-CA" sz="2000" dirty="0" err="1"/>
              <a:t>UoC</a:t>
            </a:r>
            <a:endParaRPr lang="en-CA" sz="2000" dirty="0"/>
          </a:p>
        </p:txBody>
      </p:sp>
      <p:sp>
        <p:nvSpPr>
          <p:cNvPr id="4" name="Shape 3836">
            <a:extLst>
              <a:ext uri="{FF2B5EF4-FFF2-40B4-BE49-F238E27FC236}">
                <a16:creationId xmlns:a16="http://schemas.microsoft.com/office/drawing/2014/main" id="{F4E337EC-8121-4083-A781-54D185A4B8A7}"/>
              </a:ext>
            </a:extLst>
          </p:cNvPr>
          <p:cNvSpPr txBox="1">
            <a:spLocks/>
          </p:cNvSpPr>
          <p:nvPr/>
        </p:nvSpPr>
        <p:spPr>
          <a:xfrm>
            <a:off x="521494" y="4508806"/>
            <a:ext cx="4849012" cy="63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sz="1100" dirty="0"/>
              <a:t>Abdullah </a:t>
            </a:r>
            <a:r>
              <a:rPr lang="en-CA" sz="1100" dirty="0" err="1"/>
              <a:t>Sarhan</a:t>
            </a:r>
            <a:r>
              <a:rPr lang="en-CA" sz="1100" dirty="0"/>
              <a:t> </a:t>
            </a:r>
          </a:p>
          <a:p>
            <a:r>
              <a:rPr lang="en-CA" sz="1100" dirty="0"/>
              <a:t>27</a:t>
            </a:r>
            <a:r>
              <a:rPr lang="en-CA" sz="1100" baseline="30000" dirty="0"/>
              <a:t>th</a:t>
            </a:r>
            <a:r>
              <a:rPr lang="en-CA" sz="1100" dirty="0"/>
              <a:t> May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5E98-61AA-4675-BE41-C84F4F2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10725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AEA2-B5D2-42AF-AF97-767C9A95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07281"/>
            <a:ext cx="6761100" cy="3606769"/>
          </a:xfrm>
        </p:spPr>
        <p:txBody>
          <a:bodyPr/>
          <a:lstStyle/>
          <a:p>
            <a:r>
              <a:rPr lang="en-CA" dirty="0"/>
              <a:t>Python supports different Arithmetic operations</a:t>
            </a:r>
          </a:p>
          <a:p>
            <a:pPr marL="533400" lvl="1" indent="0">
              <a:buNone/>
            </a:pPr>
            <a:endParaRPr lang="en-CA" dirty="0"/>
          </a:p>
          <a:p>
            <a:pPr marL="5334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Addition</a:t>
            </a:r>
            <a:r>
              <a:rPr lang="en-CA" dirty="0"/>
              <a:t>			a + b	 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Subtraction</a:t>
            </a:r>
            <a:r>
              <a:rPr lang="en-CA" dirty="0"/>
              <a:t>		a - b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Multiplications</a:t>
            </a:r>
            <a:r>
              <a:rPr lang="en-CA" dirty="0"/>
              <a:t>		a * b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Division</a:t>
            </a:r>
            <a:r>
              <a:rPr lang="en-CA" dirty="0"/>
              <a:t>			a // b        </a:t>
            </a:r>
            <a:r>
              <a:rPr lang="en-CA" sz="1100" dirty="0">
                <a:solidFill>
                  <a:schemeClr val="accent6"/>
                </a:solidFill>
              </a:rPr>
              <a:t>quotient of a and b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Modulation</a:t>
            </a:r>
            <a:r>
              <a:rPr lang="en-CA" dirty="0"/>
              <a:t>		a % b       </a:t>
            </a:r>
            <a:r>
              <a:rPr lang="en-US" sz="1100" dirty="0">
                <a:solidFill>
                  <a:schemeClr val="accent6"/>
                </a:solidFill>
              </a:rPr>
              <a:t>remainder of a and b</a:t>
            </a:r>
            <a:endParaRPr lang="en-CA" sz="1100" dirty="0">
              <a:solidFill>
                <a:schemeClr val="accent6"/>
              </a:solidFill>
            </a:endParaRPr>
          </a:p>
          <a:p>
            <a:pPr marL="5334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Exponentiation		</a:t>
            </a:r>
            <a:r>
              <a:rPr lang="en-CA" dirty="0"/>
              <a:t>a ** b      </a:t>
            </a:r>
            <a:r>
              <a:rPr lang="en-CA" sz="1100" dirty="0">
                <a:solidFill>
                  <a:schemeClr val="accent6"/>
                </a:solidFill>
              </a:rPr>
              <a:t>product of </a:t>
            </a:r>
            <a:r>
              <a:rPr lang="en-CA" sz="1100" b="1" dirty="0">
                <a:solidFill>
                  <a:schemeClr val="accent6"/>
                </a:solidFill>
              </a:rPr>
              <a:t>a</a:t>
            </a:r>
            <a:r>
              <a:rPr lang="en-CA" sz="1100" dirty="0">
                <a:solidFill>
                  <a:schemeClr val="accent6"/>
                </a:solidFill>
              </a:rPr>
              <a:t> by itself </a:t>
            </a:r>
            <a:r>
              <a:rPr lang="en-CA" sz="1100" b="1" dirty="0">
                <a:solidFill>
                  <a:schemeClr val="accent6"/>
                </a:solidFill>
              </a:rPr>
              <a:t>b</a:t>
            </a:r>
            <a:r>
              <a:rPr lang="en-CA" sz="1100" dirty="0">
                <a:solidFill>
                  <a:schemeClr val="accent6"/>
                </a:solidFill>
              </a:rPr>
              <a:t>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90052-EE9E-4A9E-A444-E4BDABEB7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01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5625-35D4-4CF0-B415-EB0B97F5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21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Expression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0718-9BC1-4F8E-8312-15C8F698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4425"/>
            <a:ext cx="6761100" cy="3946925"/>
          </a:xfrm>
        </p:spPr>
        <p:txBody>
          <a:bodyPr/>
          <a:lstStyle/>
          <a:p>
            <a:r>
              <a:rPr lang="en-CA" dirty="0"/>
              <a:t>Expressions are evaluated from left to right, but the order of evaluation is defined by operator precedence</a:t>
            </a:r>
          </a:p>
          <a:p>
            <a:pPr marL="533400" lvl="1" indent="0">
              <a:buNone/>
            </a:pPr>
            <a:r>
              <a:rPr lang="en-CA" dirty="0"/>
              <a:t>		   </a:t>
            </a:r>
            <a:r>
              <a:rPr lang="en-CA" dirty="0">
                <a:solidFill>
                  <a:schemeClr val="accent6"/>
                </a:solidFill>
              </a:rPr>
              <a:t>Exponentiation</a:t>
            </a:r>
          </a:p>
          <a:p>
            <a:pPr marL="533400" lvl="1" indent="0">
              <a:buNone/>
            </a:pPr>
            <a:r>
              <a:rPr lang="en-CA" dirty="0"/>
              <a:t>		        </a:t>
            </a:r>
            <a:r>
              <a:rPr lang="en-CA" dirty="0">
                <a:solidFill>
                  <a:schemeClr val="accent6"/>
                </a:solidFill>
              </a:rPr>
              <a:t>Negation</a:t>
            </a:r>
          </a:p>
          <a:p>
            <a:pPr marL="533400" lvl="1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chemeClr val="accent6"/>
                </a:solidFill>
              </a:rPr>
              <a:t>Multiplication, Division, Modulation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6"/>
                </a:solidFill>
              </a:rPr>
              <a:t>		Subtraction, Addition</a:t>
            </a:r>
          </a:p>
          <a:p>
            <a:pPr marL="533400" lvl="1" indent="0">
              <a:buNone/>
            </a:pPr>
            <a:r>
              <a:rPr lang="en-CA" dirty="0"/>
              <a:t>		        </a:t>
            </a:r>
            <a:r>
              <a:rPr lang="en-CA" dirty="0">
                <a:solidFill>
                  <a:schemeClr val="accent6"/>
                </a:solidFill>
              </a:rPr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DB530-3EB8-4133-9721-2CDD24D00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9E77B-9DB6-4E2B-973F-C9493AEA086E}"/>
              </a:ext>
            </a:extLst>
          </p:cNvPr>
          <p:cNvSpPr txBox="1"/>
          <p:nvPr/>
        </p:nvSpPr>
        <p:spPr>
          <a:xfrm>
            <a:off x="1750219" y="446484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accent5"/>
                </a:solidFill>
              </a:rPr>
              <a:t>Round brackets are always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123182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4FE6-DB1D-407A-B274-3638DE7B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89306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Complex 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86A3-6FA5-4C4E-AD2D-CF3A68A0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43000"/>
            <a:ext cx="6761100" cy="3571050"/>
          </a:xfrm>
        </p:spPr>
        <p:txBody>
          <a:bodyPr/>
          <a:lstStyle/>
          <a:p>
            <a:r>
              <a:rPr lang="en-CA" dirty="0"/>
              <a:t>Complex arithmetic operations that requires function calls such as those located in the math library</a:t>
            </a:r>
          </a:p>
          <a:p>
            <a:pPr marL="76200" indent="0">
              <a:buNone/>
            </a:pPr>
            <a:endParaRPr lang="en-CA" dirty="0"/>
          </a:p>
          <a:p>
            <a:pPr marL="533400" lvl="1" indent="0">
              <a:buNone/>
            </a:pPr>
            <a:r>
              <a:rPr lang="en-CA" dirty="0">
                <a:solidFill>
                  <a:schemeClr val="accent6"/>
                </a:solidFill>
              </a:rPr>
              <a:t>	</a:t>
            </a:r>
            <a:r>
              <a:rPr lang="en-CA" dirty="0" err="1">
                <a:solidFill>
                  <a:schemeClr val="accent6"/>
                </a:solidFill>
              </a:rPr>
              <a:t>math.sqrt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		</a:t>
            </a:r>
            <a:r>
              <a:rPr lang="en-CA" dirty="0" err="1">
                <a:solidFill>
                  <a:schemeClr val="accent6"/>
                </a:solidFill>
              </a:rPr>
              <a:t>math.floor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6"/>
                </a:solidFill>
              </a:rPr>
              <a:t>	</a:t>
            </a:r>
            <a:r>
              <a:rPr lang="en-CA" dirty="0" err="1">
                <a:solidFill>
                  <a:schemeClr val="accent6"/>
                </a:solidFill>
              </a:rPr>
              <a:t>math.ceil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		</a:t>
            </a:r>
            <a:r>
              <a:rPr lang="en-CA" dirty="0" err="1">
                <a:solidFill>
                  <a:schemeClr val="accent6"/>
                </a:solidFill>
              </a:rPr>
              <a:t>math.factorial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  <a:p>
            <a:pPr marL="533400" lvl="1" indent="0">
              <a:buNone/>
            </a:pPr>
            <a:r>
              <a:rPr lang="en-CA" dirty="0">
                <a:solidFill>
                  <a:schemeClr val="accent6"/>
                </a:solidFill>
              </a:rPr>
              <a:t>	</a:t>
            </a:r>
            <a:r>
              <a:rPr lang="en-CA" dirty="0" err="1">
                <a:solidFill>
                  <a:schemeClr val="accent6"/>
                </a:solidFill>
              </a:rPr>
              <a:t>math.sin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		</a:t>
            </a:r>
            <a:r>
              <a:rPr lang="en-CA" dirty="0" err="1">
                <a:solidFill>
                  <a:schemeClr val="accent6"/>
                </a:solidFill>
              </a:rPr>
              <a:t>math.cos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BF17-5AA5-4234-B099-67A1B9D36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605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80D8-5577-4A18-BDE9-B2612831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53588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How to import Library in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60702-9BC5-47B5-86DA-E510409F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1240630"/>
            <a:ext cx="7346994" cy="3749281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from</a:t>
            </a:r>
            <a:r>
              <a:rPr lang="en-CA" dirty="0"/>
              <a:t> math </a:t>
            </a:r>
            <a:r>
              <a:rPr lang="en-CA" dirty="0">
                <a:solidFill>
                  <a:schemeClr val="accent6"/>
                </a:solidFill>
              </a:rPr>
              <a:t>import</a:t>
            </a:r>
            <a:r>
              <a:rPr lang="en-CA" dirty="0"/>
              <a:t> sin, cos, factorial</a:t>
            </a:r>
          </a:p>
          <a:p>
            <a:pPr marL="533400" lvl="1" indent="0" algn="ctr">
              <a:buNone/>
            </a:pPr>
            <a:r>
              <a:rPr lang="en-CA" dirty="0"/>
              <a:t>Then call the required function</a:t>
            </a:r>
          </a:p>
          <a:p>
            <a:pPr marL="990600" lvl="2" indent="0" algn="ctr">
              <a:buNone/>
            </a:pPr>
            <a:r>
              <a:rPr lang="en-CA" dirty="0"/>
              <a:t>factorial(15)</a:t>
            </a:r>
          </a:p>
          <a:p>
            <a:pPr marL="990600" lvl="2" indent="0" algn="ctr">
              <a:buNone/>
            </a:pPr>
            <a:endParaRPr lang="en-CA" dirty="0"/>
          </a:p>
          <a:p>
            <a:pPr marL="990600" lvl="2" indent="0" algn="ctr">
              <a:buNone/>
            </a:pPr>
            <a:r>
              <a:rPr lang="en-CA" dirty="0">
                <a:solidFill>
                  <a:srgbClr val="FFC000"/>
                </a:solidFill>
              </a:rPr>
              <a:t>OR</a:t>
            </a:r>
          </a:p>
          <a:p>
            <a:pPr marL="990600" lvl="2" indent="0" algn="ctr">
              <a:buNone/>
            </a:pPr>
            <a:endParaRPr lang="en-CA" dirty="0">
              <a:solidFill>
                <a:srgbClr val="FFC000"/>
              </a:solidFill>
            </a:endParaRPr>
          </a:p>
          <a:p>
            <a:pPr marL="990600" lvl="2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import</a:t>
            </a:r>
            <a:r>
              <a:rPr lang="en-CA" dirty="0"/>
              <a:t> math</a:t>
            </a:r>
          </a:p>
          <a:p>
            <a:pPr marL="990600" lvl="2" indent="0">
              <a:buNone/>
            </a:pPr>
            <a:r>
              <a:rPr lang="en-CA" dirty="0"/>
              <a:t>Then prefix the function call with library name</a:t>
            </a:r>
          </a:p>
          <a:p>
            <a:pPr marL="990600" lvl="2" indent="0">
              <a:buNone/>
            </a:pPr>
            <a:r>
              <a:rPr lang="en-CA" dirty="0"/>
              <a:t>		</a:t>
            </a:r>
            <a:r>
              <a:rPr lang="en-CA" dirty="0" err="1"/>
              <a:t>math.factorial</a:t>
            </a:r>
            <a:r>
              <a:rPr lang="en-CA" dirty="0"/>
              <a:t>(15)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C6A62-C410-4B08-BF15-3B55FEF2B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50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1B0E-BF8D-4899-B387-649BF989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3972-912A-4512-9546-86B52C95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2147207"/>
            <a:ext cx="6761100" cy="111125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Convert a temperature in Celsius to its equivalent in Fahrenheit?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6DFE-B893-4266-863C-BC1313835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5189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21AD-320A-4624-AC7A-4BBC55C7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32156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Periodic Payment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B3F825-A822-46CB-ABAD-BBFBA6DF46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8300" y="1092993"/>
                <a:ext cx="6761100" cy="4872037"/>
              </a:xfrm>
            </p:spPr>
            <p:txBody>
              <a:bodyPr/>
              <a:lstStyle/>
              <a:p>
                <a:r>
                  <a:rPr lang="en-CA" dirty="0"/>
                  <a:t>Write a program that calculates the payment amount for a loan by asking user to input </a:t>
                </a:r>
                <a:r>
                  <a:rPr lang="en-CA" dirty="0">
                    <a:solidFill>
                      <a:schemeClr val="accent2"/>
                    </a:solidFill>
                  </a:rPr>
                  <a:t>amount borrowed</a:t>
                </a:r>
                <a:r>
                  <a:rPr lang="en-CA" dirty="0"/>
                  <a:t>, </a:t>
                </a:r>
                <a:r>
                  <a:rPr lang="en-CA" dirty="0">
                    <a:solidFill>
                      <a:schemeClr val="accent1"/>
                    </a:solidFill>
                  </a:rPr>
                  <a:t>interest rate(per year)</a:t>
                </a:r>
                <a:r>
                  <a:rPr lang="en-CA" dirty="0"/>
                  <a:t>, and </a:t>
                </a:r>
                <a:r>
                  <a:rPr lang="en-CA" dirty="0">
                    <a:solidFill>
                      <a:schemeClr val="accent6"/>
                    </a:solidFill>
                  </a:rPr>
                  <a:t>number of payments.</a:t>
                </a:r>
              </a:p>
              <a:p>
                <a:pPr marL="76200" indent="0">
                  <a:buNone/>
                </a:pPr>
                <a:r>
                  <a:rPr lang="en-CA" sz="3200" dirty="0">
                    <a:solidFill>
                      <a:schemeClr val="accent4"/>
                    </a:solidFill>
                  </a:rPr>
                  <a:t>			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2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CA" sz="32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sz="32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2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CA" sz="32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32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CA" b="0" dirty="0">
                  <a:solidFill>
                    <a:schemeClr val="accent6"/>
                  </a:solidFill>
                </a:endParaRPr>
              </a:p>
              <a:p>
                <a:pPr marL="533400" lvl="1" indent="0">
                  <a:buNone/>
                </a:pPr>
                <a:r>
                  <a:rPr lang="en-CA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CA" sz="2000" dirty="0">
                    <a:solidFill>
                      <a:schemeClr val="accent6"/>
                    </a:solidFill>
                  </a:rPr>
                  <a:t> is the payment amount</a:t>
                </a:r>
              </a:p>
              <a:p>
                <a:pPr marL="533400" lvl="1" indent="0">
                  <a:buNone/>
                </a:pPr>
                <a:r>
                  <a:rPr lang="en-CA" sz="2000" b="0" dirty="0" err="1">
                    <a:solidFill>
                      <a:schemeClr val="accent2"/>
                    </a:solidFill>
                  </a:rPr>
                  <a:t>i</a:t>
                </a:r>
                <a:r>
                  <a:rPr lang="en-CA" sz="2000" b="0" dirty="0">
                    <a:solidFill>
                      <a:schemeClr val="accent6"/>
                    </a:solidFill>
                  </a:rPr>
                  <a:t> is the interest rate </a:t>
                </a:r>
                <a:r>
                  <a:rPr lang="en-CA" sz="2000" dirty="0">
                    <a:solidFill>
                      <a:schemeClr val="accent6"/>
                    </a:solidFill>
                  </a:rPr>
                  <a:t>amount per year in percentage</a:t>
                </a:r>
              </a:p>
              <a:p>
                <a:pPr marL="533400" lvl="1" indent="0">
                  <a:buNone/>
                </a:pPr>
                <a:r>
                  <a:rPr lang="en-CA" sz="2000" b="0" dirty="0">
                    <a:solidFill>
                      <a:schemeClr val="accent2"/>
                    </a:solidFill>
                  </a:rPr>
                  <a:t>A</a:t>
                </a:r>
                <a:r>
                  <a:rPr lang="en-CA" sz="2000" b="0" dirty="0">
                    <a:solidFill>
                      <a:schemeClr val="accent6"/>
                    </a:solidFill>
                  </a:rPr>
                  <a:t> is the amount borrowed</a:t>
                </a:r>
              </a:p>
              <a:p>
                <a:pPr marL="533400" lvl="1" indent="0">
                  <a:buNone/>
                </a:pPr>
                <a:r>
                  <a:rPr lang="en-CA" sz="2000" dirty="0">
                    <a:solidFill>
                      <a:schemeClr val="accent2"/>
                    </a:solidFill>
                  </a:rPr>
                  <a:t>N</a:t>
                </a:r>
                <a:r>
                  <a:rPr lang="en-CA" sz="2000" dirty="0">
                    <a:solidFill>
                      <a:schemeClr val="accent6"/>
                    </a:solidFill>
                  </a:rPr>
                  <a:t> is the total number of payments</a:t>
                </a:r>
                <a:endParaRPr lang="en-CA" sz="2000" b="0" dirty="0">
                  <a:solidFill>
                    <a:schemeClr val="accent6"/>
                  </a:solidFill>
                </a:endParaRPr>
              </a:p>
              <a:p>
                <a:pPr marL="76200" indent="0">
                  <a:buNone/>
                </a:pPr>
                <a:endParaRPr lang="en-CA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B3F825-A822-46CB-ABAD-BBFBA6DF4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092993"/>
                <a:ext cx="6761100" cy="4872037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378B-BE7E-43FE-9893-1360B4FE7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770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C04E-EBFF-424D-9B10-DA1FD162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071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D426-76E7-47AE-B526-870952B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5850"/>
            <a:ext cx="6761100" cy="362820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Handles problems that involves decision making</a:t>
            </a:r>
          </a:p>
          <a:p>
            <a:pPr marL="533400" lvl="1" indent="0" algn="ctr">
              <a:buNone/>
            </a:pPr>
            <a:endParaRPr lang="en-CA" dirty="0"/>
          </a:p>
          <a:p>
            <a:pPr marL="533400" lvl="1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Output changes based on the information provided</a:t>
            </a:r>
          </a:p>
          <a:p>
            <a:pPr marL="533400" lvl="1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>
                <a:solidFill>
                  <a:schemeClr val="accent5"/>
                </a:solidFill>
              </a:rPr>
              <a:t>The control of decision making is often referred to as Branching </a:t>
            </a:r>
          </a:p>
          <a:p>
            <a:pPr marL="76200" indent="0" algn="ctr">
              <a:buNone/>
            </a:pPr>
            <a:r>
              <a:rPr lang="en-CA" dirty="0">
                <a:solidFill>
                  <a:schemeClr val="accent4"/>
                </a:solidFill>
              </a:rPr>
              <a:t>Conditional statements change the flow of execution based on Boolean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26DBC-83F2-4056-8573-C6413E109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52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3F1B-5EA2-4E80-B735-FEB63B88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06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Comparison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3B1B4-B4DC-4AF3-BF0C-D534A2CDF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13949-31DF-4FFC-A3B1-4DA70F463BB7}"/>
              </a:ext>
            </a:extLst>
          </p:cNvPr>
          <p:cNvSpPr txBox="1"/>
          <p:nvPr/>
        </p:nvSpPr>
        <p:spPr>
          <a:xfrm>
            <a:off x="1583206" y="1285238"/>
            <a:ext cx="51890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>
                <a:solidFill>
                  <a:schemeClr val="accent6"/>
                </a:solidFill>
              </a:rPr>
              <a:t>Equality</a:t>
            </a:r>
            <a:r>
              <a:rPr lang="en-CA" sz="2400" dirty="0"/>
              <a:t>    			a==b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solidFill>
                  <a:schemeClr val="accent6"/>
                </a:solidFill>
              </a:rPr>
              <a:t>Inequality</a:t>
            </a:r>
            <a:r>
              <a:rPr lang="en-CA" sz="2400" dirty="0"/>
              <a:t>  			a!=b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solidFill>
                  <a:schemeClr val="accent6"/>
                </a:solidFill>
              </a:rPr>
              <a:t>Greater</a:t>
            </a:r>
            <a:r>
              <a:rPr lang="en-CA" sz="2400" dirty="0"/>
              <a:t> </a:t>
            </a:r>
            <a:r>
              <a:rPr lang="en-CA" sz="2400" dirty="0">
                <a:solidFill>
                  <a:schemeClr val="accent6"/>
                </a:solidFill>
              </a:rPr>
              <a:t>than</a:t>
            </a:r>
            <a:r>
              <a:rPr lang="en-CA" sz="2400" dirty="0"/>
              <a:t> 			a &gt; b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solidFill>
                  <a:schemeClr val="accent6"/>
                </a:solidFill>
              </a:rPr>
              <a:t>Greater than or equal </a:t>
            </a:r>
            <a:r>
              <a:rPr lang="en-CA" sz="2400" dirty="0"/>
              <a:t>	a&gt;=b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solidFill>
                  <a:schemeClr val="accent6"/>
                </a:solidFill>
              </a:rPr>
              <a:t>Less than </a:t>
            </a:r>
            <a:r>
              <a:rPr lang="en-CA" sz="2400" dirty="0"/>
              <a:t>			a&lt;b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solidFill>
                  <a:schemeClr val="accent6"/>
                </a:solidFill>
              </a:rPr>
              <a:t>Less than or equal 	</a:t>
            </a:r>
            <a:r>
              <a:rPr lang="en-CA" sz="2400" dirty="0"/>
              <a:t>	a&lt;=b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75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77E-ADA0-48E8-A72D-44BD5F1D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2863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If Conditions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730F-4223-483C-99A2-5C3A51EB9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00125"/>
            <a:ext cx="6761100" cy="3713925"/>
          </a:xfrm>
        </p:spPr>
        <p:txBody>
          <a:bodyPr/>
          <a:lstStyle/>
          <a:p>
            <a:pPr marL="76200" indent="0" algn="ctr">
              <a:buNone/>
            </a:pPr>
            <a:r>
              <a:rPr lang="en-CA" sz="3200" dirty="0">
                <a:solidFill>
                  <a:schemeClr val="accent2"/>
                </a:solidFill>
              </a:rPr>
              <a:t>Simplify conditions</a:t>
            </a:r>
          </a:p>
          <a:p>
            <a:pPr marL="76200" indent="0" algn="ctr">
              <a:buNone/>
            </a:pPr>
            <a:endParaRPr lang="en-CA" sz="3200" dirty="0"/>
          </a:p>
          <a:p>
            <a:pPr marL="533400" lvl="1" indent="0" algn="ctr">
              <a:buNone/>
            </a:pPr>
            <a:r>
              <a:rPr lang="en-CA" sz="3200" dirty="0">
                <a:solidFill>
                  <a:schemeClr val="accent6"/>
                </a:solidFill>
              </a:rPr>
              <a:t>if a==True  is similar to if a</a:t>
            </a:r>
          </a:p>
          <a:p>
            <a:pPr marL="533400" lvl="1" indent="0" algn="ctr">
              <a:buNone/>
            </a:pPr>
            <a:endParaRPr lang="en-CA" sz="3200" dirty="0"/>
          </a:p>
          <a:p>
            <a:pPr marL="533400" lvl="1" indent="0" algn="ctr">
              <a:buNone/>
            </a:pPr>
            <a:r>
              <a:rPr lang="en-CA" sz="3200" dirty="0">
                <a:solidFill>
                  <a:schemeClr val="accent5"/>
                </a:solidFill>
              </a:rPr>
              <a:t>if b==False  is similar to if !a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C747-0563-43DF-9F3D-8415911E1A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19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BE2F-F42E-4261-8949-8616C293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6444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Indentation Warning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3F4F-FED6-4C7D-B98B-FF4BF9A99F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A6626-E1B3-46A9-9EC5-CFEA79F80702}"/>
              </a:ext>
            </a:extLst>
          </p:cNvPr>
          <p:cNvSpPr txBox="1"/>
          <p:nvPr/>
        </p:nvSpPr>
        <p:spPr>
          <a:xfrm>
            <a:off x="1328738" y="1740753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If</a:t>
            </a:r>
            <a:r>
              <a:rPr lang="en-CA" sz="2400" dirty="0"/>
              <a:t> </a:t>
            </a:r>
            <a:r>
              <a:rPr lang="en-CA" sz="2400" dirty="0">
                <a:solidFill>
                  <a:schemeClr val="accent5"/>
                </a:solidFill>
              </a:rPr>
              <a:t>condition</a:t>
            </a:r>
            <a:r>
              <a:rPr lang="en-CA" sz="2400" dirty="0"/>
              <a:t>:</a:t>
            </a:r>
          </a:p>
          <a:p>
            <a:r>
              <a:rPr lang="en-CA" sz="2400" dirty="0"/>
              <a:t>    </a:t>
            </a:r>
            <a:r>
              <a:rPr lang="en-CA" sz="2400" dirty="0">
                <a:solidFill>
                  <a:schemeClr val="accent6"/>
                </a:solidFill>
              </a:rPr>
              <a:t>condition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4D81B-8A79-4B15-9C9A-0DA30E3C3E44}"/>
              </a:ext>
            </a:extLst>
          </p:cNvPr>
          <p:cNvSpPr txBox="1"/>
          <p:nvPr/>
        </p:nvSpPr>
        <p:spPr>
          <a:xfrm>
            <a:off x="4774407" y="1740752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If</a:t>
            </a:r>
            <a:r>
              <a:rPr lang="en-CA" sz="2400" dirty="0"/>
              <a:t> </a:t>
            </a:r>
            <a:r>
              <a:rPr lang="en-CA" sz="2400" dirty="0">
                <a:solidFill>
                  <a:schemeClr val="accent5"/>
                </a:solidFill>
              </a:rPr>
              <a:t>condition</a:t>
            </a:r>
            <a:r>
              <a:rPr lang="en-CA" sz="2400" dirty="0"/>
              <a:t>:</a:t>
            </a:r>
          </a:p>
          <a:p>
            <a:r>
              <a:rPr lang="en-CA" sz="2400" dirty="0"/>
              <a:t>    </a:t>
            </a:r>
            <a:r>
              <a:rPr lang="en-CA" sz="2400" dirty="0">
                <a:solidFill>
                  <a:schemeClr val="accent6"/>
                </a:solidFill>
              </a:rPr>
              <a:t>condition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7936B-9F11-4FCB-A96F-03D643565DE8}"/>
              </a:ext>
            </a:extLst>
          </p:cNvPr>
          <p:cNvSpPr txBox="1"/>
          <p:nvPr/>
        </p:nvSpPr>
        <p:spPr>
          <a:xfrm>
            <a:off x="1935956" y="1393031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Used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B1082-112B-4950-888A-9863903A2EF0}"/>
              </a:ext>
            </a:extLst>
          </p:cNvPr>
          <p:cNvSpPr txBox="1"/>
          <p:nvPr/>
        </p:nvSpPr>
        <p:spPr>
          <a:xfrm>
            <a:off x="5174456" y="139544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Used Tab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C0E3E-2442-4D36-920A-1A8393C8C65A}"/>
              </a:ext>
            </a:extLst>
          </p:cNvPr>
          <p:cNvSpPr txBox="1"/>
          <p:nvPr/>
        </p:nvSpPr>
        <p:spPr>
          <a:xfrm>
            <a:off x="2648598" y="2976771"/>
            <a:ext cx="314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Looks the same isn’t it?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2A3C1-EFD8-4ED9-B702-5C5674B27860}"/>
              </a:ext>
            </a:extLst>
          </p:cNvPr>
          <p:cNvCxnSpPr/>
          <p:nvPr/>
        </p:nvCxnSpPr>
        <p:spPr>
          <a:xfrm flipH="1" flipV="1">
            <a:off x="3000375" y="2571749"/>
            <a:ext cx="471488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CFC9C6-CA0B-4A4D-84F7-61A418ED8D29}"/>
              </a:ext>
            </a:extLst>
          </p:cNvPr>
          <p:cNvCxnSpPr/>
          <p:nvPr/>
        </p:nvCxnSpPr>
        <p:spPr>
          <a:xfrm flipV="1">
            <a:off x="4774407" y="2571749"/>
            <a:ext cx="528631" cy="40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FC1B4-8121-4195-A406-487C83F6FC81}"/>
              </a:ext>
            </a:extLst>
          </p:cNvPr>
          <p:cNvSpPr/>
          <p:nvPr/>
        </p:nvSpPr>
        <p:spPr>
          <a:xfrm>
            <a:off x="778668" y="3673735"/>
            <a:ext cx="67007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+mn-lt"/>
              </a:rPr>
              <a:t>Byte for "Tab" (in ASCII) in binary  is 	00001001 </a:t>
            </a:r>
          </a:p>
          <a:p>
            <a:r>
              <a:rPr lang="en-US" sz="1800" dirty="0">
                <a:latin typeface="+mn-lt"/>
              </a:rPr>
              <a:t>Byte for "Space" (in ASCII) in binary is 	00100000 </a:t>
            </a:r>
            <a:endParaRPr lang="en-CA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4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0383C-8BEA-4974-B525-20A277DD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Instructor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1012D-8172-46C2-9953-20D2D904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85888"/>
            <a:ext cx="6761100" cy="3328162"/>
          </a:xfrm>
        </p:spPr>
        <p:txBody>
          <a:bodyPr/>
          <a:lstStyle/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/>
              <a:t>Abdullah Sarhan</a:t>
            </a:r>
          </a:p>
          <a:p>
            <a:pPr marL="76200" indent="0" algn="ctr">
              <a:buNone/>
            </a:pPr>
            <a:r>
              <a:rPr lang="en-CA" dirty="0"/>
              <a:t>Email: </a:t>
            </a:r>
            <a:r>
              <a:rPr lang="en-CA" dirty="0">
                <a:hlinkClick r:id="rId2"/>
              </a:rPr>
              <a:t>asarhan@ucalgary.ca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3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A5F-5A33-443E-80BE-DFD9AE9B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7862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If-</a:t>
            </a:r>
            <a:r>
              <a:rPr lang="en-CA" dirty="0" err="1"/>
              <a:t>Elif</a:t>
            </a:r>
            <a:r>
              <a:rPr lang="en-CA" dirty="0"/>
              <a:t>-Else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F9A3-6A85-4949-86D0-230E7E3D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07269"/>
            <a:ext cx="6761100" cy="3706781"/>
          </a:xfrm>
        </p:spPr>
        <p:txBody>
          <a:bodyPr/>
          <a:lstStyle/>
          <a:p>
            <a:r>
              <a:rPr lang="en-CA" dirty="0"/>
              <a:t>Some problems has different outputs based on  set of conditions</a:t>
            </a:r>
          </a:p>
          <a:p>
            <a:r>
              <a:rPr lang="en-CA" dirty="0"/>
              <a:t>Derive the letter grade for a percentage grade?</a:t>
            </a:r>
          </a:p>
          <a:p>
            <a:pPr lvl="1"/>
            <a:r>
              <a:rPr lang="en-CA" dirty="0"/>
              <a:t>If percentage grade greater than or equal 95 the “A+”</a:t>
            </a:r>
          </a:p>
          <a:p>
            <a:pPr lvl="1"/>
            <a:r>
              <a:rPr lang="en-CA" dirty="0"/>
              <a:t>If percentage grade greater between 90 and 94, inclusive, then “A”</a:t>
            </a:r>
          </a:p>
          <a:p>
            <a:pPr lvl="1"/>
            <a:r>
              <a:rPr lang="en-CA" dirty="0" err="1"/>
              <a:t>etc</a:t>
            </a:r>
            <a:r>
              <a:rPr lang="en-CA" dirty="0"/>
              <a:t> ..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6D58A-3C95-450B-9A69-F822FF1B16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14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1E5-90B0-4405-B31C-734F8188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7442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BD9D1-2CD2-4841-872C-D251042C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1500"/>
            <a:ext cx="6761100" cy="1490250"/>
          </a:xfrm>
        </p:spPr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A software company sells package for 99$. Quantity discounts are given according to the following table: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1CC3-269B-45FD-ADBF-AD97711EF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548106-FCCA-4F75-B910-EFC9309288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63466" y="2434283"/>
          <a:ext cx="4458600" cy="1524000"/>
        </p:xfrm>
        <a:graphic>
          <a:graphicData uri="http://schemas.openxmlformats.org/drawingml/2006/table">
            <a:tbl>
              <a:tblPr firstRow="1" bandRow="1">
                <a:tableStyleId>{8AD19A71-D26A-4589-A3E1-D37AF3BA7964}</a:tableStyleId>
              </a:tblPr>
              <a:tblGrid>
                <a:gridCol w="2229300">
                  <a:extLst>
                    <a:ext uri="{9D8B030D-6E8A-4147-A177-3AD203B41FA5}">
                      <a16:colId xmlns:a16="http://schemas.microsoft.com/office/drawing/2014/main" val="3705726630"/>
                    </a:ext>
                  </a:extLst>
                </a:gridCol>
                <a:gridCol w="2229300">
                  <a:extLst>
                    <a:ext uri="{9D8B030D-6E8A-4147-A177-3AD203B41FA5}">
                      <a16:colId xmlns:a16="http://schemas.microsoft.com/office/drawing/2014/main" val="87239392"/>
                    </a:ext>
                  </a:extLst>
                </a:gridCol>
              </a:tblGrid>
              <a:tr h="266277">
                <a:tc>
                  <a:txBody>
                    <a:bodyPr/>
                    <a:lstStyle/>
                    <a:p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64511"/>
                  </a:ext>
                </a:extLst>
              </a:tr>
              <a:tr h="266277">
                <a:tc>
                  <a:txBody>
                    <a:bodyPr/>
                    <a:lstStyle/>
                    <a:p>
                      <a:r>
                        <a:rPr lang="en-CA" dirty="0"/>
                        <a:t>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26031"/>
                  </a:ext>
                </a:extLst>
              </a:tr>
              <a:tr h="266277">
                <a:tc>
                  <a:txBody>
                    <a:bodyPr/>
                    <a:lstStyle/>
                    <a:p>
                      <a:r>
                        <a:rPr lang="en-CA" dirty="0"/>
                        <a:t>20-49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22908"/>
                  </a:ext>
                </a:extLst>
              </a:tr>
              <a:tr h="266277">
                <a:tc>
                  <a:txBody>
                    <a:bodyPr/>
                    <a:lstStyle/>
                    <a:p>
                      <a:r>
                        <a:rPr lang="en-CA" dirty="0"/>
                        <a:t>50-99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72917"/>
                  </a:ext>
                </a:extLst>
              </a:tr>
              <a:tr h="266277">
                <a:tc>
                  <a:txBody>
                    <a:bodyPr/>
                    <a:lstStyle/>
                    <a:p>
                      <a:r>
                        <a:rPr lang="en-CA" dirty="0"/>
                        <a:t>&gt;=100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83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2D4959-5150-4D2D-A2E8-85726D998688}"/>
              </a:ext>
            </a:extLst>
          </p:cNvPr>
          <p:cNvSpPr txBox="1"/>
          <p:nvPr/>
        </p:nvSpPr>
        <p:spPr>
          <a:xfrm>
            <a:off x="1176868" y="4178337"/>
            <a:ext cx="6620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6"/>
                </a:solidFill>
              </a:rPr>
              <a:t>Write a program that asks the user to enter the number of packages and then your program should display the discount and amount of the purchase after discount.</a:t>
            </a:r>
          </a:p>
        </p:txBody>
      </p:sp>
    </p:spTree>
    <p:extLst>
      <p:ext uri="{BB962C8B-B14F-4D97-AF65-F5344CB8AC3E}">
        <p14:creationId xmlns:p14="http://schemas.microsoft.com/office/powerpoint/2010/main" val="209051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A5A7-5415-41A6-80A9-48FE47F6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5013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C6B8-F349-458E-B09B-27DF32CA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43000"/>
            <a:ext cx="6761100" cy="921544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/>
              <a:t>Decision control the flow of the execution of your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4B577-10E1-49A1-AC85-B2C24FAE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11C0F7-1B24-4955-9524-B3AF2BAB6E39}"/>
              </a:ext>
            </a:extLst>
          </p:cNvPr>
          <p:cNvSpPr txBox="1">
            <a:spLocks/>
          </p:cNvSpPr>
          <p:nvPr/>
        </p:nvSpPr>
        <p:spPr>
          <a:xfrm>
            <a:off x="640231" y="2488407"/>
            <a:ext cx="6761100" cy="92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/>
              <a:t>What if I need to repeat the execution multiple times?</a:t>
            </a:r>
          </a:p>
        </p:txBody>
      </p:sp>
    </p:spTree>
    <p:extLst>
      <p:ext uri="{BB962C8B-B14F-4D97-AF65-F5344CB8AC3E}">
        <p14:creationId xmlns:p14="http://schemas.microsoft.com/office/powerpoint/2010/main" val="281821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44C-1A96-4E5F-AF9B-E9F8A4F9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7130300" cy="857400"/>
          </a:xfrm>
        </p:spPr>
        <p:txBody>
          <a:bodyPr/>
          <a:lstStyle/>
          <a:p>
            <a:pPr algn="ctr"/>
            <a:r>
              <a:rPr lang="en-CA" sz="3200" dirty="0"/>
              <a:t>Types of Looping Control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0027-E12F-4C61-80BE-B9104D03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99067"/>
            <a:ext cx="6761100" cy="857401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All loop structures require that a condition be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B0F80-1947-4D5F-B464-86306CBED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DF60B1-5B19-4C22-BE37-22B2ADA34831}"/>
              </a:ext>
            </a:extLst>
          </p:cNvPr>
          <p:cNvSpPr txBox="1">
            <a:spLocks/>
          </p:cNvSpPr>
          <p:nvPr/>
        </p:nvSpPr>
        <p:spPr>
          <a:xfrm>
            <a:off x="718300" y="2143049"/>
            <a:ext cx="6761100" cy="8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>
                <a:solidFill>
                  <a:schemeClr val="accent5"/>
                </a:solidFill>
              </a:rPr>
              <a:t>and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For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>
                <a:solidFill>
                  <a:schemeClr val="accent5"/>
                </a:solidFill>
              </a:rPr>
              <a:t>are two types of looping structure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755D8B7-A325-4C8E-AC9F-F72D6364DF9A}"/>
              </a:ext>
            </a:extLst>
          </p:cNvPr>
          <p:cNvSpPr txBox="1">
            <a:spLocks/>
          </p:cNvSpPr>
          <p:nvPr/>
        </p:nvSpPr>
        <p:spPr>
          <a:xfrm>
            <a:off x="718300" y="2858330"/>
            <a:ext cx="6761100" cy="8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While  loops repeat the condition block until the condition satisfies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1DF7B4B-D4A8-4545-BFB2-A19015EA2C16}"/>
              </a:ext>
            </a:extLst>
          </p:cNvPr>
          <p:cNvSpPr txBox="1">
            <a:spLocks/>
          </p:cNvSpPr>
          <p:nvPr/>
        </p:nvSpPr>
        <p:spPr>
          <a:xfrm>
            <a:off x="640231" y="3710514"/>
            <a:ext cx="6761100" cy="8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For  loops repeat the condition block predetermined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292866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8542-16C1-43CE-A9AD-D1392B5D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7442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70AF-8E76-443B-9B60-4348B0AC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78416"/>
            <a:ext cx="6761100" cy="1619251"/>
          </a:xfrm>
        </p:spPr>
        <p:txBody>
          <a:bodyPr/>
          <a:lstStyle/>
          <a:p>
            <a:r>
              <a:rPr lang="en-CA" dirty="0"/>
              <a:t>Usually used when we know how many time we want to loop</a:t>
            </a:r>
          </a:p>
          <a:p>
            <a:r>
              <a:rPr lang="en-CA" dirty="0"/>
              <a:t>Pretested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1A5D-D346-4BFB-B376-45A872BE8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B74854C-923C-4ECF-8110-801EDA526EE8}"/>
              </a:ext>
            </a:extLst>
          </p:cNvPr>
          <p:cNvSpPr txBox="1">
            <a:spLocks/>
          </p:cNvSpPr>
          <p:nvPr/>
        </p:nvSpPr>
        <p:spPr>
          <a:xfrm>
            <a:off x="640231" y="2376797"/>
            <a:ext cx="6761100" cy="117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2"/>
                </a:solidFill>
              </a:rPr>
              <a:t>for</a:t>
            </a:r>
            <a:r>
              <a:rPr lang="en-CA" dirty="0"/>
              <a:t> </a:t>
            </a:r>
            <a:r>
              <a:rPr lang="en-CA" dirty="0">
                <a:solidFill>
                  <a:schemeClr val="accent5"/>
                </a:solidFill>
              </a:rPr>
              <a:t>variable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in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>
                <a:solidFill>
                  <a:schemeClr val="accent5"/>
                </a:solidFill>
              </a:rPr>
              <a:t>list</a:t>
            </a:r>
            <a:r>
              <a:rPr lang="en-CA" dirty="0"/>
              <a:t>:</a:t>
            </a:r>
          </a:p>
          <a:p>
            <a:pPr marL="76200" indent="0" algn="ctr">
              <a:buFont typeface="Titillium Web Light"/>
              <a:buNone/>
            </a:pPr>
            <a:r>
              <a:rPr lang="en-CA" dirty="0"/>
              <a:t>    statement(s)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6A7B49-06A5-4D3B-B784-A8000AB3AA27}"/>
              </a:ext>
            </a:extLst>
          </p:cNvPr>
          <p:cNvSpPr txBox="1">
            <a:spLocks/>
          </p:cNvSpPr>
          <p:nvPr/>
        </p:nvSpPr>
        <p:spPr>
          <a:xfrm>
            <a:off x="640231" y="3410789"/>
            <a:ext cx="6761100" cy="117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2"/>
                </a:solidFill>
              </a:rPr>
              <a:t>for</a:t>
            </a:r>
            <a:r>
              <a:rPr lang="en-CA" dirty="0"/>
              <a:t> </a:t>
            </a:r>
            <a:r>
              <a:rPr lang="en-CA" dirty="0" err="1">
                <a:solidFill>
                  <a:schemeClr val="accent5"/>
                </a:solidFill>
              </a:rPr>
              <a:t>i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in</a:t>
            </a:r>
            <a:r>
              <a:rPr lang="en-CA" dirty="0">
                <a:solidFill>
                  <a:schemeClr val="accent6"/>
                </a:solidFill>
              </a:rPr>
              <a:t> range(</a:t>
            </a:r>
            <a:r>
              <a:rPr lang="en-CA" dirty="0">
                <a:solidFill>
                  <a:schemeClr val="accent5"/>
                </a:solidFill>
              </a:rPr>
              <a:t>10)</a:t>
            </a:r>
            <a:r>
              <a:rPr lang="en-CA" dirty="0"/>
              <a:t>:</a:t>
            </a:r>
          </a:p>
          <a:p>
            <a:pPr marL="76200" indent="0" algn="ctr">
              <a:buFont typeface="Titillium Web Light"/>
              <a:buNone/>
            </a:pPr>
            <a:r>
              <a:rPr lang="en-CA" dirty="0"/>
              <a:t>    statement(s)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44E6340-A843-41F7-BE0F-7A55D2096853}"/>
              </a:ext>
            </a:extLst>
          </p:cNvPr>
          <p:cNvCxnSpPr/>
          <p:nvPr/>
        </p:nvCxnSpPr>
        <p:spPr>
          <a:xfrm flipV="1">
            <a:off x="4961467" y="1857964"/>
            <a:ext cx="1337733" cy="639703"/>
          </a:xfrm>
          <a:prstGeom prst="curvedConnector3">
            <a:avLst>
              <a:gd name="adj1" fmla="val 5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FEE411-5638-4810-A235-A97C5FA010FB}"/>
              </a:ext>
            </a:extLst>
          </p:cNvPr>
          <p:cNvSpPr txBox="1"/>
          <p:nvPr/>
        </p:nvSpPr>
        <p:spPr>
          <a:xfrm>
            <a:off x="6451599" y="171814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[x</a:t>
            </a:r>
            <a:r>
              <a:rPr lang="en-CA" baseline="-25000" dirty="0"/>
              <a:t>1</a:t>
            </a:r>
            <a:r>
              <a:rPr lang="en-CA" dirty="0"/>
              <a:t>,x</a:t>
            </a:r>
            <a:r>
              <a:rPr lang="en-CA" baseline="-25000" dirty="0"/>
              <a:t>2</a:t>
            </a:r>
            <a:r>
              <a:rPr lang="en-CA" dirty="0"/>
              <a:t>,x</a:t>
            </a:r>
            <a:r>
              <a:rPr lang="en-CA" baseline="-25000" dirty="0"/>
              <a:t>3</a:t>
            </a:r>
            <a:r>
              <a:rPr lang="en-CA" dirty="0"/>
              <a:t>,…</a:t>
            </a:r>
            <a:r>
              <a:rPr lang="en-CA" baseline="-25000" dirty="0" err="1"/>
              <a:t>xn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416940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A70-02DF-43D5-8A63-8A03115A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Python Range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DDFD-374B-4543-A866-0E1488A6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82133"/>
            <a:ext cx="6761100" cy="1176867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Python range functions takes 3 parameters  which are the starting, stopping, and stepping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C0E3-64F7-4655-BE3D-1E9D02DEF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6FA532-0D2B-4C52-B43E-EC7C37615989}"/>
              </a:ext>
            </a:extLst>
          </p:cNvPr>
          <p:cNvSpPr txBox="1">
            <a:spLocks/>
          </p:cNvSpPr>
          <p:nvPr/>
        </p:nvSpPr>
        <p:spPr>
          <a:xfrm>
            <a:off x="2875409" y="2308071"/>
            <a:ext cx="2665048" cy="117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range(1,6)</a:t>
            </a:r>
          </a:p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     1,2,3,4,5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40A935-5EBC-452C-B85C-D5BFA6D5A136}"/>
              </a:ext>
            </a:extLst>
          </p:cNvPr>
          <p:cNvSpPr txBox="1">
            <a:spLocks/>
          </p:cNvSpPr>
          <p:nvPr/>
        </p:nvSpPr>
        <p:spPr>
          <a:xfrm>
            <a:off x="5156199" y="2308071"/>
            <a:ext cx="3029115" cy="117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range(1,6,3)</a:t>
            </a:r>
          </a:p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     1,4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6A1626-F332-45BB-9679-67BCE32716A1}"/>
              </a:ext>
            </a:extLst>
          </p:cNvPr>
          <p:cNvSpPr txBox="1">
            <a:spLocks/>
          </p:cNvSpPr>
          <p:nvPr/>
        </p:nvSpPr>
        <p:spPr>
          <a:xfrm>
            <a:off x="750298" y="3855542"/>
            <a:ext cx="6761100" cy="117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rgbClr val="0B87A1"/>
                </a:solidFill>
              </a:rPr>
              <a:t>Write a program that uses a for loop to detect the values divisible by 2 between 1 and 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E815E0-33F8-4DFA-B25C-B340D531EDCC}"/>
              </a:ext>
            </a:extLst>
          </p:cNvPr>
          <p:cNvSpPr txBox="1">
            <a:spLocks/>
          </p:cNvSpPr>
          <p:nvPr/>
        </p:nvSpPr>
        <p:spPr>
          <a:xfrm>
            <a:off x="-531586" y="2308071"/>
            <a:ext cx="4739519" cy="117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range(6)</a:t>
            </a:r>
          </a:p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     0,1,2,3,4,5</a:t>
            </a:r>
          </a:p>
        </p:txBody>
      </p:sp>
    </p:spTree>
    <p:extLst>
      <p:ext uri="{BB962C8B-B14F-4D97-AF65-F5344CB8AC3E}">
        <p14:creationId xmlns:p14="http://schemas.microsoft.com/office/powerpoint/2010/main" val="318888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A46B-E6B5-4CCC-92B8-EAA94BFB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2842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Break and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D4F84-38D2-493A-AA3C-0A33BF96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75267"/>
            <a:ext cx="6761100" cy="3638783"/>
          </a:xfrm>
        </p:spPr>
        <p:txBody>
          <a:bodyPr/>
          <a:lstStyle/>
          <a:p>
            <a:r>
              <a:rPr lang="en-CA" dirty="0"/>
              <a:t>Allow the termination of loop</a:t>
            </a:r>
          </a:p>
          <a:p>
            <a:r>
              <a:rPr lang="en-CA" dirty="0"/>
              <a:t>Break</a:t>
            </a:r>
          </a:p>
          <a:p>
            <a:pPr lvl="1"/>
            <a:r>
              <a:rPr lang="en-CA" dirty="0"/>
              <a:t>Entire loop ends</a:t>
            </a:r>
          </a:p>
          <a:p>
            <a:pPr lvl="1"/>
            <a:r>
              <a:rPr lang="en-CA" dirty="0"/>
              <a:t>Execution continues at first stamen after the loop</a:t>
            </a:r>
          </a:p>
          <a:p>
            <a:r>
              <a:rPr lang="en-CA" dirty="0"/>
              <a:t>Continue</a:t>
            </a:r>
          </a:p>
          <a:p>
            <a:pPr lvl="1"/>
            <a:r>
              <a:rPr lang="en-CA" dirty="0"/>
              <a:t>Termination of the current loop iteration</a:t>
            </a:r>
          </a:p>
          <a:p>
            <a:pPr lvl="1"/>
            <a:r>
              <a:rPr lang="en-CA" dirty="0"/>
              <a:t>Execution return to the top of the loop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3C97-B183-4EDE-9214-BFE2AA810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46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919C-C7FE-480F-8D5C-8F7A87EC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2041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7B9E-7F49-4763-9CEB-3F93EBD9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761100" cy="1585383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/>
              <a:t>Write a program that takes </a:t>
            </a:r>
            <a:r>
              <a:rPr lang="en-CA" dirty="0">
                <a:solidFill>
                  <a:schemeClr val="accent6"/>
                </a:solidFill>
              </a:rPr>
              <a:t>n</a:t>
            </a:r>
            <a:r>
              <a:rPr lang="en-CA" dirty="0"/>
              <a:t> grades from a user and then output the average of these grades. </a:t>
            </a:r>
            <a:r>
              <a:rPr lang="en-CA" dirty="0">
                <a:solidFill>
                  <a:schemeClr val="accent6"/>
                </a:solidFill>
              </a:rPr>
              <a:t>n</a:t>
            </a:r>
            <a:r>
              <a:rPr lang="en-CA" dirty="0"/>
              <a:t> should be defined by the user.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7BA5F-E175-4684-A381-E9DFDA4B6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047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DD54-DF7D-4474-9F11-3927CAF5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632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19AB-458D-418A-95BB-6AFEF1F7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700" y="2424802"/>
            <a:ext cx="6761100" cy="1164395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Each value in the collection is called an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57E7-8CA5-4459-9A93-8E7CF4B56E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16C7BC-731F-4706-BADB-CEBE92835BCC}"/>
              </a:ext>
            </a:extLst>
          </p:cNvPr>
          <p:cNvSpPr txBox="1">
            <a:spLocks/>
          </p:cNvSpPr>
          <p:nvPr/>
        </p:nvSpPr>
        <p:spPr>
          <a:xfrm>
            <a:off x="870700" y="1112068"/>
            <a:ext cx="6761100" cy="116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2"/>
                </a:solidFill>
              </a:rPr>
              <a:t>List is a collection of values that may have the same data 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036E97-DDCB-4277-89D5-1DD53CBBC1C5}"/>
              </a:ext>
            </a:extLst>
          </p:cNvPr>
          <p:cNvSpPr txBox="1">
            <a:spLocks/>
          </p:cNvSpPr>
          <p:nvPr/>
        </p:nvSpPr>
        <p:spPr>
          <a:xfrm>
            <a:off x="870700" y="3378739"/>
            <a:ext cx="6761100" cy="116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Element’s position in the list is called index (index start from 0)</a:t>
            </a:r>
          </a:p>
        </p:txBody>
      </p:sp>
    </p:spTree>
    <p:extLst>
      <p:ext uri="{BB962C8B-B14F-4D97-AF65-F5344CB8AC3E}">
        <p14:creationId xmlns:p14="http://schemas.microsoft.com/office/powerpoint/2010/main" val="33660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A949-64C5-405A-AF87-3DE78CB9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99295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List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14D40-E0B4-4557-8B7D-00765725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6012"/>
            <a:ext cx="6761100" cy="1002616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Values are separated by comma inside a square brackets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B78B-394A-4726-B8AD-C7A5E9DC5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EE7B6D9-AED3-423A-BCF6-AD1687EB595F}"/>
              </a:ext>
            </a:extLst>
          </p:cNvPr>
          <p:cNvSpPr txBox="1">
            <a:spLocks/>
          </p:cNvSpPr>
          <p:nvPr/>
        </p:nvSpPr>
        <p:spPr>
          <a:xfrm>
            <a:off x="718300" y="2497510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6"/>
                </a:solidFill>
              </a:rPr>
              <a:t>vals</a:t>
            </a:r>
            <a:r>
              <a:rPr lang="en-CA" dirty="0">
                <a:solidFill>
                  <a:schemeClr val="accent6"/>
                </a:solidFill>
              </a:rPr>
              <a:t>=[“Abed”,125,True,”A”,125.6]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A3DC4C-39C8-4A83-87E8-5DB1D8DC34AD}"/>
              </a:ext>
            </a:extLst>
          </p:cNvPr>
          <p:cNvSpPr txBox="1">
            <a:spLocks/>
          </p:cNvSpPr>
          <p:nvPr/>
        </p:nvSpPr>
        <p:spPr>
          <a:xfrm>
            <a:off x="1857783" y="3942424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Font typeface="Titillium Web Light"/>
              <a:buNone/>
            </a:pPr>
            <a:r>
              <a:rPr lang="en-CA" dirty="0">
                <a:solidFill>
                  <a:schemeClr val="accent4">
                    <a:lumMod val="50000"/>
                  </a:schemeClr>
                </a:solidFill>
              </a:rPr>
              <a:t>empty=[]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0E8D18-371B-4748-AF68-AFDE52AEE3A8}"/>
              </a:ext>
            </a:extLst>
          </p:cNvPr>
          <p:cNvSpPr txBox="1">
            <a:spLocks/>
          </p:cNvSpPr>
          <p:nvPr/>
        </p:nvSpPr>
        <p:spPr>
          <a:xfrm>
            <a:off x="1857783" y="2998818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grades=[12,5,15.5,6]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337EA49-B05C-43C5-BAD1-6A795B354046}"/>
              </a:ext>
            </a:extLst>
          </p:cNvPr>
          <p:cNvSpPr txBox="1">
            <a:spLocks/>
          </p:cNvSpPr>
          <p:nvPr/>
        </p:nvSpPr>
        <p:spPr>
          <a:xfrm>
            <a:off x="1857783" y="3436180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Font typeface="Titillium Web Light"/>
              <a:buNone/>
            </a:pPr>
            <a:r>
              <a:rPr lang="en-CA" dirty="0">
                <a:solidFill>
                  <a:schemeClr val="accent4">
                    <a:lumMod val="50000"/>
                  </a:schemeClr>
                </a:solidFill>
              </a:rPr>
              <a:t>names=[“Abed”, ”Mike”, ”Karla”, ”Asil”]</a:t>
            </a:r>
          </a:p>
        </p:txBody>
      </p:sp>
    </p:spTree>
    <p:extLst>
      <p:ext uri="{BB962C8B-B14F-4D97-AF65-F5344CB8AC3E}">
        <p14:creationId xmlns:p14="http://schemas.microsoft.com/office/powerpoint/2010/main" val="30642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1A9-56B2-4E2A-8CD1-80C9DADD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B9F8-2566-4941-AD75-4C2DF80E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261835"/>
            <a:ext cx="6761100" cy="3694793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A2BD7-DDBE-4025-A7AA-50CA5C4B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83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943-DC97-4FE9-A63B-CAA3E34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115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List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28B4-C01E-4C1E-81B4-0AB68AB7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27113"/>
            <a:ext cx="6761100" cy="1072955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When list is created initially its length is 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1B95-C949-411E-B9E8-2C4DAE74C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DBC9C78-E535-4B33-988D-762CA3865C9B}"/>
              </a:ext>
            </a:extLst>
          </p:cNvPr>
          <p:cNvSpPr txBox="1">
            <a:spLocks/>
          </p:cNvSpPr>
          <p:nvPr/>
        </p:nvSpPr>
        <p:spPr>
          <a:xfrm>
            <a:off x="718300" y="2035272"/>
            <a:ext cx="6761100" cy="107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Lists are not static and thus it is possible to add or remove values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A37C87-3A38-4A91-B3DF-311225AA0987}"/>
              </a:ext>
            </a:extLst>
          </p:cNvPr>
          <p:cNvSpPr txBox="1">
            <a:spLocks/>
          </p:cNvSpPr>
          <p:nvPr/>
        </p:nvSpPr>
        <p:spPr>
          <a:xfrm>
            <a:off x="640231" y="3108227"/>
            <a:ext cx="6761100" cy="107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To know the current length of list you need to use the 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</a:rPr>
              <a:t>len</a:t>
            </a:r>
            <a:r>
              <a:rPr lang="en-CA" dirty="0">
                <a:solidFill>
                  <a:schemeClr val="accent5"/>
                </a:solidFill>
              </a:rPr>
              <a:t> function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0623D17-E73A-4740-B3F3-D57D56CAA4BD}"/>
              </a:ext>
            </a:extLst>
          </p:cNvPr>
          <p:cNvSpPr txBox="1">
            <a:spLocks/>
          </p:cNvSpPr>
          <p:nvPr/>
        </p:nvSpPr>
        <p:spPr>
          <a:xfrm>
            <a:off x="562162" y="4070545"/>
            <a:ext cx="6761100" cy="107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3">
                    <a:lumMod val="50000"/>
                  </a:schemeClr>
                </a:solidFill>
              </a:rPr>
              <a:t>len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</a:rPr>
              <a:t>listName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71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3867-0549-4289-AE26-AA21AA2F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99295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Accessing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8D09-B3A7-4354-AD45-A0EF2516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198978"/>
            <a:ext cx="7616808" cy="587619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Each element in the list has a unique index(position)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A1A1A-3AA0-40CA-B467-F3A33B8CA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812AE8-C567-44D5-BA4C-60DDD0ED0708}"/>
              </a:ext>
            </a:extLst>
          </p:cNvPr>
          <p:cNvSpPr txBox="1">
            <a:spLocks/>
          </p:cNvSpPr>
          <p:nvPr/>
        </p:nvSpPr>
        <p:spPr>
          <a:xfrm>
            <a:off x="640231" y="1977977"/>
            <a:ext cx="7616808" cy="58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Index range from 0 to list length -1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5B001F-3AFA-4553-9CC1-5708AE80F2E6}"/>
              </a:ext>
            </a:extLst>
          </p:cNvPr>
          <p:cNvSpPr txBox="1">
            <a:spLocks/>
          </p:cNvSpPr>
          <p:nvPr/>
        </p:nvSpPr>
        <p:spPr>
          <a:xfrm>
            <a:off x="365881" y="2756976"/>
            <a:ext cx="7616808" cy="58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To access an element use the list name followed by element index in square brackets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E38E04-C131-49D7-B8CD-BAA9763BD220}"/>
              </a:ext>
            </a:extLst>
          </p:cNvPr>
          <p:cNvSpPr txBox="1">
            <a:spLocks/>
          </p:cNvSpPr>
          <p:nvPr/>
        </p:nvSpPr>
        <p:spPr>
          <a:xfrm>
            <a:off x="476078" y="3727355"/>
            <a:ext cx="7616808" cy="58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name=names[0]</a:t>
            </a:r>
          </a:p>
        </p:txBody>
      </p:sp>
    </p:spTree>
    <p:extLst>
      <p:ext uri="{BB962C8B-B14F-4D97-AF65-F5344CB8AC3E}">
        <p14:creationId xmlns:p14="http://schemas.microsoft.com/office/powerpoint/2010/main" val="343958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409A-B122-4EAF-B879-816D4C95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83702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Iterate through list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E721-63BA-4673-969B-5EE632D2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38129"/>
            <a:ext cx="6761100" cy="777533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For loop can be used to iterate through list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B0C5-BE87-44EC-98F7-8CD3367F4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DAAAE-BEE2-42EC-9B90-5AC7C6C9A3AE}"/>
              </a:ext>
            </a:extLst>
          </p:cNvPr>
          <p:cNvSpPr/>
          <p:nvPr/>
        </p:nvSpPr>
        <p:spPr>
          <a:xfrm>
            <a:off x="1730731" y="2529978"/>
            <a:ext cx="45801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indent="0">
              <a:buFont typeface="Titillium Web Light"/>
              <a:buNone/>
            </a:pPr>
            <a:r>
              <a:rPr lang="en-CA" sz="2000" dirty="0">
                <a:solidFill>
                  <a:schemeClr val="accent6"/>
                </a:solidFill>
                <a:latin typeface="Titillium Web Light"/>
              </a:rPr>
              <a:t>names=[“Abed”, ”Mike”, ”Karla”, ”Asil”]</a:t>
            </a:r>
          </a:p>
          <a:p>
            <a:pPr marL="76200" indent="0">
              <a:buFont typeface="Titillium Web Light"/>
              <a:buNone/>
            </a:pPr>
            <a:r>
              <a:rPr lang="en-CA" sz="2000" dirty="0">
                <a:solidFill>
                  <a:schemeClr val="accent6"/>
                </a:solidFill>
                <a:latin typeface="Titillium Web Light"/>
              </a:rPr>
              <a:t>for name in names:</a:t>
            </a:r>
          </a:p>
          <a:p>
            <a:pPr marL="76200" indent="0">
              <a:buFont typeface="Titillium Web Light"/>
              <a:buNone/>
            </a:pPr>
            <a:r>
              <a:rPr lang="en-CA" sz="2000" dirty="0">
                <a:solidFill>
                  <a:schemeClr val="accent6"/>
                </a:solidFill>
                <a:latin typeface="Titillium Web Light"/>
              </a:rPr>
              <a:t>    print(name)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013CA-DE3B-4CD4-96C9-468194E83EC6}"/>
              </a:ext>
            </a:extLst>
          </p:cNvPr>
          <p:cNvSpPr/>
          <p:nvPr/>
        </p:nvSpPr>
        <p:spPr>
          <a:xfrm>
            <a:off x="1730731" y="3711571"/>
            <a:ext cx="3179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indent="0">
              <a:buFont typeface="Titillium Web Light"/>
              <a:buNone/>
            </a:pPr>
            <a:r>
              <a:rPr lang="en-CA" sz="2000" dirty="0">
                <a:solidFill>
                  <a:schemeClr val="accent5"/>
                </a:solidFill>
                <a:latin typeface="Titillium Web Light"/>
              </a:rPr>
              <a:t>for </a:t>
            </a:r>
            <a:r>
              <a:rPr lang="en-CA" sz="2000" dirty="0" err="1">
                <a:solidFill>
                  <a:schemeClr val="accent5"/>
                </a:solidFill>
                <a:latin typeface="Titillium Web Light"/>
              </a:rPr>
              <a:t>i</a:t>
            </a:r>
            <a:r>
              <a:rPr lang="en-CA" sz="2000" dirty="0">
                <a:solidFill>
                  <a:schemeClr val="accent5"/>
                </a:solidFill>
                <a:latin typeface="Titillium Web Light"/>
              </a:rPr>
              <a:t> in range(0,len(names)):</a:t>
            </a:r>
          </a:p>
          <a:p>
            <a:pPr marL="76200" indent="0">
              <a:buFont typeface="Titillium Web Light"/>
              <a:buNone/>
            </a:pPr>
            <a:r>
              <a:rPr lang="en-CA" sz="2000" dirty="0">
                <a:solidFill>
                  <a:schemeClr val="accent5"/>
                </a:solidFill>
                <a:latin typeface="Titillium Web Light"/>
              </a:rPr>
              <a:t>    print(names[</a:t>
            </a:r>
            <a:r>
              <a:rPr lang="en-CA" sz="2000" dirty="0" err="1">
                <a:solidFill>
                  <a:schemeClr val="accent5"/>
                </a:solidFill>
                <a:latin typeface="Titillium Web Light"/>
              </a:rPr>
              <a:t>i</a:t>
            </a:r>
            <a:r>
              <a:rPr lang="en-CA" sz="2000" dirty="0">
                <a:solidFill>
                  <a:schemeClr val="accent5"/>
                </a:solidFill>
                <a:latin typeface="Titillium Web Light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3281399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C58D-1417-4D23-B1E1-86F3F64C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6328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Changing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FF78-90F7-4877-AC54-294DC4A6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1500"/>
            <a:ext cx="6761100" cy="1218568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Elements in a list can be changed without affecting other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E1E4-53E4-449C-9E6D-439191B61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26FBA-4A7C-44CC-A047-8357FEC6CB61}"/>
              </a:ext>
            </a:extLst>
          </p:cNvPr>
          <p:cNvSpPr/>
          <p:nvPr/>
        </p:nvSpPr>
        <p:spPr>
          <a:xfrm>
            <a:off x="1595536" y="2417840"/>
            <a:ext cx="5453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indent="0">
              <a:buFont typeface="Titillium Web Light"/>
              <a:buNone/>
            </a:pPr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names=[“Abed”, ”Mike”, ”Karla”, ”Asil”]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1FDE4-B62C-4F21-AE9C-4E967707F4B4}"/>
              </a:ext>
            </a:extLst>
          </p:cNvPr>
          <p:cNvSpPr/>
          <p:nvPr/>
        </p:nvSpPr>
        <p:spPr>
          <a:xfrm>
            <a:off x="1595536" y="2912037"/>
            <a:ext cx="282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indent="0">
              <a:buFont typeface="Titillium Web Light"/>
              <a:buNone/>
            </a:pPr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names[0]=[“Nicole”]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41D46-50F5-44DF-B052-47DAEA81D2D2}"/>
              </a:ext>
            </a:extLst>
          </p:cNvPr>
          <p:cNvSpPr/>
          <p:nvPr/>
        </p:nvSpPr>
        <p:spPr>
          <a:xfrm>
            <a:off x="1595536" y="3505742"/>
            <a:ext cx="5591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indent="0">
              <a:buFont typeface="Titillium Web Light"/>
              <a:buNone/>
            </a:pPr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names=[“Nicole”, ”Mike”, ”Karla”, ”Asil”]</a:t>
            </a:r>
          </a:p>
        </p:txBody>
      </p:sp>
    </p:spTree>
    <p:extLst>
      <p:ext uri="{BB962C8B-B14F-4D97-AF65-F5344CB8AC3E}">
        <p14:creationId xmlns:p14="http://schemas.microsoft.com/office/powerpoint/2010/main" val="1429190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8E60-3EE9-4B1F-9BEF-06DDFB53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99295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Adding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6BDC-AB16-4D4D-93DD-C15DE116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87488"/>
            <a:ext cx="6761100" cy="83820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Append allow us to add new items to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5C21-C392-42B0-91A3-F47617F99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478B1C6-5032-4749-AB16-19BE3B053F1F}"/>
              </a:ext>
            </a:extLst>
          </p:cNvPr>
          <p:cNvSpPr txBox="1">
            <a:spLocks/>
          </p:cNvSpPr>
          <p:nvPr/>
        </p:nvSpPr>
        <p:spPr>
          <a:xfrm>
            <a:off x="807394" y="3534419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</a:rPr>
              <a:t>names.append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(“Karla”)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38616D-C029-4A28-86B3-0357373EFAAA}"/>
              </a:ext>
            </a:extLst>
          </p:cNvPr>
          <p:cNvSpPr txBox="1">
            <a:spLocks/>
          </p:cNvSpPr>
          <p:nvPr/>
        </p:nvSpPr>
        <p:spPr>
          <a:xfrm>
            <a:off x="807394" y="2036007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6"/>
                </a:solidFill>
              </a:rPr>
              <a:t>listName.append</a:t>
            </a:r>
            <a:r>
              <a:rPr lang="en-CA" dirty="0">
                <a:solidFill>
                  <a:schemeClr val="accent6"/>
                </a:solidFill>
              </a:rPr>
              <a:t>(element)</a:t>
            </a:r>
          </a:p>
        </p:txBody>
      </p:sp>
    </p:spTree>
    <p:extLst>
      <p:ext uri="{BB962C8B-B14F-4D97-AF65-F5344CB8AC3E}">
        <p14:creationId xmlns:p14="http://schemas.microsoft.com/office/powerpoint/2010/main" val="4289725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770A-7CCC-4BB5-86CF-4EE21CF2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0397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A208-0CD9-46EB-9B65-2C6FCE38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30923"/>
            <a:ext cx="6761100" cy="85740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You may use </a:t>
            </a:r>
            <a:r>
              <a:rPr lang="en-CA" dirty="0">
                <a:solidFill>
                  <a:schemeClr val="accent6"/>
                </a:solidFill>
              </a:rPr>
              <a:t>in</a:t>
            </a:r>
            <a:r>
              <a:rPr lang="en-CA" dirty="0">
                <a:solidFill>
                  <a:schemeClr val="accent2"/>
                </a:solidFill>
              </a:rPr>
              <a:t> to check if element is in a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E2C4-CD24-40BC-A6EB-BD352F4CC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1460E1-6560-4681-9EE4-ADC58EA76402}"/>
              </a:ext>
            </a:extLst>
          </p:cNvPr>
          <p:cNvSpPr txBox="1">
            <a:spLocks/>
          </p:cNvSpPr>
          <p:nvPr/>
        </p:nvSpPr>
        <p:spPr>
          <a:xfrm>
            <a:off x="851943" y="2626478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print( 12 in grades)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F5C6A2-EA9D-458E-A1FD-8184889DBCE9}"/>
              </a:ext>
            </a:extLst>
          </p:cNvPr>
          <p:cNvSpPr txBox="1">
            <a:spLocks/>
          </p:cNvSpPr>
          <p:nvPr/>
        </p:nvSpPr>
        <p:spPr>
          <a:xfrm>
            <a:off x="851943" y="1912749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grades=[12,5,15.5,6]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FA5F09-FD9B-40FC-9807-93413D34DD80}"/>
              </a:ext>
            </a:extLst>
          </p:cNvPr>
          <p:cNvSpPr txBox="1">
            <a:spLocks/>
          </p:cNvSpPr>
          <p:nvPr/>
        </p:nvSpPr>
        <p:spPr>
          <a:xfrm>
            <a:off x="851943" y="316849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4">
                    <a:lumMod val="50000"/>
                  </a:schemeClr>
                </a:solidFill>
              </a:rPr>
              <a:t>print( 18 in grades)</a:t>
            </a:r>
          </a:p>
        </p:txBody>
      </p:sp>
    </p:spTree>
    <p:extLst>
      <p:ext uri="{BB962C8B-B14F-4D97-AF65-F5344CB8AC3E}">
        <p14:creationId xmlns:p14="http://schemas.microsoft.com/office/powerpoint/2010/main" val="604045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90EC-E4B5-45E5-A7D5-C8D3E74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90735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Element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254C0-F3AF-43BB-9D01-9EBCCE0E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6092"/>
            <a:ext cx="6761100" cy="1019908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Use index to detect the position of an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94DD-B6B3-4393-893A-2B81270CE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D1748D2-B604-413A-9AD8-4874465FD1AE}"/>
              </a:ext>
            </a:extLst>
          </p:cNvPr>
          <p:cNvSpPr txBox="1">
            <a:spLocks/>
          </p:cNvSpPr>
          <p:nvPr/>
        </p:nvSpPr>
        <p:spPr>
          <a:xfrm>
            <a:off x="718300" y="2199836"/>
            <a:ext cx="6761100" cy="101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6"/>
                </a:solidFill>
              </a:rPr>
              <a:t>listName.index</a:t>
            </a:r>
            <a:r>
              <a:rPr lang="en-CA" dirty="0">
                <a:solidFill>
                  <a:schemeClr val="accent6"/>
                </a:solidFill>
              </a:rPr>
              <a:t>(element)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066E9C-F959-41DF-B73E-C6A6CD1FE0DD}"/>
              </a:ext>
            </a:extLst>
          </p:cNvPr>
          <p:cNvSpPr txBox="1">
            <a:spLocks/>
          </p:cNvSpPr>
          <p:nvPr/>
        </p:nvSpPr>
        <p:spPr>
          <a:xfrm>
            <a:off x="528386" y="2857501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grades=[12,5,15.5,6]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804C2F1-011F-4F29-98AC-5A9B587250F7}"/>
              </a:ext>
            </a:extLst>
          </p:cNvPr>
          <p:cNvSpPr txBox="1">
            <a:spLocks/>
          </p:cNvSpPr>
          <p:nvPr/>
        </p:nvSpPr>
        <p:spPr>
          <a:xfrm>
            <a:off x="528386" y="3390316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4">
                    <a:lumMod val="50000"/>
                  </a:schemeClr>
                </a:solidFill>
              </a:rPr>
              <a:t>grades.index</a:t>
            </a:r>
            <a:r>
              <a:rPr lang="en-CA" dirty="0">
                <a:solidFill>
                  <a:schemeClr val="accent4">
                    <a:lumMod val="50000"/>
                  </a:schemeClr>
                </a:solidFill>
              </a:rPr>
              <a:t>(12)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EC3C76-C1C3-44FA-A47E-BD85C10DB821}"/>
              </a:ext>
            </a:extLst>
          </p:cNvPr>
          <p:cNvSpPr txBox="1">
            <a:spLocks/>
          </p:cNvSpPr>
          <p:nvPr/>
        </p:nvSpPr>
        <p:spPr>
          <a:xfrm>
            <a:off x="528386" y="3891624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</a:rPr>
              <a:t>grades.index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(18)</a:t>
            </a:r>
          </a:p>
        </p:txBody>
      </p:sp>
    </p:spTree>
    <p:extLst>
      <p:ext uri="{BB962C8B-B14F-4D97-AF65-F5344CB8AC3E}">
        <p14:creationId xmlns:p14="http://schemas.microsoft.com/office/powerpoint/2010/main" val="170852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2CCE-C5AA-4F84-BE34-D81BD2AB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34464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Removing an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F8E3-915C-464C-8D7F-0E1AFEB3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37958"/>
            <a:ext cx="6761100" cy="647114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If you want to remove specific element user remove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5DA5A-4419-4349-9841-96C5E1EA4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DB7F15-27EC-4F8C-BDB0-C78591A7CF4C}"/>
              </a:ext>
            </a:extLst>
          </p:cNvPr>
          <p:cNvSpPr txBox="1">
            <a:spLocks/>
          </p:cNvSpPr>
          <p:nvPr/>
        </p:nvSpPr>
        <p:spPr>
          <a:xfrm>
            <a:off x="718300" y="1889762"/>
            <a:ext cx="6761100" cy="64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Remove delete first occurrence of an element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ED899A-9A09-4C03-B1AE-4AC77CBFA7A1}"/>
              </a:ext>
            </a:extLst>
          </p:cNvPr>
          <p:cNvSpPr txBox="1">
            <a:spLocks/>
          </p:cNvSpPr>
          <p:nvPr/>
        </p:nvSpPr>
        <p:spPr>
          <a:xfrm>
            <a:off x="365881" y="2536876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grades=[12,5,5,15.5,6]</a:t>
            </a:r>
          </a:p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5"/>
                </a:solidFill>
              </a:rPr>
              <a:t>grades.remove</a:t>
            </a:r>
            <a:r>
              <a:rPr lang="en-CA" dirty="0">
                <a:solidFill>
                  <a:schemeClr val="accent5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47272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AF7A-8694-45AB-A06D-6F8EF05A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37" y="218871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Removing an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9822-FEDD-418E-8145-49C270A9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112" y="1627963"/>
            <a:ext cx="6761100" cy="85740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How to remove all occurrence of an item?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78EF-75DD-47B1-9D5E-F3886808AA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C3ABC9C-6702-48EC-8F24-26BC01A080B2}"/>
              </a:ext>
            </a:extLst>
          </p:cNvPr>
          <p:cNvSpPr txBox="1">
            <a:spLocks/>
          </p:cNvSpPr>
          <p:nvPr/>
        </p:nvSpPr>
        <p:spPr>
          <a:xfrm>
            <a:off x="711266" y="25717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How to remove last element in the list?</a:t>
            </a:r>
          </a:p>
          <a:p>
            <a:endParaRPr lang="en-C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2D89D1-2167-47C2-BF29-579E7F28A09F}"/>
              </a:ext>
            </a:extLst>
          </p:cNvPr>
          <p:cNvSpPr txBox="1">
            <a:spLocks/>
          </p:cNvSpPr>
          <p:nvPr/>
        </p:nvSpPr>
        <p:spPr>
          <a:xfrm>
            <a:off x="887112" y="338556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How to remove element at specific index?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14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E62-5ED6-4700-AD79-E934AFA4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1498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Remove all element in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9234-FD01-4110-91FD-D13BFE15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2401766"/>
            <a:ext cx="6761100" cy="1051853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 err="1">
                <a:solidFill>
                  <a:schemeClr val="accent2"/>
                </a:solidFill>
              </a:rPr>
              <a:t>listName.clear</a:t>
            </a:r>
            <a:r>
              <a:rPr lang="en-CA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66E7-3955-4F9A-AB0B-D4C1E5F5B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01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017-8A2E-4413-A3C4-E0A61A18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4E27-190C-47D2-B489-808AAD82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35844"/>
            <a:ext cx="6761100" cy="3678206"/>
          </a:xfrm>
        </p:spPr>
        <p:txBody>
          <a:bodyPr/>
          <a:lstStyle/>
          <a:p>
            <a:r>
              <a:rPr lang="en-CA" dirty="0"/>
              <a:t>There are many programming languages and multiple type of programs</a:t>
            </a:r>
          </a:p>
          <a:p>
            <a:r>
              <a:rPr lang="en-CA" dirty="0"/>
              <a:t>Each programming language has its weakness and strengths</a:t>
            </a:r>
          </a:p>
          <a:p>
            <a:r>
              <a:rPr lang="en-CA" dirty="0"/>
              <a:t>Type of programs depends on the type of solution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B742-B572-42A4-B071-83322568D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0778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919C-C7FE-480F-8D5C-8F7A87EC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2041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7B9E-7F49-4763-9CEB-3F93EBD9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21493"/>
            <a:ext cx="6761100" cy="1585383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/>
              <a:t>Write a program that takes </a:t>
            </a:r>
            <a:r>
              <a:rPr lang="en-CA" dirty="0">
                <a:solidFill>
                  <a:schemeClr val="accent6"/>
                </a:solidFill>
              </a:rPr>
              <a:t>n</a:t>
            </a:r>
            <a:r>
              <a:rPr lang="en-CA" dirty="0"/>
              <a:t> grades from a user and then output the average of these grades. </a:t>
            </a:r>
            <a:r>
              <a:rPr lang="en-CA" dirty="0">
                <a:solidFill>
                  <a:schemeClr val="accent6"/>
                </a:solidFill>
              </a:rPr>
              <a:t>n</a:t>
            </a:r>
            <a:r>
              <a:rPr lang="en-CA" dirty="0"/>
              <a:t> should be defined by the user.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7BA5F-E175-4684-A381-E9DFDA4B6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DB833D6-7402-47AF-98CD-016A28018D04}"/>
              </a:ext>
            </a:extLst>
          </p:cNvPr>
          <p:cNvSpPr txBox="1">
            <a:spLocks/>
          </p:cNvSpPr>
          <p:nvPr/>
        </p:nvSpPr>
        <p:spPr>
          <a:xfrm>
            <a:off x="640231" y="3441952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2"/>
                </a:solidFill>
              </a:rPr>
              <a:t>Solve this exercise again using lists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395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574E-EF24-4E6C-B195-85AF32B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92261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Copying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2127-8D62-4E20-A12C-51382945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30923"/>
            <a:ext cx="6761100" cy="1709225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In python assigning one list equal to another list makes both lists reference to the same object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831C4-889C-412E-BB1A-BBFBF7C20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CE44C-E658-4D2B-8F0E-032EEF6EC2FF}"/>
              </a:ext>
            </a:extLst>
          </p:cNvPr>
          <p:cNvSpPr/>
          <p:nvPr/>
        </p:nvSpPr>
        <p:spPr>
          <a:xfrm>
            <a:off x="2222695" y="294014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list2=list1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list1[0]=99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print(list2)</a:t>
            </a:r>
            <a:r>
              <a:rPr lang="en-CA" sz="2400" dirty="0">
                <a:solidFill>
                  <a:schemeClr val="accent3">
                    <a:lumMod val="50000"/>
                  </a:schemeClr>
                </a:solidFill>
                <a:latin typeface="Titillium Web Light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46622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77BB-1906-4018-AE1E-DB37D118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92261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Copying Lists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120D-F44C-4298-A467-E3C87A23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35673"/>
            <a:ext cx="6761100" cy="1164395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How do we create a copy of a list without having same reference?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C6F7-7143-44DB-806D-E4A066C47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25D1C-7043-44BB-A4E8-0EF65F6E0C81}"/>
              </a:ext>
            </a:extLst>
          </p:cNvPr>
          <p:cNvSpPr/>
          <p:nvPr/>
        </p:nvSpPr>
        <p:spPr>
          <a:xfrm>
            <a:off x="384561" y="2222696"/>
            <a:ext cx="3031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list2=[]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for item in list1: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    list2.append(item)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list1[0]=99</a:t>
            </a:r>
          </a:p>
          <a:p>
            <a:r>
              <a:rPr lang="en-CA" sz="2400" dirty="0">
                <a:solidFill>
                  <a:schemeClr val="accent6"/>
                </a:solidFill>
                <a:latin typeface="Titillium Web Light"/>
              </a:rPr>
              <a:t>print(list2) </a:t>
            </a:r>
            <a:endParaRPr lang="en-CA" sz="2400" dirty="0">
              <a:solidFill>
                <a:schemeClr val="accent3">
                  <a:lumMod val="50000"/>
                </a:schemeClr>
              </a:solidFill>
              <a:latin typeface="Titillium Web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96A1-1520-4529-8F91-F923425E93D6}"/>
              </a:ext>
            </a:extLst>
          </p:cNvPr>
          <p:cNvSpPr/>
          <p:nvPr/>
        </p:nvSpPr>
        <p:spPr>
          <a:xfrm>
            <a:off x="3416150" y="2264087"/>
            <a:ext cx="30315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list2=[]+list1</a:t>
            </a:r>
          </a:p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list1[0]=99</a:t>
            </a:r>
          </a:p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print(list2)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FB063-2EB1-4530-AE5E-7B64F2BC9CE4}"/>
              </a:ext>
            </a:extLst>
          </p:cNvPr>
          <p:cNvSpPr/>
          <p:nvPr/>
        </p:nvSpPr>
        <p:spPr>
          <a:xfrm>
            <a:off x="5579012" y="2264087"/>
            <a:ext cx="30315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list2=list1[:]</a:t>
            </a:r>
          </a:p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list1[0]=99</a:t>
            </a:r>
          </a:p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print(list2) </a:t>
            </a:r>
          </a:p>
        </p:txBody>
      </p:sp>
    </p:spTree>
    <p:extLst>
      <p:ext uri="{BB962C8B-B14F-4D97-AF65-F5344CB8AC3E}">
        <p14:creationId xmlns:p14="http://schemas.microsoft.com/office/powerpoint/2010/main" val="402723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D489-1CE5-4A01-9F0D-2B7E67FF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99295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CDDF-EE62-4A49-A9A6-6821FB0F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62112"/>
            <a:ext cx="6761100" cy="1266092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Lets assume we want to get only specific elements from the list. How we can do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15369-EF5F-4EA6-93BA-A7295ED4B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9A2241A-B2E8-41E6-BC71-954E417D011A}"/>
              </a:ext>
            </a:extLst>
          </p:cNvPr>
          <p:cNvSpPr txBox="1">
            <a:spLocks/>
          </p:cNvSpPr>
          <p:nvPr/>
        </p:nvSpPr>
        <p:spPr>
          <a:xfrm>
            <a:off x="718300" y="1988235"/>
            <a:ext cx="6761100" cy="6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 err="1">
                <a:solidFill>
                  <a:schemeClr val="accent6"/>
                </a:solidFill>
              </a:rPr>
              <a:t>listName</a:t>
            </a:r>
            <a:r>
              <a:rPr lang="en-CA" dirty="0">
                <a:solidFill>
                  <a:schemeClr val="accent6"/>
                </a:solidFill>
              </a:rPr>
              <a:t>[</a:t>
            </a:r>
            <a:r>
              <a:rPr lang="en-CA" dirty="0" err="1">
                <a:solidFill>
                  <a:schemeClr val="accent6"/>
                </a:solidFill>
              </a:rPr>
              <a:t>startPos:numElements</a:t>
            </a:r>
            <a:r>
              <a:rPr lang="en-CA" dirty="0">
                <a:solidFill>
                  <a:schemeClr val="accent6"/>
                </a:solidFill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E29B3-628F-49A7-8ACF-50C97D33BA53}"/>
              </a:ext>
            </a:extLst>
          </p:cNvPr>
          <p:cNvSpPr/>
          <p:nvPr/>
        </p:nvSpPr>
        <p:spPr>
          <a:xfrm>
            <a:off x="365881" y="2729133"/>
            <a:ext cx="30315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list2=list1[0:2]</a:t>
            </a:r>
          </a:p>
          <a:p>
            <a:r>
              <a:rPr lang="en-CA" sz="2400" dirty="0">
                <a:solidFill>
                  <a:schemeClr val="accent5"/>
                </a:solidFill>
                <a:latin typeface="Titillium Web Light"/>
              </a:rPr>
              <a:t>print(list2)</a:t>
            </a:r>
          </a:p>
          <a:p>
            <a:r>
              <a:rPr lang="en-CA" sz="2400" dirty="0">
                <a:solidFill>
                  <a:schemeClr val="accent1"/>
                </a:solidFill>
                <a:latin typeface="Titillium Web Light"/>
              </a:rPr>
              <a:t>&gt;&gt; [1,2]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3D763-9B51-4195-9C92-4CD3B1FEE591}"/>
              </a:ext>
            </a:extLst>
          </p:cNvPr>
          <p:cNvSpPr/>
          <p:nvPr/>
        </p:nvSpPr>
        <p:spPr>
          <a:xfrm>
            <a:off x="3161002" y="2729132"/>
            <a:ext cx="30315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list2=list1[:2]</a:t>
            </a:r>
          </a:p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tillium Web Light"/>
              </a:rPr>
              <a:t>print(list2) </a:t>
            </a:r>
          </a:p>
          <a:p>
            <a:r>
              <a:rPr lang="en-CA" sz="2400" dirty="0">
                <a:solidFill>
                  <a:schemeClr val="accent1"/>
                </a:solidFill>
                <a:latin typeface="Titillium Web Light"/>
              </a:rPr>
              <a:t>&gt;&gt; [1,2] </a:t>
            </a:r>
          </a:p>
          <a:p>
            <a:endParaRPr lang="en-CA" sz="2400" dirty="0">
              <a:solidFill>
                <a:schemeClr val="accent4">
                  <a:lumMod val="75000"/>
                </a:schemeClr>
              </a:solidFill>
              <a:latin typeface="Titillium Web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1A0DB-0456-46FC-BA32-F5562FB70DF6}"/>
              </a:ext>
            </a:extLst>
          </p:cNvPr>
          <p:cNvSpPr/>
          <p:nvPr/>
        </p:nvSpPr>
        <p:spPr>
          <a:xfrm>
            <a:off x="5268811" y="2729131"/>
            <a:ext cx="30315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3">
                    <a:lumMod val="75000"/>
                  </a:schemeClr>
                </a:solidFill>
                <a:latin typeface="Titillium Web Light"/>
              </a:rPr>
              <a:t>list1=[1,2,3,4]</a:t>
            </a:r>
          </a:p>
          <a:p>
            <a:r>
              <a:rPr lang="en-CA" sz="2400" dirty="0">
                <a:solidFill>
                  <a:schemeClr val="accent3">
                    <a:lumMod val="75000"/>
                  </a:schemeClr>
                </a:solidFill>
                <a:latin typeface="Titillium Web Light"/>
              </a:rPr>
              <a:t>list2=list1[::2]</a:t>
            </a:r>
          </a:p>
          <a:p>
            <a:r>
              <a:rPr lang="en-CA" sz="2400" dirty="0">
                <a:solidFill>
                  <a:schemeClr val="accent3">
                    <a:lumMod val="75000"/>
                  </a:schemeClr>
                </a:solidFill>
                <a:latin typeface="Titillium Web Light"/>
              </a:rPr>
              <a:t>print(list2) </a:t>
            </a:r>
          </a:p>
          <a:p>
            <a:r>
              <a:rPr lang="en-CA" sz="2400" dirty="0">
                <a:solidFill>
                  <a:schemeClr val="accent1"/>
                </a:solidFill>
                <a:latin typeface="Titillium Web Light"/>
              </a:rPr>
              <a:t>&gt;&gt; [1,3] </a:t>
            </a:r>
          </a:p>
          <a:p>
            <a:endParaRPr lang="en-CA" sz="2400" dirty="0">
              <a:solidFill>
                <a:schemeClr val="accent4">
                  <a:lumMod val="75000"/>
                </a:schemeClr>
              </a:solidFill>
              <a:latin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0939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503C-39FA-41E1-B911-23AE9E51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3363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F5B-B79D-4AF2-BEAC-1C60621B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95250"/>
            <a:ext cx="6761100" cy="83820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Performs a specific purpose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51146-3758-4D59-829A-66AA011B5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F75ABC-7F93-45F2-A221-8A4E6E076E92}"/>
              </a:ext>
            </a:extLst>
          </p:cNvPr>
          <p:cNvSpPr txBox="1">
            <a:spLocks/>
          </p:cNvSpPr>
          <p:nvPr/>
        </p:nvSpPr>
        <p:spPr>
          <a:xfrm>
            <a:off x="640231" y="2834490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Helps in removing redundancy in code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C4C348-3141-428D-80FD-EF2236F61963}"/>
              </a:ext>
            </a:extLst>
          </p:cNvPr>
          <p:cNvSpPr txBox="1">
            <a:spLocks/>
          </p:cNvSpPr>
          <p:nvPr/>
        </p:nvSpPr>
        <p:spPr>
          <a:xfrm>
            <a:off x="718300" y="3475156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What does </a:t>
            </a:r>
            <a:r>
              <a:rPr lang="en-CA" dirty="0">
                <a:solidFill>
                  <a:schemeClr val="accent6"/>
                </a:solidFill>
              </a:rPr>
              <a:t>ellipse</a:t>
            </a:r>
            <a:r>
              <a:rPr lang="en-CA" dirty="0">
                <a:solidFill>
                  <a:schemeClr val="accent5"/>
                </a:solidFill>
              </a:rPr>
              <a:t> function in Simple Graphics do?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436494-88F8-4450-874A-CF979431FE15}"/>
              </a:ext>
            </a:extLst>
          </p:cNvPr>
          <p:cNvSpPr txBox="1">
            <a:spLocks/>
          </p:cNvSpPr>
          <p:nvPr/>
        </p:nvSpPr>
        <p:spPr>
          <a:xfrm>
            <a:off x="590994" y="4019161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What about </a:t>
            </a:r>
            <a:r>
              <a:rPr lang="en-CA" dirty="0">
                <a:solidFill>
                  <a:schemeClr val="accent6"/>
                </a:solidFill>
              </a:rPr>
              <a:t>input</a:t>
            </a:r>
            <a:r>
              <a:rPr lang="en-CA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716E3C4-78B8-47F6-896A-F7860177BF9B}"/>
              </a:ext>
            </a:extLst>
          </p:cNvPr>
          <p:cNvSpPr txBox="1">
            <a:spLocks/>
          </p:cNvSpPr>
          <p:nvPr/>
        </p:nvSpPr>
        <p:spPr>
          <a:xfrm>
            <a:off x="640231" y="2133450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Hide details from callers</a:t>
            </a:r>
          </a:p>
        </p:txBody>
      </p:sp>
    </p:spTree>
    <p:extLst>
      <p:ext uri="{BB962C8B-B14F-4D97-AF65-F5344CB8AC3E}">
        <p14:creationId xmlns:p14="http://schemas.microsoft.com/office/powerpoint/2010/main" val="4070043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A2AB-A453-4ED9-8D68-69AFC0B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743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A0D7-DE69-4CC6-B75B-9C612F09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60585"/>
            <a:ext cx="6761100" cy="1582615"/>
          </a:xfrm>
        </p:spPr>
        <p:txBody>
          <a:bodyPr/>
          <a:lstStyle/>
          <a:p>
            <a:pPr marL="76200" indent="0">
              <a:buNone/>
            </a:pPr>
            <a:r>
              <a:rPr lang="en-CA" dirty="0">
                <a:solidFill>
                  <a:schemeClr val="accent2"/>
                </a:solidFill>
              </a:rPr>
              <a:t>def</a:t>
            </a:r>
            <a:r>
              <a:rPr lang="en-CA" dirty="0"/>
              <a:t> </a:t>
            </a:r>
            <a:r>
              <a:rPr lang="en-CA" dirty="0" err="1"/>
              <a:t>functionName</a:t>
            </a:r>
            <a:r>
              <a:rPr lang="en-CA" dirty="0"/>
              <a:t> (</a:t>
            </a:r>
            <a:r>
              <a:rPr lang="en-CA" dirty="0">
                <a:solidFill>
                  <a:schemeClr val="accent5"/>
                </a:solidFill>
              </a:rPr>
              <a:t>params</a:t>
            </a:r>
            <a:r>
              <a:rPr lang="en-CA" dirty="0"/>
              <a:t>):</a:t>
            </a:r>
          </a:p>
          <a:p>
            <a:pPr marL="76200" indent="0">
              <a:buNone/>
            </a:pPr>
            <a:r>
              <a:rPr lang="en-CA" dirty="0"/>
              <a:t>     statement(s)</a:t>
            </a:r>
          </a:p>
          <a:p>
            <a:pPr marL="76200" indent="0">
              <a:buNone/>
            </a:pPr>
            <a:r>
              <a:rPr lang="en-CA" dirty="0"/>
              <a:t>     </a:t>
            </a:r>
            <a:endParaRPr lang="en-CA" dirty="0">
              <a:solidFill>
                <a:schemeClr val="accent5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2A34-FEED-4093-B57D-2E84E7830D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7F0E62-EBF8-4A25-9BAA-2104CE01E9A0}"/>
              </a:ext>
            </a:extLst>
          </p:cNvPr>
          <p:cNvCxnSpPr/>
          <p:nvPr/>
        </p:nvCxnSpPr>
        <p:spPr>
          <a:xfrm flipH="1" flipV="1">
            <a:off x="3953022" y="1779563"/>
            <a:ext cx="1237956" cy="179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244EAC-FF17-4AFA-BFB0-9B42A950A473}"/>
              </a:ext>
            </a:extLst>
          </p:cNvPr>
          <p:cNvSpPr txBox="1"/>
          <p:nvPr/>
        </p:nvSpPr>
        <p:spPr>
          <a:xfrm>
            <a:off x="5387926" y="367870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69917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3BAF-404A-4A11-B689-F4534E2C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632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Main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99A9-6C1E-4747-8E8D-7F0A36AB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9822"/>
            <a:ext cx="6761100" cy="949569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/>
              <a:t>Python programs should always have a function called </a:t>
            </a:r>
            <a:r>
              <a:rPr lang="en-CA" dirty="0">
                <a:solidFill>
                  <a:schemeClr val="accent2"/>
                </a:solidFill>
              </a:rPr>
              <a:t>main </a:t>
            </a:r>
            <a:r>
              <a:rPr lang="en-CA" dirty="0"/>
              <a:t>which indicate the start of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BD0B-9D36-417B-A322-A13CAFA0D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2C53A-4177-4F44-80C4-E5A7DC7C8518}"/>
              </a:ext>
            </a:extLst>
          </p:cNvPr>
          <p:cNvSpPr/>
          <p:nvPr/>
        </p:nvSpPr>
        <p:spPr>
          <a:xfrm>
            <a:off x="2046850" y="2687754"/>
            <a:ext cx="5190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6"/>
                </a:solidFill>
              </a:rPr>
              <a:t>def main():</a:t>
            </a:r>
          </a:p>
          <a:p>
            <a:r>
              <a:rPr lang="en-CA" sz="1800" dirty="0">
                <a:solidFill>
                  <a:schemeClr val="accent6"/>
                </a:solidFill>
              </a:rPr>
              <a:t>    </a:t>
            </a:r>
            <a:r>
              <a:rPr lang="en-CA" sz="1800" dirty="0" err="1">
                <a:solidFill>
                  <a:schemeClr val="accent6"/>
                </a:solidFill>
              </a:rPr>
              <a:t>userAge</a:t>
            </a:r>
            <a:r>
              <a:rPr lang="en-CA" sz="1800" dirty="0">
                <a:solidFill>
                  <a:schemeClr val="accent6"/>
                </a:solidFill>
              </a:rPr>
              <a:t>=float(input("Please enter your age"))</a:t>
            </a:r>
          </a:p>
          <a:p>
            <a:r>
              <a:rPr lang="en-CA" sz="1800" dirty="0">
                <a:solidFill>
                  <a:schemeClr val="accent6"/>
                </a:solidFill>
              </a:rPr>
              <a:t>    print(</a:t>
            </a:r>
            <a:r>
              <a:rPr lang="en-CA" sz="1800" dirty="0" err="1">
                <a:solidFill>
                  <a:schemeClr val="accent6"/>
                </a:solidFill>
              </a:rPr>
              <a:t>userAge</a:t>
            </a:r>
            <a:r>
              <a:rPr lang="en-CA" sz="18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384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0B75-8777-463D-A298-B19A9DDD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632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Call 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CAC7-49D3-4E6B-A19F-85AC48E4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84910"/>
            <a:ext cx="6761100" cy="1136259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Functions are not executed until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A94E-135F-45ED-A1B7-B50C1234F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61F75-65E6-4765-9847-8E32F30587E9}"/>
              </a:ext>
            </a:extLst>
          </p:cNvPr>
          <p:cNvSpPr/>
          <p:nvPr/>
        </p:nvSpPr>
        <p:spPr>
          <a:xfrm>
            <a:off x="1892105" y="3519872"/>
            <a:ext cx="5190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5"/>
                </a:solidFill>
              </a:rPr>
              <a:t>def main():</a:t>
            </a:r>
          </a:p>
          <a:p>
            <a:r>
              <a:rPr lang="en-CA" sz="1800" dirty="0">
                <a:solidFill>
                  <a:schemeClr val="accent5"/>
                </a:solidFill>
              </a:rPr>
              <a:t>    </a:t>
            </a:r>
            <a:r>
              <a:rPr lang="en-CA" sz="1800" dirty="0" err="1">
                <a:solidFill>
                  <a:schemeClr val="accent5"/>
                </a:solidFill>
              </a:rPr>
              <a:t>userAge</a:t>
            </a:r>
            <a:r>
              <a:rPr lang="en-CA" sz="1800" dirty="0">
                <a:solidFill>
                  <a:schemeClr val="accent5"/>
                </a:solidFill>
              </a:rPr>
              <a:t>=float(input("Please enter your age"))</a:t>
            </a:r>
          </a:p>
          <a:p>
            <a:r>
              <a:rPr lang="en-CA" sz="1800" dirty="0">
                <a:solidFill>
                  <a:schemeClr val="accent5"/>
                </a:solidFill>
              </a:rPr>
              <a:t>    print(</a:t>
            </a:r>
            <a:r>
              <a:rPr lang="en-CA" sz="1800" dirty="0" err="1">
                <a:solidFill>
                  <a:schemeClr val="accent5"/>
                </a:solidFill>
              </a:rPr>
              <a:t>userAge</a:t>
            </a:r>
            <a:r>
              <a:rPr lang="en-CA" sz="1800" dirty="0">
                <a:solidFill>
                  <a:schemeClr val="accent5"/>
                </a:solidFill>
              </a:rPr>
              <a:t>)</a:t>
            </a:r>
          </a:p>
          <a:p>
            <a:r>
              <a:rPr lang="en-CA" sz="1800" dirty="0">
                <a:solidFill>
                  <a:schemeClr val="accent5"/>
                </a:solidFill>
              </a:rPr>
              <a:t>main()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509478-383D-4824-AA98-347AB2E1E35E}"/>
              </a:ext>
            </a:extLst>
          </p:cNvPr>
          <p:cNvSpPr txBox="1">
            <a:spLocks/>
          </p:cNvSpPr>
          <p:nvPr/>
        </p:nvSpPr>
        <p:spPr>
          <a:xfrm>
            <a:off x="828497" y="2071322"/>
            <a:ext cx="6761100" cy="113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How do you call the ellipse function? How do you call the print function?</a:t>
            </a:r>
          </a:p>
        </p:txBody>
      </p:sp>
    </p:spTree>
    <p:extLst>
      <p:ext uri="{BB962C8B-B14F-4D97-AF65-F5344CB8AC3E}">
        <p14:creationId xmlns:p14="http://schemas.microsoft.com/office/powerpoint/2010/main" val="210471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A590-6415-45DC-84F7-87B5BA29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B836-FDEC-4063-8A02-FABF51B1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576357"/>
            <a:ext cx="6761100" cy="2897852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Allow us to provide data to a function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Parameter variables appear in brackets after the function name </a:t>
            </a:r>
            <a:r>
              <a:rPr lang="en-CA" dirty="0">
                <a:solidFill>
                  <a:schemeClr val="accent5"/>
                </a:solidFill>
              </a:rPr>
              <a:t>in the function definition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Parameters are positional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B318-D490-4360-B7D1-0B26C3268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1916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1818-DB64-4D46-ABFC-6D929CB6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55566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39CD-8B88-40BA-8EA1-C6FF8D84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76350"/>
            <a:ext cx="6761100" cy="1002616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Placed in brackets after function name in the function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FEF0-1960-48E6-A1C4-DFE7629E0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16C82EA-DB32-48C9-BCD5-3D5C54F25845}"/>
              </a:ext>
            </a:extLst>
          </p:cNvPr>
          <p:cNvSpPr txBox="1">
            <a:spLocks/>
          </p:cNvSpPr>
          <p:nvPr/>
        </p:nvSpPr>
        <p:spPr>
          <a:xfrm>
            <a:off x="718300" y="2202473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96E3FA-5E62-47E1-A847-548F295B7A5D}"/>
              </a:ext>
            </a:extLst>
          </p:cNvPr>
          <p:cNvSpPr txBox="1">
            <a:spLocks/>
          </p:cNvSpPr>
          <p:nvPr/>
        </p:nvSpPr>
        <p:spPr>
          <a:xfrm>
            <a:off x="561210" y="2630709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Formal parameters is the name of the parameter in function definition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DD9DCD-2C72-4A9F-82FC-9F2A1750BF10}"/>
              </a:ext>
            </a:extLst>
          </p:cNvPr>
          <p:cNvSpPr txBox="1">
            <a:spLocks/>
          </p:cNvSpPr>
          <p:nvPr/>
        </p:nvSpPr>
        <p:spPr>
          <a:xfrm>
            <a:off x="561210" y="3867150"/>
            <a:ext cx="6761100" cy="100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4"/>
                </a:solidFill>
              </a:rPr>
              <a:t>Actual parameters (argument) is the value passed to the function when it is being called</a:t>
            </a:r>
          </a:p>
        </p:txBody>
      </p:sp>
    </p:spTree>
    <p:extLst>
      <p:ext uri="{BB962C8B-B14F-4D97-AF65-F5344CB8AC3E}">
        <p14:creationId xmlns:p14="http://schemas.microsoft.com/office/powerpoint/2010/main" val="114650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E2A2-8814-48EA-A7B3-009C06A7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7863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9CAE9-529C-4B11-B6DD-F830AFF35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B13C109-DFAB-4C00-9F47-657092E4F422}"/>
              </a:ext>
            </a:extLst>
          </p:cNvPr>
          <p:cNvSpPr/>
          <p:nvPr/>
        </p:nvSpPr>
        <p:spPr>
          <a:xfrm>
            <a:off x="1757363" y="1564481"/>
            <a:ext cx="535781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6311A90-FAB0-4837-BCE0-12167FC3BA3F}"/>
              </a:ext>
            </a:extLst>
          </p:cNvPr>
          <p:cNvSpPr/>
          <p:nvPr/>
        </p:nvSpPr>
        <p:spPr>
          <a:xfrm rot="10800000">
            <a:off x="6315077" y="1564481"/>
            <a:ext cx="535781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D9839-435D-4E67-BE0E-082C825588B2}"/>
              </a:ext>
            </a:extLst>
          </p:cNvPr>
          <p:cNvSpPr txBox="1"/>
          <p:nvPr/>
        </p:nvSpPr>
        <p:spPr>
          <a:xfrm>
            <a:off x="1500188" y="111442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High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D1D13-8A70-4732-9CF8-08808A5F5A7A}"/>
              </a:ext>
            </a:extLst>
          </p:cNvPr>
          <p:cNvSpPr txBox="1"/>
          <p:nvPr/>
        </p:nvSpPr>
        <p:spPr>
          <a:xfrm>
            <a:off x="1387899" y="438840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Low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5F5A3-FAB4-4FB4-A29B-EBF0083D7DA2}"/>
              </a:ext>
            </a:extLst>
          </p:cNvPr>
          <p:cNvSpPr txBox="1"/>
          <p:nvPr/>
        </p:nvSpPr>
        <p:spPr>
          <a:xfrm>
            <a:off x="6118737" y="112156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Human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45492-3156-4CFB-BCAB-6C92D5572207}"/>
              </a:ext>
            </a:extLst>
          </p:cNvPr>
          <p:cNvSpPr txBox="1"/>
          <p:nvPr/>
        </p:nvSpPr>
        <p:spPr>
          <a:xfrm>
            <a:off x="6118737" y="43508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2CA20-470B-477E-85FC-E5C9128B72C1}"/>
              </a:ext>
            </a:extLst>
          </p:cNvPr>
          <p:cNvSpPr txBox="1"/>
          <p:nvPr/>
        </p:nvSpPr>
        <p:spPr>
          <a:xfrm>
            <a:off x="2957513" y="1564481"/>
            <a:ext cx="2550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Natural Language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Pseudo code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Programming Language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Assembly Language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011757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408F-62C8-41ED-9DE6-93E3EB14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20397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6FB81-6A50-4B58-B617-DD611932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3790902"/>
            <a:ext cx="6761100" cy="1684899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Write a function that given </a:t>
            </a:r>
            <a:r>
              <a:rPr lang="en-CA" dirty="0">
                <a:solidFill>
                  <a:schemeClr val="accent5"/>
                </a:solidFill>
              </a:rPr>
              <a:t>n</a:t>
            </a:r>
            <a:r>
              <a:rPr lang="en-CA" dirty="0">
                <a:solidFill>
                  <a:schemeClr val="accent6"/>
                </a:solidFill>
              </a:rPr>
              <a:t> it will print the factorial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78E5-9E3A-452F-A4D9-03EA216ED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9752353-F356-4075-AEB8-05D2583322D8}"/>
              </a:ext>
            </a:extLst>
          </p:cNvPr>
          <p:cNvSpPr txBox="1">
            <a:spLocks/>
          </p:cNvSpPr>
          <p:nvPr/>
        </p:nvSpPr>
        <p:spPr>
          <a:xfrm>
            <a:off x="718300" y="1184812"/>
            <a:ext cx="6761100" cy="213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2"/>
                </a:solidFill>
              </a:rPr>
              <a:t>In mathematics , the notation n! represents the factorial of a non negative integer n. The factorial of n is the product of all the non negative integers from 1 to n. For example:</a:t>
            </a:r>
          </a:p>
          <a:p>
            <a:pPr marL="76200" indent="0" algn="ctr">
              <a:buFont typeface="Titillium Web Light"/>
              <a:buNone/>
            </a:pPr>
            <a:r>
              <a:rPr lang="en-CA" dirty="0"/>
              <a:t>7!=1*2*3*4*5*6*7=5040</a:t>
            </a:r>
          </a:p>
        </p:txBody>
      </p:sp>
    </p:spTree>
    <p:extLst>
      <p:ext uri="{BB962C8B-B14F-4D97-AF65-F5344CB8AC3E}">
        <p14:creationId xmlns:p14="http://schemas.microsoft.com/office/powerpoint/2010/main" val="2809608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1BB5-585A-4D20-A5D3-58E5316D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556C7-0E7A-4EF7-B695-5D7BF3E4E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91772"/>
            <a:ext cx="6761100" cy="3791243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Functions can return values</a:t>
            </a:r>
          </a:p>
          <a:p>
            <a:pPr marL="76200" indent="0" algn="ctr">
              <a:buNone/>
            </a:pPr>
            <a:endParaRPr lang="en-CA" dirty="0">
              <a:solidFill>
                <a:schemeClr val="accent2"/>
              </a:solidFill>
            </a:endParaRPr>
          </a:p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Values returned can be captured from the location the function was called from</a:t>
            </a:r>
          </a:p>
          <a:p>
            <a:pPr marL="76200" indent="0" algn="ctr">
              <a:buNone/>
            </a:pPr>
            <a:endParaRPr lang="en-CA" dirty="0">
              <a:solidFill>
                <a:schemeClr val="accent6"/>
              </a:solidFill>
            </a:endParaRPr>
          </a:p>
          <a:p>
            <a:pPr marL="76200" indent="0" algn="ctr">
              <a:buNone/>
            </a:pPr>
            <a:r>
              <a:rPr lang="en-CA" dirty="0">
                <a:solidFill>
                  <a:schemeClr val="accent5"/>
                </a:solidFill>
              </a:rPr>
              <a:t>Values can be returned using the </a:t>
            </a:r>
            <a:r>
              <a:rPr lang="en-CA" dirty="0">
                <a:solidFill>
                  <a:schemeClr val="accent1"/>
                </a:solidFill>
              </a:rPr>
              <a:t>return</a:t>
            </a:r>
            <a:r>
              <a:rPr lang="en-CA" dirty="0">
                <a:solidFill>
                  <a:schemeClr val="accent5"/>
                </a:solidFill>
              </a:rPr>
              <a:t> keyword</a:t>
            </a:r>
          </a:p>
          <a:p>
            <a:pPr marL="76200" indent="0" algn="ctr">
              <a:buNone/>
            </a:pPr>
            <a:endParaRPr lang="en-CA" dirty="0">
              <a:solidFill>
                <a:schemeClr val="accent5"/>
              </a:solidFill>
            </a:endParaRPr>
          </a:p>
          <a:p>
            <a:pPr marL="76200" indent="0" algn="ctr">
              <a:buNone/>
            </a:pPr>
            <a:r>
              <a:rPr lang="en-CA" dirty="0">
                <a:solidFill>
                  <a:schemeClr val="accent4">
                    <a:lumMod val="50000"/>
                  </a:schemeClr>
                </a:solidFill>
              </a:rPr>
              <a:t>Function with a return value(s) need to be on the right side of an assignment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67FE-53D8-42C7-9BE4-2D18C4A12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200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6E5-E30C-4840-8727-E8973158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115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Factorial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5ED3-1ADB-4EC2-ABB6-F472F91EBF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80AA4-0A00-4A4F-86C9-17345E4AC25B}"/>
              </a:ext>
            </a:extLst>
          </p:cNvPr>
          <p:cNvSpPr/>
          <p:nvPr/>
        </p:nvSpPr>
        <p:spPr>
          <a:xfrm>
            <a:off x="2131255" y="151349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 factorial(n):</a:t>
            </a:r>
          </a:p>
          <a:p>
            <a:r>
              <a:rPr lang="en-US" dirty="0"/>
              <a:t>  result = 1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r>
              <a:rPr lang="en-US" dirty="0"/>
              <a:t>    result = result *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  return result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09C96-2201-4998-9371-5407B214D1E5}"/>
              </a:ext>
            </a:extLst>
          </p:cNvPr>
          <p:cNvSpPr/>
          <p:nvPr/>
        </p:nvSpPr>
        <p:spPr>
          <a:xfrm>
            <a:off x="2180492" y="2967285"/>
            <a:ext cx="5050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def main():</a:t>
            </a:r>
          </a:p>
          <a:p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factorialNum</a:t>
            </a:r>
            <a:r>
              <a:rPr lang="en-CA" dirty="0"/>
              <a:t> = int(input("Enter a non-negative integer: "))</a:t>
            </a:r>
          </a:p>
          <a:p>
            <a:endParaRPr lang="en-CA" dirty="0"/>
          </a:p>
          <a:p>
            <a:r>
              <a:rPr lang="en-CA" dirty="0"/>
              <a:t>main()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A041FB-A955-4454-B9E6-A5A540ADFE0A}"/>
              </a:ext>
            </a:extLst>
          </p:cNvPr>
          <p:cNvSpPr/>
          <p:nvPr/>
        </p:nvSpPr>
        <p:spPr>
          <a:xfrm>
            <a:off x="2278966" y="3349404"/>
            <a:ext cx="1266092" cy="4053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20007B-F309-46E2-B3A6-EBE4CD6E78E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67022" y="3483423"/>
            <a:ext cx="513470" cy="6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32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EEE-DD07-4948-B50F-D923936F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3363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E8FE-5CED-4905-BF61-7136ED34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835834"/>
            <a:ext cx="6761100" cy="1301262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Transform that factorial exercise into a function that takes </a:t>
            </a:r>
            <a:r>
              <a:rPr lang="en-CA" dirty="0">
                <a:solidFill>
                  <a:schemeClr val="accent6"/>
                </a:solidFill>
              </a:rPr>
              <a:t>n </a:t>
            </a:r>
            <a:r>
              <a:rPr lang="en-CA" dirty="0">
                <a:solidFill>
                  <a:schemeClr val="accent2"/>
                </a:solidFill>
              </a:rPr>
              <a:t>as parameter and return the factorial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E908-3EAD-4862-B0E7-CBFC57781D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125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5BD7-3CE6-4990-AC26-C771525A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Next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2716-3074-420D-A185-B53CD778E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NumPy and Panda Libraries</a:t>
            </a:r>
          </a:p>
          <a:p>
            <a:r>
              <a:rPr lang="en-CA" dirty="0"/>
              <a:t>Regression analysis</a:t>
            </a:r>
          </a:p>
          <a:p>
            <a:r>
              <a:rPr lang="en-CA" dirty="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C0876-229F-48A4-BFE7-CF3589D93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25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0CA-ADC1-4E7B-8785-8694754B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9294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Problem Solving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CE8E-E53D-4E7B-87B7-91594C03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07269"/>
            <a:ext cx="6761100" cy="3706781"/>
          </a:xfrm>
        </p:spPr>
        <p:txBody>
          <a:bodyPr/>
          <a:lstStyle/>
          <a:p>
            <a:r>
              <a:rPr lang="en-CA" dirty="0"/>
              <a:t>Define the problem</a:t>
            </a:r>
          </a:p>
          <a:p>
            <a:pPr lvl="1"/>
            <a:r>
              <a:rPr lang="en-CA" dirty="0"/>
              <a:t>Identify the data, unknown and conditions</a:t>
            </a:r>
          </a:p>
          <a:p>
            <a:r>
              <a:rPr lang="en-CA" dirty="0"/>
              <a:t>Make a plan</a:t>
            </a:r>
          </a:p>
          <a:p>
            <a:pPr lvl="1"/>
            <a:r>
              <a:rPr lang="en-CA" dirty="0"/>
              <a:t>What are some of the techniques that can be used to solve this problem</a:t>
            </a:r>
          </a:p>
          <a:p>
            <a:r>
              <a:rPr lang="en-CA" dirty="0"/>
              <a:t>Implement the solution</a:t>
            </a:r>
          </a:p>
          <a:p>
            <a:pPr lvl="1"/>
            <a:r>
              <a:rPr lang="en-CA" dirty="0"/>
              <a:t>Programming language and structure</a:t>
            </a:r>
          </a:p>
          <a:p>
            <a:r>
              <a:rPr lang="en-CA" dirty="0"/>
              <a:t>Review the results</a:t>
            </a:r>
          </a:p>
          <a:p>
            <a:pPr lvl="1"/>
            <a:r>
              <a:rPr lang="en-CA" dirty="0"/>
              <a:t>Valid or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E1C3-39E3-43A7-94EC-7C176E100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A7CE-A80D-44B8-906A-DEF77ABD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1786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9C005-6299-400B-8361-842FC9FD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4425"/>
            <a:ext cx="6761100" cy="3599625"/>
          </a:xfrm>
        </p:spPr>
        <p:txBody>
          <a:bodyPr/>
          <a:lstStyle/>
          <a:p>
            <a:r>
              <a:rPr lang="en-CA" dirty="0"/>
              <a:t>Data types describe the value stored in a variable</a:t>
            </a:r>
          </a:p>
          <a:p>
            <a:r>
              <a:rPr lang="en-CA" dirty="0"/>
              <a:t>Data types include</a:t>
            </a:r>
          </a:p>
          <a:p>
            <a:pPr lvl="1"/>
            <a:r>
              <a:rPr lang="en-CA" dirty="0"/>
              <a:t>Integer</a:t>
            </a:r>
          </a:p>
          <a:p>
            <a:pPr lvl="1"/>
            <a:r>
              <a:rPr lang="en-CA" dirty="0"/>
              <a:t>Float</a:t>
            </a:r>
          </a:p>
          <a:p>
            <a:pPr lvl="1"/>
            <a:r>
              <a:rPr lang="en-CA" dirty="0"/>
              <a:t>Boolean</a:t>
            </a:r>
          </a:p>
          <a:p>
            <a:pPr lvl="1"/>
            <a:r>
              <a:rPr lang="en-CA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946C7-3DEE-4FF9-91EE-F5FB7463A2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46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8E3D-FFC6-4FA2-AE74-E3BB6DEC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17881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Data Types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093E-6D00-4FD3-8128-273E14E09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FE7A8-5B77-49FE-B896-8E89AB5AA700}"/>
              </a:ext>
            </a:extLst>
          </p:cNvPr>
          <p:cNvSpPr txBox="1"/>
          <p:nvPr/>
        </p:nvSpPr>
        <p:spPr>
          <a:xfrm>
            <a:off x="1412598" y="1295898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DF237-356E-4005-8D00-A3059930613E}"/>
              </a:ext>
            </a:extLst>
          </p:cNvPr>
          <p:cNvSpPr txBox="1"/>
          <p:nvPr/>
        </p:nvSpPr>
        <p:spPr>
          <a:xfrm>
            <a:off x="5372616" y="129589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442AE-DAA2-4A9A-B0BF-46311F318972}"/>
              </a:ext>
            </a:extLst>
          </p:cNvPr>
          <p:cNvSpPr txBox="1"/>
          <p:nvPr/>
        </p:nvSpPr>
        <p:spPr>
          <a:xfrm>
            <a:off x="1412598" y="323183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53E8-3389-448E-A39E-C691116E6332}"/>
              </a:ext>
            </a:extLst>
          </p:cNvPr>
          <p:cNvSpPr txBox="1"/>
          <p:nvPr/>
        </p:nvSpPr>
        <p:spPr>
          <a:xfrm>
            <a:off x="5372616" y="323183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AB86B-AE88-4854-BD48-D32F54D5FBBE}"/>
              </a:ext>
            </a:extLst>
          </p:cNvPr>
          <p:cNvSpPr txBox="1"/>
          <p:nvPr/>
        </p:nvSpPr>
        <p:spPr>
          <a:xfrm>
            <a:off x="1412598" y="1978836"/>
            <a:ext cx="1726920" cy="52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A number without </a:t>
            </a:r>
          </a:p>
          <a:p>
            <a:r>
              <a:rPr lang="en-CA" dirty="0">
                <a:solidFill>
                  <a:schemeClr val="accent6"/>
                </a:solidFill>
              </a:rPr>
              <a:t>decimal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13E17-FFF5-4D1B-91E0-8CCCC3D686E0}"/>
              </a:ext>
            </a:extLst>
          </p:cNvPr>
          <p:cNvSpPr txBox="1"/>
          <p:nvPr/>
        </p:nvSpPr>
        <p:spPr>
          <a:xfrm>
            <a:off x="5124452" y="1966968"/>
            <a:ext cx="1726920" cy="52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A number with</a:t>
            </a:r>
          </a:p>
          <a:p>
            <a:r>
              <a:rPr lang="en-CA" dirty="0">
                <a:solidFill>
                  <a:schemeClr val="accent6"/>
                </a:solidFill>
              </a:rPr>
              <a:t>decimal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CA3AF-C873-43BD-8143-882617D8F84F}"/>
              </a:ext>
            </a:extLst>
          </p:cNvPr>
          <p:cNvSpPr txBox="1"/>
          <p:nvPr/>
        </p:nvSpPr>
        <p:spPr>
          <a:xfrm>
            <a:off x="1343026" y="3862576"/>
            <a:ext cx="186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Either True or 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B30D-2F87-4D21-9A11-87D0312F8722}"/>
              </a:ext>
            </a:extLst>
          </p:cNvPr>
          <p:cNvSpPr txBox="1"/>
          <p:nvPr/>
        </p:nvSpPr>
        <p:spPr>
          <a:xfrm>
            <a:off x="4981577" y="3862575"/>
            <a:ext cx="208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Sequence of characters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CC132-4A76-4573-A3E4-53CA6A0CDC45}"/>
              </a:ext>
            </a:extLst>
          </p:cNvPr>
          <p:cNvSpPr txBox="1"/>
          <p:nvPr/>
        </p:nvSpPr>
        <p:spPr>
          <a:xfrm>
            <a:off x="1412598" y="1717307"/>
            <a:ext cx="172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e.g.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B7B21-D4D5-485B-B386-987EB87F3132}"/>
              </a:ext>
            </a:extLst>
          </p:cNvPr>
          <p:cNvSpPr txBox="1"/>
          <p:nvPr/>
        </p:nvSpPr>
        <p:spPr>
          <a:xfrm>
            <a:off x="5124452" y="1671059"/>
            <a:ext cx="172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e.g. 10.5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6C1C5-0E17-48CA-9DF8-3E9A4746054D}"/>
              </a:ext>
            </a:extLst>
          </p:cNvPr>
          <p:cNvSpPr txBox="1"/>
          <p:nvPr/>
        </p:nvSpPr>
        <p:spPr>
          <a:xfrm>
            <a:off x="1412598" y="3624151"/>
            <a:ext cx="172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e.g.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AD1A04-D957-4D4D-B411-C422B4F79A6C}"/>
              </a:ext>
            </a:extLst>
          </p:cNvPr>
          <p:cNvSpPr txBox="1"/>
          <p:nvPr/>
        </p:nvSpPr>
        <p:spPr>
          <a:xfrm>
            <a:off x="5343527" y="3624151"/>
            <a:ext cx="172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e.g. “Canada”</a:t>
            </a:r>
          </a:p>
        </p:txBody>
      </p:sp>
    </p:spTree>
    <p:extLst>
      <p:ext uri="{BB962C8B-B14F-4D97-AF65-F5344CB8AC3E}">
        <p14:creationId xmlns:p14="http://schemas.microsoft.com/office/powerpoint/2010/main" val="202079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ECA3-CF3D-4C1A-BC52-DBB7205C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75019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B372-91C6-4C78-9382-A9A0C51AC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7FDB8-E409-4F92-A479-76E5E0FC8705}"/>
              </a:ext>
            </a:extLst>
          </p:cNvPr>
          <p:cNvSpPr txBox="1"/>
          <p:nvPr/>
        </p:nvSpPr>
        <p:spPr>
          <a:xfrm>
            <a:off x="1412598" y="1295898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Integer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C1D7E-D7B2-47A2-8E10-3099C9FB7678}"/>
              </a:ext>
            </a:extLst>
          </p:cNvPr>
          <p:cNvSpPr txBox="1"/>
          <p:nvPr/>
        </p:nvSpPr>
        <p:spPr>
          <a:xfrm>
            <a:off x="5372616" y="129589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574C8-DBE5-434B-A652-F4B4EF14840D}"/>
              </a:ext>
            </a:extLst>
          </p:cNvPr>
          <p:cNvSpPr txBox="1"/>
          <p:nvPr/>
        </p:nvSpPr>
        <p:spPr>
          <a:xfrm>
            <a:off x="1412598" y="323183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Boolean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01C7B-B840-4597-8979-1E70C0C60414}"/>
              </a:ext>
            </a:extLst>
          </p:cNvPr>
          <p:cNvSpPr txBox="1"/>
          <p:nvPr/>
        </p:nvSpPr>
        <p:spPr>
          <a:xfrm>
            <a:off x="5372616" y="323183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042A7-5B75-49AB-8C4E-5FB484713990}"/>
              </a:ext>
            </a:extLst>
          </p:cNvPr>
          <p:cNvSpPr txBox="1"/>
          <p:nvPr/>
        </p:nvSpPr>
        <p:spPr>
          <a:xfrm>
            <a:off x="1412598" y="1870518"/>
            <a:ext cx="18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To convert to Integer use </a:t>
            </a:r>
            <a:r>
              <a:rPr lang="en-CA" dirty="0" err="1">
                <a:solidFill>
                  <a:schemeClr val="accent6"/>
                </a:solidFill>
              </a:rPr>
              <a:t>int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475F73-B97E-465F-94A8-E9129A5B0916}"/>
              </a:ext>
            </a:extLst>
          </p:cNvPr>
          <p:cNvSpPr/>
          <p:nvPr/>
        </p:nvSpPr>
        <p:spPr>
          <a:xfrm>
            <a:off x="5130665" y="1873588"/>
            <a:ext cx="1939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To convert to Float use float(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2251AF-5D63-427E-BF80-2F3032113A5F}"/>
              </a:ext>
            </a:extLst>
          </p:cNvPr>
          <p:cNvSpPr/>
          <p:nvPr/>
        </p:nvSpPr>
        <p:spPr>
          <a:xfrm>
            <a:off x="1412598" y="3754853"/>
            <a:ext cx="1939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To convert to Boolean use bool(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EE301-BB59-4117-84EF-21CBA83A7AEB}"/>
              </a:ext>
            </a:extLst>
          </p:cNvPr>
          <p:cNvSpPr/>
          <p:nvPr/>
        </p:nvSpPr>
        <p:spPr>
          <a:xfrm>
            <a:off x="5271874" y="3754853"/>
            <a:ext cx="1939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6"/>
                </a:solidFill>
              </a:rPr>
              <a:t>To convert to String use </a:t>
            </a:r>
            <a:r>
              <a:rPr lang="en-CA" dirty="0" err="1">
                <a:solidFill>
                  <a:schemeClr val="accent6"/>
                </a:solidFill>
              </a:rPr>
              <a:t>str</a:t>
            </a:r>
            <a:r>
              <a:rPr lang="en-CA" dirty="0">
                <a:solidFill>
                  <a:schemeClr val="accent6"/>
                </a:solidFill>
              </a:rPr>
              <a:t>(</a:t>
            </a:r>
            <a:r>
              <a:rPr lang="en-CA" dirty="0" err="1">
                <a:solidFill>
                  <a:schemeClr val="accent6"/>
                </a:solidFill>
              </a:rPr>
              <a:t>val</a:t>
            </a:r>
            <a:r>
              <a:rPr lang="en-CA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4B965-724B-4221-908A-743D26EA995F}"/>
              </a:ext>
            </a:extLst>
          </p:cNvPr>
          <p:cNvSpPr txBox="1"/>
          <p:nvPr/>
        </p:nvSpPr>
        <p:spPr>
          <a:xfrm>
            <a:off x="3196199" y="456631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type(variable Name)</a:t>
            </a:r>
          </a:p>
        </p:txBody>
      </p:sp>
    </p:spTree>
    <p:extLst>
      <p:ext uri="{BB962C8B-B14F-4D97-AF65-F5344CB8AC3E}">
        <p14:creationId xmlns:p14="http://schemas.microsoft.com/office/powerpoint/2010/main" val="37973634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9612</TotalTime>
  <Words>1891</Words>
  <Application>Microsoft Office PowerPoint</Application>
  <PresentationFormat>On-screen Show (16:9)</PresentationFormat>
  <Paragraphs>417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Dosis Light</vt:lpstr>
      <vt:lpstr>Titillium Web Light</vt:lpstr>
      <vt:lpstr>Mowbray template</vt:lpstr>
      <vt:lpstr>Introduction to Python</vt:lpstr>
      <vt:lpstr>Instructor Info</vt:lpstr>
      <vt:lpstr>Outline</vt:lpstr>
      <vt:lpstr>Programming Languages</vt:lpstr>
      <vt:lpstr>Programming Languages</vt:lpstr>
      <vt:lpstr>Problem Solving Phases</vt:lpstr>
      <vt:lpstr>Data Types</vt:lpstr>
      <vt:lpstr>Data Types Description</vt:lpstr>
      <vt:lpstr>Conversions</vt:lpstr>
      <vt:lpstr>Arithmetic Operations</vt:lpstr>
      <vt:lpstr>Expression Evaluation</vt:lpstr>
      <vt:lpstr>Complex Arithmetic Operations</vt:lpstr>
      <vt:lpstr>How to import Library in Python?</vt:lpstr>
      <vt:lpstr>Example</vt:lpstr>
      <vt:lpstr>Periodic Payment Exercise</vt:lpstr>
      <vt:lpstr>Conditional Statements</vt:lpstr>
      <vt:lpstr>Comparison Operators</vt:lpstr>
      <vt:lpstr>If Conditions </vt:lpstr>
      <vt:lpstr>Indentation Warning in Python</vt:lpstr>
      <vt:lpstr>If-Elif-Else Condition</vt:lpstr>
      <vt:lpstr>Exercise</vt:lpstr>
      <vt:lpstr>Repetition</vt:lpstr>
      <vt:lpstr>Types of Looping Control Structures</vt:lpstr>
      <vt:lpstr>For Loops</vt:lpstr>
      <vt:lpstr>Python Range function</vt:lpstr>
      <vt:lpstr>Break and Continue</vt:lpstr>
      <vt:lpstr>Exercise</vt:lpstr>
      <vt:lpstr>Lists</vt:lpstr>
      <vt:lpstr>List Creation</vt:lpstr>
      <vt:lpstr>List length</vt:lpstr>
      <vt:lpstr>Accessing Elements</vt:lpstr>
      <vt:lpstr>Iterate through list elements</vt:lpstr>
      <vt:lpstr>Changing elements</vt:lpstr>
      <vt:lpstr>Adding Elements</vt:lpstr>
      <vt:lpstr>Searching</vt:lpstr>
      <vt:lpstr>Element Position</vt:lpstr>
      <vt:lpstr>Removing an Element</vt:lpstr>
      <vt:lpstr>Removing an Element</vt:lpstr>
      <vt:lpstr>Remove all element in list</vt:lpstr>
      <vt:lpstr>Exercise</vt:lpstr>
      <vt:lpstr>Copying Lists</vt:lpstr>
      <vt:lpstr>Copying Lists (Cont.)</vt:lpstr>
      <vt:lpstr>Slicing</vt:lpstr>
      <vt:lpstr>Functions</vt:lpstr>
      <vt:lpstr>Structure</vt:lpstr>
      <vt:lpstr>Main Function</vt:lpstr>
      <vt:lpstr>Call A function</vt:lpstr>
      <vt:lpstr>Parameters</vt:lpstr>
      <vt:lpstr>Parameters</vt:lpstr>
      <vt:lpstr>Exercise</vt:lpstr>
      <vt:lpstr>Return Values</vt:lpstr>
      <vt:lpstr>Factorial Example</vt:lpstr>
      <vt:lpstr>Exercise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Abdullah Sarhan</cp:lastModifiedBy>
  <cp:revision>321</cp:revision>
  <dcterms:modified xsi:type="dcterms:W3CDTF">2019-05-27T14:59:23Z</dcterms:modified>
</cp:coreProperties>
</file>