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84" r:id="rId3"/>
    <p:sldId id="455" r:id="rId4"/>
    <p:sldId id="357" r:id="rId5"/>
    <p:sldId id="365" r:id="rId6"/>
    <p:sldId id="541" r:id="rId7"/>
    <p:sldId id="548" r:id="rId8"/>
    <p:sldId id="538" r:id="rId9"/>
    <p:sldId id="546" r:id="rId10"/>
    <p:sldId id="563" r:id="rId11"/>
    <p:sldId id="547" r:id="rId12"/>
    <p:sldId id="557" r:id="rId13"/>
    <p:sldId id="565" r:id="rId14"/>
    <p:sldId id="566" r:id="rId15"/>
    <p:sldId id="567" r:id="rId16"/>
    <p:sldId id="559" r:id="rId17"/>
    <p:sldId id="564" r:id="rId18"/>
    <p:sldId id="377" r:id="rId19"/>
    <p:sldId id="378" r:id="rId20"/>
    <p:sldId id="560" r:id="rId21"/>
    <p:sldId id="561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375" r:id="rId30"/>
    <p:sldId id="384" r:id="rId31"/>
    <p:sldId id="385" r:id="rId32"/>
    <p:sldId id="380" r:id="rId33"/>
    <p:sldId id="550" r:id="rId34"/>
    <p:sldId id="553" r:id="rId35"/>
    <p:sldId id="542" r:id="rId36"/>
    <p:sldId id="552" r:id="rId37"/>
    <p:sldId id="373" r:id="rId38"/>
    <p:sldId id="366" r:id="rId39"/>
    <p:sldId id="562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75F"/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19A71-D26A-4589-A3E1-D37AF3BA7964}">
  <a:tblStyle styleId="{8AD19A71-D26A-4589-A3E1-D37AF3BA7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39" autoAdjust="0"/>
  </p:normalViewPr>
  <p:slideViewPr>
    <p:cSldViewPr snapToGrid="0">
      <p:cViewPr varScale="1">
        <p:scale>
          <a:sx n="132" d="100"/>
          <a:sy n="132" d="100"/>
        </p:scale>
        <p:origin x="144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1925C-F4F0-4D44-A5D1-D29CCDD3252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B94613-11EE-4697-93DB-AB8ED7A8D408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Define a Question </a:t>
          </a:r>
        </a:p>
      </dgm:t>
    </dgm:pt>
    <dgm:pt modelId="{7CE1219F-B9E9-40B9-9D13-30D408ED987A}" type="parTrans" cxnId="{9FC47905-83BB-48C6-AEEA-8F3E46854DFC}">
      <dgm:prSet/>
      <dgm:spPr/>
      <dgm:t>
        <a:bodyPr/>
        <a:lstStyle/>
        <a:p>
          <a:endParaRPr lang="en-US"/>
        </a:p>
      </dgm:t>
    </dgm:pt>
    <dgm:pt modelId="{1702963B-5732-4B14-AE24-F2C0D916F668}" type="sibTrans" cxnId="{9FC47905-83BB-48C6-AEEA-8F3E46854DFC}">
      <dgm:prSet/>
      <dgm:spPr/>
      <dgm:t>
        <a:bodyPr/>
        <a:lstStyle/>
        <a:p>
          <a:endParaRPr lang="en-US"/>
        </a:p>
      </dgm:t>
    </dgm:pt>
    <dgm:pt modelId="{81013D2A-0AFC-49C5-ACE6-0934A084AEEA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CC088043-7F73-4B5E-A769-0E9E76AECD1E}" type="parTrans" cxnId="{60AAC83D-F121-414D-A11C-2A8653F5E38A}">
      <dgm:prSet/>
      <dgm:spPr/>
      <dgm:t>
        <a:bodyPr/>
        <a:lstStyle/>
        <a:p>
          <a:endParaRPr lang="en-US"/>
        </a:p>
      </dgm:t>
    </dgm:pt>
    <dgm:pt modelId="{C100E321-08EC-4A9D-BA17-CE7591145752}" type="sibTrans" cxnId="{60AAC83D-F121-414D-A11C-2A8653F5E38A}">
      <dgm:prSet/>
      <dgm:spPr/>
      <dgm:t>
        <a:bodyPr/>
        <a:lstStyle/>
        <a:p>
          <a:endParaRPr lang="en-US"/>
        </a:p>
      </dgm:t>
    </dgm:pt>
    <dgm:pt modelId="{F85EE933-460E-482C-BD1A-4838E790AF8E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76C3DB9B-55A8-43A2-80FB-642A70D895FF}" type="parTrans" cxnId="{11F235B6-77DF-44D9-80BA-65C92964DFDB}">
      <dgm:prSet/>
      <dgm:spPr/>
      <dgm:t>
        <a:bodyPr/>
        <a:lstStyle/>
        <a:p>
          <a:endParaRPr lang="en-US"/>
        </a:p>
      </dgm:t>
    </dgm:pt>
    <dgm:pt modelId="{F029FFB8-20EB-4B01-BE14-429CB832EEC8}" type="sibTrans" cxnId="{11F235B6-77DF-44D9-80BA-65C92964DFDB}">
      <dgm:prSet/>
      <dgm:spPr/>
      <dgm:t>
        <a:bodyPr/>
        <a:lstStyle/>
        <a:p>
          <a:endParaRPr lang="en-US"/>
        </a:p>
      </dgm:t>
    </dgm:pt>
    <dgm:pt modelId="{956102CF-403E-4231-A058-FB7646644DCE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E692AAFA-ACBC-4C0A-87BE-4A66E4E49BB9}" type="parTrans" cxnId="{AA612C48-C283-49EF-911C-CA959DE89EC3}">
      <dgm:prSet/>
      <dgm:spPr/>
      <dgm:t>
        <a:bodyPr/>
        <a:lstStyle/>
        <a:p>
          <a:endParaRPr lang="en-US"/>
        </a:p>
      </dgm:t>
    </dgm:pt>
    <dgm:pt modelId="{39E3C6B7-7FDD-46DD-A25C-850481D71ECE}" type="sibTrans" cxnId="{AA612C48-C283-49EF-911C-CA959DE89EC3}">
      <dgm:prSet/>
      <dgm:spPr/>
      <dgm:t>
        <a:bodyPr/>
        <a:lstStyle/>
        <a:p>
          <a:endParaRPr lang="en-US"/>
        </a:p>
      </dgm:t>
    </dgm:pt>
    <dgm:pt modelId="{9981E2CF-2B4C-4963-AE6C-30461900FBB3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77F59AFA-51DC-4B6D-A04D-81BD3192DDB1}" type="parTrans" cxnId="{9C567D4C-74AD-4381-A0E9-65A947F24E78}">
      <dgm:prSet/>
      <dgm:spPr/>
      <dgm:t>
        <a:bodyPr/>
        <a:lstStyle/>
        <a:p>
          <a:endParaRPr lang="en-US"/>
        </a:p>
      </dgm:t>
    </dgm:pt>
    <dgm:pt modelId="{BC44E721-C769-4882-869D-9484AF4F8D0D}" type="sibTrans" cxnId="{9C567D4C-74AD-4381-A0E9-65A947F24E78}">
      <dgm:prSet/>
      <dgm:spPr/>
      <dgm:t>
        <a:bodyPr/>
        <a:lstStyle/>
        <a:p>
          <a:endParaRPr lang="en-US"/>
        </a:p>
      </dgm:t>
    </dgm:pt>
    <dgm:pt modelId="{A95B66F5-65B2-4BF9-A9D3-81C3314157D5}">
      <dgm:prSet phldrT="[Text]"/>
      <dgm:spPr/>
      <dgm:t>
        <a:bodyPr/>
        <a:lstStyle/>
        <a:p>
          <a:r>
            <a:rPr lang="en-US" dirty="0"/>
            <a:t>Interpret Results</a:t>
          </a:r>
        </a:p>
      </dgm:t>
    </dgm:pt>
    <dgm:pt modelId="{EF1F2BD5-133C-412E-90F2-B5904C8306C3}" type="parTrans" cxnId="{5BFF8331-5068-4245-B966-8A14C0BC537D}">
      <dgm:prSet/>
      <dgm:spPr/>
      <dgm:t>
        <a:bodyPr/>
        <a:lstStyle/>
        <a:p>
          <a:endParaRPr lang="en-CA"/>
        </a:p>
      </dgm:t>
    </dgm:pt>
    <dgm:pt modelId="{90333D29-3E1C-42EB-B44E-EB13F916528C}" type="sibTrans" cxnId="{5BFF8331-5068-4245-B966-8A14C0BC537D}">
      <dgm:prSet/>
      <dgm:spPr/>
      <dgm:t>
        <a:bodyPr/>
        <a:lstStyle/>
        <a:p>
          <a:endParaRPr lang="en-US"/>
        </a:p>
      </dgm:t>
    </dgm:pt>
    <dgm:pt modelId="{C39099FA-7893-4D0B-B197-B1F3F1F1F3F4}" type="pres">
      <dgm:prSet presAssocID="{00F1925C-F4F0-4D44-A5D1-D29CCDD32527}" presName="cycle" presStyleCnt="0">
        <dgm:presLayoutVars>
          <dgm:dir/>
          <dgm:resizeHandles val="exact"/>
        </dgm:presLayoutVars>
      </dgm:prSet>
      <dgm:spPr/>
    </dgm:pt>
    <dgm:pt modelId="{4FB3F93D-D1F1-4AD8-922E-EC62B3EE0DFD}" type="pres">
      <dgm:prSet presAssocID="{D8B94613-11EE-4697-93DB-AB8ED7A8D408}" presName="node" presStyleLbl="node1" presStyleIdx="0" presStyleCnt="6">
        <dgm:presLayoutVars>
          <dgm:bulletEnabled val="1"/>
        </dgm:presLayoutVars>
      </dgm:prSet>
      <dgm:spPr/>
    </dgm:pt>
    <dgm:pt modelId="{E346BE75-7194-4762-A55B-573FA743F9E1}" type="pres">
      <dgm:prSet presAssocID="{1702963B-5732-4B14-AE24-F2C0D916F668}" presName="sibTrans" presStyleLbl="sibTrans2D1" presStyleIdx="0" presStyleCnt="6"/>
      <dgm:spPr/>
    </dgm:pt>
    <dgm:pt modelId="{8EC7748B-7A43-4579-BAE3-66CA26702B46}" type="pres">
      <dgm:prSet presAssocID="{1702963B-5732-4B14-AE24-F2C0D916F668}" presName="connectorText" presStyleLbl="sibTrans2D1" presStyleIdx="0" presStyleCnt="6"/>
      <dgm:spPr/>
    </dgm:pt>
    <dgm:pt modelId="{196E6423-8B71-4757-BD2E-0DF052516B20}" type="pres">
      <dgm:prSet presAssocID="{81013D2A-0AFC-49C5-ACE6-0934A084AEEA}" presName="node" presStyleLbl="node1" presStyleIdx="1" presStyleCnt="6">
        <dgm:presLayoutVars>
          <dgm:bulletEnabled val="1"/>
        </dgm:presLayoutVars>
      </dgm:prSet>
      <dgm:spPr/>
    </dgm:pt>
    <dgm:pt modelId="{FE1AEB1C-1306-4503-BE4C-56C8F89CEB3C}" type="pres">
      <dgm:prSet presAssocID="{C100E321-08EC-4A9D-BA17-CE7591145752}" presName="sibTrans" presStyleLbl="sibTrans2D1" presStyleIdx="1" presStyleCnt="6"/>
      <dgm:spPr/>
    </dgm:pt>
    <dgm:pt modelId="{588D29BC-7630-4914-906C-52D9B8CF43C4}" type="pres">
      <dgm:prSet presAssocID="{C100E321-08EC-4A9D-BA17-CE7591145752}" presName="connectorText" presStyleLbl="sibTrans2D1" presStyleIdx="1" presStyleCnt="6"/>
      <dgm:spPr/>
    </dgm:pt>
    <dgm:pt modelId="{D788CDE4-0317-43B0-BAAF-98CEB211E339}" type="pres">
      <dgm:prSet presAssocID="{F85EE933-460E-482C-BD1A-4838E790AF8E}" presName="node" presStyleLbl="node1" presStyleIdx="2" presStyleCnt="6">
        <dgm:presLayoutVars>
          <dgm:bulletEnabled val="1"/>
        </dgm:presLayoutVars>
      </dgm:prSet>
      <dgm:spPr/>
    </dgm:pt>
    <dgm:pt modelId="{F66107CF-A10D-48FB-A11F-C116BBF0A4D5}" type="pres">
      <dgm:prSet presAssocID="{F029FFB8-20EB-4B01-BE14-429CB832EEC8}" presName="sibTrans" presStyleLbl="sibTrans2D1" presStyleIdx="2" presStyleCnt="6"/>
      <dgm:spPr/>
    </dgm:pt>
    <dgm:pt modelId="{6BE3E340-34DF-4096-9C53-432654117319}" type="pres">
      <dgm:prSet presAssocID="{F029FFB8-20EB-4B01-BE14-429CB832EEC8}" presName="connectorText" presStyleLbl="sibTrans2D1" presStyleIdx="2" presStyleCnt="6"/>
      <dgm:spPr/>
    </dgm:pt>
    <dgm:pt modelId="{FD979EDE-A727-4155-9C58-4BFAFEC08C1F}" type="pres">
      <dgm:prSet presAssocID="{956102CF-403E-4231-A058-FB7646644DCE}" presName="node" presStyleLbl="node1" presStyleIdx="3" presStyleCnt="6">
        <dgm:presLayoutVars>
          <dgm:bulletEnabled val="1"/>
        </dgm:presLayoutVars>
      </dgm:prSet>
      <dgm:spPr/>
    </dgm:pt>
    <dgm:pt modelId="{8611BAFB-2479-47DF-A403-ECFD39B3BB96}" type="pres">
      <dgm:prSet presAssocID="{39E3C6B7-7FDD-46DD-A25C-850481D71ECE}" presName="sibTrans" presStyleLbl="sibTrans2D1" presStyleIdx="3" presStyleCnt="6"/>
      <dgm:spPr/>
    </dgm:pt>
    <dgm:pt modelId="{BBF88D78-E0AC-4679-BBDF-CF057D20770C}" type="pres">
      <dgm:prSet presAssocID="{39E3C6B7-7FDD-46DD-A25C-850481D71ECE}" presName="connectorText" presStyleLbl="sibTrans2D1" presStyleIdx="3" presStyleCnt="6"/>
      <dgm:spPr/>
    </dgm:pt>
    <dgm:pt modelId="{B067ED48-F070-4A97-AC00-8860346191EE}" type="pres">
      <dgm:prSet presAssocID="{9981E2CF-2B4C-4963-AE6C-30461900FBB3}" presName="node" presStyleLbl="node1" presStyleIdx="4" presStyleCnt="6">
        <dgm:presLayoutVars>
          <dgm:bulletEnabled val="1"/>
        </dgm:presLayoutVars>
      </dgm:prSet>
      <dgm:spPr/>
    </dgm:pt>
    <dgm:pt modelId="{69EE9305-EB83-4528-91DD-231823A7A721}" type="pres">
      <dgm:prSet presAssocID="{BC44E721-C769-4882-869D-9484AF4F8D0D}" presName="sibTrans" presStyleLbl="sibTrans2D1" presStyleIdx="4" presStyleCnt="6"/>
      <dgm:spPr/>
    </dgm:pt>
    <dgm:pt modelId="{48D2D321-381F-4849-BBC4-91463B0190CA}" type="pres">
      <dgm:prSet presAssocID="{BC44E721-C769-4882-869D-9484AF4F8D0D}" presName="connectorText" presStyleLbl="sibTrans2D1" presStyleIdx="4" presStyleCnt="6"/>
      <dgm:spPr/>
    </dgm:pt>
    <dgm:pt modelId="{683A7990-8397-4323-A587-BC4B87085276}" type="pres">
      <dgm:prSet presAssocID="{A95B66F5-65B2-4BF9-A9D3-81C3314157D5}" presName="node" presStyleLbl="node1" presStyleIdx="5" presStyleCnt="6">
        <dgm:presLayoutVars>
          <dgm:bulletEnabled val="1"/>
        </dgm:presLayoutVars>
      </dgm:prSet>
      <dgm:spPr/>
    </dgm:pt>
    <dgm:pt modelId="{8170347C-8F3C-48FE-8513-A8DC42FDA26F}" type="pres">
      <dgm:prSet presAssocID="{90333D29-3E1C-42EB-B44E-EB13F916528C}" presName="sibTrans" presStyleLbl="sibTrans2D1" presStyleIdx="5" presStyleCnt="6"/>
      <dgm:spPr/>
    </dgm:pt>
    <dgm:pt modelId="{DFF64CC9-A6C1-4F08-894A-72CB9513A570}" type="pres">
      <dgm:prSet presAssocID="{90333D29-3E1C-42EB-B44E-EB13F916528C}" presName="connectorText" presStyleLbl="sibTrans2D1" presStyleIdx="5" presStyleCnt="6"/>
      <dgm:spPr/>
    </dgm:pt>
  </dgm:ptLst>
  <dgm:cxnLst>
    <dgm:cxn modelId="{9FC47905-83BB-48C6-AEEA-8F3E46854DFC}" srcId="{00F1925C-F4F0-4D44-A5D1-D29CCDD32527}" destId="{D8B94613-11EE-4697-93DB-AB8ED7A8D408}" srcOrd="0" destOrd="0" parTransId="{7CE1219F-B9E9-40B9-9D13-30D408ED987A}" sibTransId="{1702963B-5732-4B14-AE24-F2C0D916F668}"/>
    <dgm:cxn modelId="{4B9CBF06-963C-4E74-94FA-D378BD59C42F}" type="presOf" srcId="{956102CF-403E-4231-A058-FB7646644DCE}" destId="{FD979EDE-A727-4155-9C58-4BFAFEC08C1F}" srcOrd="0" destOrd="0" presId="urn:microsoft.com/office/officeart/2005/8/layout/cycle2"/>
    <dgm:cxn modelId="{41B66F31-D3BA-46F5-8857-EC4CF075391C}" type="presOf" srcId="{90333D29-3E1C-42EB-B44E-EB13F916528C}" destId="{DFF64CC9-A6C1-4F08-894A-72CB9513A570}" srcOrd="1" destOrd="0" presId="urn:microsoft.com/office/officeart/2005/8/layout/cycle2"/>
    <dgm:cxn modelId="{5BFF8331-5068-4245-B966-8A14C0BC537D}" srcId="{00F1925C-F4F0-4D44-A5D1-D29CCDD32527}" destId="{A95B66F5-65B2-4BF9-A9D3-81C3314157D5}" srcOrd="5" destOrd="0" parTransId="{EF1F2BD5-133C-412E-90F2-B5904C8306C3}" sibTransId="{90333D29-3E1C-42EB-B44E-EB13F916528C}"/>
    <dgm:cxn modelId="{4E734F3B-E620-42BA-AEC2-4D7D60F15465}" type="presOf" srcId="{F85EE933-460E-482C-BD1A-4838E790AF8E}" destId="{D788CDE4-0317-43B0-BAAF-98CEB211E339}" srcOrd="0" destOrd="0" presId="urn:microsoft.com/office/officeart/2005/8/layout/cycle2"/>
    <dgm:cxn modelId="{60AAC83D-F121-414D-A11C-2A8653F5E38A}" srcId="{00F1925C-F4F0-4D44-A5D1-D29CCDD32527}" destId="{81013D2A-0AFC-49C5-ACE6-0934A084AEEA}" srcOrd="1" destOrd="0" parTransId="{CC088043-7F73-4B5E-A769-0E9E76AECD1E}" sibTransId="{C100E321-08EC-4A9D-BA17-CE7591145752}"/>
    <dgm:cxn modelId="{BDBC6767-789D-4A10-9063-FB8944AEDF2B}" type="presOf" srcId="{D8B94613-11EE-4697-93DB-AB8ED7A8D408}" destId="{4FB3F93D-D1F1-4AD8-922E-EC62B3EE0DFD}" srcOrd="0" destOrd="0" presId="urn:microsoft.com/office/officeart/2005/8/layout/cycle2"/>
    <dgm:cxn modelId="{EFF62048-4CF0-4623-9F2C-2BDA873E5857}" type="presOf" srcId="{BC44E721-C769-4882-869D-9484AF4F8D0D}" destId="{48D2D321-381F-4849-BBC4-91463B0190CA}" srcOrd="1" destOrd="0" presId="urn:microsoft.com/office/officeart/2005/8/layout/cycle2"/>
    <dgm:cxn modelId="{AA612C48-C283-49EF-911C-CA959DE89EC3}" srcId="{00F1925C-F4F0-4D44-A5D1-D29CCDD32527}" destId="{956102CF-403E-4231-A058-FB7646644DCE}" srcOrd="3" destOrd="0" parTransId="{E692AAFA-ACBC-4C0A-87BE-4A66E4E49BB9}" sibTransId="{39E3C6B7-7FDD-46DD-A25C-850481D71ECE}"/>
    <dgm:cxn modelId="{9C567D4C-74AD-4381-A0E9-65A947F24E78}" srcId="{00F1925C-F4F0-4D44-A5D1-D29CCDD32527}" destId="{9981E2CF-2B4C-4963-AE6C-30461900FBB3}" srcOrd="4" destOrd="0" parTransId="{77F59AFA-51DC-4B6D-A04D-81BD3192DDB1}" sibTransId="{BC44E721-C769-4882-869D-9484AF4F8D0D}"/>
    <dgm:cxn modelId="{0B42E27C-CF9E-4D9E-8BDC-15E682A9B573}" type="presOf" srcId="{39E3C6B7-7FDD-46DD-A25C-850481D71ECE}" destId="{8611BAFB-2479-47DF-A403-ECFD39B3BB96}" srcOrd="0" destOrd="0" presId="urn:microsoft.com/office/officeart/2005/8/layout/cycle2"/>
    <dgm:cxn modelId="{34807687-26B1-440F-BAAC-7B951335318B}" type="presOf" srcId="{39E3C6B7-7FDD-46DD-A25C-850481D71ECE}" destId="{BBF88D78-E0AC-4679-BBDF-CF057D20770C}" srcOrd="1" destOrd="0" presId="urn:microsoft.com/office/officeart/2005/8/layout/cycle2"/>
    <dgm:cxn modelId="{8CF13991-C705-4BEB-8824-7365073D5327}" type="presOf" srcId="{9981E2CF-2B4C-4963-AE6C-30461900FBB3}" destId="{B067ED48-F070-4A97-AC00-8860346191EE}" srcOrd="0" destOrd="0" presId="urn:microsoft.com/office/officeart/2005/8/layout/cycle2"/>
    <dgm:cxn modelId="{3E4E7992-91C2-494C-85A1-F88415005CD7}" type="presOf" srcId="{F029FFB8-20EB-4B01-BE14-429CB832EEC8}" destId="{6BE3E340-34DF-4096-9C53-432654117319}" srcOrd="1" destOrd="0" presId="urn:microsoft.com/office/officeart/2005/8/layout/cycle2"/>
    <dgm:cxn modelId="{538E2199-11D4-4E18-9763-3CDDAE6DAE4E}" type="presOf" srcId="{00F1925C-F4F0-4D44-A5D1-D29CCDD32527}" destId="{C39099FA-7893-4D0B-B197-B1F3F1F1F3F4}" srcOrd="0" destOrd="0" presId="urn:microsoft.com/office/officeart/2005/8/layout/cycle2"/>
    <dgm:cxn modelId="{6D1CD1A4-DFD7-4D3A-8585-86C93EFBC357}" type="presOf" srcId="{C100E321-08EC-4A9D-BA17-CE7591145752}" destId="{FE1AEB1C-1306-4503-BE4C-56C8F89CEB3C}" srcOrd="0" destOrd="0" presId="urn:microsoft.com/office/officeart/2005/8/layout/cycle2"/>
    <dgm:cxn modelId="{21B22BA8-D273-4B5E-A67B-81560601EB07}" type="presOf" srcId="{90333D29-3E1C-42EB-B44E-EB13F916528C}" destId="{8170347C-8F3C-48FE-8513-A8DC42FDA26F}" srcOrd="0" destOrd="0" presId="urn:microsoft.com/office/officeart/2005/8/layout/cycle2"/>
    <dgm:cxn modelId="{11F235B6-77DF-44D9-80BA-65C92964DFDB}" srcId="{00F1925C-F4F0-4D44-A5D1-D29CCDD32527}" destId="{F85EE933-460E-482C-BD1A-4838E790AF8E}" srcOrd="2" destOrd="0" parTransId="{76C3DB9B-55A8-43A2-80FB-642A70D895FF}" sibTransId="{F029FFB8-20EB-4B01-BE14-429CB832EEC8}"/>
    <dgm:cxn modelId="{8A31CCB9-4899-4409-95F4-5BBEA304939A}" type="presOf" srcId="{BC44E721-C769-4882-869D-9484AF4F8D0D}" destId="{69EE9305-EB83-4528-91DD-231823A7A721}" srcOrd="0" destOrd="0" presId="urn:microsoft.com/office/officeart/2005/8/layout/cycle2"/>
    <dgm:cxn modelId="{FB5F97BA-A043-412F-A3CF-897F77510CB3}" type="presOf" srcId="{1702963B-5732-4B14-AE24-F2C0D916F668}" destId="{E346BE75-7194-4762-A55B-573FA743F9E1}" srcOrd="0" destOrd="0" presId="urn:microsoft.com/office/officeart/2005/8/layout/cycle2"/>
    <dgm:cxn modelId="{DE7E2EC1-BA93-428B-9853-94EF9C023CA8}" type="presOf" srcId="{81013D2A-0AFC-49C5-ACE6-0934A084AEEA}" destId="{196E6423-8B71-4757-BD2E-0DF052516B20}" srcOrd="0" destOrd="0" presId="urn:microsoft.com/office/officeart/2005/8/layout/cycle2"/>
    <dgm:cxn modelId="{1B6284CE-B31B-41B7-BD60-FA096DF765E1}" type="presOf" srcId="{A95B66F5-65B2-4BF9-A9D3-81C3314157D5}" destId="{683A7990-8397-4323-A587-BC4B87085276}" srcOrd="0" destOrd="0" presId="urn:microsoft.com/office/officeart/2005/8/layout/cycle2"/>
    <dgm:cxn modelId="{8AF311D3-122E-4C4F-822B-0CB3577E73D2}" type="presOf" srcId="{1702963B-5732-4B14-AE24-F2C0D916F668}" destId="{8EC7748B-7A43-4579-BAE3-66CA26702B46}" srcOrd="1" destOrd="0" presId="urn:microsoft.com/office/officeart/2005/8/layout/cycle2"/>
    <dgm:cxn modelId="{E19F46D3-A582-4EF2-9D54-25AA85F475A0}" type="presOf" srcId="{F029FFB8-20EB-4B01-BE14-429CB832EEC8}" destId="{F66107CF-A10D-48FB-A11F-C116BBF0A4D5}" srcOrd="0" destOrd="0" presId="urn:microsoft.com/office/officeart/2005/8/layout/cycle2"/>
    <dgm:cxn modelId="{9B8272DA-1987-4DD5-B122-D5EAAB672982}" type="presOf" srcId="{C100E321-08EC-4A9D-BA17-CE7591145752}" destId="{588D29BC-7630-4914-906C-52D9B8CF43C4}" srcOrd="1" destOrd="0" presId="urn:microsoft.com/office/officeart/2005/8/layout/cycle2"/>
    <dgm:cxn modelId="{12B4D68E-FFCB-483C-B508-4206B213B513}" type="presParOf" srcId="{C39099FA-7893-4D0B-B197-B1F3F1F1F3F4}" destId="{4FB3F93D-D1F1-4AD8-922E-EC62B3EE0DFD}" srcOrd="0" destOrd="0" presId="urn:microsoft.com/office/officeart/2005/8/layout/cycle2"/>
    <dgm:cxn modelId="{137E92CD-291A-4CBC-8A18-0A74B1BD2B04}" type="presParOf" srcId="{C39099FA-7893-4D0B-B197-B1F3F1F1F3F4}" destId="{E346BE75-7194-4762-A55B-573FA743F9E1}" srcOrd="1" destOrd="0" presId="urn:microsoft.com/office/officeart/2005/8/layout/cycle2"/>
    <dgm:cxn modelId="{D080CC2F-17BB-4B3A-AE44-BC02361794B7}" type="presParOf" srcId="{E346BE75-7194-4762-A55B-573FA743F9E1}" destId="{8EC7748B-7A43-4579-BAE3-66CA26702B46}" srcOrd="0" destOrd="0" presId="urn:microsoft.com/office/officeart/2005/8/layout/cycle2"/>
    <dgm:cxn modelId="{763740B8-0B3A-43E8-9616-2A33BDD0DDEB}" type="presParOf" srcId="{C39099FA-7893-4D0B-B197-B1F3F1F1F3F4}" destId="{196E6423-8B71-4757-BD2E-0DF052516B20}" srcOrd="2" destOrd="0" presId="urn:microsoft.com/office/officeart/2005/8/layout/cycle2"/>
    <dgm:cxn modelId="{00C3021A-A86A-4461-9523-A20ADD3D317F}" type="presParOf" srcId="{C39099FA-7893-4D0B-B197-B1F3F1F1F3F4}" destId="{FE1AEB1C-1306-4503-BE4C-56C8F89CEB3C}" srcOrd="3" destOrd="0" presId="urn:microsoft.com/office/officeart/2005/8/layout/cycle2"/>
    <dgm:cxn modelId="{36A79C41-E936-40C7-B15F-903393F4E103}" type="presParOf" srcId="{FE1AEB1C-1306-4503-BE4C-56C8F89CEB3C}" destId="{588D29BC-7630-4914-906C-52D9B8CF43C4}" srcOrd="0" destOrd="0" presId="urn:microsoft.com/office/officeart/2005/8/layout/cycle2"/>
    <dgm:cxn modelId="{9027D606-FD53-48A1-B1F2-234C7EB4FA7B}" type="presParOf" srcId="{C39099FA-7893-4D0B-B197-B1F3F1F1F3F4}" destId="{D788CDE4-0317-43B0-BAAF-98CEB211E339}" srcOrd="4" destOrd="0" presId="urn:microsoft.com/office/officeart/2005/8/layout/cycle2"/>
    <dgm:cxn modelId="{36019E0D-D741-4A90-AAE7-EFE7A3F9BE85}" type="presParOf" srcId="{C39099FA-7893-4D0B-B197-B1F3F1F1F3F4}" destId="{F66107CF-A10D-48FB-A11F-C116BBF0A4D5}" srcOrd="5" destOrd="0" presId="urn:microsoft.com/office/officeart/2005/8/layout/cycle2"/>
    <dgm:cxn modelId="{2B9A44A9-3174-4264-9596-E41A5836B6E0}" type="presParOf" srcId="{F66107CF-A10D-48FB-A11F-C116BBF0A4D5}" destId="{6BE3E340-34DF-4096-9C53-432654117319}" srcOrd="0" destOrd="0" presId="urn:microsoft.com/office/officeart/2005/8/layout/cycle2"/>
    <dgm:cxn modelId="{24115A5A-DAD7-4937-A430-E3F3B7B6356B}" type="presParOf" srcId="{C39099FA-7893-4D0B-B197-B1F3F1F1F3F4}" destId="{FD979EDE-A727-4155-9C58-4BFAFEC08C1F}" srcOrd="6" destOrd="0" presId="urn:microsoft.com/office/officeart/2005/8/layout/cycle2"/>
    <dgm:cxn modelId="{6A1E3FE7-1AB7-4FCB-A00C-58D403790456}" type="presParOf" srcId="{C39099FA-7893-4D0B-B197-B1F3F1F1F3F4}" destId="{8611BAFB-2479-47DF-A403-ECFD39B3BB96}" srcOrd="7" destOrd="0" presId="urn:microsoft.com/office/officeart/2005/8/layout/cycle2"/>
    <dgm:cxn modelId="{E1F9F465-8D89-4BF2-B39E-26EF7E2E2354}" type="presParOf" srcId="{8611BAFB-2479-47DF-A403-ECFD39B3BB96}" destId="{BBF88D78-E0AC-4679-BBDF-CF057D20770C}" srcOrd="0" destOrd="0" presId="urn:microsoft.com/office/officeart/2005/8/layout/cycle2"/>
    <dgm:cxn modelId="{51745742-8678-466E-9462-49C6C70E8009}" type="presParOf" srcId="{C39099FA-7893-4D0B-B197-B1F3F1F1F3F4}" destId="{B067ED48-F070-4A97-AC00-8860346191EE}" srcOrd="8" destOrd="0" presId="urn:microsoft.com/office/officeart/2005/8/layout/cycle2"/>
    <dgm:cxn modelId="{7FBCC6E6-0A7A-4388-B4B8-F06865EAD8DE}" type="presParOf" srcId="{C39099FA-7893-4D0B-B197-B1F3F1F1F3F4}" destId="{69EE9305-EB83-4528-91DD-231823A7A721}" srcOrd="9" destOrd="0" presId="urn:microsoft.com/office/officeart/2005/8/layout/cycle2"/>
    <dgm:cxn modelId="{54620650-8373-4D94-A39C-71FAF7744228}" type="presParOf" srcId="{69EE9305-EB83-4528-91DD-231823A7A721}" destId="{48D2D321-381F-4849-BBC4-91463B0190CA}" srcOrd="0" destOrd="0" presId="urn:microsoft.com/office/officeart/2005/8/layout/cycle2"/>
    <dgm:cxn modelId="{39542F3E-F24E-4254-94BD-2CC55543E0A6}" type="presParOf" srcId="{C39099FA-7893-4D0B-B197-B1F3F1F1F3F4}" destId="{683A7990-8397-4323-A587-BC4B87085276}" srcOrd="10" destOrd="0" presId="urn:microsoft.com/office/officeart/2005/8/layout/cycle2"/>
    <dgm:cxn modelId="{B8466584-4B01-49D7-8879-12C799CDDEFC}" type="presParOf" srcId="{C39099FA-7893-4D0B-B197-B1F3F1F1F3F4}" destId="{8170347C-8F3C-48FE-8513-A8DC42FDA26F}" srcOrd="11" destOrd="0" presId="urn:microsoft.com/office/officeart/2005/8/layout/cycle2"/>
    <dgm:cxn modelId="{745F1B2A-6096-47CB-AFA1-10FB3B8C5AA0}" type="presParOf" srcId="{8170347C-8F3C-48FE-8513-A8DC42FDA26F}" destId="{DFF64CC9-A6C1-4F08-894A-72CB9513A57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3F93D-D1F1-4AD8-922E-EC62B3EE0DFD}">
      <dsp:nvSpPr>
        <dsp:cNvPr id="0" name=""/>
        <dsp:cNvSpPr/>
      </dsp:nvSpPr>
      <dsp:spPr>
        <a:xfrm>
          <a:off x="2540496" y="474"/>
          <a:ext cx="1015007" cy="101500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/>
              </a:solidFill>
            </a:rPr>
            <a:t>Define a Question </a:t>
          </a:r>
        </a:p>
      </dsp:txBody>
      <dsp:txXfrm>
        <a:off x="2689140" y="149118"/>
        <a:ext cx="717719" cy="717719"/>
      </dsp:txXfrm>
    </dsp:sp>
    <dsp:sp modelId="{E346BE75-7194-4762-A55B-573FA743F9E1}">
      <dsp:nvSpPr>
        <dsp:cNvPr id="0" name=""/>
        <dsp:cNvSpPr/>
      </dsp:nvSpPr>
      <dsp:spPr>
        <a:xfrm rot="1800000">
          <a:off x="3566419" y="713883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71840" y="762163"/>
        <a:ext cx="188844" cy="205539"/>
      </dsp:txXfrm>
    </dsp:sp>
    <dsp:sp modelId="{196E6423-8B71-4757-BD2E-0DF052516B20}">
      <dsp:nvSpPr>
        <dsp:cNvPr id="0" name=""/>
        <dsp:cNvSpPr/>
      </dsp:nvSpPr>
      <dsp:spPr>
        <a:xfrm>
          <a:off x="3860337" y="762485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 Data</a:t>
          </a:r>
        </a:p>
      </dsp:txBody>
      <dsp:txXfrm>
        <a:off x="4008981" y="911129"/>
        <a:ext cx="717719" cy="717719"/>
      </dsp:txXfrm>
    </dsp:sp>
    <dsp:sp modelId="{FE1AEB1C-1306-4503-BE4C-56C8F89CEB3C}">
      <dsp:nvSpPr>
        <dsp:cNvPr id="0" name=""/>
        <dsp:cNvSpPr/>
      </dsp:nvSpPr>
      <dsp:spPr>
        <a:xfrm rot="5400000">
          <a:off x="4232953" y="1853082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73420" y="1881129"/>
        <a:ext cx="188844" cy="205539"/>
      </dsp:txXfrm>
    </dsp:sp>
    <dsp:sp modelId="{D788CDE4-0317-43B0-BAAF-98CEB211E339}">
      <dsp:nvSpPr>
        <dsp:cNvPr id="0" name=""/>
        <dsp:cNvSpPr/>
      </dsp:nvSpPr>
      <dsp:spPr>
        <a:xfrm>
          <a:off x="3860337" y="2286507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 Data</a:t>
          </a:r>
        </a:p>
      </dsp:txBody>
      <dsp:txXfrm>
        <a:off x="4008981" y="2435151"/>
        <a:ext cx="717719" cy="717719"/>
      </dsp:txXfrm>
    </dsp:sp>
    <dsp:sp modelId="{F66107CF-A10D-48FB-A11F-C116BBF0A4D5}">
      <dsp:nvSpPr>
        <dsp:cNvPr id="0" name=""/>
        <dsp:cNvSpPr/>
      </dsp:nvSpPr>
      <dsp:spPr>
        <a:xfrm rot="9000000">
          <a:off x="3579644" y="2999916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55156" y="3048196"/>
        <a:ext cx="188844" cy="205539"/>
      </dsp:txXfrm>
    </dsp:sp>
    <dsp:sp modelId="{FD979EDE-A727-4155-9C58-4BFAFEC08C1F}">
      <dsp:nvSpPr>
        <dsp:cNvPr id="0" name=""/>
        <dsp:cNvSpPr/>
      </dsp:nvSpPr>
      <dsp:spPr>
        <a:xfrm>
          <a:off x="2540496" y="3048518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Clean Data</a:t>
          </a:r>
        </a:p>
      </dsp:txBody>
      <dsp:txXfrm>
        <a:off x="2689140" y="3197162"/>
        <a:ext cx="717719" cy="717719"/>
      </dsp:txXfrm>
    </dsp:sp>
    <dsp:sp modelId="{8611BAFB-2479-47DF-A403-ECFD39B3BB96}">
      <dsp:nvSpPr>
        <dsp:cNvPr id="0" name=""/>
        <dsp:cNvSpPr/>
      </dsp:nvSpPr>
      <dsp:spPr>
        <a:xfrm rot="12600000">
          <a:off x="2259802" y="3007551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35314" y="3096297"/>
        <a:ext cx="188844" cy="205539"/>
      </dsp:txXfrm>
    </dsp:sp>
    <dsp:sp modelId="{B067ED48-F070-4A97-AC00-8860346191EE}">
      <dsp:nvSpPr>
        <dsp:cNvPr id="0" name=""/>
        <dsp:cNvSpPr/>
      </dsp:nvSpPr>
      <dsp:spPr>
        <a:xfrm>
          <a:off x="1220654" y="2286507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Analyze Data</a:t>
          </a:r>
        </a:p>
      </dsp:txBody>
      <dsp:txXfrm>
        <a:off x="1369298" y="2435151"/>
        <a:ext cx="717719" cy="717719"/>
      </dsp:txXfrm>
    </dsp:sp>
    <dsp:sp modelId="{69EE9305-EB83-4528-91DD-231823A7A721}">
      <dsp:nvSpPr>
        <dsp:cNvPr id="0" name=""/>
        <dsp:cNvSpPr/>
      </dsp:nvSpPr>
      <dsp:spPr>
        <a:xfrm rot="16200000">
          <a:off x="1593269" y="1868352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33736" y="1977332"/>
        <a:ext cx="188844" cy="205539"/>
      </dsp:txXfrm>
    </dsp:sp>
    <dsp:sp modelId="{683A7990-8397-4323-A587-BC4B87085276}">
      <dsp:nvSpPr>
        <dsp:cNvPr id="0" name=""/>
        <dsp:cNvSpPr/>
      </dsp:nvSpPr>
      <dsp:spPr>
        <a:xfrm>
          <a:off x="1220654" y="762485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Interpret Results</a:t>
          </a:r>
        </a:p>
      </dsp:txBody>
      <dsp:txXfrm>
        <a:off x="1369298" y="911129"/>
        <a:ext cx="717719" cy="717719"/>
      </dsp:txXfrm>
    </dsp:sp>
    <dsp:sp modelId="{8170347C-8F3C-48FE-8513-A8DC42FDA26F}">
      <dsp:nvSpPr>
        <dsp:cNvPr id="0" name=""/>
        <dsp:cNvSpPr/>
      </dsp:nvSpPr>
      <dsp:spPr>
        <a:xfrm rot="19800000">
          <a:off x="2246578" y="721518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51999" y="810264"/>
        <a:ext cx="188844" cy="205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FrighteningIncompleteScriptinglanguag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CPython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the default byte-code interpreter of Python,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5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https://repl.it/repls/FrighteningIncompleteScriptinglanguages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511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sarhan@ucalgary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51707" y="2229610"/>
            <a:ext cx="6871607" cy="177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dirty="0"/>
              <a:t>Regression Classifiers</a:t>
            </a:r>
            <a:endParaRPr lang="en-CA" sz="4400" dirty="0"/>
          </a:p>
        </p:txBody>
      </p:sp>
      <p:sp>
        <p:nvSpPr>
          <p:cNvPr id="3" name="Shape 3836">
            <a:extLst>
              <a:ext uri="{FF2B5EF4-FFF2-40B4-BE49-F238E27FC236}">
                <a16:creationId xmlns:a16="http://schemas.microsoft.com/office/drawing/2014/main" id="{BC971768-C723-4068-B0BD-1B4D9BD2EE03}"/>
              </a:ext>
            </a:extLst>
          </p:cNvPr>
          <p:cNvSpPr txBox="1">
            <a:spLocks/>
          </p:cNvSpPr>
          <p:nvPr/>
        </p:nvSpPr>
        <p:spPr>
          <a:xfrm>
            <a:off x="247650" y="33447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CA" sz="2000" dirty="0"/>
              <a:t>West Grid School - </a:t>
            </a:r>
            <a:r>
              <a:rPr lang="en-CA" sz="2000" dirty="0" err="1"/>
              <a:t>UoC</a:t>
            </a:r>
            <a:endParaRPr lang="en-CA" sz="2000" dirty="0"/>
          </a:p>
        </p:txBody>
      </p:sp>
      <p:sp>
        <p:nvSpPr>
          <p:cNvPr id="4" name="Shape 3836">
            <a:extLst>
              <a:ext uri="{FF2B5EF4-FFF2-40B4-BE49-F238E27FC236}">
                <a16:creationId xmlns:a16="http://schemas.microsoft.com/office/drawing/2014/main" id="{F4E337EC-8121-4083-A781-54D185A4B8A7}"/>
              </a:ext>
            </a:extLst>
          </p:cNvPr>
          <p:cNvSpPr txBox="1">
            <a:spLocks/>
          </p:cNvSpPr>
          <p:nvPr/>
        </p:nvSpPr>
        <p:spPr>
          <a:xfrm>
            <a:off x="521494" y="4508806"/>
            <a:ext cx="4849012" cy="63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sz="1100" dirty="0"/>
              <a:t>Abdullah </a:t>
            </a:r>
            <a:r>
              <a:rPr lang="en-CA" sz="1100" dirty="0" err="1"/>
              <a:t>Sarhan</a:t>
            </a:r>
            <a:r>
              <a:rPr lang="en-CA" sz="1100" dirty="0"/>
              <a:t> </a:t>
            </a:r>
          </a:p>
          <a:p>
            <a:r>
              <a:rPr lang="en-CA" sz="1100" dirty="0"/>
              <a:t>27</a:t>
            </a:r>
            <a:r>
              <a:rPr lang="en-CA" sz="1100" baseline="30000" dirty="0"/>
              <a:t>th</a:t>
            </a:r>
            <a:r>
              <a:rPr lang="en-CA" sz="1100" dirty="0"/>
              <a:t> May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45F-1768-4813-B080-C537E14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2D-Array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94DE3-2F3F-458A-8803-9E244C5C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745" y="3944545"/>
            <a:ext cx="6761100" cy="98334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a = </a:t>
            </a:r>
            <a:r>
              <a:rPr lang="en-US" sz="2000" dirty="0" err="1"/>
              <a:t>np.array</a:t>
            </a:r>
            <a:r>
              <a:rPr lang="en-US" sz="2000" dirty="0"/>
              <a:t>([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1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2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3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4</a:t>
            </a:r>
            <a:r>
              <a:rPr lang="en-US" sz="2000" dirty="0">
                <a:highlight>
                  <a:srgbClr val="FFFF00"/>
                </a:highlight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5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6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7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8</a:t>
            </a:r>
            <a:r>
              <a:rPr lang="en-US" sz="2000" dirty="0">
                <a:highlight>
                  <a:srgbClr val="FFFF00"/>
                </a:highlight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9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10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11</a:t>
            </a:r>
            <a:r>
              <a:rPr lang="en-US" sz="2000" dirty="0">
                <a:highlight>
                  <a:srgbClr val="FFFF00"/>
                </a:highlight>
              </a:rPr>
              <a:t>,</a:t>
            </a:r>
            <a:r>
              <a:rPr lang="en-US" sz="2000" dirty="0">
                <a:solidFill>
                  <a:schemeClr val="accent6"/>
                </a:solidFill>
                <a:highlight>
                  <a:srgbClr val="FFFF00"/>
                </a:highlight>
              </a:rPr>
              <a:t>12</a:t>
            </a:r>
            <a:r>
              <a:rPr lang="en-US" sz="2000" dirty="0">
                <a:highlight>
                  <a:srgbClr val="FFFF00"/>
                </a:highlight>
              </a:rPr>
              <a:t>]</a:t>
            </a:r>
            <a:r>
              <a:rPr lang="en-US" sz="2000" dirty="0"/>
              <a:t>])</a:t>
            </a:r>
          </a:p>
          <a:p>
            <a:pPr marL="7620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a.shape</a:t>
            </a:r>
            <a:r>
              <a:rPr lang="en-US" sz="2000" dirty="0"/>
              <a:t>)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F12C-30FF-46CE-B3B9-2BF75D015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DBF8E54-F7B8-48A5-8E1E-8E24189DC720}"/>
              </a:ext>
            </a:extLst>
          </p:cNvPr>
          <p:cNvSpPr txBox="1">
            <a:spLocks/>
          </p:cNvSpPr>
          <p:nvPr/>
        </p:nvSpPr>
        <p:spPr>
          <a:xfrm>
            <a:off x="836174" y="1247322"/>
            <a:ext cx="67611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US" dirty="0">
                <a:solidFill>
                  <a:schemeClr val="accent2"/>
                </a:solidFill>
              </a:rPr>
              <a:t>2D array in python can be done by having each element in the list is a list. 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48313C0-AC97-437B-AE66-5E7A0E3A6C07}"/>
              </a:ext>
            </a:extLst>
          </p:cNvPr>
          <p:cNvSpPr txBox="1">
            <a:spLocks/>
          </p:cNvSpPr>
          <p:nvPr/>
        </p:nvSpPr>
        <p:spPr>
          <a:xfrm>
            <a:off x="640231" y="2197250"/>
            <a:ext cx="6761100" cy="135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US" dirty="0">
                <a:solidFill>
                  <a:schemeClr val="accent6"/>
                </a:solidFill>
              </a:rPr>
              <a:t>Tables are example of 2D arrays where the elements is a the columns and the values for each element are the rows value</a:t>
            </a:r>
            <a:endParaRPr lang="en-CA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BBC-5D2A-4129-881A-411CE43A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1FEA-47A2-440A-85BE-937272852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26311"/>
            <a:ext cx="6761100" cy="3818687"/>
          </a:xfrm>
        </p:spPr>
        <p:txBody>
          <a:bodyPr/>
          <a:lstStyle/>
          <a:p>
            <a:r>
              <a:rPr lang="en-US" sz="2000" dirty="0" err="1"/>
              <a:t>arrayName.ndim</a:t>
            </a:r>
            <a:r>
              <a:rPr lang="en-US" sz="2000" dirty="0"/>
              <a:t> returns back the number of dimensions in array</a:t>
            </a:r>
          </a:p>
          <a:p>
            <a:r>
              <a:rPr lang="en-US" sz="2000" dirty="0" err="1"/>
              <a:t>arrayName.shape</a:t>
            </a:r>
            <a:r>
              <a:rPr lang="en-US" sz="2000" dirty="0"/>
              <a:t> returns back number of rows and column in a tuple</a:t>
            </a:r>
          </a:p>
          <a:p>
            <a:r>
              <a:rPr lang="en-US" sz="2000" dirty="0" err="1"/>
              <a:t>arrayName.size</a:t>
            </a:r>
            <a:r>
              <a:rPr lang="en-US" sz="2000" dirty="0"/>
              <a:t> return back number of elements</a:t>
            </a:r>
          </a:p>
          <a:p>
            <a:r>
              <a:rPr lang="en-US" sz="2000" dirty="0" err="1"/>
              <a:t>arrayName.dtype</a:t>
            </a:r>
            <a:r>
              <a:rPr lang="en-US" sz="2000" dirty="0"/>
              <a:t> returns back type of elements in array</a:t>
            </a:r>
          </a:p>
          <a:p>
            <a:r>
              <a:rPr lang="en-US" sz="2000" dirty="0" err="1"/>
              <a:t>arrayName.data</a:t>
            </a:r>
            <a:r>
              <a:rPr lang="en-US" sz="2000" dirty="0"/>
              <a:t> returns back the buffer in memory containing the actual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05421-76A3-40FC-87B8-D936F9259E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8305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9DE-C04B-4F42-A349-083AB07F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Split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5FA2-435C-46CC-99D1-EB4A6E864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CA" dirty="0"/>
              <a:t>Split only the horizontal axis</a:t>
            </a:r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 err="1"/>
              <a:t>np.hsplit</a:t>
            </a:r>
            <a:r>
              <a:rPr lang="en-CA" dirty="0"/>
              <a:t>(a,2) # Split </a:t>
            </a:r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into 2 </a:t>
            </a:r>
          </a:p>
          <a:p>
            <a:pPr marL="76200" indent="0" algn="ctr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D3013-B097-4660-A7DB-7DC5E1361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0708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42C9-0FB3-4B5F-9AB7-68DAB31E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Matplotlib with NumPy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33E1F-3D60-43FA-AA22-395B649C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552121"/>
            <a:ext cx="6761100" cy="1140279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Matplotlib  is a python library used to create 2D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68D8-D787-43A8-BCEF-4B51AC7EC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E274C8-2BB3-4BDD-851B-63E6A25277EF}"/>
              </a:ext>
            </a:extLst>
          </p:cNvPr>
          <p:cNvSpPr txBox="1">
            <a:spLocks/>
          </p:cNvSpPr>
          <p:nvPr/>
        </p:nvSpPr>
        <p:spPr>
          <a:xfrm>
            <a:off x="718300" y="3251659"/>
            <a:ext cx="6761100" cy="114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It has a module named </a:t>
            </a:r>
            <a:r>
              <a:rPr lang="en-CA" dirty="0" err="1">
                <a:solidFill>
                  <a:schemeClr val="accent6"/>
                </a:solidFill>
              </a:rPr>
              <a:t>pyplot</a:t>
            </a:r>
            <a:r>
              <a:rPr lang="en-CA" dirty="0">
                <a:solidFill>
                  <a:schemeClr val="accent6"/>
                </a:solidFill>
              </a:rPr>
              <a:t> which make it easy for plot manipulation</a:t>
            </a:r>
          </a:p>
        </p:txBody>
      </p:sp>
    </p:spTree>
    <p:extLst>
      <p:ext uri="{BB962C8B-B14F-4D97-AF65-F5344CB8AC3E}">
        <p14:creationId xmlns:p14="http://schemas.microsoft.com/office/powerpoint/2010/main" val="8043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7C43-4105-41CB-9248-ACAD6075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Example –Plot one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E7E1-2528-439A-A4F0-1FBAA477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76350"/>
            <a:ext cx="6761100" cy="1096736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numpy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as np 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matplotlib.pyplot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as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plt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CA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CF32F-C5AB-4EC9-9D0F-8FCC8F25A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F1F5C-9895-491B-B77D-C09C2DE50723}"/>
              </a:ext>
            </a:extLst>
          </p:cNvPr>
          <p:cNvSpPr/>
          <p:nvPr/>
        </p:nvSpPr>
        <p:spPr>
          <a:xfrm>
            <a:off x="776514" y="1991067"/>
            <a:ext cx="61685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# Compute the x and y coordinates for points on a sine curve </a:t>
            </a:r>
          </a:p>
          <a:p>
            <a:r>
              <a:rPr lang="en-CA" dirty="0"/>
              <a:t>x = </a:t>
            </a:r>
            <a:r>
              <a:rPr lang="en-CA" dirty="0" err="1"/>
              <a:t>np.arange</a:t>
            </a:r>
            <a:r>
              <a:rPr lang="en-CA" dirty="0"/>
              <a:t>(0, 3 * </a:t>
            </a:r>
            <a:r>
              <a:rPr lang="en-CA" dirty="0" err="1"/>
              <a:t>np.pi</a:t>
            </a:r>
            <a:r>
              <a:rPr lang="en-CA" dirty="0"/>
              <a:t>, 0.1) </a:t>
            </a:r>
          </a:p>
          <a:p>
            <a:r>
              <a:rPr lang="en-CA" dirty="0"/>
              <a:t>y = </a:t>
            </a:r>
            <a:r>
              <a:rPr lang="en-CA" dirty="0" err="1"/>
              <a:t>np.sin</a:t>
            </a:r>
            <a:r>
              <a:rPr lang="en-CA" dirty="0"/>
              <a:t>(x) </a:t>
            </a:r>
          </a:p>
          <a:p>
            <a:endParaRPr lang="en-CA" dirty="0"/>
          </a:p>
          <a:p>
            <a:r>
              <a:rPr lang="en-CA" dirty="0"/>
              <a:t># Plot the points using matplotlib </a:t>
            </a:r>
          </a:p>
          <a:p>
            <a:r>
              <a:rPr lang="en-CA" dirty="0" err="1"/>
              <a:t>plt.plot</a:t>
            </a:r>
            <a:r>
              <a:rPr lang="en-CA" dirty="0"/>
              <a:t>(x, y) </a:t>
            </a:r>
          </a:p>
          <a:p>
            <a:r>
              <a:rPr lang="en-CA" dirty="0" err="1"/>
              <a:t>plt.show</a:t>
            </a:r>
            <a:r>
              <a:rPr lang="en-CA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9995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4901-3A07-4970-8AB3-AC45182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Example –Plot Two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AD87-E998-4DBE-BB3F-A87011EF6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40DA40A-C0BF-4DED-9376-538C0C16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76350"/>
            <a:ext cx="6761100" cy="1096736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numpy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as np 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matplotlib.pyplot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as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plt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CA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BEBEE-5C7F-42F5-8395-25A4B92B176A}"/>
              </a:ext>
            </a:extLst>
          </p:cNvPr>
          <p:cNvSpPr/>
          <p:nvPr/>
        </p:nvSpPr>
        <p:spPr>
          <a:xfrm>
            <a:off x="776514" y="1991067"/>
            <a:ext cx="61685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# Compute the x and y coordinates for points on a sine curve </a:t>
            </a:r>
          </a:p>
          <a:p>
            <a:r>
              <a:rPr lang="en-CA" dirty="0"/>
              <a:t>x = </a:t>
            </a:r>
            <a:r>
              <a:rPr lang="en-CA" dirty="0" err="1"/>
              <a:t>np.arange</a:t>
            </a:r>
            <a:r>
              <a:rPr lang="en-CA" dirty="0"/>
              <a:t>(0, 3 * </a:t>
            </a:r>
            <a:r>
              <a:rPr lang="en-CA" dirty="0" err="1"/>
              <a:t>np.pi</a:t>
            </a:r>
            <a:r>
              <a:rPr lang="en-CA" dirty="0"/>
              <a:t>, 0.1) </a:t>
            </a:r>
          </a:p>
          <a:p>
            <a:r>
              <a:rPr lang="en-CA" dirty="0" err="1"/>
              <a:t>y_sin</a:t>
            </a:r>
            <a:r>
              <a:rPr lang="en-CA" dirty="0"/>
              <a:t> = </a:t>
            </a:r>
            <a:r>
              <a:rPr lang="en-CA" dirty="0" err="1"/>
              <a:t>np.sin</a:t>
            </a:r>
            <a:r>
              <a:rPr lang="en-CA" dirty="0"/>
              <a:t>(x) </a:t>
            </a:r>
          </a:p>
          <a:p>
            <a:r>
              <a:rPr lang="en-CA" dirty="0" err="1"/>
              <a:t>Y_cos</a:t>
            </a:r>
            <a:r>
              <a:rPr lang="en-CA" dirty="0"/>
              <a:t>=</a:t>
            </a:r>
            <a:r>
              <a:rPr lang="en-CA" dirty="0" err="1"/>
              <a:t>np.cos</a:t>
            </a:r>
            <a:r>
              <a:rPr lang="en-CA" dirty="0"/>
              <a:t>(x)</a:t>
            </a:r>
          </a:p>
          <a:p>
            <a:endParaRPr lang="en-CA" dirty="0"/>
          </a:p>
          <a:p>
            <a:r>
              <a:rPr lang="en-CA" dirty="0"/>
              <a:t># Plot the points using matplotlib </a:t>
            </a:r>
          </a:p>
          <a:p>
            <a:r>
              <a:rPr lang="en-CA" dirty="0" err="1"/>
              <a:t>plt.plot</a:t>
            </a:r>
            <a:r>
              <a:rPr lang="en-CA" dirty="0"/>
              <a:t>(x, </a:t>
            </a:r>
            <a:r>
              <a:rPr lang="en-CA" dirty="0" err="1"/>
              <a:t>y_sin</a:t>
            </a:r>
            <a:r>
              <a:rPr lang="en-CA" dirty="0"/>
              <a:t> ) </a:t>
            </a:r>
          </a:p>
          <a:p>
            <a:r>
              <a:rPr lang="en-CA" dirty="0" err="1"/>
              <a:t>plt.plot</a:t>
            </a:r>
            <a:r>
              <a:rPr lang="en-CA" dirty="0"/>
              <a:t>(x, </a:t>
            </a:r>
            <a:r>
              <a:rPr lang="en-CA" dirty="0" err="1"/>
              <a:t>y_cos</a:t>
            </a:r>
            <a:r>
              <a:rPr lang="en-CA" dirty="0"/>
              <a:t> ) </a:t>
            </a:r>
          </a:p>
          <a:p>
            <a:r>
              <a:rPr lang="en-CA" dirty="0" err="1"/>
              <a:t>plt.legend</a:t>
            </a:r>
            <a:r>
              <a:rPr lang="en-CA" dirty="0"/>
              <a:t>([‘</a:t>
            </a:r>
            <a:r>
              <a:rPr lang="en-CA" dirty="0" err="1"/>
              <a:t>Sin’,’Cos</a:t>
            </a:r>
            <a:r>
              <a:rPr lang="en-CA" dirty="0"/>
              <a:t>’])</a:t>
            </a:r>
          </a:p>
          <a:p>
            <a:r>
              <a:rPr lang="en-CA" dirty="0" err="1"/>
              <a:t>plt.show</a:t>
            </a:r>
            <a:r>
              <a:rPr lang="en-CA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05676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6EDF-325D-4F3C-95AE-79B01590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Panda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266D-0615-4B17-BF39-BBB9C7EC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45721"/>
            <a:ext cx="6761100" cy="1140279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Python Library used for data manipulation in data frames.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95180-69E5-4231-BBBA-58D927C70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1C10E-55ED-46EF-BF31-A41D40720829}"/>
              </a:ext>
            </a:extLst>
          </p:cNvPr>
          <p:cNvSpPr txBox="1">
            <a:spLocks/>
          </p:cNvSpPr>
          <p:nvPr/>
        </p:nvSpPr>
        <p:spPr>
          <a:xfrm>
            <a:off x="718300" y="2350407"/>
            <a:ext cx="6761100" cy="114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6"/>
                </a:solidFill>
              </a:rPr>
              <a:t>Allow loading data into in-memory data objects from different file formats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3E37A5-2CCF-44E4-B269-EA746CE84F27}"/>
              </a:ext>
            </a:extLst>
          </p:cNvPr>
          <p:cNvSpPr txBox="1">
            <a:spLocks/>
          </p:cNvSpPr>
          <p:nvPr/>
        </p:nvSpPr>
        <p:spPr>
          <a:xfrm>
            <a:off x="640231" y="3490686"/>
            <a:ext cx="6761100" cy="114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Allow queries to datasets such as slicing and aggregation</a:t>
            </a:r>
          </a:p>
        </p:txBody>
      </p:sp>
      <p:pic>
        <p:nvPicPr>
          <p:cNvPr id="8" name="Picture 7" descr="A panda sitting on a branch&#10;&#10;Description automatically generated">
            <a:extLst>
              <a:ext uri="{FF2B5EF4-FFF2-40B4-BE49-F238E27FC236}">
                <a16:creationId xmlns:a16="http://schemas.microsoft.com/office/drawing/2014/main" id="{6DBAEE54-A65C-4875-AE48-2163D4ED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9837" cy="1222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176984-E01E-403A-BF35-1CFEAEBAACC9}"/>
              </a:ext>
            </a:extLst>
          </p:cNvPr>
          <p:cNvSpPr/>
          <p:nvPr/>
        </p:nvSpPr>
        <p:spPr>
          <a:xfrm rot="16200000">
            <a:off x="1292246" y="474970"/>
            <a:ext cx="829073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" dirty="0"/>
              <a:t>https://tinyurl.com/y4zo8h4u</a:t>
            </a:r>
          </a:p>
        </p:txBody>
      </p:sp>
    </p:spTree>
    <p:extLst>
      <p:ext uri="{BB962C8B-B14F-4D97-AF65-F5344CB8AC3E}">
        <p14:creationId xmlns:p14="http://schemas.microsoft.com/office/powerpoint/2010/main" val="320845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55FE-6678-41C5-98AD-D7FF7400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Quick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5C88-CF1B-4E69-8688-3922E50B2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446EAE-0727-42E6-9C40-3A7E65C4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88" y="2968939"/>
            <a:ext cx="6761100" cy="838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import panda as pd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C2EF079-6323-4F4B-B99B-C443586DDCAA}"/>
              </a:ext>
            </a:extLst>
          </p:cNvPr>
          <p:cNvSpPr txBox="1">
            <a:spLocks/>
          </p:cNvSpPr>
          <p:nvPr/>
        </p:nvSpPr>
        <p:spPr>
          <a:xfrm>
            <a:off x="495088" y="1865854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US" dirty="0"/>
              <a:t>pip install panda</a:t>
            </a:r>
          </a:p>
        </p:txBody>
      </p:sp>
    </p:spTree>
    <p:extLst>
      <p:ext uri="{BB962C8B-B14F-4D97-AF65-F5344CB8AC3E}">
        <p14:creationId xmlns:p14="http://schemas.microsoft.com/office/powerpoint/2010/main" val="9116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6A1A-4FE0-47BD-9FB7-A2A2AC9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Panda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4B82-BEA2-40E9-85DD-5B324093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47321"/>
            <a:ext cx="6761100" cy="339725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/>
              <a:t>Load/Save csv files</a:t>
            </a:r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/>
              <a:t>Print columns</a:t>
            </a:r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/>
              <a:t>Drop columns</a:t>
            </a:r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/>
              <a:t>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ABE4-CC20-41ED-94D2-BEF4DCFA6E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51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5B7B-0C25-4FF9-9724-98CFBDAC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7BAE-35E4-470C-97E3-E1A0C850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46414"/>
            <a:ext cx="6761100" cy="75565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A way to standardize values between 0 and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3B51E-AB30-4466-A801-AA6DEF071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650B14F-6B47-4742-8153-B0D0C0A3D20F}"/>
              </a:ext>
            </a:extLst>
          </p:cNvPr>
          <p:cNvSpPr txBox="1">
            <a:spLocks/>
          </p:cNvSpPr>
          <p:nvPr/>
        </p:nvSpPr>
        <p:spPr>
          <a:xfrm>
            <a:off x="640231" y="2312761"/>
            <a:ext cx="676110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A way to standardize values between 0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D3BC74-C7AC-4F04-879C-AA9378E5D16A}"/>
                  </a:ext>
                </a:extLst>
              </p:cNvPr>
              <p:cNvSpPr txBox="1"/>
              <p:nvPr/>
            </p:nvSpPr>
            <p:spPr>
              <a:xfrm>
                <a:off x="1967462" y="3521869"/>
                <a:ext cx="410663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D3BC74-C7AC-4F04-879C-AA9378E5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62" y="3521869"/>
                <a:ext cx="410663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1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0383C-8BEA-4974-B525-20A277DD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Instructor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1012D-8172-46C2-9953-20D2D904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85888"/>
            <a:ext cx="6761100" cy="3328162"/>
          </a:xfrm>
        </p:spPr>
        <p:txBody>
          <a:bodyPr/>
          <a:lstStyle/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/>
              <a:t>Abdullah Sarhan</a:t>
            </a:r>
          </a:p>
          <a:p>
            <a:pPr marL="76200" indent="0" algn="ctr">
              <a:buNone/>
            </a:pPr>
            <a:r>
              <a:rPr lang="en-CA" dirty="0"/>
              <a:t>Email: </a:t>
            </a:r>
            <a:r>
              <a:rPr lang="en-CA" dirty="0">
                <a:hlinkClick r:id="rId2"/>
              </a:rPr>
              <a:t>asarhan@ucalgary.ca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3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8EC-8A73-4C87-9DD8-D84ABA5B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Supervised vs Unsupervised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07781-C2C6-46C1-B98D-0580BBB7D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0DFD8F-5AFC-4820-85F4-C58928B77F03}"/>
              </a:ext>
            </a:extLst>
          </p:cNvPr>
          <p:cNvSpPr/>
          <p:nvPr/>
        </p:nvSpPr>
        <p:spPr>
          <a:xfrm rot="2236833">
            <a:off x="4699673" y="2314431"/>
            <a:ext cx="1969189" cy="430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073449-2F73-4CB8-8AE8-B8E53E78445B}"/>
              </a:ext>
            </a:extLst>
          </p:cNvPr>
          <p:cNvSpPr/>
          <p:nvPr/>
        </p:nvSpPr>
        <p:spPr>
          <a:xfrm rot="5400000">
            <a:off x="3388542" y="2767259"/>
            <a:ext cx="1445342" cy="4305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1FE1A1-28F5-404F-9E3B-2250A4991132}"/>
              </a:ext>
            </a:extLst>
          </p:cNvPr>
          <p:cNvSpPr/>
          <p:nvPr/>
        </p:nvSpPr>
        <p:spPr>
          <a:xfrm rot="8290774">
            <a:off x="1818442" y="2182156"/>
            <a:ext cx="1445342" cy="4305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B21E61-4688-4486-803D-268BCAD8DB49}"/>
              </a:ext>
            </a:extLst>
          </p:cNvPr>
          <p:cNvSpPr/>
          <p:nvPr/>
        </p:nvSpPr>
        <p:spPr>
          <a:xfrm>
            <a:off x="2972520" y="907328"/>
            <a:ext cx="2132371" cy="170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8BB07A-881B-4BFC-B168-69AB33B0832A}"/>
              </a:ext>
            </a:extLst>
          </p:cNvPr>
          <p:cNvSpPr/>
          <p:nvPr/>
        </p:nvSpPr>
        <p:spPr>
          <a:xfrm>
            <a:off x="5626518" y="2599066"/>
            <a:ext cx="1750142" cy="11061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Unsupervised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A852C8-09EC-4E01-BD3B-A7DC204533AF}"/>
              </a:ext>
            </a:extLst>
          </p:cNvPr>
          <p:cNvSpPr/>
          <p:nvPr/>
        </p:nvSpPr>
        <p:spPr>
          <a:xfrm>
            <a:off x="1078741" y="2529695"/>
            <a:ext cx="1750142" cy="11061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Supervised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44162B-6380-41E8-8D29-6D0A5A7E8702}"/>
              </a:ext>
            </a:extLst>
          </p:cNvPr>
          <p:cNvSpPr/>
          <p:nvPr/>
        </p:nvSpPr>
        <p:spPr>
          <a:xfrm>
            <a:off x="3223779" y="3324913"/>
            <a:ext cx="1750142" cy="11061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Reinforcement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C62FA-E43C-49F2-AC52-C29F106EC9C8}"/>
              </a:ext>
            </a:extLst>
          </p:cNvPr>
          <p:cNvSpPr txBox="1"/>
          <p:nvPr/>
        </p:nvSpPr>
        <p:spPr>
          <a:xfrm>
            <a:off x="5350782" y="385634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2E196-0A12-4AB7-A467-C197CE8B7FC5}"/>
              </a:ext>
            </a:extLst>
          </p:cNvPr>
          <p:cNvSpPr txBox="1"/>
          <p:nvPr/>
        </p:nvSpPr>
        <p:spPr>
          <a:xfrm>
            <a:off x="3223214" y="4458591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Navigation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420DC-04D5-435F-B8E5-D20151F9DB06}"/>
              </a:ext>
            </a:extLst>
          </p:cNvPr>
          <p:cNvSpPr txBox="1"/>
          <p:nvPr/>
        </p:nvSpPr>
        <p:spPr>
          <a:xfrm>
            <a:off x="1047146" y="3856349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4736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C16F-B786-45F2-B6E6-49F52B09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Regression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6519-AA82-4CAA-A317-691B06A78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It I a predictive analytical technique that uses historical data to predict an output variable</a:t>
            </a:r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endParaRPr lang="en-CA" dirty="0"/>
          </a:p>
          <a:p>
            <a:pPr marL="76200" indent="0" algn="ctr">
              <a:buNone/>
            </a:pPr>
            <a:r>
              <a:rPr lang="en-CA" dirty="0">
                <a:solidFill>
                  <a:schemeClr val="accent6"/>
                </a:solidFill>
              </a:rPr>
              <a:t>There are different types of regression analysis. We will only cover two of them namely Linear and Logistic 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79EF-0CD0-4E4A-8028-0B87A6866D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9519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C85B-0AF4-476E-AA50-0E31D3E5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93436-3A71-480A-864C-1DD57C2B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668" y="1081500"/>
            <a:ext cx="6761100" cy="2980500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There are two kind of variables known as input and output variables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Input variables are the variables used to predict the output. Usually refers to as </a:t>
            </a:r>
            <a:r>
              <a:rPr lang="en-US" dirty="0">
                <a:solidFill>
                  <a:schemeClr val="accent6"/>
                </a:solidFill>
              </a:rPr>
              <a:t>X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Output variable is the predicted variable. Usually Known as </a:t>
            </a:r>
            <a:r>
              <a:rPr lang="en-US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14399-7198-4C74-824C-FB541FAF3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0525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452A-17FA-4A20-8119-E55C335E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Linear Regression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2C6778-52E3-42EE-987E-76C7274C45B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8300" y="1260987"/>
                <a:ext cx="6761100" cy="3453063"/>
              </a:xfrm>
            </p:spPr>
            <p:txBody>
              <a:bodyPr/>
              <a:lstStyle/>
              <a:p>
                <a:pPr marL="76200" indent="0" algn="ctr">
                  <a:buNone/>
                </a:pPr>
                <a:r>
                  <a:rPr lang="en-US" dirty="0"/>
                  <a:t>To estimate </a:t>
                </a:r>
                <a:r>
                  <a:rPr lang="en-US" i="1" dirty="0"/>
                  <a:t>Y</a:t>
                </a:r>
                <a:r>
                  <a:rPr lang="en-US" dirty="0"/>
                  <a:t> using linear regression, we use the equation:</a:t>
                </a:r>
              </a:p>
              <a:p>
                <a:pPr marL="76200" indent="0" algn="ctr">
                  <a:buNone/>
                </a:pPr>
                <a:endParaRPr lang="en-US" dirty="0"/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76200" indent="0" algn="ctr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76200" indent="0" algn="ctr">
                  <a:buNone/>
                </a:pPr>
                <a:r>
                  <a:rPr lang="en-US" dirty="0"/>
                  <a:t>Where Y</a:t>
                </a:r>
                <a:r>
                  <a:rPr lang="en-US" baseline="-25000" dirty="0"/>
                  <a:t>e</a:t>
                </a:r>
                <a:r>
                  <a:rPr lang="en-US" dirty="0"/>
                  <a:t> is the predicted Value. Our goal is 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 such a way the difference between Ye and Y is minimal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2C6778-52E3-42EE-987E-76C7274C4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260987"/>
                <a:ext cx="6761100" cy="3453063"/>
              </a:xfrm>
              <a:blipFill>
                <a:blip r:embed="rId2"/>
                <a:stretch>
                  <a:fillRect r="-721" b="-1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ECB04-B95E-47B0-BEC1-A24B8980F9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77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449A-CA33-4A71-A2A0-A7AEBA5D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697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Our Goal?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22331-EA27-4B1A-A003-286D04018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2BD4B-3F5D-4CD7-A93D-6CA1342D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26" y="1271208"/>
            <a:ext cx="4791757" cy="35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4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3B45-B4E5-4A2B-A0BE-253EE902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6" y="1978743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67AE-C777-4602-B25A-2D5FB357B0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440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A4F-F37A-4A28-90B5-B091A3F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B55D18-7D8B-4A52-868E-8BE6C7B49C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0231" y="1143614"/>
                <a:ext cx="6761100" cy="3409200"/>
              </a:xfrm>
            </p:spPr>
            <p:txBody>
              <a:bodyPr/>
              <a:lstStyle/>
              <a:p>
                <a:pPr marL="76200" indent="0" algn="ctr">
                  <a:buNone/>
                </a:pPr>
                <a:r>
                  <a:rPr lang="en-US" dirty="0"/>
                  <a:t>Similar to the linear with additional one step</a:t>
                </a:r>
              </a:p>
              <a:p>
                <a:pPr marL="76200" indent="0" algn="ctr">
                  <a:buNone/>
                </a:pPr>
                <a:endParaRPr lang="en-US" dirty="0"/>
              </a:p>
              <a:p>
                <a:pPr marL="76200" indent="0" algn="ctr">
                  <a:buNone/>
                </a:pPr>
                <a:endParaRPr lang="en-US" dirty="0"/>
              </a:p>
              <a:p>
                <a:pPr marL="76200" indent="0" algn="ctr">
                  <a:buNone/>
                </a:pPr>
                <a:r>
                  <a:rPr lang="en-US" dirty="0"/>
                  <a:t>Apply sigmoid function on linear regression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76200" indent="0" algn="ctr">
                  <a:buNone/>
                </a:pPr>
                <a:endParaRPr lang="en-US" dirty="0"/>
              </a:p>
              <a:p>
                <a:pPr marL="7620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7620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B55D18-7D8B-4A52-868E-8BE6C7B49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231" y="1143614"/>
                <a:ext cx="6761100" cy="3409200"/>
              </a:xfrm>
              <a:blipFill>
                <a:blip r:embed="rId2"/>
                <a:stretch>
                  <a:fillRect b="-6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8A50E-6997-4322-81C9-467DBA0D66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1970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FDDF0-57A7-466F-8F4E-26940C6EA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1FF24D-3299-424C-8F44-5E4496F60BE3}"/>
              </a:ext>
            </a:extLst>
          </p:cNvPr>
          <p:cNvSpPr txBox="1">
            <a:spLocks/>
          </p:cNvSpPr>
          <p:nvPr/>
        </p:nvSpPr>
        <p:spPr>
          <a:xfrm>
            <a:off x="970866" y="21430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812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8AA-78D1-45D7-B441-C770B7D2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7EDA-C6ED-4FDE-911C-79763840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221581"/>
            <a:ext cx="7075531" cy="3492469"/>
          </a:xfrm>
        </p:spPr>
        <p:txBody>
          <a:bodyPr/>
          <a:lstStyle/>
          <a:p>
            <a:r>
              <a:rPr lang="en-US" dirty="0"/>
              <a:t>Sensitive to outliers</a:t>
            </a:r>
          </a:p>
          <a:p>
            <a:pPr lvl="1"/>
            <a:r>
              <a:rPr lang="en-US" dirty="0"/>
              <a:t>If all your data is within the range of 10 to 40 on the x-axis and have two points or more in the range of 200 then this could significantly affect the results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Assume there is linear relation between dependent and independent variables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C2FA-9803-423C-BE17-A2D5093F00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5065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CECB-4C25-4562-BA03-8967C88B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A49E-9F97-4CBC-B84B-28BFBAA9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48935"/>
            <a:ext cx="6761100" cy="3271266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Cross Validation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Confusion Matrices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Overfitting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27604-6F64-4F3E-BD9C-B201ECB5C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324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71A9-56B2-4E2A-8CD1-80C9DADD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B9F8-2566-4941-AD75-4C2DF80E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1261835"/>
            <a:ext cx="6761100" cy="3694793"/>
          </a:xfrm>
        </p:spPr>
        <p:txBody>
          <a:bodyPr/>
          <a:lstStyle/>
          <a:p>
            <a:r>
              <a:rPr lang="en-US" dirty="0"/>
              <a:t>Analysis Steps</a:t>
            </a:r>
          </a:p>
          <a:p>
            <a:r>
              <a:rPr lang="en-US" dirty="0"/>
              <a:t>NumPy and Panda</a:t>
            </a:r>
          </a:p>
          <a:p>
            <a:r>
              <a:rPr lang="en-US" dirty="0"/>
              <a:t>Supervised vs Unsupervised</a:t>
            </a:r>
          </a:p>
          <a:p>
            <a:r>
              <a:rPr lang="en-US" dirty="0"/>
              <a:t>Regression Classifiers</a:t>
            </a:r>
          </a:p>
          <a:p>
            <a:r>
              <a:rPr lang="en-US" dirty="0"/>
              <a:t>Evaluation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A2BD7-DDBE-4025-A7AA-50CA5C4B5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83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8022-6B95-4DA8-9991-03BBA693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31C5-CAC1-4EA1-B9D6-474D689E9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Is used to evaluate a machine learning model by running it K times.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Usually K is set to 10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312DD-4400-457B-BB59-69252C239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865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3725-9638-43E7-9EC6-19994F4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A5B42-D792-4A96-B423-27B4256B62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E8F69-2730-489F-8E10-307E5869596B}"/>
              </a:ext>
            </a:extLst>
          </p:cNvPr>
          <p:cNvSpPr/>
          <p:nvPr/>
        </p:nvSpPr>
        <p:spPr>
          <a:xfrm>
            <a:off x="2800350" y="2043113"/>
            <a:ext cx="1228725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C43A6-A117-495E-B519-108B238C03DD}"/>
              </a:ext>
            </a:extLst>
          </p:cNvPr>
          <p:cNvSpPr/>
          <p:nvPr/>
        </p:nvSpPr>
        <p:spPr>
          <a:xfrm>
            <a:off x="4710111" y="2043113"/>
            <a:ext cx="1228725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86925-670F-47AD-A216-9C2077064B6B}"/>
              </a:ext>
            </a:extLst>
          </p:cNvPr>
          <p:cNvSpPr/>
          <p:nvPr/>
        </p:nvSpPr>
        <p:spPr>
          <a:xfrm>
            <a:off x="2800348" y="3170926"/>
            <a:ext cx="1228725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39824-2F93-461A-A715-EC1516292724}"/>
              </a:ext>
            </a:extLst>
          </p:cNvPr>
          <p:cNvSpPr/>
          <p:nvPr/>
        </p:nvSpPr>
        <p:spPr>
          <a:xfrm>
            <a:off x="4710111" y="3170926"/>
            <a:ext cx="1228725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C8B71-AFDA-43D7-AE47-40B0A645B878}"/>
              </a:ext>
            </a:extLst>
          </p:cNvPr>
          <p:cNvSpPr txBox="1"/>
          <p:nvPr/>
        </p:nvSpPr>
        <p:spPr>
          <a:xfrm>
            <a:off x="911181" y="278606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4281D-6D37-456A-859F-FDBA25EE0791}"/>
              </a:ext>
            </a:extLst>
          </p:cNvPr>
          <p:cNvSpPr txBox="1"/>
          <p:nvPr/>
        </p:nvSpPr>
        <p:spPr>
          <a:xfrm>
            <a:off x="3635331" y="1332163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4AC2E-E203-4457-9B7D-71CE5907D155}"/>
              </a:ext>
            </a:extLst>
          </p:cNvPr>
          <p:cNvSpPr txBox="1"/>
          <p:nvPr/>
        </p:nvSpPr>
        <p:spPr>
          <a:xfrm>
            <a:off x="3238287" y="1687638"/>
            <a:ext cx="3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5BE55-34AD-4A09-9225-9C8E6132925C}"/>
              </a:ext>
            </a:extLst>
          </p:cNvPr>
          <p:cNvSpPr txBox="1"/>
          <p:nvPr/>
        </p:nvSpPr>
        <p:spPr>
          <a:xfrm>
            <a:off x="5219487" y="1687637"/>
            <a:ext cx="3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5AC12-1319-40DB-A96B-C00A1B55C135}"/>
              </a:ext>
            </a:extLst>
          </p:cNvPr>
          <p:cNvSpPr txBox="1"/>
          <p:nvPr/>
        </p:nvSpPr>
        <p:spPr>
          <a:xfrm>
            <a:off x="2283406" y="2308331"/>
            <a:ext cx="3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D25B3-33C8-4B01-9503-983047F9AC4C}"/>
              </a:ext>
            </a:extLst>
          </p:cNvPr>
          <p:cNvSpPr txBox="1"/>
          <p:nvPr/>
        </p:nvSpPr>
        <p:spPr>
          <a:xfrm>
            <a:off x="2283406" y="3438518"/>
            <a:ext cx="3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33166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70E7-2F26-4839-9AD0-9980FDBD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A6A61-C04F-423A-B2D9-216B8E91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24076"/>
            <a:ext cx="6761100" cy="3222171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Precision</a:t>
            </a:r>
          </a:p>
          <a:p>
            <a:pPr marL="76200" indent="0" algn="ctr">
              <a:buNone/>
            </a:pPr>
            <a:endParaRPr lang="en-CA" dirty="0">
              <a:solidFill>
                <a:schemeClr val="accent6"/>
              </a:solidFill>
            </a:endParaRPr>
          </a:p>
          <a:p>
            <a:pPr marL="76200" indent="0" algn="ctr">
              <a:buNone/>
            </a:pPr>
            <a:r>
              <a:rPr lang="en-CA" dirty="0">
                <a:solidFill>
                  <a:schemeClr val="accent5"/>
                </a:solidFill>
              </a:rPr>
              <a:t>Recall</a:t>
            </a:r>
          </a:p>
          <a:p>
            <a:pPr marL="76200" indent="0" algn="ctr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76200" indent="0" algn="ctr">
              <a:buNone/>
            </a:pPr>
            <a:r>
              <a:rPr lang="en-CA" dirty="0" err="1">
                <a:solidFill>
                  <a:schemeClr val="accent6"/>
                </a:solidFill>
              </a:rPr>
              <a:t>Fscore</a:t>
            </a:r>
            <a:endParaRPr lang="en-CA" dirty="0">
              <a:solidFill>
                <a:schemeClr val="accent6"/>
              </a:solidFill>
            </a:endParaRPr>
          </a:p>
          <a:p>
            <a:pPr marL="76200" indent="0" algn="ctr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76200" indent="0" algn="ctr">
              <a:buNone/>
            </a:pPr>
            <a:r>
              <a:rPr lang="en-CA" dirty="0">
                <a:solidFill>
                  <a:schemeClr val="accent1"/>
                </a:solidFill>
              </a:rPr>
              <a:t>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36FD-18F8-4060-A0AA-969C552369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49195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C9F-F3D5-4DC7-AB02-B0DAEA5B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5FF41-579A-4324-BCDF-C39914251C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8B53D-1C3F-4951-B560-78ED64A1AE8C}"/>
                  </a:ext>
                </a:extLst>
              </p:cNvPr>
              <p:cNvSpPr txBox="1"/>
              <p:nvPr/>
            </p:nvSpPr>
            <p:spPr>
              <a:xfrm>
                <a:off x="2677446" y="2951467"/>
                <a:ext cx="257134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𝑃𝑃𝑉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8B53D-1C3F-4951-B560-78ED64A1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46" y="2951467"/>
                <a:ext cx="2571345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593126B-FA2B-43E3-A412-2EAA84B5498F}"/>
              </a:ext>
            </a:extLst>
          </p:cNvPr>
          <p:cNvSpPr txBox="1"/>
          <p:nvPr/>
        </p:nvSpPr>
        <p:spPr>
          <a:xfrm>
            <a:off x="1732935" y="1545702"/>
            <a:ext cx="557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Measures how many data points are actually positives over how many are predicted as positives</a:t>
            </a:r>
          </a:p>
        </p:txBody>
      </p:sp>
    </p:spTree>
    <p:extLst>
      <p:ext uri="{BB962C8B-B14F-4D97-AF65-F5344CB8AC3E}">
        <p14:creationId xmlns:p14="http://schemas.microsoft.com/office/powerpoint/2010/main" val="181156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C9F-F3D5-4DC7-AB02-B0DAEA5B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Recall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5FF41-579A-4324-BCDF-C39914251C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8B53D-1C3F-4951-B560-78ED64A1AE8C}"/>
                  </a:ext>
                </a:extLst>
              </p:cNvPr>
              <p:cNvSpPr txBox="1"/>
              <p:nvPr/>
            </p:nvSpPr>
            <p:spPr>
              <a:xfrm>
                <a:off x="2848896" y="3222929"/>
                <a:ext cx="2611421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𝑃𝑃𝑉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8B53D-1C3F-4951-B560-78ED64A1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96" y="3222929"/>
                <a:ext cx="2611421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593126B-FA2B-43E3-A412-2EAA84B5498F}"/>
              </a:ext>
            </a:extLst>
          </p:cNvPr>
          <p:cNvSpPr txBox="1"/>
          <p:nvPr/>
        </p:nvSpPr>
        <p:spPr>
          <a:xfrm>
            <a:off x="1660363" y="1487645"/>
            <a:ext cx="5574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Measures how many data points are actually positive over how many are predicted as positives and how many are incorrectly labeled as not positives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91A6-E9F1-44BA-AF3D-3E761430FBB9}"/>
              </a:ext>
            </a:extLst>
          </p:cNvPr>
          <p:cNvSpPr txBox="1"/>
          <p:nvPr/>
        </p:nvSpPr>
        <p:spPr>
          <a:xfrm>
            <a:off x="1784554" y="4473307"/>
            <a:ext cx="557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Known also as sensitivity</a:t>
            </a:r>
          </a:p>
        </p:txBody>
      </p:sp>
    </p:spTree>
    <p:extLst>
      <p:ext uri="{BB962C8B-B14F-4D97-AF65-F5344CB8AC3E}">
        <p14:creationId xmlns:p14="http://schemas.microsoft.com/office/powerpoint/2010/main" val="20182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C63B-061D-4E4C-93E0-A4C22A19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0"/>
            <a:ext cx="6761100" cy="857400"/>
          </a:xfrm>
        </p:spPr>
        <p:txBody>
          <a:bodyPr/>
          <a:lstStyle/>
          <a:p>
            <a:pPr algn="ctr"/>
            <a:r>
              <a:rPr lang="en-CA" dirty="0" err="1"/>
              <a:t>Fscore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B2B3C-0586-4491-AC01-427D37B9E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D044C-C037-440D-BA34-692E2C19EB55}"/>
                  </a:ext>
                </a:extLst>
              </p:cNvPr>
              <p:cNvSpPr txBox="1"/>
              <p:nvPr/>
            </p:nvSpPr>
            <p:spPr>
              <a:xfrm>
                <a:off x="2057401" y="1757937"/>
                <a:ext cx="3861110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D044C-C037-440D-BA34-692E2C19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1757937"/>
                <a:ext cx="3861110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1A686B-D173-4C9B-8EE6-22B8C8399FC4}"/>
                  </a:ext>
                </a:extLst>
              </p:cNvPr>
              <p:cNvSpPr txBox="1"/>
              <p:nvPr/>
            </p:nvSpPr>
            <p:spPr>
              <a:xfrm>
                <a:off x="2625674" y="3087136"/>
                <a:ext cx="3971023" cy="825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1A686B-D173-4C9B-8EE6-22B8C8399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74" y="3087136"/>
                <a:ext cx="3971023" cy="825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648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EB5B-C8B5-4379-9B06-2E7E9C74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D81BA-3954-473B-A2FE-D43E5E62E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7F21D3-D584-42DE-8814-0137848DF5D6}"/>
                  </a:ext>
                </a:extLst>
              </p:cNvPr>
              <p:cNvSpPr txBox="1"/>
              <p:nvPr/>
            </p:nvSpPr>
            <p:spPr>
              <a:xfrm>
                <a:off x="2960237" y="2478881"/>
                <a:ext cx="2277226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7F21D3-D584-42DE-8814-0137848DF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237" y="2478881"/>
                <a:ext cx="2277226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1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81CE-8B71-4032-A2A5-DAFE6706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Output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AA076-B6C4-46D1-9429-EEE4A3A3F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04887"/>
            <a:ext cx="6761100" cy="2052638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Communicate output with domain experts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Does the data answer your questions? How?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Are there any factors that may influence the output generated</a:t>
            </a:r>
          </a:p>
          <a:p>
            <a:pPr marL="76200" indent="0" algn="ctr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 results make sense or provide something interesting to investigate.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57C9-626D-4037-A306-CEACEEBEF2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2950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39F9-A01A-4801-BCF5-7E72585E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Analysis Pitfalls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4BC0-9439-47AA-A331-C79190E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21556"/>
            <a:ext cx="6761100" cy="3692494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Don’t jump directly to conclusions as results may be  of broad applicability or reverse causation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Make sure to understand tools being used</a:t>
            </a:r>
          </a:p>
          <a:p>
            <a:pPr marL="76200" indent="0" algn="ctr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76200" indent="0" algn="ctr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Make sure you understand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D1CE-5BF8-48B9-9C49-90B5537208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0877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2489-FF8D-49A2-B26A-1B281E99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86" y="0"/>
            <a:ext cx="6761100" cy="857400"/>
          </a:xfrm>
        </p:spPr>
        <p:txBody>
          <a:bodyPr/>
          <a:lstStyle/>
          <a:p>
            <a:pPr algn="ctr"/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FDA9-0C65-41F0-ADE5-0670B3D5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586" y="2357666"/>
            <a:ext cx="6761100" cy="530679"/>
          </a:xfrm>
        </p:spPr>
        <p:txBody>
          <a:bodyPr/>
          <a:lstStyle/>
          <a:p>
            <a:pPr marL="76200" indent="0" algn="ctr">
              <a:buNone/>
            </a:pPr>
            <a:r>
              <a:rPr lang="en-CA" sz="2800" dirty="0">
                <a:solidFill>
                  <a:schemeClr val="accent2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AE8F0-B4DC-493B-B77D-5D1FE8643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225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9356-5E94-4CFA-91C5-1D381044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26D2-B673-4699-BF03-534AA124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7300"/>
            <a:ext cx="6761100" cy="1314450"/>
          </a:xfrm>
        </p:spPr>
        <p:txBody>
          <a:bodyPr/>
          <a:lstStyle/>
          <a:p>
            <a:pPr marL="76200" indent="0" algn="ctr">
              <a:buNone/>
            </a:pPr>
            <a:r>
              <a:rPr lang="en-CA" dirty="0">
                <a:solidFill>
                  <a:schemeClr val="accent2"/>
                </a:solidFill>
              </a:rPr>
              <a:t>Data Analysis has been around for some time but recently gained popularity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28CCD-A5B0-4AEE-8069-35C58A065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35F5FFC-974E-4ABF-A4AD-374197CC9A60}"/>
              </a:ext>
            </a:extLst>
          </p:cNvPr>
          <p:cNvSpPr txBox="1">
            <a:spLocks/>
          </p:cNvSpPr>
          <p:nvPr/>
        </p:nvSpPr>
        <p:spPr>
          <a:xfrm>
            <a:off x="718300" y="2867025"/>
            <a:ext cx="6761100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>
                <a:solidFill>
                  <a:schemeClr val="accent5"/>
                </a:solidFill>
              </a:rPr>
              <a:t>Data analysis is used to discover hidden information that can be of specific value</a:t>
            </a:r>
          </a:p>
        </p:txBody>
      </p:sp>
    </p:spTree>
    <p:extLst>
      <p:ext uri="{BB962C8B-B14F-4D97-AF65-F5344CB8AC3E}">
        <p14:creationId xmlns:p14="http://schemas.microsoft.com/office/powerpoint/2010/main" val="37008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9356-5E94-4CFA-91C5-1D381044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66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Data Analysis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28CCD-A5B0-4AEE-8069-35C58A065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2B9750-1A98-483E-913D-B67B1AAC94F9}"/>
              </a:ext>
            </a:extLst>
          </p:cNvPr>
          <p:cNvGraphicFramePr/>
          <p:nvPr>
            <p:extLst/>
          </p:nvPr>
        </p:nvGraphicFramePr>
        <p:xfrm>
          <a:off x="1223963" y="100168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3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0B70-A36B-4172-9E6C-7F5DFF7C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What is NumPy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E3B2-837E-4378-BA35-17B5EA4C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27441"/>
            <a:ext cx="6761100" cy="857399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NumPy is a Python C extension library for array-oriented computing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E57B5-3148-4675-98DE-D112C8CE3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C07830-A78D-4129-A7F3-401D09973F77}"/>
              </a:ext>
            </a:extLst>
          </p:cNvPr>
          <p:cNvSpPr txBox="1">
            <a:spLocks/>
          </p:cNvSpPr>
          <p:nvPr/>
        </p:nvSpPr>
        <p:spPr>
          <a:xfrm>
            <a:off x="718300" y="2755548"/>
            <a:ext cx="6761100" cy="109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/>
              <a:t>Elements in NumPy array all should be the same type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2DEA0E-F64A-430F-8CA8-B14E0E27D07E}"/>
              </a:ext>
            </a:extLst>
          </p:cNvPr>
          <p:cNvSpPr txBox="1">
            <a:spLocks/>
          </p:cNvSpPr>
          <p:nvPr/>
        </p:nvSpPr>
        <p:spPr>
          <a:xfrm>
            <a:off x="510216" y="4017789"/>
            <a:ext cx="6761100" cy="109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CA" dirty="0"/>
              <a:t>Suited for many application such as image processing and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110628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171-8F85-44A4-A998-2FC6B80C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38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What is NumPy (Cont.)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0FF37-49A1-4F59-A4D8-B029F3C7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761100" cy="760933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Matrix is of fixed size =&gt; once created the size is fixed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C9AEF-C168-4C41-AFD5-C1B31E2DC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1214E7-9A17-4E2A-85ED-21C860087B95}"/>
              </a:ext>
            </a:extLst>
          </p:cNvPr>
          <p:cNvSpPr txBox="1">
            <a:spLocks/>
          </p:cNvSpPr>
          <p:nvPr/>
        </p:nvSpPr>
        <p:spPr>
          <a:xfrm>
            <a:off x="640231" y="3444088"/>
            <a:ext cx="6761100" cy="76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US" dirty="0"/>
              <a:t>How can we add more values?</a:t>
            </a:r>
          </a:p>
        </p:txBody>
      </p:sp>
    </p:spTree>
    <p:extLst>
      <p:ext uri="{BB962C8B-B14F-4D97-AF65-F5344CB8AC3E}">
        <p14:creationId xmlns:p14="http://schemas.microsoft.com/office/powerpoint/2010/main" val="385387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55FE-6678-41C5-98AD-D7FF7400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CA" dirty="0"/>
              <a:t>Quick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5C88-CF1B-4E69-8688-3922E50B2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446EAE-0727-42E6-9C40-3A7E65C4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88" y="2968939"/>
            <a:ext cx="6761100" cy="838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C2EF079-6323-4F4B-B99B-C443586DDCAA}"/>
              </a:ext>
            </a:extLst>
          </p:cNvPr>
          <p:cNvSpPr txBox="1">
            <a:spLocks/>
          </p:cNvSpPr>
          <p:nvPr/>
        </p:nvSpPr>
        <p:spPr>
          <a:xfrm>
            <a:off x="495088" y="1865854"/>
            <a:ext cx="676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1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80A-44AC-4595-A053-3E455F2A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pPr algn="ctr"/>
            <a:r>
              <a:rPr lang="en-US" dirty="0"/>
              <a:t>1D-Array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55B6-399A-45F7-AB96-879E8D8CC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x= </a:t>
            </a:r>
            <a:r>
              <a:rPr lang="en-US" dirty="0" err="1"/>
              <a:t>np.array</a:t>
            </a:r>
            <a:r>
              <a:rPr lang="en-US" dirty="0"/>
              <a:t>([2,3,4])</a:t>
            </a:r>
          </a:p>
          <a:p>
            <a:pPr marL="76200" indent="0" algn="ctr">
              <a:buNone/>
            </a:pPr>
            <a:r>
              <a:rPr lang="en-US" dirty="0" err="1"/>
              <a:t>x.dtype</a:t>
            </a:r>
            <a:endParaRPr lang="en-US" dirty="0"/>
          </a:p>
          <a:p>
            <a:pPr marL="76200" indent="0" algn="ctr">
              <a:buNone/>
            </a:pPr>
            <a:r>
              <a:rPr lang="en-US" dirty="0"/>
              <a:t>y= </a:t>
            </a:r>
            <a:r>
              <a:rPr lang="en-US" dirty="0" err="1"/>
              <a:t>np.array</a:t>
            </a:r>
            <a:r>
              <a:rPr lang="en-US" dirty="0"/>
              <a:t>([2,3.4,4])</a:t>
            </a:r>
          </a:p>
          <a:p>
            <a:pPr marL="76200" indent="0" algn="ctr">
              <a:buNone/>
            </a:pPr>
            <a:r>
              <a:rPr lang="en-US" dirty="0" err="1"/>
              <a:t>y.dtype</a:t>
            </a:r>
            <a:endParaRPr lang="en-US" dirty="0"/>
          </a:p>
          <a:p>
            <a:pPr marL="7620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EBDF6-AD21-40F9-A7C3-A59F4A527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003304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10234</TotalTime>
  <Words>1012</Words>
  <Application>Microsoft Office PowerPoint</Application>
  <PresentationFormat>On-screen Show (16:9)</PresentationFormat>
  <Paragraphs>246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Dosis Light</vt:lpstr>
      <vt:lpstr>Titillium Web Light</vt:lpstr>
      <vt:lpstr>Mowbray template</vt:lpstr>
      <vt:lpstr>Regression Classifiers</vt:lpstr>
      <vt:lpstr>Instructor Info</vt:lpstr>
      <vt:lpstr>Outline</vt:lpstr>
      <vt:lpstr>Data Analysis</vt:lpstr>
      <vt:lpstr>Data Analysis Steps</vt:lpstr>
      <vt:lpstr>What is NumPy ?</vt:lpstr>
      <vt:lpstr>What is NumPy (Cont.) ?</vt:lpstr>
      <vt:lpstr>Quick Start</vt:lpstr>
      <vt:lpstr>1D-Array</vt:lpstr>
      <vt:lpstr>2D-Array</vt:lpstr>
      <vt:lpstr>Basics</vt:lpstr>
      <vt:lpstr>Split Array</vt:lpstr>
      <vt:lpstr>Matplotlib with NumPy</vt:lpstr>
      <vt:lpstr>Example –Plot one Line</vt:lpstr>
      <vt:lpstr>Example –Plot Two Lines</vt:lpstr>
      <vt:lpstr>Panda</vt:lpstr>
      <vt:lpstr>Quick Start</vt:lpstr>
      <vt:lpstr>Panda</vt:lpstr>
      <vt:lpstr>Normalization</vt:lpstr>
      <vt:lpstr>Supervised vs Unsupervised</vt:lpstr>
      <vt:lpstr>Regression Analysis </vt:lpstr>
      <vt:lpstr>Linear Regression</vt:lpstr>
      <vt:lpstr>Linear Regression (Cont.)</vt:lpstr>
      <vt:lpstr>Our Goal?</vt:lpstr>
      <vt:lpstr>Exercise</vt:lpstr>
      <vt:lpstr>Logistic Regression</vt:lpstr>
      <vt:lpstr>PowerPoint Presentation</vt:lpstr>
      <vt:lpstr>Limitations</vt:lpstr>
      <vt:lpstr>Validation</vt:lpstr>
      <vt:lpstr>Cross Validation</vt:lpstr>
      <vt:lpstr>Confusion Matrix</vt:lpstr>
      <vt:lpstr>Validation</vt:lpstr>
      <vt:lpstr>Precision</vt:lpstr>
      <vt:lpstr>Recall</vt:lpstr>
      <vt:lpstr>Fscore</vt:lpstr>
      <vt:lpstr>Specificity</vt:lpstr>
      <vt:lpstr>Output Interpretation</vt:lpstr>
      <vt:lpstr>Analysis Pitfalls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ASarhan</cp:lastModifiedBy>
  <cp:revision>340</cp:revision>
  <dcterms:modified xsi:type="dcterms:W3CDTF">2019-05-27T14:34:51Z</dcterms:modified>
</cp:coreProperties>
</file>