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b710ae3bf_4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b710ae3bf_4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8b710ae3bf_4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 rot="5400000">
            <a:off x="2666998" y="-2667003"/>
            <a:ext cx="6857998" cy="12192008"/>
          </a:xfrm>
          <a:prstGeom prst="rect">
            <a:avLst/>
          </a:prstGeom>
          <a:gradFill>
            <a:gsLst>
              <a:gs pos="0">
                <a:srgbClr val="1F2952"/>
              </a:gs>
              <a:gs pos="23000">
                <a:srgbClr val="1F2952"/>
              </a:gs>
              <a:gs pos="100000">
                <a:srgbClr val="0C639F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5014" l="0" r="7628" t="5957"/>
          <a:stretch/>
        </p:blipFill>
        <p:spPr>
          <a:xfrm>
            <a:off x="4502425" y="-6733"/>
            <a:ext cx="7689575" cy="686473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type="title"/>
          </p:nvPr>
        </p:nvSpPr>
        <p:spPr>
          <a:xfrm>
            <a:off x="2597029" y="1990515"/>
            <a:ext cx="8970685" cy="2889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668864" y="6582020"/>
            <a:ext cx="1523136" cy="275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09599" y="1"/>
            <a:ext cx="10814756" cy="10668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09600" y="1338650"/>
            <a:ext cx="10972800" cy="4787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0668864" y="6582020"/>
            <a:ext cx="1523136" cy="275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 rot="5400000">
            <a:off x="5562598" y="-5562601"/>
            <a:ext cx="1066801" cy="12192008"/>
          </a:xfrm>
          <a:prstGeom prst="rect">
            <a:avLst/>
          </a:prstGeom>
          <a:gradFill>
            <a:gsLst>
              <a:gs pos="0">
                <a:srgbClr val="1F2952"/>
              </a:gs>
              <a:gs pos="23000">
                <a:srgbClr val="1F2952"/>
              </a:gs>
              <a:gs pos="100000">
                <a:srgbClr val="0C639F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estHealth_WHITE.png" id="11" name="Google Shape;11;p1"/>
          <p:cNvPicPr preferRelativeResize="0"/>
          <p:nvPr/>
        </p:nvPicPr>
        <p:blipFill rotWithShape="1">
          <a:blip r:embed="rId1">
            <a:alphaModFix amt="24000"/>
          </a:blip>
          <a:srcRect b="33600" l="0" r="80881" t="14082"/>
          <a:stretch/>
        </p:blipFill>
        <p:spPr>
          <a:xfrm>
            <a:off x="9968948" y="0"/>
            <a:ext cx="2223052" cy="106680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609599" y="1"/>
            <a:ext cx="10814756" cy="10668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09600" y="1338650"/>
            <a:ext cx="10972800" cy="4787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73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668864" y="6582020"/>
            <a:ext cx="1523136" cy="275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0" y="6630080"/>
            <a:ext cx="6096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West Health Institute – MLDM 2020</a:t>
            </a:r>
            <a:endParaRPr sz="12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WestHealth/mldm2020/issues/" TargetMode="External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WestHealth/mldm2020/" TargetMode="External"/><Relationship Id="rId4" Type="http://schemas.openxmlformats.org/officeDocument/2006/relationships/hyperlink" Target="https://www.westhealth.or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 rot="5400000">
            <a:off x="2667002" y="-2667000"/>
            <a:ext cx="6857998" cy="12192000"/>
          </a:xfrm>
          <a:prstGeom prst="rect">
            <a:avLst/>
          </a:prstGeom>
          <a:gradFill>
            <a:gsLst>
              <a:gs pos="0">
                <a:srgbClr val="1F2952"/>
              </a:gs>
              <a:gs pos="23000">
                <a:srgbClr val="1F2952"/>
              </a:gs>
              <a:gs pos="100000">
                <a:srgbClr val="0C639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0668864" y="6582020"/>
            <a:ext cx="1523136" cy="275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1752" y="1866362"/>
            <a:ext cx="4936307" cy="1049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609599" y="1"/>
            <a:ext cx="10814756" cy="10668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The Algorithm</a:t>
            </a:r>
            <a:endParaRPr/>
          </a:p>
        </p:txBody>
      </p:sp>
      <p:pic>
        <p:nvPicPr>
          <p:cNvPr descr="Screen Shot 2020-06-24 at 9.46.56 PM.png" id="91" name="Google Shape;91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5368" l="0" r="0" t="-5369"/>
          <a:stretch/>
        </p:blipFill>
        <p:spPr>
          <a:xfrm>
            <a:off x="609600" y="1338650"/>
            <a:ext cx="10972800" cy="4787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609599" y="1"/>
            <a:ext cx="10814756" cy="10668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Experiment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609600" y="1338650"/>
            <a:ext cx="10972800" cy="4787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/>
              <a:t>6 Public Datasets</a:t>
            </a:r>
            <a:endParaRPr/>
          </a:p>
          <a:p>
            <a:pPr indent="-18415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t/>
            </a:r>
            <a:endParaRPr/>
          </a:p>
          <a:p>
            <a:pPr indent="-18415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t/>
            </a:r>
            <a:endParaRPr/>
          </a:p>
          <a:p>
            <a:pPr indent="-18415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/>
              <a:t>Implemented Using Tensorflow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/>
              <a:t>Subjected 3 Missingness Mechanisms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MAR and MNAR</a:t>
            </a:r>
            <a:endParaRPr/>
          </a:p>
          <a:p>
            <a:pPr indent="-228600" lvl="2" marL="11430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Designate trigger columns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/>
              <a:t>Compared Mean, Gondara’s DAE, MICE and our technique.</a:t>
            </a:r>
            <a:endParaRPr/>
          </a:p>
          <a:p>
            <a:pPr indent="-18415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t/>
            </a:r>
            <a:endParaRPr/>
          </a:p>
          <a:p>
            <a:pPr indent="-18415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t/>
            </a:r>
            <a:endParaRPr/>
          </a:p>
        </p:txBody>
      </p:sp>
      <p:pic>
        <p:nvPicPr>
          <p:cNvPr descr="Screen Shot 2020-06-24 at 9.48.03 PM.png" id="98" name="Google Shape;98;p14"/>
          <p:cNvPicPr preferRelativeResize="0"/>
          <p:nvPr/>
        </p:nvPicPr>
        <p:blipFill rotWithShape="1">
          <a:blip r:embed="rId3">
            <a:alphaModFix/>
          </a:blip>
          <a:srcRect b="0" l="-16261" r="-16261" t="0"/>
          <a:stretch/>
        </p:blipFill>
        <p:spPr>
          <a:xfrm>
            <a:off x="5645925" y="1338650"/>
            <a:ext cx="5936476" cy="2590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609599" y="1"/>
            <a:ext cx="10814756" cy="10668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Evaluating Imputation Models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609600" y="1338650"/>
            <a:ext cx="10972800" cy="4787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Complete Data Set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Clobber Data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Impute Data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Compare Data</a:t>
            </a:r>
            <a:endParaRPr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609599" y="1"/>
            <a:ext cx="10814756" cy="10668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Results</a:t>
            </a:r>
            <a:endParaRPr/>
          </a:p>
        </p:txBody>
      </p:sp>
      <p:pic>
        <p:nvPicPr>
          <p:cNvPr descr="Screen Shot 2020-06-24 at 9.47.26 PM.png" id="110" name="Google Shape;110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32639" r="-32638" t="0"/>
          <a:stretch/>
        </p:blipFill>
        <p:spPr>
          <a:xfrm>
            <a:off x="609600" y="1914782"/>
            <a:ext cx="10972800" cy="421138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4574170" y="1392798"/>
            <a:ext cx="29605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RMS Error on Imputed Values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609599" y="1"/>
            <a:ext cx="10814756" cy="10668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Other Metrics</a:t>
            </a:r>
            <a:endParaRPr/>
          </a:p>
        </p:txBody>
      </p:sp>
      <p:pic>
        <p:nvPicPr>
          <p:cNvPr descr="Screen Shot 2020-06-25 at 11.18.06 AM.png" id="117" name="Google Shape;11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528" y="1487876"/>
            <a:ext cx="4445000" cy="793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20-06-24 at 9.47.33 PM.png" id="118" name="Google Shape;118;p1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-2620" l="0" r="0" t="-3246"/>
          <a:stretch/>
        </p:blipFill>
        <p:spPr>
          <a:xfrm>
            <a:off x="609599" y="2970974"/>
            <a:ext cx="10972801" cy="336710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4087979" y="2678501"/>
            <a:ext cx="39805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Covariance Drift x10  MNAR Missingness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609599" y="1"/>
            <a:ext cx="10814756" cy="10668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609600" y="1338650"/>
            <a:ext cx="10972800" cy="4787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/>
              <a:t>Denoising Autoencoders with Metamorphic Truth and Imputation Feedback outperforms DAE and MICE with respect to RMSE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/>
              <a:t>Our technique is on par with MICE on preserving covariance relationships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/>
              <a:t>Metamorphic Truth: a possible new training mechanism that warrants further investigation.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609599" y="1"/>
            <a:ext cx="10814700" cy="106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609600" y="1338650"/>
            <a:ext cx="10972800" cy="478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Submit an issue at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https://github.com/WestHealth/mldm2020/issues/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7150" y="288660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472544" y="1990515"/>
            <a:ext cx="11095171" cy="2889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/>
              <a:t>Multiple Imputation with Denoising Autoencoder </a:t>
            </a:r>
            <a:br>
              <a:rPr lang="en-US"/>
            </a:br>
            <a:r>
              <a:rPr lang="en-US" sz="3100"/>
              <a:t>using Metamorphic Truth and Imputation Feedback</a:t>
            </a:r>
            <a:br>
              <a:rPr lang="en-US" sz="3100"/>
            </a:br>
            <a:r>
              <a:rPr lang="en-US" sz="3100"/>
              <a:t> </a:t>
            </a:r>
            <a:br>
              <a:rPr lang="en-US" sz="4000"/>
            </a:br>
            <a:r>
              <a:rPr lang="en-US" sz="2200"/>
              <a:t>Haw-minn Lu, Giancarlo Perrone, José Unpingco</a:t>
            </a:r>
            <a:endParaRPr sz="2200"/>
          </a:p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10668864" y="6582020"/>
            <a:ext cx="1523136" cy="275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5"/>
          <p:cNvSpPr txBox="1"/>
          <p:nvPr/>
        </p:nvSpPr>
        <p:spPr>
          <a:xfrm>
            <a:off x="5803429" y="5104692"/>
            <a:ext cx="611353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16th International Conference on 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Machine Learning and Data Mining 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MLDM 2020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July 20-21, 2020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Amsterdam, The Netherlands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609599" y="1"/>
            <a:ext cx="10814756" cy="10668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609600" y="1338650"/>
            <a:ext cx="10972800" cy="4787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/>
              <a:t>Resources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Slides are available at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https://github.com/WestHealth/mldm2020/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Institute Website: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https://www.westhealth.org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/>
              <a:t>Missing Data Problem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/>
              <a:t>Imputation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/>
              <a:t>Missingness Model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/>
              <a:t>Denoising Autoencoders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/>
              <a:t>Training with Metamorphic Truth and Imputation Feedback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/>
              <a:t>Experiment/Results</a:t>
            </a:r>
            <a:endParaRPr/>
          </a:p>
          <a:p>
            <a:pPr indent="-18415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t/>
            </a:r>
            <a:endParaRPr/>
          </a:p>
          <a:p>
            <a:pPr indent="-18415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t/>
            </a:r>
            <a:endParaRPr/>
          </a:p>
          <a:p>
            <a:pPr indent="-18415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drop2.png" id="49" name="Google Shape;49;p7"/>
          <p:cNvPicPr preferRelativeResize="0"/>
          <p:nvPr/>
        </p:nvPicPr>
        <p:blipFill rotWithShape="1">
          <a:blip r:embed="rId3">
            <a:alphaModFix amt="50000"/>
          </a:blip>
          <a:srcRect b="0" l="-34044" r="-34044" t="0"/>
          <a:stretch/>
        </p:blipFill>
        <p:spPr>
          <a:xfrm>
            <a:off x="-3919841" y="1338650"/>
            <a:ext cx="20116799" cy="4787514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 txBox="1"/>
          <p:nvPr>
            <p:ph type="title"/>
          </p:nvPr>
        </p:nvSpPr>
        <p:spPr>
          <a:xfrm>
            <a:off x="609599" y="1"/>
            <a:ext cx="10814756" cy="10668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The Problem of Missing Data</a:t>
            </a:r>
            <a:endParaRPr/>
          </a:p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609600" y="1338650"/>
            <a:ext cx="10972800" cy="4787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/>
              <a:t>Missing Data Happens for All Sorts of Reasons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/>
              <a:t>How People Treat Missing Data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/>
              <a:t>Imputation of Missing Data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Zero Fill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Mean/Median Fill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MICE</a:t>
            </a:r>
            <a:endParaRPr/>
          </a:p>
          <a:p>
            <a:pPr indent="-18415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609599" y="1"/>
            <a:ext cx="10814756" cy="10668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Missingness Models</a:t>
            </a:r>
            <a:endParaRPr/>
          </a:p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609600" y="1338650"/>
            <a:ext cx="10972800" cy="4787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/>
              <a:t>Missing Completely At Random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/>
              <a:t>Missing At Random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/>
              <a:t>Missing Not At Random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/>
              <a:t>Missingness Patterns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Uniform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Random</a:t>
            </a:r>
            <a:endParaRPr/>
          </a:p>
        </p:txBody>
      </p:sp>
      <p:pic>
        <p:nvPicPr>
          <p:cNvPr id="58" name="Google Shape;5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4777" y="1338650"/>
            <a:ext cx="4857626" cy="51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609599" y="1"/>
            <a:ext cx="10814756" cy="10668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Denoising Autoencoders</a:t>
            </a:r>
            <a:endParaRPr/>
          </a:p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609600" y="1338650"/>
            <a:ext cx="4673949" cy="47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L. Gondara and K. Wang, </a:t>
            </a:r>
            <a:r>
              <a:rPr i="1" lang="en-US" sz="2000"/>
              <a:t>MIDA: Multiple Imputation Using Denoising Autoencoders, </a:t>
            </a:r>
            <a:r>
              <a:rPr lang="en-US" sz="2000"/>
              <a:t> Proceedings of Advances in Knowledge Discovery and Data Mining - 22nd Pacific-Asia Conference, PAKDD 2018, Melbourne, VIC, Australia, June 3-6, 2018, pp. 260-272</a:t>
            </a:r>
            <a:endParaRPr sz="2000"/>
          </a:p>
        </p:txBody>
      </p:sp>
      <p:pic>
        <p:nvPicPr>
          <p:cNvPr descr="Screen Shot 2020-06-30 at 7.57.06 PM.png" id="65" name="Google Shape;6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9532" y="1066804"/>
            <a:ext cx="7184049" cy="5682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609599" y="1"/>
            <a:ext cx="10814756" cy="10668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Thinking Outside the Box with Denoising Autoencoders</a:t>
            </a:r>
            <a:endParaRPr/>
          </a:p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609600" y="1338650"/>
            <a:ext cx="5356047" cy="4976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/>
              <a:t>Metamorphic Truth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/>
              <a:t>Feedback of Imputed Inputs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/>
              <a:t>Training Set Size</a:t>
            </a:r>
            <a:endParaRPr/>
          </a:p>
          <a:p>
            <a:pPr indent="-18415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t/>
            </a:r>
            <a:endParaRPr/>
          </a:p>
        </p:txBody>
      </p:sp>
      <p:pic>
        <p:nvPicPr>
          <p:cNvPr descr="dae.png" id="72" name="Google Shape;7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4664" y="1338650"/>
            <a:ext cx="3618153" cy="4846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20-06-30 at 7.57.13 PM.png" id="77" name="Google Shape;7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913" y="1066804"/>
            <a:ext cx="5265660" cy="537276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1"/>
          <p:cNvSpPr txBox="1"/>
          <p:nvPr>
            <p:ph type="title"/>
          </p:nvPr>
        </p:nvSpPr>
        <p:spPr>
          <a:xfrm>
            <a:off x="609599" y="1"/>
            <a:ext cx="10814756" cy="10668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Metamorphic Truth</a:t>
            </a:r>
            <a:endParaRPr/>
          </a:p>
        </p:txBody>
      </p:sp>
      <p:pic>
        <p:nvPicPr>
          <p:cNvPr descr="Screen Shot 2020-06-24 at 9.54.37 PM.png" id="79" name="Google Shape;7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8055" y="4782392"/>
            <a:ext cx="595630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609599" y="1"/>
            <a:ext cx="10814756" cy="10668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Training Method</a:t>
            </a:r>
            <a:endParaRPr/>
          </a:p>
        </p:txBody>
      </p:sp>
      <p:pic>
        <p:nvPicPr>
          <p:cNvPr descr="junk.eps" id="85" name="Google Shape;85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30767" r="-30766" t="0"/>
          <a:stretch/>
        </p:blipFill>
        <p:spPr>
          <a:xfrm>
            <a:off x="609600" y="1338650"/>
            <a:ext cx="10972800" cy="4787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stHealth_Template_Hybrids_v.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