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3" r:id="rId5"/>
    <p:sldId id="286" r:id="rId6"/>
    <p:sldId id="258" r:id="rId7"/>
    <p:sldId id="267" r:id="rId8"/>
    <p:sldId id="257" r:id="rId9"/>
    <p:sldId id="260" r:id="rId10"/>
    <p:sldId id="262" r:id="rId11"/>
    <p:sldId id="261" r:id="rId12"/>
    <p:sldId id="264" r:id="rId13"/>
    <p:sldId id="268" r:id="rId14"/>
    <p:sldId id="269" r:id="rId15"/>
    <p:sldId id="316" r:id="rId16"/>
    <p:sldId id="319" r:id="rId17"/>
    <p:sldId id="317" r:id="rId18"/>
    <p:sldId id="322" r:id="rId19"/>
    <p:sldId id="270" r:id="rId20"/>
    <p:sldId id="273" r:id="rId21"/>
    <p:sldId id="320" r:id="rId22"/>
    <p:sldId id="281" r:id="rId23"/>
    <p:sldId id="282" r:id="rId24"/>
    <p:sldId id="318" r:id="rId25"/>
    <p:sldId id="332" r:id="rId26"/>
    <p:sldId id="333" r:id="rId27"/>
    <p:sldId id="334" r:id="rId28"/>
    <p:sldId id="279" r:id="rId29"/>
    <p:sldId id="335" r:id="rId30"/>
    <p:sldId id="272" r:id="rId31"/>
    <p:sldId id="336" r:id="rId32"/>
    <p:sldId id="337" r:id="rId33"/>
    <p:sldId id="338" r:id="rId34"/>
    <p:sldId id="331" r:id="rId35"/>
    <p:sldId id="339" r:id="rId36"/>
    <p:sldId id="340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666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C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5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218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6T11:27:20.90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6.xml"/><Relationship Id="rId5" Type="http://schemas.openxmlformats.org/officeDocument/2006/relationships/image" Target="../media/image3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17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80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tags" Target="../tags/tag179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image" Target="../media/image3.png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image" Target="../media/image3.png"/><Relationship Id="rId1" Type="http://schemas.openxmlformats.org/officeDocument/2006/relationships/tags" Target="../tags/tag19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0.xml"/><Relationship Id="rId2" Type="http://schemas.openxmlformats.org/officeDocument/2006/relationships/image" Target="../media/image37.png"/><Relationship Id="rId1" Type="http://schemas.openxmlformats.org/officeDocument/2006/relationships/tags" Target="../tags/tag20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image" Target="../media/image3.png"/><Relationship Id="rId2" Type="http://schemas.openxmlformats.org/officeDocument/2006/relationships/tags" Target="../tags/tag14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accent2">
                    <a:lumMod val="75000"/>
                  </a:schemeClr>
                </a:solidFill>
              </a:rPr>
              <a:t>LLM for Education</a:t>
            </a:r>
            <a:br>
              <a:rPr lang="en-US" altLang="zh-CN" sz="4000"/>
            </a:br>
            <a:r>
              <a:rPr lang="en-US" altLang="zh-CN" sz="4000"/>
              <a:t>From Math Reasoning to Heuristic Questioning Guidelines</a:t>
            </a:r>
            <a:endParaRPr lang="en-US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167460"/>
            <a:ext cx="9799200" cy="1472400"/>
          </a:xfrm>
        </p:spPr>
        <p:txBody>
          <a:bodyPr/>
          <a:p>
            <a:r>
              <a:rPr lang="zh-CN" altLang="en-US"/>
              <a:t>汇报人：</a:t>
            </a:r>
            <a:r>
              <a:rPr lang="zh-CN" altLang="en-US"/>
              <a:t>陈皓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</a:t>
            </a:r>
            <a:r>
              <a:rPr lang="zh-CN" altLang="en-US"/>
              <a:t>自洽性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8975" y="1422400"/>
            <a:ext cx="830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生成多次推理过程，以投票的方式选择出现最多的</a:t>
            </a:r>
            <a:r>
              <a:rPr lang="zh-CN" altLang="en-US"/>
              <a:t>答案。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899285"/>
            <a:ext cx="9486900" cy="44958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Self-Consistency Improves Chain of Thought Reasoning in Language Models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 ICLR)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</a:t>
            </a:r>
            <a:r>
              <a:rPr lang="zh-CN" altLang="en-US"/>
              <a:t>难题</a:t>
            </a:r>
            <a:r>
              <a:rPr lang="zh-CN" altLang="en-US"/>
              <a:t>分解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170" y="1772920"/>
            <a:ext cx="7054850" cy="485076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Least-to-Most Prompting Enables Complex Reasoning in Large Language Models</a:t>
            </a:r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 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 ICLR)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359535"/>
            <a:ext cx="1018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引导模型分解难度较高的题目为多个相对容易的步骤，然后依次</a:t>
            </a:r>
            <a:r>
              <a:rPr lang="zh-CN" altLang="en-US"/>
              <a:t>解决。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</a:t>
            </a:r>
            <a:r>
              <a:rPr lang="zh-CN" altLang="en-US"/>
              <a:t>借助外部工具</a:t>
            </a:r>
            <a:r>
              <a:rPr lang="en-US" altLang="zh-CN"/>
              <a:t>&amp;</a:t>
            </a:r>
            <a:r>
              <a:rPr lang="zh-CN" altLang="en-US"/>
              <a:t>自我验证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570" y="1313815"/>
            <a:ext cx="948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多种形式的思维链进行结合，并根据题目条件对最终答案进行验证，能够及时规避错误。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1939925"/>
            <a:ext cx="3895090" cy="4351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75" y="1939925"/>
            <a:ext cx="8107680" cy="435102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Plan, Verify and Switch: Integrated Reasoning with Diverse X-of-Thoughts</a:t>
            </a:r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 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 ICLR)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——Plan and Solve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8150" y="1490345"/>
            <a:ext cx="632968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1848485"/>
            <a:ext cx="4634865" cy="316166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Plan-and-Solve Prompting: Improving Zero-Shot Chain-of-Thought Reasoning by Large Language Models</a:t>
            </a:r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 (2023 ACL)</a:t>
            </a:r>
            <a:endParaRPr lang="en-US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</a:t>
            </a:r>
            <a:r>
              <a:rPr lang="zh-CN" altLang="en-US"/>
              <a:t>使用工具的数学智能体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91005"/>
            <a:ext cx="4156710" cy="4190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174115"/>
            <a:ext cx="4351655" cy="5116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95" y="2527935"/>
            <a:ext cx="6652895" cy="2794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33770" y="1913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highlight>
                  <a:srgbClr val="FFFF00"/>
                </a:highlight>
              </a:rPr>
              <a:t>Training ToRA</a:t>
            </a:r>
            <a:endParaRPr lang="en-US" altLang="zh-CN" b="1">
              <a:highlight>
                <a:srgbClr val="FF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ToRA: A Tool-Integrated Reasoning Agent for Mathematical Problem Solving</a:t>
            </a:r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 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(2023.10 Tsinghua)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</a:t>
            </a:r>
            <a:r>
              <a:rPr lang="zh-CN" altLang="en-US"/>
              <a:t>微调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1391920"/>
            <a:ext cx="4389120" cy="4320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95" y="1490980"/>
            <a:ext cx="5448935" cy="4221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25920" y="5712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highlight>
                  <a:srgbClr val="FFFF00"/>
                </a:highlight>
              </a:rPr>
              <a:t>提高了小模型推理的能力</a:t>
            </a:r>
            <a:endParaRPr lang="zh-CN" altLang="en-US" b="1">
              <a:highlight>
                <a:srgbClr val="FF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Large Language Models Are Reasoning Teachers (2023 ACL)</a:t>
            </a:r>
            <a:endParaRPr lang="en-US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EduChat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4575" y="415290"/>
            <a:ext cx="7797800" cy="590423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EduChat: A Large-Scale Language Model-based Chatbot System for Intelligent Education (2023.8 ECNU)</a:t>
            </a:r>
            <a:endParaRPr lang="en-US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大模型真的会推理吗？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790" y="1400175"/>
            <a:ext cx="8694420" cy="339852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Reasoning or Reciting? Exploring the Capabilities and Limitations of Language Models Through Counterfactual Tasks</a:t>
            </a:r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 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 ICLR)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160" y="4885055"/>
            <a:ext cx="9798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大模型在</a:t>
            </a:r>
            <a:r>
              <a:rPr lang="zh-CN" altLang="en-US" b="1"/>
              <a:t>反事实任务</a:t>
            </a:r>
            <a:r>
              <a:rPr lang="zh-CN" altLang="en-US"/>
              <a:t>上表现并不好，说明其面对新的问题的时候，还没有办法像人一样去思考。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对于</a:t>
            </a:r>
            <a:r>
              <a:rPr lang="zh-CN" altLang="en-US" b="1"/>
              <a:t>默认任务的过拟合</a:t>
            </a:r>
            <a:r>
              <a:rPr lang="zh-CN" altLang="en-US"/>
              <a:t>是导致这些现象的原因。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也即是说：大模型倾向于记忆并利用其见过的内容，而可能</a:t>
            </a:r>
            <a:r>
              <a:rPr lang="zh-CN" altLang="en-US" b="1"/>
              <a:t>并没有真正产生推理的能力</a:t>
            </a:r>
            <a:r>
              <a:rPr lang="zh-CN" altLang="en-US"/>
              <a:t>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因此，足够的上下文</a:t>
            </a:r>
            <a:r>
              <a:rPr lang="zh-CN" altLang="en-US"/>
              <a:t>支持对于模型能力的激发是非常重要的。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06425" y="1302353"/>
            <a:ext cx="10979414" cy="425329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PA_ImportSvg_636718263529450003"/>
          <p:cNvSpPr/>
          <p:nvPr>
            <p:custDataLst>
              <p:tags r:id="rId2"/>
            </p:custDataLst>
          </p:nvPr>
        </p:nvSpPr>
        <p:spPr>
          <a:xfrm>
            <a:off x="4310486" y="2037349"/>
            <a:ext cx="3571028" cy="2783302"/>
          </a:xfrm>
          <a:custGeom>
            <a:avLst/>
            <a:gdLst/>
            <a:ahLst/>
            <a:cxnLst/>
            <a:rect l="l" t="t" r="r" b="b"/>
            <a:pathLst>
              <a:path w="172720" h="134620">
                <a:moveTo>
                  <a:pt x="62230" y="134620"/>
                </a:moveTo>
                <a:lnTo>
                  <a:pt x="0" y="134620"/>
                </a:lnTo>
                <a:lnTo>
                  <a:pt x="0" y="90170"/>
                </a:lnTo>
                <a:cubicBezTo>
                  <a:pt x="0" y="72390"/>
                  <a:pt x="1270" y="58420"/>
                  <a:pt x="5080" y="46990"/>
                </a:cubicBezTo>
                <a:cubicBezTo>
                  <a:pt x="8890" y="36830"/>
                  <a:pt x="13970" y="26670"/>
                  <a:pt x="22860" y="19050"/>
                </a:cubicBezTo>
                <a:cubicBezTo>
                  <a:pt x="31750" y="10160"/>
                  <a:pt x="41910" y="3810"/>
                  <a:pt x="55880" y="0"/>
                </a:cubicBezTo>
                <a:lnTo>
                  <a:pt x="68580" y="25400"/>
                </a:lnTo>
                <a:cubicBezTo>
                  <a:pt x="55880" y="29210"/>
                  <a:pt x="46990" y="35560"/>
                  <a:pt x="41910" y="43180"/>
                </a:cubicBezTo>
                <a:cubicBezTo>
                  <a:pt x="36830" y="50800"/>
                  <a:pt x="33020" y="60960"/>
                  <a:pt x="33020" y="72390"/>
                </a:cubicBezTo>
                <a:lnTo>
                  <a:pt x="63500" y="72390"/>
                </a:lnTo>
                <a:lnTo>
                  <a:pt x="63500" y="134620"/>
                </a:lnTo>
                <a:moveTo>
                  <a:pt x="166370" y="134620"/>
                </a:moveTo>
                <a:lnTo>
                  <a:pt x="104140" y="134620"/>
                </a:lnTo>
                <a:lnTo>
                  <a:pt x="104140" y="90170"/>
                </a:lnTo>
                <a:cubicBezTo>
                  <a:pt x="104140" y="72390"/>
                  <a:pt x="105410" y="57150"/>
                  <a:pt x="109220" y="46990"/>
                </a:cubicBezTo>
                <a:cubicBezTo>
                  <a:pt x="113031" y="36830"/>
                  <a:pt x="118110" y="26670"/>
                  <a:pt x="127000" y="19050"/>
                </a:cubicBezTo>
                <a:cubicBezTo>
                  <a:pt x="135890" y="11430"/>
                  <a:pt x="146050" y="3810"/>
                  <a:pt x="160020" y="0"/>
                </a:cubicBezTo>
                <a:lnTo>
                  <a:pt x="172720" y="25400"/>
                </a:lnTo>
                <a:cubicBezTo>
                  <a:pt x="160020" y="29210"/>
                  <a:pt x="151130" y="35560"/>
                  <a:pt x="146050" y="43180"/>
                </a:cubicBezTo>
                <a:cubicBezTo>
                  <a:pt x="140970" y="50800"/>
                  <a:pt x="137160" y="60960"/>
                  <a:pt x="137160" y="72390"/>
                </a:cubicBezTo>
                <a:lnTo>
                  <a:pt x="167640" y="72390"/>
                </a:lnTo>
                <a:lnTo>
                  <a:pt x="167640" y="134620"/>
                </a:ln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1501775" y="2378710"/>
            <a:ext cx="9188450" cy="1198880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/>
          </a:bodyPr>
          <a:lstStyle/>
          <a:p>
            <a:pPr algn="ctr"/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第二部分</a:t>
            </a:r>
            <a:endParaRPr lang="zh-CN" altLang="en-US" sz="7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502410" y="3577590"/>
            <a:ext cx="9188450" cy="9017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大模型数学推理纠错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Does Reasoning Mean Everything?</a:t>
            </a:r>
            <a:endParaRPr lang="en-US" altLang="zh-CN"/>
          </a:p>
        </p:txBody>
      </p:sp>
      <p:sp>
        <p:nvSpPr>
          <p:cNvPr id="3" name="左大括号 2"/>
          <p:cNvSpPr/>
          <p:nvPr/>
        </p:nvSpPr>
        <p:spPr>
          <a:xfrm>
            <a:off x="1321435" y="1752600"/>
            <a:ext cx="737870" cy="41122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36775" y="1606550"/>
            <a:ext cx="7974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 LLM</a:t>
            </a:r>
            <a:r>
              <a:rPr lang="zh-CN" altLang="en-US" sz="2000"/>
              <a:t>通常为通用大模型，数学推理能力并不一定是它们擅长的地方，无法保证其生成答案的准确性和</a:t>
            </a:r>
            <a:r>
              <a:rPr lang="zh-CN" altLang="en-US" sz="2000"/>
              <a:t>鲁棒性。</a:t>
            </a:r>
            <a:endParaRPr lang="zh-CN" altLang="en-US" sz="20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136775" y="3401695"/>
            <a:ext cx="7974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2. </a:t>
            </a:r>
            <a:r>
              <a:rPr lang="zh-CN" altLang="en-US" sz="2000"/>
              <a:t>现有阶段下，对于难度相对较大的题目，提升大模型的推理能力依旧是一个非常有挑战性的</a:t>
            </a:r>
            <a:r>
              <a:rPr lang="zh-CN" altLang="en-US" sz="2000"/>
              <a:t>任务。</a:t>
            </a:r>
            <a:endParaRPr lang="zh-CN" altLang="en-US" sz="20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136775" y="5504815"/>
            <a:ext cx="7974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3.</a:t>
            </a:r>
            <a:r>
              <a:rPr lang="zh-CN" altLang="en-US" sz="2000"/>
              <a:t>现实情况中，老师或家长不一定能做对一道题，但可以根据学生的解题过程和标准答案给学生进行针对性的</a:t>
            </a:r>
            <a:r>
              <a:rPr lang="zh-CN" altLang="en-US" sz="2000"/>
              <a:t>辅导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Large Language Model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580" y="1313815"/>
            <a:ext cx="9006840" cy="480822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Microsoft Himalaya" panose="01010100010101010101" charset="0"/>
                <a:cs typeface="Microsoft Himalaya" panose="01010100010101010101" charset="0"/>
              </a:rPr>
              <a:t>A Survey of Large Language Models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 (2023.9)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</a:t>
            </a:r>
            <a:r>
              <a:rPr lang="zh-CN" altLang="en-US"/>
              <a:t>自我纠错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44320" y="209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Large Language Models Cannot Self-Correct Reasoning Yet</a:t>
            </a:r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 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(2023.10,DeepMind)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1330" y="196215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1</a:t>
            </a:r>
            <a:r>
              <a:rPr lang="zh-CN" altLang="en-US" sz="2000" b="1"/>
              <a:t>：生成初始的答案</a:t>
            </a:r>
            <a:endParaRPr lang="zh-CN" altLang="en-US" sz="2000" b="1"/>
          </a:p>
        </p:txBody>
      </p:sp>
      <p:pic>
        <p:nvPicPr>
          <p:cNvPr id="15" name="图片 14" descr="home-work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65" y="3386455"/>
            <a:ext cx="1092200" cy="109220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5495925" y="2555240"/>
            <a:ext cx="370205" cy="93599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31330" y="3776980"/>
            <a:ext cx="5360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2</a:t>
            </a:r>
            <a:r>
              <a:rPr lang="zh-CN" altLang="en-US" sz="2000" b="1"/>
              <a:t>：提示模型回顾自己的答案，生成反馈</a:t>
            </a:r>
            <a:endParaRPr lang="zh-CN" altLang="en-US" sz="2000" b="1"/>
          </a:p>
        </p:txBody>
      </p:sp>
      <p:sp>
        <p:nvSpPr>
          <p:cNvPr id="20" name="左弧形箭头 19"/>
          <p:cNvSpPr/>
          <p:nvPr/>
        </p:nvSpPr>
        <p:spPr>
          <a:xfrm flipV="1">
            <a:off x="4059555" y="3682365"/>
            <a:ext cx="1121410" cy="588645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5495925" y="4553585"/>
            <a:ext cx="370205" cy="93599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 descr="ans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20" y="5564505"/>
            <a:ext cx="787400" cy="7874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872605" y="5542280"/>
            <a:ext cx="5072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3</a:t>
            </a:r>
            <a:r>
              <a:rPr lang="zh-CN" altLang="en-US" sz="2000" b="1"/>
              <a:t>：提示模型根据先前的答案和反馈，重新对</a:t>
            </a:r>
            <a:r>
              <a:rPr lang="en-US" altLang="zh-CN" sz="2000" b="1"/>
              <a:t>Question</a:t>
            </a:r>
            <a:r>
              <a:rPr lang="zh-CN" altLang="en-US" sz="2000" b="1"/>
              <a:t>生成解答</a:t>
            </a:r>
            <a:r>
              <a:rPr lang="en-US" altLang="zh-CN" sz="2000" b="1"/>
              <a:t> </a:t>
            </a:r>
            <a:endParaRPr lang="en-US" altLang="zh-CN" sz="2000" b="1"/>
          </a:p>
        </p:txBody>
      </p:sp>
      <p:pic>
        <p:nvPicPr>
          <p:cNvPr id="24" name="图片 23" descr="wd-accent-paper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390" y="1620520"/>
            <a:ext cx="838200" cy="838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820" y="1499235"/>
            <a:ext cx="829945" cy="101092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>
            <a:off x="3703320" y="1816100"/>
            <a:ext cx="1080135" cy="5448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85870" y="1499235"/>
            <a:ext cx="91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3925" y="2681605"/>
            <a:ext cx="116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Question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/>
      <p:bldP spid="28" grpId="0"/>
      <p:bldP spid="12" grpId="0"/>
      <p:bldP spid="16" grpId="0" animBg="1"/>
      <p:bldP spid="26" grpId="1" animBg="1"/>
      <p:bldP spid="27" grpId="1"/>
      <p:bldP spid="28" grpId="1"/>
      <p:bldP spid="12" grpId="1"/>
      <p:bldP spid="16" grpId="1" animBg="1"/>
      <p:bldP spid="17" grpId="0"/>
      <p:bldP spid="20" grpId="0" animBg="1"/>
      <p:bldP spid="17" grpId="1"/>
      <p:bldP spid="20" grpId="1" animBg="1"/>
      <p:bldP spid="21" grpId="0" animBg="1"/>
      <p:bldP spid="23" grpId="0"/>
      <p:bldP spid="21" grpId="1" animBg="1"/>
      <p:bldP spid="2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</a:t>
            </a:r>
            <a:r>
              <a:rPr lang="zh-CN" altLang="en-US"/>
              <a:t>自我纠错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005" y="1183005"/>
            <a:ext cx="7979410" cy="2046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15" y="3229610"/>
            <a:ext cx="7424420" cy="304292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Large Language Models Cannot Self-Correct Reasoning Yet</a:t>
            </a:r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 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(2023.10,DeepMind)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从错误中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Learning From Mistakes Makes LLM Better Reasoner</a:t>
            </a:r>
            <a:r>
              <a:rPr lang="en-US" sz="2000">
                <a:latin typeface="Microsoft Himalaya" panose="01010100010101010101" charset="0"/>
                <a:cs typeface="Microsoft Himalaya" panose="01010100010101010101" charset="0"/>
              </a:rPr>
              <a:t> 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(2023.11)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346200"/>
            <a:ext cx="5296535" cy="4951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550" y="7766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ighlight>
                  <a:srgbClr val="FFFF00"/>
                </a:highlight>
                <a:latin typeface="Yu Gothic UI Semibold" panose="020B0700000000000000" charset="-128"/>
                <a:ea typeface="Yu Gothic UI Semibold" panose="020B0700000000000000" charset="-128"/>
              </a:rPr>
              <a:t>Mistakes are the portals of discovery. —James Joyce</a:t>
            </a:r>
            <a:endParaRPr lang="zh-CN" altLang="en-US">
              <a:highlight>
                <a:srgbClr val="FFFF00"/>
              </a:highligh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90" y="1313815"/>
            <a:ext cx="3731260" cy="49510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聚焦</a:t>
            </a:r>
            <a:r>
              <a:rPr lang="en-US" altLang="zh-CN"/>
              <a:t>——</a:t>
            </a:r>
            <a:r>
              <a:t>诊断</a:t>
            </a:r>
            <a:r>
              <a:rPr lang="en-US" altLang="zh-CN"/>
              <a:t>&amp;</a:t>
            </a:r>
            <a:r>
              <a:t>纠错</a:t>
            </a:r>
            <a:r>
              <a:t>能力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878965"/>
            <a:ext cx="9829800" cy="2096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570" y="1412240"/>
            <a:ext cx="1025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利用小模型</a:t>
            </a:r>
            <a:r>
              <a:rPr lang="en-US" altLang="zh-CN"/>
              <a:t>(PaLM)</a:t>
            </a:r>
            <a:r>
              <a:rPr lang="zh-CN" altLang="en-US"/>
              <a:t>，在不同的任务上生成带有错误的推理样例，并进行</a:t>
            </a:r>
            <a:r>
              <a:rPr lang="zh-CN" altLang="en-US"/>
              <a:t>标注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LLMs cannot find reasoning errors, but can correct them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(2023.11)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13680" y="4866640"/>
            <a:ext cx="1131570" cy="137795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601335" y="3975735"/>
            <a:ext cx="555625" cy="74041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51040" y="4930775"/>
            <a:ext cx="238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highlight>
                  <a:srgbClr val="FFFF00"/>
                </a:highlight>
                <a:sym typeface="+mn-ea"/>
              </a:rPr>
              <a:t>Mistake Finding</a:t>
            </a:r>
            <a:endParaRPr lang="en-US" altLang="zh-CN" sz="2000" b="1">
              <a:highlight>
                <a:srgbClr val="FFFF00"/>
              </a:highlight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7051040" y="5741035"/>
            <a:ext cx="238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highlight>
                  <a:srgbClr val="FFFF00"/>
                </a:highlight>
                <a:sym typeface="+mn-ea"/>
              </a:rPr>
              <a:t>Output Correction</a:t>
            </a:r>
            <a:endParaRPr lang="en-US" altLang="zh-CN" sz="2000" b="1">
              <a:highlight>
                <a:srgbClr val="FFFF00"/>
              </a:highlight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Mistake Finding Accuracy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2278380"/>
            <a:ext cx="4322445" cy="4090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2608580"/>
            <a:ext cx="4896485" cy="3760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135" y="1313815"/>
            <a:ext cx="978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Direct(trace)</a:t>
            </a:r>
            <a:r>
              <a:rPr lang="zh-CN" altLang="en-US"/>
              <a:t>：输出错误的步骤编号，或者输出</a:t>
            </a:r>
            <a:r>
              <a:rPr lang="en-US" altLang="zh-CN"/>
              <a:t>“</a:t>
            </a:r>
            <a:r>
              <a:rPr lang="zh-CN" altLang="en-US"/>
              <a:t>无错误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Direct(step)</a:t>
            </a:r>
            <a:r>
              <a:rPr lang="zh-CN" altLang="en-US"/>
              <a:t>：对于每一步，输出这一步是否</a:t>
            </a:r>
            <a:r>
              <a:rPr lang="zh-CN" altLang="en-US"/>
              <a:t>有错误</a:t>
            </a:r>
            <a:endParaRPr lang="zh-CN" altLang="en-US"/>
          </a:p>
          <a:p>
            <a:r>
              <a:rPr lang="en-US" altLang="zh-CN"/>
              <a:t>CoT(step)</a:t>
            </a:r>
            <a:r>
              <a:rPr lang="zh-CN" altLang="en-US"/>
              <a:t>：对于</a:t>
            </a:r>
            <a:r>
              <a:rPr lang="en-US" altLang="zh-CN"/>
              <a:t>Direct(step)</a:t>
            </a:r>
            <a:r>
              <a:rPr lang="zh-CN" altLang="en-US"/>
              <a:t>的一种拓展，需要追踪这一步是怎么得来的，是否</a:t>
            </a:r>
            <a:r>
              <a:rPr lang="zh-CN" altLang="en-US"/>
              <a:t>正确。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LLMs cannot find reasoning errors, but can correct them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(2023.11)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Output Correction——BackTracking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577590"/>
            <a:ext cx="10820400" cy="2332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135" y="1614170"/>
            <a:ext cx="108781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以一个较低的</a:t>
            </a:r>
            <a:r>
              <a:rPr lang="en-US" altLang="zh-CN" sz="2000"/>
              <a:t>temperature</a:t>
            </a:r>
            <a:r>
              <a:rPr lang="zh-CN" altLang="en-US" sz="2000"/>
              <a:t>生成初始的推理文本。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逐步检查，用一个</a:t>
            </a:r>
            <a:r>
              <a:rPr lang="en-US" altLang="zh-CN" sz="2000"/>
              <a:t>reward model(</a:t>
            </a:r>
            <a:r>
              <a:rPr lang="zh-CN" altLang="en-US" sz="2000"/>
              <a:t>分类器</a:t>
            </a:r>
            <a:r>
              <a:rPr lang="en-US" altLang="zh-CN" sz="2000"/>
              <a:t>)</a:t>
            </a:r>
            <a:r>
              <a:rPr lang="zh-CN" altLang="en-US" sz="2000"/>
              <a:t>定位到需要更正</a:t>
            </a:r>
            <a:r>
              <a:rPr lang="zh-CN" altLang="en-US" sz="2000"/>
              <a:t>的推理步骤。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3.</a:t>
            </a:r>
            <a:r>
              <a:rPr lang="zh-CN" altLang="en-US" sz="2000"/>
              <a:t>利用推理场景和出错前的推理步骤，以一个较高的</a:t>
            </a:r>
            <a:r>
              <a:rPr lang="en-US" altLang="zh-CN" sz="2000"/>
              <a:t>temperature</a:t>
            </a:r>
            <a:r>
              <a:rPr lang="zh-CN" altLang="en-US" sz="2000"/>
              <a:t>生成一个该步骤的替换步骤。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4.</a:t>
            </a:r>
            <a:r>
              <a:rPr lang="zh-CN" altLang="en-US" sz="2000"/>
              <a:t>验证正确后，往下执行。</a:t>
            </a:r>
            <a:endParaRPr lang="zh-CN" altLang="en-US" sz="20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LLMs cannot find reasoning errors, but can correct them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(2023.11)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06425" y="1302353"/>
            <a:ext cx="10979414" cy="425329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PA_ImportSvg_636718263529450003"/>
          <p:cNvSpPr/>
          <p:nvPr>
            <p:custDataLst>
              <p:tags r:id="rId2"/>
            </p:custDataLst>
          </p:nvPr>
        </p:nvSpPr>
        <p:spPr>
          <a:xfrm>
            <a:off x="4310486" y="2037349"/>
            <a:ext cx="3571028" cy="2783302"/>
          </a:xfrm>
          <a:custGeom>
            <a:avLst/>
            <a:gdLst/>
            <a:ahLst/>
            <a:cxnLst/>
            <a:rect l="l" t="t" r="r" b="b"/>
            <a:pathLst>
              <a:path w="172720" h="134620">
                <a:moveTo>
                  <a:pt x="62230" y="134620"/>
                </a:moveTo>
                <a:lnTo>
                  <a:pt x="0" y="134620"/>
                </a:lnTo>
                <a:lnTo>
                  <a:pt x="0" y="90170"/>
                </a:lnTo>
                <a:cubicBezTo>
                  <a:pt x="0" y="72390"/>
                  <a:pt x="1270" y="58420"/>
                  <a:pt x="5080" y="46990"/>
                </a:cubicBezTo>
                <a:cubicBezTo>
                  <a:pt x="8890" y="36830"/>
                  <a:pt x="13970" y="26670"/>
                  <a:pt x="22860" y="19050"/>
                </a:cubicBezTo>
                <a:cubicBezTo>
                  <a:pt x="31750" y="10160"/>
                  <a:pt x="41910" y="3810"/>
                  <a:pt x="55880" y="0"/>
                </a:cubicBezTo>
                <a:lnTo>
                  <a:pt x="68580" y="25400"/>
                </a:lnTo>
                <a:cubicBezTo>
                  <a:pt x="55880" y="29210"/>
                  <a:pt x="46990" y="35560"/>
                  <a:pt x="41910" y="43180"/>
                </a:cubicBezTo>
                <a:cubicBezTo>
                  <a:pt x="36830" y="50800"/>
                  <a:pt x="33020" y="60960"/>
                  <a:pt x="33020" y="72390"/>
                </a:cubicBezTo>
                <a:lnTo>
                  <a:pt x="63500" y="72390"/>
                </a:lnTo>
                <a:lnTo>
                  <a:pt x="63500" y="134620"/>
                </a:lnTo>
                <a:moveTo>
                  <a:pt x="166370" y="134620"/>
                </a:moveTo>
                <a:lnTo>
                  <a:pt x="104140" y="134620"/>
                </a:lnTo>
                <a:lnTo>
                  <a:pt x="104140" y="90170"/>
                </a:lnTo>
                <a:cubicBezTo>
                  <a:pt x="104140" y="72390"/>
                  <a:pt x="105410" y="57150"/>
                  <a:pt x="109220" y="46990"/>
                </a:cubicBezTo>
                <a:cubicBezTo>
                  <a:pt x="113031" y="36830"/>
                  <a:pt x="118110" y="26670"/>
                  <a:pt x="127000" y="19050"/>
                </a:cubicBezTo>
                <a:cubicBezTo>
                  <a:pt x="135890" y="11430"/>
                  <a:pt x="146050" y="3810"/>
                  <a:pt x="160020" y="0"/>
                </a:cubicBezTo>
                <a:lnTo>
                  <a:pt x="172720" y="25400"/>
                </a:lnTo>
                <a:cubicBezTo>
                  <a:pt x="160020" y="29210"/>
                  <a:pt x="151130" y="35560"/>
                  <a:pt x="146050" y="43180"/>
                </a:cubicBezTo>
                <a:cubicBezTo>
                  <a:pt x="140970" y="50800"/>
                  <a:pt x="137160" y="60960"/>
                  <a:pt x="137160" y="72390"/>
                </a:cubicBezTo>
                <a:lnTo>
                  <a:pt x="167640" y="72390"/>
                </a:lnTo>
                <a:lnTo>
                  <a:pt x="167640" y="134620"/>
                </a:ln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1501775" y="2378710"/>
            <a:ext cx="9188450" cy="1198880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/>
          </a:bodyPr>
          <a:lstStyle/>
          <a:p>
            <a:pPr algn="ctr"/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</a:t>
            </a:r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三部分</a:t>
            </a:r>
            <a:endParaRPr lang="zh-CN" altLang="en-US" sz="7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502410" y="3577590"/>
            <a:ext cx="9188450" cy="9017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大模型启发式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左大括号 1"/>
          <p:cNvSpPr/>
          <p:nvPr/>
        </p:nvSpPr>
        <p:spPr>
          <a:xfrm>
            <a:off x="2077720" y="1720850"/>
            <a:ext cx="781685" cy="43110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0" y="2546350"/>
            <a:ext cx="1687195" cy="20542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44500" y="4195445"/>
            <a:ext cx="1741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智能助教</a:t>
            </a:r>
            <a:endParaRPr lang="zh-CN" altLang="en-US" sz="2800" b="1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启发式提问</a:t>
            </a:r>
            <a:r>
              <a:rPr lang="zh-CN" altLang="en-US"/>
              <a:t>辅导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65780" y="15354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及时诊断学生的错误</a:t>
            </a:r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65780" y="3532505"/>
            <a:ext cx="7674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2. </a:t>
            </a:r>
            <a:r>
              <a:rPr lang="zh-CN" altLang="en-US" sz="2400"/>
              <a:t>根据学生解题过程，以启发式提问的方式引导学生更正其中的</a:t>
            </a:r>
            <a:r>
              <a:rPr lang="zh-CN" altLang="en-US" sz="2400"/>
              <a:t>错误</a:t>
            </a:r>
            <a:endParaRPr lang="zh-CN" altLang="en-US" sz="2400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065780" y="5501005"/>
            <a:ext cx="7674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3. </a:t>
            </a:r>
            <a:r>
              <a:rPr lang="zh-CN" altLang="en-US" sz="2400"/>
              <a:t>推荐或生成相关的题目供给学生</a:t>
            </a:r>
            <a:r>
              <a:rPr lang="zh-CN" altLang="en-US" sz="2400"/>
              <a:t>练习（推荐系统</a:t>
            </a:r>
            <a:r>
              <a:rPr lang="en-US" altLang="zh-CN" sz="2400"/>
              <a:t> or </a:t>
            </a:r>
            <a:r>
              <a:rPr lang="zh-CN" altLang="en-US" sz="2400"/>
              <a:t>文本生成）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启发式引导提问场景（</a:t>
            </a:r>
            <a:r>
              <a:rPr lang="en-US" altLang="zh-CN"/>
              <a:t>GPT-4 Demo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1598295"/>
            <a:ext cx="9675495" cy="4510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Prompt for Gpt-4(Zero-shot)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55340" y="1535430"/>
            <a:ext cx="5474335" cy="113157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下面有一道题目：</a:t>
            </a:r>
            <a:r>
              <a:rPr lang="en-US" altLang="zh-CN">
                <a:solidFill>
                  <a:schemeClr val="tx1"/>
                </a:solidFill>
              </a:rPr>
              <a:t>[InputQuestion]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3355340" y="3462655"/>
            <a:ext cx="5474335" cy="113157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一位学生解答过程为：</a:t>
            </a:r>
            <a:r>
              <a:rPr lang="en-US" altLang="zh-CN">
                <a:solidFill>
                  <a:schemeClr val="tx1"/>
                </a:solidFill>
              </a:rPr>
              <a:t>[Answer]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833110" y="2698115"/>
            <a:ext cx="648335" cy="7505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3355340" y="5389880"/>
            <a:ext cx="5474335" cy="113157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</a:rPr>
              <a:t>请你判断这位学生的解题过程是否正确，并用启发式提问的方式对学生进行辅导。请你一个问题一个问题进行提问。请你一次回答只进行一次提问，然后根据学生的回答再次进行提问。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>
            <p:custDataLst>
              <p:tags r:id="rId3"/>
            </p:custDataLst>
          </p:nvPr>
        </p:nvSpPr>
        <p:spPr>
          <a:xfrm>
            <a:off x="5833110" y="4617085"/>
            <a:ext cx="648335" cy="7505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LLM for Education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3195" y="1221740"/>
            <a:ext cx="6356985" cy="509841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Microsoft Himalaya" panose="01010100010101010101" charset="0"/>
                <a:cs typeface="Microsoft Himalaya" panose="01010100010101010101" charset="0"/>
              </a:rPr>
              <a:t>New Era of Artificial Intelligence in Education: Towards a Sustainable Multifaceted Revolution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 (2023.10)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Prompt for Gpt-4(Few-shot)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55340" y="1524635"/>
            <a:ext cx="5474335" cy="113157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</a:rPr>
              <a:t>"下面有一道例题：" + exampleQuestion + " 其标准解答为：" + exampleAnswe</a:t>
            </a:r>
            <a:r>
              <a:rPr lang="en-US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3355340" y="3451860"/>
            <a:ext cx="5474335" cy="113157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</a:rPr>
              <a:t> "下面有一道类似的题目：" + inputQuestion + " 一位学生解答过程为：" + inputAnswer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833110" y="2687320"/>
            <a:ext cx="648335" cy="7505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3355340" y="5379085"/>
            <a:ext cx="5474335" cy="113157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</a:rPr>
              <a:t>请你判断这位学生的解题过程是否正确，并用启发式提问的方式对学生进行辅导。请你一个问题一个问题进行提问。请你一次回答只进行一次提问，然后根据学生的回答再次进行提问。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>
            <p:custDataLst>
              <p:tags r:id="rId3"/>
            </p:custDataLst>
          </p:nvPr>
        </p:nvSpPr>
        <p:spPr>
          <a:xfrm>
            <a:off x="5833110" y="4606290"/>
            <a:ext cx="648335" cy="7505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LLM for Questioning Generation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ChatGPT as a Math Questioner? Evaluating ChatGPT on Generating Pre-university Math Questions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(2023.12)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80" y="1313815"/>
            <a:ext cx="6423025" cy="31959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450" y="4946015"/>
            <a:ext cx="117189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在提供充分上下文的情况下，</a:t>
            </a:r>
            <a:r>
              <a:rPr lang="en-US" altLang="zh-CN" sz="2000"/>
              <a:t>ChatGPT</a:t>
            </a:r>
            <a:r>
              <a:rPr lang="zh-CN" altLang="en-US" sz="2000"/>
              <a:t>生成的题目在语法上高度正确，但难度往往低于预期。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在提供预期答案的情况下，</a:t>
            </a:r>
            <a:r>
              <a:rPr lang="en-US" altLang="zh-CN" sz="2000"/>
              <a:t>ChatGPT</a:t>
            </a:r>
            <a:r>
              <a:rPr lang="zh-CN" altLang="en-US" sz="2000"/>
              <a:t>更容易生成一个可回答的问题，而不是没有提供任何答案的问题。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06425" y="1302353"/>
            <a:ext cx="10979414" cy="425329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PA_ImportSvg_636718263529450003"/>
          <p:cNvSpPr/>
          <p:nvPr>
            <p:custDataLst>
              <p:tags r:id="rId2"/>
            </p:custDataLst>
          </p:nvPr>
        </p:nvSpPr>
        <p:spPr>
          <a:xfrm>
            <a:off x="4310486" y="2037349"/>
            <a:ext cx="3571028" cy="2783302"/>
          </a:xfrm>
          <a:custGeom>
            <a:avLst/>
            <a:gdLst/>
            <a:ahLst/>
            <a:cxnLst/>
            <a:rect l="l" t="t" r="r" b="b"/>
            <a:pathLst>
              <a:path w="172720" h="134620">
                <a:moveTo>
                  <a:pt x="62230" y="134620"/>
                </a:moveTo>
                <a:lnTo>
                  <a:pt x="0" y="134620"/>
                </a:lnTo>
                <a:lnTo>
                  <a:pt x="0" y="90170"/>
                </a:lnTo>
                <a:cubicBezTo>
                  <a:pt x="0" y="72390"/>
                  <a:pt x="1270" y="58420"/>
                  <a:pt x="5080" y="46990"/>
                </a:cubicBezTo>
                <a:cubicBezTo>
                  <a:pt x="8890" y="36830"/>
                  <a:pt x="13970" y="26670"/>
                  <a:pt x="22860" y="19050"/>
                </a:cubicBezTo>
                <a:cubicBezTo>
                  <a:pt x="31750" y="10160"/>
                  <a:pt x="41910" y="3810"/>
                  <a:pt x="55880" y="0"/>
                </a:cubicBezTo>
                <a:lnTo>
                  <a:pt x="68580" y="25400"/>
                </a:lnTo>
                <a:cubicBezTo>
                  <a:pt x="55880" y="29210"/>
                  <a:pt x="46990" y="35560"/>
                  <a:pt x="41910" y="43180"/>
                </a:cubicBezTo>
                <a:cubicBezTo>
                  <a:pt x="36830" y="50800"/>
                  <a:pt x="33020" y="60960"/>
                  <a:pt x="33020" y="72390"/>
                </a:cubicBezTo>
                <a:lnTo>
                  <a:pt x="63500" y="72390"/>
                </a:lnTo>
                <a:lnTo>
                  <a:pt x="63500" y="134620"/>
                </a:lnTo>
                <a:moveTo>
                  <a:pt x="166370" y="134620"/>
                </a:moveTo>
                <a:lnTo>
                  <a:pt x="104140" y="134620"/>
                </a:lnTo>
                <a:lnTo>
                  <a:pt x="104140" y="90170"/>
                </a:lnTo>
                <a:cubicBezTo>
                  <a:pt x="104140" y="72390"/>
                  <a:pt x="105410" y="57150"/>
                  <a:pt x="109220" y="46990"/>
                </a:cubicBezTo>
                <a:cubicBezTo>
                  <a:pt x="113031" y="36830"/>
                  <a:pt x="118110" y="26670"/>
                  <a:pt x="127000" y="19050"/>
                </a:cubicBezTo>
                <a:cubicBezTo>
                  <a:pt x="135890" y="11430"/>
                  <a:pt x="146050" y="3810"/>
                  <a:pt x="160020" y="0"/>
                </a:cubicBezTo>
                <a:lnTo>
                  <a:pt x="172720" y="25400"/>
                </a:lnTo>
                <a:cubicBezTo>
                  <a:pt x="160020" y="29210"/>
                  <a:pt x="151130" y="35560"/>
                  <a:pt x="146050" y="43180"/>
                </a:cubicBezTo>
                <a:cubicBezTo>
                  <a:pt x="140970" y="50800"/>
                  <a:pt x="137160" y="60960"/>
                  <a:pt x="137160" y="72390"/>
                </a:cubicBezTo>
                <a:lnTo>
                  <a:pt x="167640" y="72390"/>
                </a:lnTo>
                <a:lnTo>
                  <a:pt x="167640" y="134620"/>
                </a:ln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1501775" y="2378710"/>
            <a:ext cx="9188450" cy="1198880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/>
          </a:bodyPr>
          <a:lstStyle/>
          <a:p>
            <a:pPr algn="ctr"/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</a:t>
            </a:r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四部分</a:t>
            </a:r>
            <a:endParaRPr lang="zh-CN" altLang="en-US" sz="7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502410" y="3577590"/>
            <a:ext cx="9188450" cy="9017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总结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未来工作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展望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3235" y="1167765"/>
            <a:ext cx="108337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</a:pPr>
            <a:r>
              <a:rPr lang="en-US" altLang="zh-CN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1.</a:t>
            </a:r>
            <a:r>
              <a:rPr lang="zh-CN" altLang="en-US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大多数研究者致力于提升模型的推理性能，着重点在于怎么将题目做对。目前，对于模型在问题诊断以及提问交互的研究相对比较少。</a:t>
            </a:r>
            <a:endParaRPr lang="zh-CN" altLang="en-US" sz="2400" b="1">
              <a:latin typeface="汉仪细圆简" panose="02010600000101010101" charset="-128"/>
              <a:ea typeface="汉仪细圆简" panose="02010600000101010101" charset="-128"/>
              <a:cs typeface="汉仪细圆简" panose="02010600000101010101" charset="-128"/>
            </a:endParaRPr>
          </a:p>
          <a:p>
            <a:pPr indent="0" fontAlgn="auto">
              <a:lnSpc>
                <a:spcPct val="200000"/>
              </a:lnSpc>
            </a:pPr>
            <a:r>
              <a:rPr lang="en-US" altLang="zh-CN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2.</a:t>
            </a:r>
            <a:r>
              <a:rPr lang="zh-CN" altLang="en-US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诊断纠错并不同于单纯地推理正确，模型在相关领域的能力仍然需要探究。</a:t>
            </a:r>
            <a:endParaRPr lang="zh-CN" altLang="en-US" sz="2400" b="1">
              <a:latin typeface="汉仪细圆简" panose="02010600000101010101" charset="-128"/>
              <a:ea typeface="汉仪细圆简" panose="02010600000101010101" charset="-128"/>
              <a:cs typeface="汉仪细圆简" panose="02010600000101010101" charset="-128"/>
            </a:endParaRPr>
          </a:p>
          <a:p>
            <a:pPr indent="0" fontAlgn="auto">
              <a:lnSpc>
                <a:spcPct val="200000"/>
              </a:lnSpc>
            </a:pPr>
            <a:r>
              <a:rPr lang="en-US" altLang="zh-CN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3.</a:t>
            </a:r>
            <a:r>
              <a:rPr lang="zh-CN" altLang="en-US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关于诊断：构建错例数据集（人工</a:t>
            </a:r>
            <a:r>
              <a:rPr lang="en-US" altLang="zh-CN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 or </a:t>
            </a:r>
            <a:r>
              <a:rPr lang="zh-CN" altLang="en-US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模型），设计</a:t>
            </a:r>
            <a:r>
              <a:rPr lang="en-US" altLang="zh-CN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prompt</a:t>
            </a:r>
            <a:r>
              <a:rPr lang="zh-CN" altLang="en-US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或微调模型提升纠错的能力</a:t>
            </a:r>
            <a:r>
              <a:rPr lang="en-US" altLang="zh-CN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.</a:t>
            </a:r>
            <a:endParaRPr lang="en-US" altLang="zh-CN" sz="2400" b="1">
              <a:latin typeface="汉仪细圆简" panose="02010600000101010101" charset="-128"/>
              <a:ea typeface="汉仪细圆简" panose="02010600000101010101" charset="-128"/>
              <a:cs typeface="汉仪细圆简" panose="02010600000101010101" charset="-128"/>
            </a:endParaRPr>
          </a:p>
          <a:p>
            <a:pPr indent="0" fontAlgn="auto">
              <a:lnSpc>
                <a:spcPct val="200000"/>
              </a:lnSpc>
            </a:pPr>
            <a:r>
              <a:rPr lang="en-US" altLang="zh-CN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4.</a:t>
            </a:r>
            <a:r>
              <a:rPr lang="zh-CN" altLang="en-US" sz="2400" b="1">
                <a:latin typeface="汉仪细圆简" panose="02010600000101010101" charset="-128"/>
                <a:ea typeface="汉仪细圆简" panose="02010600000101010101" charset="-128"/>
                <a:cs typeface="汉仪细圆简" panose="02010600000101010101" charset="-128"/>
              </a:rPr>
              <a:t>关于启发式提问：收集交互数据，了解现实应用情况。</a:t>
            </a:r>
            <a:endParaRPr lang="zh-CN" altLang="en-US" sz="2400" b="1">
              <a:latin typeface="汉仪细圆简" panose="02010600000101010101" charset="-128"/>
              <a:ea typeface="汉仪细圆简" panose="02010600000101010101" charset="-128"/>
              <a:cs typeface="汉仪细圆简" panose="02010600000101010101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175760" y="28295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谢谢聆听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825" y="308680"/>
            <a:ext cx="10969200" cy="705600"/>
          </a:xfrm>
        </p:spPr>
        <p:txBody>
          <a:bodyPr/>
          <a:p>
            <a:r>
              <a:rPr lang="en-US" altLang="zh-CN" sz="3200"/>
              <a:t>From </a:t>
            </a:r>
            <a:r>
              <a:rPr lang="zh-CN" altLang="en-US" sz="3200"/>
              <a:t>推理</a:t>
            </a:r>
            <a:r>
              <a:rPr lang="en-US" altLang="zh-CN" sz="3200"/>
              <a:t> to </a:t>
            </a:r>
            <a:r>
              <a:rPr lang="zh-CN" altLang="en-US" sz="3200"/>
              <a:t>启发式提问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2099945"/>
            <a:ext cx="1687195" cy="2054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7150" y="3749040"/>
            <a:ext cx="1741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语言模型</a:t>
            </a:r>
            <a:endParaRPr lang="zh-CN" altLang="en-US" sz="2800" b="1"/>
          </a:p>
        </p:txBody>
      </p:sp>
      <p:sp>
        <p:nvSpPr>
          <p:cNvPr id="6" name="左大括号 5"/>
          <p:cNvSpPr/>
          <p:nvPr/>
        </p:nvSpPr>
        <p:spPr>
          <a:xfrm>
            <a:off x="3174365" y="1146175"/>
            <a:ext cx="1511300" cy="47574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20310" y="953770"/>
            <a:ext cx="3049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/>
                </a:solidFill>
              </a:rPr>
              <a:t>推理（</a:t>
            </a:r>
            <a:r>
              <a:rPr lang="en-US" altLang="zh-CN" sz="2400" b="1">
                <a:solidFill>
                  <a:schemeClr val="accent1"/>
                </a:solidFill>
              </a:rPr>
              <a:t>Reasoning</a:t>
            </a:r>
            <a:r>
              <a:rPr lang="zh-CN" altLang="en-US" sz="2400" b="1">
                <a:solidFill>
                  <a:schemeClr val="accent1"/>
                </a:solidFill>
              </a:rPr>
              <a:t>）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0310" y="1414145"/>
            <a:ext cx="645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对于多步的推理问题，能够生成解答的步骤并得到正确的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020310" y="3108960"/>
            <a:ext cx="495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/>
                </a:solidFill>
              </a:rPr>
              <a:t>纠错</a:t>
            </a:r>
            <a:r>
              <a:rPr lang="en-US" altLang="zh-CN" sz="2400" b="1">
                <a:solidFill>
                  <a:schemeClr val="accent1"/>
                </a:solidFill>
              </a:rPr>
              <a:t> &amp; </a:t>
            </a:r>
            <a:r>
              <a:rPr lang="zh-CN" altLang="en-US" sz="2400" b="1">
                <a:solidFill>
                  <a:schemeClr val="accent1"/>
                </a:solidFill>
              </a:rPr>
              <a:t>诊断（</a:t>
            </a:r>
            <a:r>
              <a:rPr lang="en-US" altLang="zh-CN" sz="2400" b="1">
                <a:solidFill>
                  <a:schemeClr val="accent1"/>
                </a:solidFill>
              </a:rPr>
              <a:t>Correcting</a:t>
            </a:r>
            <a:r>
              <a:rPr lang="zh-CN" altLang="en-US" sz="2400" b="1">
                <a:solidFill>
                  <a:schemeClr val="accent1"/>
                </a:solidFill>
              </a:rPr>
              <a:t>）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5020310" y="3569335"/>
            <a:ext cx="6455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对于多步的推理问题，以及一个或多个可能带有错误的解答过程，能够发现并纠正其中的</a:t>
            </a:r>
            <a:r>
              <a:rPr lang="zh-CN" altLang="en-US"/>
              <a:t>错误。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147310" y="5254625"/>
            <a:ext cx="596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/>
                </a:solidFill>
              </a:rPr>
              <a:t>启发式提问（</a:t>
            </a: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Heuristic Questioning</a:t>
            </a:r>
            <a:r>
              <a:rPr lang="zh-CN" altLang="en-US" sz="2400" b="1">
                <a:solidFill>
                  <a:schemeClr val="accent1"/>
                </a:solidFill>
              </a:rPr>
              <a:t>）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147310" y="5715000"/>
            <a:ext cx="6455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对于多步的推理问题，以及一个或多个可能带有错误的解答过程，能够发现并通过多步提问的方式指导纠正其中的</a:t>
            </a:r>
            <a:r>
              <a:rPr lang="zh-CN" altLang="en-US"/>
              <a:t>错误。</a:t>
            </a:r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7932420" y="1987550"/>
            <a:ext cx="421640" cy="10909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>
            <p:custDataLst>
              <p:tags r:id="rId6"/>
            </p:custDataLst>
          </p:nvPr>
        </p:nvSpPr>
        <p:spPr>
          <a:xfrm>
            <a:off x="7932420" y="4567555"/>
            <a:ext cx="421640" cy="7778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06425" y="1302353"/>
            <a:ext cx="10979414" cy="425329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PA_ImportSvg_636718263529450003"/>
          <p:cNvSpPr/>
          <p:nvPr>
            <p:custDataLst>
              <p:tags r:id="rId2"/>
            </p:custDataLst>
          </p:nvPr>
        </p:nvSpPr>
        <p:spPr>
          <a:xfrm>
            <a:off x="4310486" y="2037349"/>
            <a:ext cx="3571028" cy="2783302"/>
          </a:xfrm>
          <a:custGeom>
            <a:avLst/>
            <a:gdLst/>
            <a:ahLst/>
            <a:cxnLst/>
            <a:rect l="l" t="t" r="r" b="b"/>
            <a:pathLst>
              <a:path w="172720" h="134620">
                <a:moveTo>
                  <a:pt x="62230" y="134620"/>
                </a:moveTo>
                <a:lnTo>
                  <a:pt x="0" y="134620"/>
                </a:lnTo>
                <a:lnTo>
                  <a:pt x="0" y="90170"/>
                </a:lnTo>
                <a:cubicBezTo>
                  <a:pt x="0" y="72390"/>
                  <a:pt x="1270" y="58420"/>
                  <a:pt x="5080" y="46990"/>
                </a:cubicBezTo>
                <a:cubicBezTo>
                  <a:pt x="8890" y="36830"/>
                  <a:pt x="13970" y="26670"/>
                  <a:pt x="22860" y="19050"/>
                </a:cubicBezTo>
                <a:cubicBezTo>
                  <a:pt x="31750" y="10160"/>
                  <a:pt x="41910" y="3810"/>
                  <a:pt x="55880" y="0"/>
                </a:cubicBezTo>
                <a:lnTo>
                  <a:pt x="68580" y="25400"/>
                </a:lnTo>
                <a:cubicBezTo>
                  <a:pt x="55880" y="29210"/>
                  <a:pt x="46990" y="35560"/>
                  <a:pt x="41910" y="43180"/>
                </a:cubicBezTo>
                <a:cubicBezTo>
                  <a:pt x="36830" y="50800"/>
                  <a:pt x="33020" y="60960"/>
                  <a:pt x="33020" y="72390"/>
                </a:cubicBezTo>
                <a:lnTo>
                  <a:pt x="63500" y="72390"/>
                </a:lnTo>
                <a:lnTo>
                  <a:pt x="63500" y="134620"/>
                </a:lnTo>
                <a:moveTo>
                  <a:pt x="166370" y="134620"/>
                </a:moveTo>
                <a:lnTo>
                  <a:pt x="104140" y="134620"/>
                </a:lnTo>
                <a:lnTo>
                  <a:pt x="104140" y="90170"/>
                </a:lnTo>
                <a:cubicBezTo>
                  <a:pt x="104140" y="72390"/>
                  <a:pt x="105410" y="57150"/>
                  <a:pt x="109220" y="46990"/>
                </a:cubicBezTo>
                <a:cubicBezTo>
                  <a:pt x="113031" y="36830"/>
                  <a:pt x="118110" y="26670"/>
                  <a:pt x="127000" y="19050"/>
                </a:cubicBezTo>
                <a:cubicBezTo>
                  <a:pt x="135890" y="11430"/>
                  <a:pt x="146050" y="3810"/>
                  <a:pt x="160020" y="0"/>
                </a:cubicBezTo>
                <a:lnTo>
                  <a:pt x="172720" y="25400"/>
                </a:lnTo>
                <a:cubicBezTo>
                  <a:pt x="160020" y="29210"/>
                  <a:pt x="151130" y="35560"/>
                  <a:pt x="146050" y="43180"/>
                </a:cubicBezTo>
                <a:cubicBezTo>
                  <a:pt x="140970" y="50800"/>
                  <a:pt x="137160" y="60960"/>
                  <a:pt x="137160" y="72390"/>
                </a:cubicBezTo>
                <a:lnTo>
                  <a:pt x="167640" y="72390"/>
                </a:lnTo>
                <a:lnTo>
                  <a:pt x="167640" y="134620"/>
                </a:ln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1501775" y="2378710"/>
            <a:ext cx="9188450" cy="1198880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/>
          </a:bodyPr>
          <a:lstStyle/>
          <a:p>
            <a:pPr algn="ctr"/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第一部分</a:t>
            </a:r>
            <a:endParaRPr lang="zh-CN" altLang="en-US" sz="7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502410" y="3577590"/>
            <a:ext cx="9188450" cy="9017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大模型数学推理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</a:t>
            </a:r>
            <a:r>
              <a:rPr lang="zh-CN" altLang="en-US"/>
              <a:t>思维链</a:t>
            </a:r>
            <a:r>
              <a:rPr lang="zh-CN" altLang="en-US"/>
              <a:t>提示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246505"/>
            <a:ext cx="2740025" cy="25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3846830"/>
            <a:ext cx="2835275" cy="2775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Microsoft Himalaya" panose="01010100010101010101" charset="0"/>
                <a:cs typeface="Microsoft Himalaya" panose="01010100010101010101" charset="0"/>
              </a:rPr>
              <a:t>Chain of Thought Prompting Elicits Reasoning in Large Language Models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 (2022 NeurIps)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5745" y="1420495"/>
            <a:ext cx="752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输入中手动构建按步骤解题的样例，激发模型的推理</a:t>
            </a:r>
            <a:r>
              <a:rPr lang="zh-CN" altLang="en-US"/>
              <a:t>能力。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0" y="1863090"/>
            <a:ext cx="3118485" cy="4610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25" y="1313815"/>
            <a:ext cx="4655185" cy="4457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</a:t>
            </a:r>
            <a:r>
              <a:rPr lang="zh-CN" altLang="en-US"/>
              <a:t>思维链</a:t>
            </a:r>
            <a:r>
              <a:rPr lang="zh-CN" altLang="en-US"/>
              <a:t>提示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74315" y="1313815"/>
            <a:ext cx="6096000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小明和小芳各走一段路。小明走的路程比小芳多1/5，小芳用的时间比小明多1/8。求小明和小芳速度的比。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3410" y="3550920"/>
            <a:ext cx="5624195" cy="27686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5895340" y="2024380"/>
            <a:ext cx="10160" cy="1461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30" y="2266315"/>
            <a:ext cx="802005" cy="9766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105265" y="4889500"/>
            <a:ext cx="169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答案错误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Microsoft Himalaya" panose="01010100010101010101" charset="0"/>
                <a:cs typeface="Microsoft Himalaya" panose="01010100010101010101" charset="0"/>
              </a:rPr>
              <a:t>Chain of Thought Prompting Elicits Reasoning in Large Language Models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 (2022 NeurIps)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</a:t>
            </a:r>
            <a:r>
              <a:rPr lang="zh-CN" altLang="en-US"/>
              <a:t>思维链</a:t>
            </a:r>
            <a:r>
              <a:rPr lang="zh-CN" altLang="en-US"/>
              <a:t>提示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890" y="3417570"/>
            <a:ext cx="5222875" cy="31229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07440" y="1375410"/>
            <a:ext cx="2659380" cy="1476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小明和小芳各走一段路。小明走的路程比小芳多1/5，小芳用的时间比小明多1/8。求小明和小芳速度的比。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1070" y="1205865"/>
            <a:ext cx="6096000" cy="1814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600" b="1"/>
              <a:t>问题：甲走的路程比乙多1/3，乙用的时间比甲多1/4。求甲、乙的速度比。</a:t>
            </a:r>
            <a:endParaRPr lang="zh-CN" altLang="en-US" sz="1600" b="1"/>
          </a:p>
          <a:p>
            <a:r>
              <a:rPr lang="zh-CN" altLang="en-US" sz="1600" b="1"/>
              <a:t>解答：我们假设乙走了3个单位的路程，那么根据条件，甲比乙多走了一个单位的路程，所以甲走了4个单位的路程。         再假设甲走了4个单位的时间，那么根据条件，乙走了5个单位的时间。由于速度=路程/时间，那么其速度比为：(4/4) : (3/5)=5:3。</a:t>
            </a:r>
            <a:endParaRPr lang="zh-CN" altLang="en-US" sz="1600" b="1"/>
          </a:p>
          <a:p>
            <a:r>
              <a:rPr lang="zh-CN" altLang="en-US" sz="1600" b="1"/>
              <a:t>所以甲、乙的速度比为5:3。</a:t>
            </a:r>
            <a:endParaRPr lang="zh-CN" altLang="en-US" sz="1600" b="1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3766820" y="2113915"/>
            <a:ext cx="842010" cy="1293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5247005" y="2113280"/>
            <a:ext cx="774065" cy="129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60" y="1875155"/>
            <a:ext cx="802005" cy="9766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19440" y="4518025"/>
            <a:ext cx="369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加入</a:t>
            </a:r>
            <a:r>
              <a:rPr lang="en-US" altLang="zh-CN" b="1">
                <a:solidFill>
                  <a:srgbClr val="FF0000"/>
                </a:solidFill>
              </a:rPr>
              <a:t>CoT</a:t>
            </a:r>
            <a:r>
              <a:rPr lang="zh-CN" altLang="en-US" b="1">
                <a:solidFill>
                  <a:srgbClr val="FF0000"/>
                </a:solidFill>
              </a:rPr>
              <a:t>的提示，模型模仿例题中解题的过程，得到了正确的</a:t>
            </a:r>
            <a:r>
              <a:rPr lang="zh-CN" altLang="en-US" b="1">
                <a:solidFill>
                  <a:srgbClr val="FF0000"/>
                </a:solidFill>
              </a:rPr>
              <a:t>答案。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Microsoft Himalaya" panose="01010100010101010101" charset="0"/>
                <a:cs typeface="Microsoft Himalaya" panose="01010100010101010101" charset="0"/>
              </a:rPr>
              <a:t>Chain of Thought Prompting Elicits Reasoning in Large Language Models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 (2022 NeurIps)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大模型推理</a:t>
            </a:r>
            <a:r>
              <a:rPr lang="en-US" altLang="zh-CN"/>
              <a:t>——Zero-shot </a:t>
            </a:r>
            <a:r>
              <a:rPr lang="zh-CN" altLang="en-US"/>
              <a:t>引导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01600" y="6551295"/>
            <a:ext cx="9209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Microsoft Himalaya" panose="01010100010101010101" charset="0"/>
                <a:cs typeface="Microsoft Himalaya" panose="01010100010101010101" charset="0"/>
              </a:rPr>
              <a:t>Large Language Models are Zero-Shot Reasoners.</a:t>
            </a:r>
            <a:r>
              <a:rPr lang="en-US" altLang="zh-CN" sz="2000">
                <a:latin typeface="Microsoft Himalaya" panose="01010100010101010101" charset="0"/>
                <a:cs typeface="Microsoft Himalaya" panose="01010100010101010101" charset="0"/>
              </a:rPr>
              <a:t>(2022 NeurIps)</a:t>
            </a:r>
            <a:endParaRPr lang="en-US" altLang="zh-CN" sz="2000"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1487170"/>
            <a:ext cx="5040630" cy="207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731260"/>
            <a:ext cx="8236585" cy="2882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39865" y="1736090"/>
            <a:ext cx="5246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</a:pPr>
            <a:r>
              <a:rPr lang="zh-CN" altLang="en-US"/>
              <a:t>在</a:t>
            </a:r>
            <a:r>
              <a:rPr lang="en-US" altLang="zh-CN"/>
              <a:t>Prompt</a:t>
            </a:r>
            <a:r>
              <a:rPr lang="zh-CN" altLang="en-US"/>
              <a:t>当中显式指明：</a:t>
            </a:r>
            <a:r>
              <a:rPr lang="en-US" altLang="zh-CN">
                <a:highlight>
                  <a:srgbClr val="FFFF00"/>
                </a:highlight>
              </a:rPr>
              <a:t>Let’s think step by step.</a:t>
            </a:r>
            <a:endParaRPr lang="en-US" altLang="zh-CN"/>
          </a:p>
          <a:p>
            <a:pPr indent="0" fontAlgn="auto">
              <a:lnSpc>
                <a:spcPct val="200000"/>
              </a:lnSpc>
            </a:pPr>
            <a:r>
              <a:rPr lang="zh-CN" altLang="en-US"/>
              <a:t>引导模型进行多步推理并得到正确的</a:t>
            </a:r>
            <a:r>
              <a:rPr lang="zh-CN" altLang="en-US"/>
              <a:t>结果。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i*1_1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5"/>
  <p:tag name="KSO_WM_UNIT_TYPE" val="l_i"/>
  <p:tag name="KSO_WM_UNIT_INDEX" val="1_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i*1_2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5"/>
  <p:tag name="KSO_WM_UNIT_TYPE" val="l_i"/>
  <p:tag name="KSO_WM_UNIT_INDEX" val="1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h_a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5"/>
  <p:tag name="KSO_WM_UNIT_TYPE" val="l_h_a"/>
  <p:tag name="KSO_WM_UNIT_INDEX" val="1_1_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35"/>
  <p:tag name="KSO_WM_DIAGRAM_GROUP_CODE" val="l1-5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SLIDE_ID" val="custom20205081_37"/>
  <p:tag name="KSO_WM_TEMPLATE_SUBCATEGORY" val="19"/>
  <p:tag name="KSO_WM_TEMPLATE_MASTER_TYPE" val="0"/>
  <p:tag name="KSO_WM_TEMPLATE_COLOR_TYPE" val="1"/>
  <p:tag name="KSO_WM_SLIDE_ITEM_CNT" val="1"/>
  <p:tag name="KSO_WM_SLIDE_INDEX" val="37"/>
  <p:tag name="KSO_WM_TAG_VERSION" val="1.0"/>
  <p:tag name="KSO_WM_BEAUTIFY_FLAG" val="#wm#"/>
  <p:tag name="KSO_WM_TEMPLATE_CATEGORY" val="custom"/>
  <p:tag name="KSO_WM_TEMPLATE_INDEX" val="20205081"/>
  <p:tag name="KSO_WM_SLIDE_TYPE" val="text"/>
  <p:tag name="KSO_WM_SLIDE_SUBTYPE" val="diag"/>
  <p:tag name="KSO_WM_SLIDE_SIZE" val="864.521*334.905"/>
  <p:tag name="KSO_WM_SLIDE_POSITION" val="47.75*102.547"/>
  <p:tag name="KSO_WM_DIAGRAM_GROUP_CODE" val="l1-5"/>
  <p:tag name="KSO_WM_SLIDE_DIAGTYPE" val="l"/>
  <p:tag name="KSO_WM_SLIDE_LAYOUT" val="l"/>
  <p:tag name="KSO_WM_SLIDE_LAYOUT_CNT" val="1"/>
  <p:tag name="KSO_WM_UNIT_SHOW_EDIT_AREA_INDICATION" val="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i*1_1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5"/>
  <p:tag name="KSO_WM_UNIT_TYPE" val="l_i"/>
  <p:tag name="KSO_WM_UNIT_INDEX" val="1_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i*1_2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5"/>
  <p:tag name="KSO_WM_UNIT_TYPE" val="l_i"/>
  <p:tag name="KSO_WM_UNIT_INDEX" val="1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h_a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5"/>
  <p:tag name="KSO_WM_UNIT_TYPE" val="l_h_a"/>
  <p:tag name="KSO_WM_UNIT_INDEX" val="1_1_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35"/>
  <p:tag name="KSO_WM_DIAGRAM_GROUP_CODE" val="l1-5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SLIDE_ID" val="custom20205081_37"/>
  <p:tag name="KSO_WM_TEMPLATE_SUBCATEGORY" val="19"/>
  <p:tag name="KSO_WM_TEMPLATE_MASTER_TYPE" val="0"/>
  <p:tag name="KSO_WM_TEMPLATE_COLOR_TYPE" val="1"/>
  <p:tag name="KSO_WM_SLIDE_ITEM_CNT" val="1"/>
  <p:tag name="KSO_WM_SLIDE_INDEX" val="37"/>
  <p:tag name="KSO_WM_TAG_VERSION" val="1.0"/>
  <p:tag name="KSO_WM_BEAUTIFY_FLAG" val="#wm#"/>
  <p:tag name="KSO_WM_TEMPLATE_CATEGORY" val="custom"/>
  <p:tag name="KSO_WM_TEMPLATE_INDEX" val="20205081"/>
  <p:tag name="KSO_WM_SLIDE_TYPE" val="text"/>
  <p:tag name="KSO_WM_SLIDE_SUBTYPE" val="diag"/>
  <p:tag name="KSO_WM_SLIDE_SIZE" val="864.521*334.905"/>
  <p:tag name="KSO_WM_SLIDE_POSITION" val="47.75*102.547"/>
  <p:tag name="KSO_WM_DIAGRAM_GROUP_CODE" val="l1-5"/>
  <p:tag name="KSO_WM_SLIDE_DIAGTYPE" val="l"/>
  <p:tag name="KSO_WM_SLIDE_LAYOUT" val="l"/>
  <p:tag name="KSO_WM_SLIDE_LAYOUT_CNT" val="1"/>
  <p:tag name="KSO_WM_UNIT_SHOW_EDIT_AREA_INDICATION" val="1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i*1_1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5"/>
  <p:tag name="KSO_WM_UNIT_TYPE" val="l_i"/>
  <p:tag name="KSO_WM_UNIT_INDEX" val="1_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i*1_2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5"/>
  <p:tag name="KSO_WM_UNIT_TYPE" val="l_i"/>
  <p:tag name="KSO_WM_UNIT_INDEX" val="1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h_a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5"/>
  <p:tag name="KSO_WM_UNIT_TYPE" val="l_h_a"/>
  <p:tag name="KSO_WM_UNIT_INDEX" val="1_1_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35"/>
  <p:tag name="KSO_WM_DIAGRAM_GROUP_CODE" val="l1-5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SLIDE_ID" val="custom20205081_37"/>
  <p:tag name="KSO_WM_TEMPLATE_SUBCATEGORY" val="19"/>
  <p:tag name="KSO_WM_TEMPLATE_MASTER_TYPE" val="0"/>
  <p:tag name="KSO_WM_TEMPLATE_COLOR_TYPE" val="1"/>
  <p:tag name="KSO_WM_SLIDE_ITEM_CNT" val="1"/>
  <p:tag name="KSO_WM_SLIDE_INDEX" val="37"/>
  <p:tag name="KSO_WM_TAG_VERSION" val="1.0"/>
  <p:tag name="KSO_WM_BEAUTIFY_FLAG" val="#wm#"/>
  <p:tag name="KSO_WM_TEMPLATE_CATEGORY" val="custom"/>
  <p:tag name="KSO_WM_TEMPLATE_INDEX" val="20205081"/>
  <p:tag name="KSO_WM_SLIDE_TYPE" val="text"/>
  <p:tag name="KSO_WM_SLIDE_SUBTYPE" val="diag"/>
  <p:tag name="KSO_WM_SLIDE_SIZE" val="864.521*334.905"/>
  <p:tag name="KSO_WM_SLIDE_POSITION" val="47.75*102.547"/>
  <p:tag name="KSO_WM_DIAGRAM_GROUP_CODE" val="l1-5"/>
  <p:tag name="KSO_WM_SLIDE_DIAGTYPE" val="l"/>
  <p:tag name="KSO_WM_SLIDE_LAYOUT" val="l"/>
  <p:tag name="KSO_WM_SLIDE_LAYOUT_CNT" val="1"/>
  <p:tag name="KSO_WM_UNIT_SHOW_EDIT_AREA_INDICATION" val="1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i*1_1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5"/>
  <p:tag name="KSO_WM_UNIT_TYPE" val="l_i"/>
  <p:tag name="KSO_WM_UNIT_INDEX" val="1_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i*1_2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5"/>
  <p:tag name="KSO_WM_UNIT_TYPE" val="l_i"/>
  <p:tag name="KSO_WM_UNIT_INDEX" val="1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h_a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5"/>
  <p:tag name="KSO_WM_UNIT_TYPE" val="l_h_a"/>
  <p:tag name="KSO_WM_UNIT_INDEX" val="1_1_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37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35"/>
  <p:tag name="KSO_WM_DIAGRAM_GROUP_CODE" val="l1-5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SLIDE_ID" val="custom20205081_37"/>
  <p:tag name="KSO_WM_TEMPLATE_SUBCATEGORY" val="19"/>
  <p:tag name="KSO_WM_TEMPLATE_MASTER_TYPE" val="0"/>
  <p:tag name="KSO_WM_TEMPLATE_COLOR_TYPE" val="1"/>
  <p:tag name="KSO_WM_SLIDE_ITEM_CNT" val="1"/>
  <p:tag name="KSO_WM_SLIDE_INDEX" val="37"/>
  <p:tag name="KSO_WM_TAG_VERSION" val="1.0"/>
  <p:tag name="KSO_WM_BEAUTIFY_FLAG" val="#wm#"/>
  <p:tag name="KSO_WM_TEMPLATE_CATEGORY" val="custom"/>
  <p:tag name="KSO_WM_TEMPLATE_INDEX" val="20205081"/>
  <p:tag name="KSO_WM_SLIDE_TYPE" val="text"/>
  <p:tag name="KSO_WM_SLIDE_SUBTYPE" val="diag"/>
  <p:tag name="KSO_WM_SLIDE_SIZE" val="864.521*334.905"/>
  <p:tag name="KSO_WM_SLIDE_POSITION" val="47.75*102.547"/>
  <p:tag name="KSO_WM_DIAGRAM_GROUP_CODE" val="l1-5"/>
  <p:tag name="KSO_WM_SLIDE_DIAGTYPE" val="l"/>
  <p:tag name="KSO_WM_SLIDE_LAYOUT" val="l"/>
  <p:tag name="KSO_WM_SLIDE_LAYOUT_CNT" val="1"/>
  <p:tag name="KSO_WM_UNIT_SHOW_EDIT_AREA_INDICATION" val="1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8.xml><?xml version="1.0" encoding="utf-8"?>
<p:tagLst xmlns:p="http://schemas.openxmlformats.org/presentationml/2006/main">
  <p:tag name="commondata" val="eyJoZGlkIjoiMGZjZTZkMzgwNThmZTk4NDcxNjkzMzQwYTc4ZDA1MzY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4353</Words>
  <Application>WPS 演示</Application>
  <PresentationFormat>宽屏</PresentationFormat>
  <Paragraphs>225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微软雅黑</vt:lpstr>
      <vt:lpstr>Microsoft Himalaya</vt:lpstr>
      <vt:lpstr>Arial Unicode MS</vt:lpstr>
      <vt:lpstr>Calibri</vt:lpstr>
      <vt:lpstr>Yu Gothic UI Semibold</vt:lpstr>
      <vt:lpstr>汉仪细圆简</vt:lpstr>
      <vt:lpstr>WPS</vt:lpstr>
      <vt:lpstr>1_Office 主题​​</vt:lpstr>
      <vt:lpstr>LLM for Education From Math Reasoning to Heuristic Questioning Guidelines</vt:lpstr>
      <vt:lpstr>Large Language Model</vt:lpstr>
      <vt:lpstr>LLM for Education</vt:lpstr>
      <vt:lpstr>From 推理 to 启发式提问</vt:lpstr>
      <vt:lpstr>PowerPoint 演示文稿</vt:lpstr>
      <vt:lpstr>大模型推理——思维链提示</vt:lpstr>
      <vt:lpstr>大模型推理——思维链提示</vt:lpstr>
      <vt:lpstr>大模型推理——思维链提示</vt:lpstr>
      <vt:lpstr>大模型推理——Zero-shot 引导</vt:lpstr>
      <vt:lpstr>大模型推理——自洽性</vt:lpstr>
      <vt:lpstr>大模型推理——难题分解</vt:lpstr>
      <vt:lpstr>大模型推理——借助外部工具&amp;自我验证</vt:lpstr>
      <vt:lpstr>大模型推理——Plan and Solve</vt:lpstr>
      <vt:lpstr>大模型推理——使用工具的数学智能体</vt:lpstr>
      <vt:lpstr>大模型推理——微调</vt:lpstr>
      <vt:lpstr>EduChat</vt:lpstr>
      <vt:lpstr>大模型真的会推理吗？</vt:lpstr>
      <vt:lpstr>PowerPoint 演示文稿</vt:lpstr>
      <vt:lpstr>Does Reasoning Mean Everything?</vt:lpstr>
      <vt:lpstr>大模型自我纠错</vt:lpstr>
      <vt:lpstr>大模型自我纠错</vt:lpstr>
      <vt:lpstr>从错误中学习</vt:lpstr>
      <vt:lpstr>聚焦——诊断&amp;纠错能力</vt:lpstr>
      <vt:lpstr>Mistake Finding Accuracy</vt:lpstr>
      <vt:lpstr>Output Correction——BackTracking</vt:lpstr>
      <vt:lpstr>PowerPoint 演示文稿</vt:lpstr>
      <vt:lpstr>PowerPoint 演示文稿</vt:lpstr>
      <vt:lpstr>启发式引导提问场景（GPT-4 Demo）</vt:lpstr>
      <vt:lpstr>Prompt for Gpt-4(Zero-shot)</vt:lpstr>
      <vt:lpstr>Prompt for Gpt-4(Few-shot)</vt:lpstr>
      <vt:lpstr>LLM for Questioning Generation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指尖上的篮球</cp:lastModifiedBy>
  <cp:revision>455</cp:revision>
  <dcterms:created xsi:type="dcterms:W3CDTF">2019-06-19T02:08:00Z</dcterms:created>
  <dcterms:modified xsi:type="dcterms:W3CDTF">2023-12-06T04:25:09Z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193227A5E8094DA89CA77D91C49E2C91_13</vt:lpwstr>
  </property>
</Properties>
</file>