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0" r:id="rId3"/>
    <p:sldId id="292" r:id="rId4"/>
    <p:sldId id="293" r:id="rId5"/>
    <p:sldId id="300" r:id="rId6"/>
    <p:sldId id="256" r:id="rId7"/>
    <p:sldId id="257" r:id="rId8"/>
    <p:sldId id="258" r:id="rId9"/>
    <p:sldId id="268" r:id="rId10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FAD"/>
    <a:srgbClr val="165DAD"/>
    <a:srgbClr val="739E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A719-06ED-4D6B-89F3-8E2BA93F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DE42-D131-4BFD-A0C7-75601756E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1317006"/>
            <a:ext cx="12191999" cy="2124000"/>
          </a:xfrm>
          <a:prstGeom prst="rect">
            <a:avLst/>
          </a:prstGeom>
          <a:solidFill>
            <a:srgbClr val="185F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流程图: 手动输入 6"/>
          <p:cNvSpPr/>
          <p:nvPr/>
        </p:nvSpPr>
        <p:spPr>
          <a:xfrm rot="5400000" flipH="1">
            <a:off x="2969268" y="471733"/>
            <a:ext cx="626033" cy="6564573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7"/>
          <p:cNvSpPr/>
          <p:nvPr/>
        </p:nvSpPr>
        <p:spPr>
          <a:xfrm rot="16200000" flipH="1">
            <a:off x="8519365" y="394401"/>
            <a:ext cx="626025" cy="671924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0656" y="3492410"/>
            <a:ext cx="36234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赵晨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71265901065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5279" y="2086618"/>
            <a:ext cx="1161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Hallucination Detection of Large Language Model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" y="6570000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3409" y="3492410"/>
            <a:ext cx="330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幻觉检测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5" y="348018"/>
            <a:ext cx="622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n-gram model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4400" y="1479665"/>
            <a:ext cx="103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核心思想：</a:t>
            </a:r>
            <a:r>
              <a:rPr lang="zh-CN" altLang="en-US" b="1" u="sng" dirty="0"/>
              <a:t>训练一个基于</a:t>
            </a:r>
            <a:r>
              <a:rPr lang="en-US" altLang="zh-CN" b="1" u="sng" dirty="0"/>
              <a:t>n-gram</a:t>
            </a:r>
            <a:r>
              <a:rPr lang="zh-CN" altLang="en-US" b="1" u="sng" dirty="0"/>
              <a:t>的简单语言模型来近似一个大型语言模型的性能。</a:t>
            </a:r>
            <a:endParaRPr lang="zh-CN" altLang="en-US" b="1" u="sng" dirty="0"/>
          </a:p>
        </p:txBody>
      </p:sp>
      <p:sp>
        <p:nvSpPr>
          <p:cNvPr id="2" name="文本框 1"/>
          <p:cNvSpPr txBox="1"/>
          <p:nvPr/>
        </p:nvSpPr>
        <p:spPr>
          <a:xfrm>
            <a:off x="723207" y="2277687"/>
            <a:ext cx="101165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以多样性回复                                            为训练样本，按照</a:t>
            </a:r>
            <a:r>
              <a:rPr lang="en-US" altLang="zh-CN" dirty="0"/>
              <a:t>n-gram</a:t>
            </a:r>
            <a:r>
              <a:rPr lang="zh-CN" altLang="en-US" dirty="0"/>
              <a:t>的方法训练一个新的小模型，最后使用新模型来预测      中每个</a:t>
            </a:r>
            <a:r>
              <a:rPr lang="en-US" altLang="zh-CN" dirty="0"/>
              <a:t>token</a:t>
            </a:r>
            <a:r>
              <a:rPr lang="zh-CN" altLang="en-US" dirty="0"/>
              <a:t>的概率，从而计算得分。得分越大存在幻觉的概率越</a:t>
            </a:r>
            <a:r>
              <a:rPr lang="zh-CN" altLang="en-US" dirty="0"/>
              <a:t>大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05" y="2277687"/>
            <a:ext cx="2736792" cy="3774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25" y="2576109"/>
            <a:ext cx="347909" cy="3479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90" y="3222440"/>
            <a:ext cx="42005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5" y="348018"/>
            <a:ext cx="622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NLI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45" y="2130446"/>
            <a:ext cx="93650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" panose="00000500000000020000" pitchFamily="18" charset="0"/>
                <a:cs typeface="Times" panose="00000500000000020000" pitchFamily="18" charset="0"/>
              </a:rPr>
              <a:t>自然语言推理（</a:t>
            </a:r>
            <a:r>
              <a:rPr lang="en-US" altLang="zh-CN" sz="1600" b="1" dirty="0">
                <a:latin typeface="Times" panose="00000500000000020000" pitchFamily="18" charset="0"/>
                <a:cs typeface="Times" panose="00000500000000020000" pitchFamily="18" charset="0"/>
              </a:rPr>
              <a:t>Natural Language Inference, NLI</a:t>
            </a:r>
            <a:r>
              <a:rPr lang="zh-CN" altLang="en-US" sz="1600" b="1" dirty="0">
                <a:latin typeface="Times" panose="00000500000000020000" pitchFamily="18" charset="0"/>
                <a:cs typeface="Times" panose="00000500000000020000" pitchFamily="18" charset="0"/>
              </a:rPr>
              <a:t>）：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其目标是判断两个文本片段之间的逻辑关系。</a:t>
            </a:r>
            <a:endParaRPr lang="en-US" altLang="zh-CN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r>
              <a:rPr lang="zh-CN" altLang="en-US" sz="1600" b="1" dirty="0">
                <a:latin typeface="Times" panose="00000500000000020000" pitchFamily="18" charset="0"/>
                <a:cs typeface="Times" panose="00000500000000020000" pitchFamily="18" charset="0"/>
              </a:rPr>
              <a:t>两个概念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：</a:t>
            </a:r>
            <a:endParaRPr lang="zh-CN" altLang="en-US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1.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前提（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premise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）是一个已知为真的陈述。</a:t>
            </a:r>
            <a:endParaRPr lang="zh-CN" altLang="en-US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2.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假设（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Hypothesis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）是一个需要根据前提来评估其真实性的陈述。</a:t>
            </a:r>
            <a:endParaRPr lang="zh-CN" altLang="en-US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r>
              <a:rPr lang="en-US" altLang="zh-CN" sz="1600" b="1" dirty="0">
                <a:latin typeface="Times" panose="00000500000000020000" pitchFamily="18" charset="0"/>
                <a:cs typeface="Times" panose="00000500000000020000" pitchFamily="18" charset="0"/>
              </a:rPr>
              <a:t>NLI</a:t>
            </a:r>
            <a:r>
              <a:rPr lang="zh-CN" altLang="en-US" sz="1600" b="1" dirty="0">
                <a:latin typeface="Times" panose="00000500000000020000" pitchFamily="18" charset="0"/>
                <a:cs typeface="Times" panose="00000500000000020000" pitchFamily="18" charset="0"/>
              </a:rPr>
              <a:t>任务目标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：将前提和假设的关系分类为以下三种之一：</a:t>
            </a:r>
            <a:endParaRPr lang="en-US" altLang="zh-CN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1.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蕴涵（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Entailment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）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2.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中立（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Neutral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）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3.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矛盾（</a:t>
            </a:r>
            <a:r>
              <a:rPr lang="en-US" altLang="zh-CN" sz="1600" dirty="0">
                <a:latin typeface="Times" panose="00000500000000020000" pitchFamily="18" charset="0"/>
                <a:cs typeface="Times" panose="00000500000000020000" pitchFamily="18" charset="0"/>
              </a:rPr>
              <a:t>Contradiction</a:t>
            </a:r>
            <a:r>
              <a:rPr lang="zh-CN" altLang="en-US" sz="1600" dirty="0">
                <a:latin typeface="Times" panose="00000500000000020000" pitchFamily="18" charset="0"/>
                <a:cs typeface="Times" panose="00000500000000020000" pitchFamily="18" charset="0"/>
              </a:rPr>
              <a:t>）</a:t>
            </a:r>
            <a:endParaRPr lang="zh-CN" altLang="en-US" sz="1600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5" y="4136016"/>
            <a:ext cx="5140929" cy="8433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" y="5137946"/>
            <a:ext cx="5063229" cy="11704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4400" y="1479665"/>
            <a:ext cx="103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核心思想：</a:t>
            </a:r>
            <a:r>
              <a:rPr lang="zh-CN" altLang="en-US" b="1" u="sng" dirty="0"/>
              <a:t>用自然语言推理</a:t>
            </a:r>
            <a:r>
              <a:rPr lang="en-US" altLang="zh-CN" b="1" u="sng" dirty="0"/>
              <a:t>NLI</a:t>
            </a:r>
            <a:r>
              <a:rPr lang="zh-CN" altLang="en-US" b="1" u="sng" dirty="0"/>
              <a:t>方法来判断两个文本的一致性。</a:t>
            </a:r>
            <a:endParaRPr lang="zh-CN" altLang="en-US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5" y="348018"/>
            <a:ext cx="622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prompt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48" y="2130446"/>
            <a:ext cx="4944211" cy="13872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4400" y="1479665"/>
            <a:ext cx="103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核心思想：</a:t>
            </a:r>
            <a:r>
              <a:rPr lang="en-US" altLang="zh-CN" b="1" u="sng" dirty="0"/>
              <a:t>self-</a:t>
            </a:r>
            <a:r>
              <a:rPr lang="en-US" altLang="zh-CN" b="1" u="sng" dirty="0" err="1"/>
              <a:t>eval</a:t>
            </a:r>
            <a:r>
              <a:rPr lang="zh-CN" altLang="en-US" b="1" u="sng" dirty="0"/>
              <a:t>，直接打分。</a:t>
            </a:r>
            <a:endParaRPr lang="zh-CN" altLang="en-US" b="1" u="sng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" y="1792461"/>
            <a:ext cx="5872768" cy="45546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5" y="348018"/>
            <a:ext cx="6222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Hallucination Detection</a:t>
            </a:r>
            <a:endParaRPr lang="en-US" altLang="zh-CN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5" y="1302125"/>
            <a:ext cx="11196108" cy="3616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6291" y="4730844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存在幻觉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5167" y="4730844"/>
            <a:ext cx="224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存在部分幻觉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72699" y="4730844"/>
            <a:ext cx="156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无幻觉类别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5" y="348018"/>
            <a:ext cx="6222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3999" b="418"/>
          <a:stretch>
            <a:fillRect/>
          </a:stretch>
        </p:blipFill>
        <p:spPr>
          <a:xfrm>
            <a:off x="1362075" y="1402080"/>
            <a:ext cx="4299585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1317006"/>
            <a:ext cx="12191999" cy="2124000"/>
          </a:xfrm>
          <a:prstGeom prst="rect">
            <a:avLst/>
          </a:prstGeom>
          <a:solidFill>
            <a:srgbClr val="185F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流程图: 手动输入 6"/>
          <p:cNvSpPr/>
          <p:nvPr/>
        </p:nvSpPr>
        <p:spPr>
          <a:xfrm rot="5400000" flipH="1">
            <a:off x="2969268" y="471733"/>
            <a:ext cx="626033" cy="6564573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7"/>
          <p:cNvSpPr/>
          <p:nvPr/>
        </p:nvSpPr>
        <p:spPr>
          <a:xfrm rot="16200000" flipH="1">
            <a:off x="8519365" y="394401"/>
            <a:ext cx="626025" cy="671924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407" y="1840396"/>
            <a:ext cx="11615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 What LLMs DO NOT Know: A Simple Yet Effective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Self-Detection Method[SDU][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" y="6570000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3409" y="3492410"/>
            <a:ext cx="3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幻觉检测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What LLMs DO NOT Know: A Simple Yet Effective Self-Detection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22" y="2360819"/>
            <a:ext cx="458152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546" y="2535394"/>
            <a:ext cx="6325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Calibration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：很多商用的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LLM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难以获取概率，且这种模型训练比较困难。</a:t>
            </a:r>
            <a:endParaRPr lang="en-US" altLang="zh-CN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Self-Detection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：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self-consistency</a:t>
            </a:r>
            <a:endParaRPr lang="en-US" altLang="zh-CN" dirty="0">
              <a:latin typeface="Times" panose="00000500000000020000" pitchFamily="18" charset="0"/>
              <a:cs typeface="Times" panose="00000500000000020000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本文的评测方法基于一个观点：即使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LLM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不知道正确，它也会根据上下文和它从训练数据中学到的知识，试图生成一个看起来合理的回答。如果对于同一个问题，但用不同的方式提问时，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LLM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给出了相互矛盾的回答，那么可以认为该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LLM</a:t>
            </a:r>
            <a:r>
              <a:rPr lang="zh-CN" altLang="en-US" dirty="0">
                <a:latin typeface="Times" panose="00000500000000020000" pitchFamily="18" charset="0"/>
                <a:cs typeface="Times" panose="00000500000000020000" pitchFamily="18" charset="0"/>
              </a:rPr>
              <a:t>对这个问题是不了解的。</a:t>
            </a:r>
            <a:endParaRPr lang="zh-CN" altLang="en-US" dirty="0">
              <a:latin typeface="Times" panose="00000500000000020000" pitchFamily="18" charset="0"/>
              <a:cs typeface="Times" panose="00000500000000020000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What LLMs DO NOT Know: A Simple Yet Effective Self-Detection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251" y="474947"/>
            <a:ext cx="58737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Self-Detecting What LLMs Un-Know</a:t>
            </a:r>
            <a:endParaRPr lang="en-US" altLang="zh-CN" sz="24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7" y="1374744"/>
            <a:ext cx="10717363" cy="45023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What LLMs DO NOT Know: A Simple Yet Effective Self-Detection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251" y="474947"/>
            <a:ext cx="58737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Self-Detecting What LLMs Un-Know</a:t>
            </a:r>
            <a:endParaRPr lang="en-US" altLang="zh-CN" sz="24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800" y="1419190"/>
            <a:ext cx="540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Clustering Responses with Consistency Detection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3" y="1853655"/>
            <a:ext cx="1666875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3" y="2288722"/>
            <a:ext cx="1714500" cy="29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41" y="1775031"/>
            <a:ext cx="4495800" cy="1914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85" y="3658221"/>
            <a:ext cx="1885950" cy="266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15" y="3220377"/>
            <a:ext cx="4881764" cy="27025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910" y="4647880"/>
            <a:ext cx="3619500" cy="800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853" y="4333555"/>
            <a:ext cx="1885950" cy="3143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40704" y="5439139"/>
            <a:ext cx="4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熵的分数越高说明回答的随机性越强，</a:t>
            </a:r>
            <a:endParaRPr lang="en-US" altLang="zh-CN" dirty="0"/>
          </a:p>
          <a:p>
            <a:r>
              <a:rPr lang="zh-CN" altLang="en-US" dirty="0"/>
              <a:t>模型越不了解当前的问题，即存在了</a:t>
            </a:r>
            <a:r>
              <a:rPr lang="en-US" altLang="zh-CN" dirty="0">
                <a:latin typeface="Times" panose="00000500000000020000" pitchFamily="18" charset="0"/>
                <a:cs typeface="Times" panose="00000500000000020000" pitchFamily="18" charset="0"/>
              </a:rPr>
              <a:t>non-factual</a:t>
            </a:r>
            <a:endParaRPr lang="zh-CN" altLang="en-US" dirty="0">
              <a:latin typeface="Times" panose="00000500000000020000" pitchFamily="18" charset="0"/>
              <a:cs typeface="Times" panose="00000500000000020000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6941" y="337865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" panose="00000500000000020000" pitchFamily="18" charset="0"/>
                <a:cs typeface="Times" panose="00000500000000020000" pitchFamily="18" charset="0"/>
              </a:rPr>
              <a:t>k-means</a:t>
            </a:r>
            <a:endParaRPr lang="zh-CN" altLang="en-US" b="1" dirty="0">
              <a:latin typeface="Times" panose="00000500000000020000" pitchFamily="18" charset="0"/>
              <a:cs typeface="Times" panose="00000500000000020000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63735" y="1775031"/>
            <a:ext cx="4949711" cy="222339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655078" y="4097088"/>
            <a:ext cx="4935337" cy="222339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>
            <a:off x="946941" y="4757895"/>
            <a:ext cx="4464644" cy="1401836"/>
          </a:xfrm>
          <a:prstGeom prst="bentConnector3">
            <a:avLst>
              <a:gd name="adj1" fmla="val 1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3460751" y="2646320"/>
            <a:ext cx="2061665" cy="679720"/>
          </a:xfrm>
          <a:prstGeom prst="bentConnector3">
            <a:avLst>
              <a:gd name="adj1" fmla="val 998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What LLMs DO NOT Know: A Simple Yet Effective Self-Detection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251" y="474947"/>
            <a:ext cx="58737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24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34" y="1256838"/>
            <a:ext cx="7210133" cy="504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9736" y="1972603"/>
            <a:ext cx="4443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幻觉检测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的幻觉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的检测包含了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事实性检测，在广义上这两者可以等效。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生成的一个句子或者篇章，通过一些检测方法给予其一个分数，通过该分数来判断该句子是否存在幻觉或者非事实现象。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：对于句子或者篇章的二分类问题。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4" y="1359519"/>
            <a:ext cx="4031672" cy="4577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455" y="1755639"/>
            <a:ext cx="10432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不确定性测量方法（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grey-box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self-detection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打分模型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extract- &amp;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917" y="460611"/>
            <a:ext cx="281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9245" y="1652551"/>
            <a:ext cx="11031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7" y="1557391"/>
            <a:ext cx="3000375" cy="6953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9245" y="294804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越大，代表不确定性越强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245" y="1307442"/>
            <a:ext cx="12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Entropy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68278" y="1372725"/>
            <a:ext cx="236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token-level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（似然）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50" y="1785966"/>
            <a:ext cx="3276600" cy="12382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68536" y="2977840"/>
            <a:ext cx="46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一个句子中最不可能出现的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的概率，这个值越大代表不确定性越高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t="10640"/>
          <a:stretch>
            <a:fillRect/>
          </a:stretch>
        </p:blipFill>
        <p:spPr>
          <a:xfrm>
            <a:off x="119728" y="3749944"/>
            <a:ext cx="9742240" cy="196304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99244" y="3423498"/>
            <a:ext cx="23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New Evaluation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244" y="5680700"/>
            <a:ext cx="10277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Factuality: A Comprehensive Evaluation of Large Language Models as Knowledge Generators [EMNLP2023]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1317006"/>
            <a:ext cx="12191999" cy="2124000"/>
          </a:xfrm>
          <a:prstGeom prst="rect">
            <a:avLst/>
          </a:prstGeom>
          <a:solidFill>
            <a:srgbClr val="185F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流程图: 手动输入 6"/>
          <p:cNvSpPr/>
          <p:nvPr/>
        </p:nvSpPr>
        <p:spPr>
          <a:xfrm rot="5400000" flipH="1">
            <a:off x="2969268" y="471733"/>
            <a:ext cx="626033" cy="6564573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7"/>
          <p:cNvSpPr/>
          <p:nvPr/>
        </p:nvSpPr>
        <p:spPr>
          <a:xfrm rot="16200000" flipH="1">
            <a:off x="8519365" y="394401"/>
            <a:ext cx="626025" cy="671924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407" y="1840396"/>
            <a:ext cx="11615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Generative Large Language Models [Cambridge][emnlp23]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" y="6570000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3409" y="3492410"/>
            <a:ext cx="3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幻觉检测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001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462" y="2062149"/>
            <a:ext cx="11737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intrinsic uncertainty metrics,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probability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无法测评一些商用不开源的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从外部数据库中检索证据，其中的许多任务很难与数据库中存在的知识相匹配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本文的评测方法基于一个观点：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hallucinated facts, stochastically sampled responses are likely to diverge and may contradict one another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413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6" y="2130446"/>
            <a:ext cx="3314700" cy="45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1654028"/>
            <a:ext cx="400050" cy="400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99772" y="1654028"/>
            <a:ext cx="10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7665" y="2130446"/>
            <a:ext cx="716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samples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对于同一个问题，调不同温度生成的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多样性回复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175" y="2775246"/>
            <a:ext cx="9323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consistency between the response and the stochastic samples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，进行打分（分数代表存在幻觉的概率），从而确定       中是否存在幻觉。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本文使用了五种打分方法：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3089482"/>
            <a:ext cx="400050" cy="400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0492" y="1667099"/>
            <a:ext cx="306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称为：</a:t>
            </a:r>
            <a:r>
              <a:rPr lang="zh-CN" altLang="en-US" b="1" dirty="0"/>
              <a:t>标准回复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5114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endParaRPr lang="en-US" altLang="zh-CN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0" y="2400494"/>
            <a:ext cx="5867400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6" y="3676983"/>
            <a:ext cx="4933950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3" y="4190450"/>
            <a:ext cx="514350" cy="438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48" y="4171400"/>
            <a:ext cx="6753225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2703" y="4880660"/>
            <a:ext cx="945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标准回复和每一条多样性回复的最大匹配分数。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4400" y="1479665"/>
            <a:ext cx="9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核心思想：</a:t>
            </a:r>
            <a:r>
              <a:rPr lang="zh-CN" altLang="en-US" b="1" u="sng" dirty="0"/>
              <a:t>两个句子相似度越高，那么句子间多样程度就越低，说明产生幻觉的概率越低。</a:t>
            </a:r>
            <a:endParaRPr lang="zh-CN" altLang="en-US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511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QA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66" y="6457890"/>
            <a:ext cx="123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SelfCheckGPT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Zero-Resource Black-Box Hallucination Detection for Generative Large Language 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7272" b="24545"/>
          <a:stretch>
            <a:fillRect/>
          </a:stretch>
        </p:blipFill>
        <p:spPr>
          <a:xfrm>
            <a:off x="749098" y="2507097"/>
            <a:ext cx="3228975" cy="4655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4367"/>
          <a:stretch>
            <a:fillRect/>
          </a:stretch>
        </p:blipFill>
        <p:spPr>
          <a:xfrm>
            <a:off x="749098" y="3087872"/>
            <a:ext cx="4363229" cy="1390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4568727"/>
            <a:ext cx="3514725" cy="1247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060" y="4927897"/>
            <a:ext cx="3333750" cy="685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78073" y="2507097"/>
            <a:ext cx="57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根据标准回复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/>
              <a:t>中每一个子句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r_i</a:t>
            </a:r>
            <a:r>
              <a:rPr lang="zh-CN" altLang="en-US" dirty="0"/>
              <a:t>生成相应的问题和选项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44873" y="3093567"/>
            <a:ext cx="24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为上下文生成答案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80646" y="3863455"/>
            <a:ext cx="4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以多样性子句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S^n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为上下文生成答案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098" y="5816502"/>
            <a:ext cx="422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计算匹配数量，取均值作为最终分数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400" y="1479665"/>
            <a:ext cx="1038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核心思想：</a:t>
            </a:r>
            <a:r>
              <a:rPr lang="zh-CN" altLang="en-US" b="1" u="sng" dirty="0"/>
              <a:t>根据标准回复</a:t>
            </a:r>
            <a:r>
              <a:rPr lang="en-US" altLang="zh-CN" b="1" u="sng" dirty="0"/>
              <a:t>R</a:t>
            </a:r>
            <a:r>
              <a:rPr lang="zh-CN" altLang="en-US" b="1" u="sng" dirty="0"/>
              <a:t>产生一些问题，让模型以多样性回复作为上下文进行回答，答案越正确则说明这两类回复的一致性越高，</a:t>
            </a:r>
            <a:r>
              <a:rPr lang="en-US" altLang="zh-CN" b="1" u="sng" dirty="0"/>
              <a:t>R</a:t>
            </a:r>
            <a:r>
              <a:rPr lang="zh-CN" altLang="en-US" b="1" u="sng" dirty="0"/>
              <a:t>本身存在幻觉的可能性越低。</a:t>
            </a:r>
            <a:endParaRPr lang="zh-CN" altLang="en-US" b="1" u="sng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NmMTI2ZjdlMDk4ZjI5OWI2ODc0NzgzZjQ3MjQ3M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3570</Words>
  <Application>WPS 演示</Application>
  <PresentationFormat>宽屏</PresentationFormat>
  <Paragraphs>181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Times</vt:lpstr>
      <vt:lpstr>CG Times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可乐</dc:creator>
  <cp:lastModifiedBy>孙熙江</cp:lastModifiedBy>
  <cp:revision>146</cp:revision>
  <dcterms:created xsi:type="dcterms:W3CDTF">2023-12-04T06:06:00Z</dcterms:created>
  <dcterms:modified xsi:type="dcterms:W3CDTF">2023-12-13T04:28:08Z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DB2462E7EFB945AB8A6AEAE80A5D2A8F_13</vt:lpwstr>
  </property>
</Properties>
</file>