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2" r:id="rId6"/>
    <p:sldId id="263" r:id="rId7"/>
    <p:sldId id="264" r:id="rId8"/>
    <p:sldId id="266" r:id="rId9"/>
    <p:sldId id="267" r:id="rId10"/>
    <p:sldId id="268" r:id="rId11"/>
    <p:sldId id="259"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WestfieldRoboticsTeam2186/Robotics201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FRC2015ControlsBet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localhost\tel\(240)480-2798" TargetMode="External"/><Relationship Id="rId4" Type="http://schemas.openxmlformats.org/officeDocument/2006/relationships/hyperlink" Target="mailto:robot-maker12@verizon.net" TargetMode="External"/><Relationship Id="rId1" Type="http://schemas.openxmlformats.org/officeDocument/2006/relationships/slideLayout" Target="../slideLayouts/slideLayout2.xml"/><Relationship Id="rId2" Type="http://schemas.openxmlformats.org/officeDocument/2006/relationships/hyperlink" Target="mailto:jalong@bechte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Programmable_logic_controller" TargetMode="External"/><Relationship Id="rId4" Type="http://schemas.openxmlformats.org/officeDocument/2006/relationships/hyperlink" Target="http://en.wikipedia.org/wiki/Ladder_logic" TargetMode="External"/><Relationship Id="rId5" Type="http://schemas.openxmlformats.org/officeDocument/2006/relationships/hyperlink" Target="http://en.wikipedia.org/wiki/Function_block_diagram" TargetMode="External"/><Relationship Id="rId6" Type="http://schemas.openxmlformats.org/officeDocument/2006/relationships/hyperlink" Target="http://en.wikipedia.org/wiki/Structured_text" TargetMode="External"/><Relationship Id="rId7" Type="http://schemas.openxmlformats.org/officeDocument/2006/relationships/hyperlink" Target="http://en.wikipedia.org/wiki/Instruction_list" TargetMode="External"/><Relationship Id="rId8" Type="http://schemas.openxmlformats.org/officeDocument/2006/relationships/hyperlink" Target="http://en.wikipedia.org/wiki/Sequential_function_chart" TargetMode="External"/><Relationship Id="rId9" Type="http://schemas.openxmlformats.org/officeDocument/2006/relationships/hyperlink" Target="http://en.wikipedia.org/wiki/Paralle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rogramming_langu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FRC2015ControlsBe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FRC Programming Practices Workshop </a:t>
            </a:r>
          </a:p>
        </p:txBody>
      </p:sp>
      <p:sp>
        <p:nvSpPr>
          <p:cNvPr id="3" name="Subtitle 2"/>
          <p:cNvSpPr>
            <a:spLocks noGrp="1"/>
          </p:cNvSpPr>
          <p:nvPr>
            <p:ph type="subTitle" idx="1"/>
          </p:nvPr>
        </p:nvSpPr>
        <p:spPr/>
        <p:txBody>
          <a:bodyPr>
            <a:normAutofit lnSpcReduction="10000"/>
          </a:bodyPr>
          <a:lstStyle/>
          <a:p>
            <a:r>
              <a:rPr lang="en-US" dirty="0" err="1" smtClean="0"/>
              <a:t>Gautam</a:t>
            </a:r>
            <a:r>
              <a:rPr lang="en-US" dirty="0" smtClean="0"/>
              <a:t> </a:t>
            </a:r>
            <a:r>
              <a:rPr lang="en-US" dirty="0" err="1" smtClean="0"/>
              <a:t>Subbacharya</a:t>
            </a:r>
            <a:endParaRPr lang="en-US" dirty="0" smtClean="0"/>
          </a:p>
          <a:p>
            <a:r>
              <a:rPr lang="en-US" dirty="0" smtClean="0"/>
              <a:t>Gowri Visweswaran</a:t>
            </a:r>
          </a:p>
          <a:p>
            <a:r>
              <a:rPr lang="en-US" dirty="0" smtClean="0"/>
              <a:t>Team 2186 </a:t>
            </a:r>
          </a:p>
          <a:p>
            <a:r>
              <a:rPr lang="en-US" dirty="0" smtClean="0"/>
              <a:t>Westfield High School</a:t>
            </a:r>
            <a:endParaRPr lang="en-US" dirty="0"/>
          </a:p>
        </p:txBody>
      </p:sp>
    </p:spTree>
    <p:extLst>
      <p:ext uri="{BB962C8B-B14F-4D97-AF65-F5344CB8AC3E}">
        <p14:creationId xmlns:p14="http://schemas.microsoft.com/office/powerpoint/2010/main" val="22450900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06977"/>
            <a:ext cx="7408333" cy="4319186"/>
          </a:xfrm>
        </p:spPr>
        <p:txBody>
          <a:bodyPr>
            <a:normAutofit fontScale="85000" lnSpcReduction="10000"/>
          </a:bodyPr>
          <a:lstStyle/>
          <a:p>
            <a:r>
              <a:rPr lang="en-US" dirty="0" err="1"/>
              <a:t>Github</a:t>
            </a:r>
            <a:r>
              <a:rPr lang="en-US" dirty="0"/>
              <a:t> or </a:t>
            </a:r>
            <a:r>
              <a:rPr lang="en-US" dirty="0" err="1"/>
              <a:t>svn</a:t>
            </a:r>
            <a:r>
              <a:rPr lang="en-US" dirty="0"/>
              <a:t> to </a:t>
            </a:r>
            <a:r>
              <a:rPr lang="en-US" dirty="0" smtClean="0"/>
              <a:t>archive, re-use code, maintain </a:t>
            </a:r>
            <a:r>
              <a:rPr lang="en-US" dirty="0"/>
              <a:t>history and logs</a:t>
            </a:r>
          </a:p>
          <a:p>
            <a:r>
              <a:rPr lang="en-US" dirty="0"/>
              <a:t> </a:t>
            </a:r>
            <a:r>
              <a:rPr lang="en-US" dirty="0" smtClean="0"/>
              <a:t>Our code from 2013 is on </a:t>
            </a:r>
            <a:r>
              <a:rPr lang="en-US" dirty="0" err="1" smtClean="0"/>
              <a:t>github</a:t>
            </a:r>
            <a:r>
              <a:rPr lang="en-US" dirty="0" smtClean="0"/>
              <a:t> on a </a:t>
            </a:r>
            <a:r>
              <a:rPr lang="en-US" dirty="0" err="1"/>
              <a:t>github</a:t>
            </a:r>
            <a:r>
              <a:rPr lang="en-US" dirty="0"/>
              <a:t> repository for the 2013 source </a:t>
            </a:r>
            <a:r>
              <a:rPr lang="en-US"/>
              <a:t>code </a:t>
            </a:r>
            <a:r>
              <a:rPr lang="en-US" smtClean="0"/>
              <a:t>on:</a:t>
            </a:r>
            <a:endParaRPr lang="en-US" dirty="0"/>
          </a:p>
          <a:p>
            <a:endParaRPr lang="en-US" dirty="0"/>
          </a:p>
          <a:p>
            <a:r>
              <a:rPr lang="en-US" u="sng" dirty="0">
                <a:hlinkClick r:id="rId2"/>
              </a:rPr>
              <a:t>https://github.com/WestfieldRoboticsTeam2186/Robotics2013</a:t>
            </a:r>
          </a:p>
          <a:p>
            <a:endParaRPr lang="en-US" dirty="0"/>
          </a:p>
          <a:p>
            <a:r>
              <a:rPr lang="en-US" dirty="0"/>
              <a:t>Username: team2186</a:t>
            </a:r>
          </a:p>
          <a:p>
            <a:r>
              <a:rPr lang="en-US" dirty="0"/>
              <a:t>Password: </a:t>
            </a:r>
            <a:r>
              <a:rPr lang="en-US" dirty="0" err="1"/>
              <a:t>westfieldrobotics</a:t>
            </a:r>
            <a:endParaRPr lang="en-US" dirty="0"/>
          </a:p>
          <a:p>
            <a:endParaRPr lang="en-US" dirty="0"/>
          </a:p>
          <a:p>
            <a:r>
              <a:rPr lang="en-US" dirty="0" err="1"/>
              <a:t>Gautam</a:t>
            </a:r>
            <a:r>
              <a:rPr lang="en-US" dirty="0"/>
              <a:t> and Gowri added all the code </a:t>
            </a:r>
            <a:r>
              <a:rPr lang="en-US" dirty="0" smtClean="0"/>
              <a:t>we </a:t>
            </a:r>
            <a:r>
              <a:rPr lang="en-US" dirty="0"/>
              <a:t>got from </a:t>
            </a:r>
            <a:r>
              <a:rPr lang="en-US" dirty="0" err="1"/>
              <a:t>Dhiman's</a:t>
            </a:r>
            <a:r>
              <a:rPr lang="en-US" dirty="0"/>
              <a:t> laptop for 2013. </a:t>
            </a:r>
          </a:p>
          <a:p>
            <a:endParaRPr lang="en-US" dirty="0"/>
          </a:p>
          <a:p>
            <a:r>
              <a:rPr lang="en-US" dirty="0"/>
              <a:t>Please </a:t>
            </a:r>
            <a:r>
              <a:rPr lang="en-US" dirty="0" smtClean="0"/>
              <a:t>create </a:t>
            </a:r>
            <a:r>
              <a:rPr lang="en-US" dirty="0"/>
              <a:t>accounts on </a:t>
            </a:r>
            <a:r>
              <a:rPr lang="en-US" dirty="0" err="1"/>
              <a:t>github</a:t>
            </a:r>
            <a:r>
              <a:rPr lang="en-US" dirty="0"/>
              <a:t> and get access to this code.</a:t>
            </a:r>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Source Control</a:t>
            </a:r>
            <a:endParaRPr lang="en-US" dirty="0"/>
          </a:p>
        </p:txBody>
      </p:sp>
    </p:spTree>
    <p:extLst>
      <p:ext uri="{BB962C8B-B14F-4D97-AF65-F5344CB8AC3E}">
        <p14:creationId xmlns:p14="http://schemas.microsoft.com/office/powerpoint/2010/main" val="27338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5763"/>
            <a:ext cx="7408333" cy="4070400"/>
          </a:xfrm>
        </p:spPr>
        <p:txBody>
          <a:bodyPr>
            <a:normAutofit/>
          </a:bodyPr>
          <a:lstStyle/>
          <a:p>
            <a:pPr marL="0" lvl="0" indent="0">
              <a:buNone/>
            </a:pPr>
            <a:r>
              <a:rPr lang="en-US" dirty="0" smtClean="0">
                <a:hlinkClick r:id="rId2"/>
              </a:rPr>
              <a:t>https</a:t>
            </a:r>
            <a:r>
              <a:rPr lang="en-US" dirty="0">
                <a:hlinkClick r:id="rId2"/>
              </a:rPr>
              <a:t>://</a:t>
            </a:r>
            <a:r>
              <a:rPr lang="en-US" dirty="0" smtClean="0">
                <a:hlinkClick r:id="rId2"/>
              </a:rPr>
              <a:t>www.facebook.com/FRC2015ControlsBeta</a:t>
            </a:r>
            <a:endParaRPr lang="en-US" dirty="0"/>
          </a:p>
          <a:p>
            <a:pPr lvl="0"/>
            <a:r>
              <a:rPr lang="en-US" dirty="0" smtClean="0"/>
              <a:t>Facebook </a:t>
            </a:r>
            <a:r>
              <a:rPr lang="en-US" dirty="0"/>
              <a:t>group we need to look at in detail about what the Herndon HS team is working on with the new beta 2015 control system</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Beta 2015 Control System</a:t>
            </a:r>
            <a:endParaRPr lang="en-US" dirty="0"/>
          </a:p>
        </p:txBody>
      </p:sp>
    </p:spTree>
    <p:extLst>
      <p:ext uri="{BB962C8B-B14F-4D97-AF65-F5344CB8AC3E}">
        <p14:creationId xmlns:p14="http://schemas.microsoft.com/office/powerpoint/2010/main" val="118996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6719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98635"/>
            <a:ext cx="7408333" cy="4227528"/>
          </a:xfrm>
        </p:spPr>
        <p:txBody>
          <a:bodyPr>
            <a:normAutofit fontScale="62500" lnSpcReduction="20000"/>
          </a:bodyPr>
          <a:lstStyle/>
          <a:p>
            <a:pPr marL="0" indent="0">
              <a:buNone/>
            </a:pPr>
            <a:r>
              <a:rPr lang="en-US" dirty="0" smtClean="0"/>
              <a:t>Date</a:t>
            </a:r>
            <a:r>
              <a:rPr lang="en-US" dirty="0"/>
              <a:t>: November 15th – 9 am to 1 pm </a:t>
            </a:r>
            <a:r>
              <a:rPr lang="en-US" dirty="0" smtClean="0"/>
              <a:t> Location</a:t>
            </a:r>
            <a:r>
              <a:rPr lang="en-US" dirty="0"/>
              <a:t>: Bechtel’s Reston Facility  12011 Sunset Hills Road  Reston, VA 20190 </a:t>
            </a:r>
          </a:p>
          <a:p>
            <a:pPr marL="0" indent="0">
              <a:buNone/>
            </a:pPr>
            <a:r>
              <a:rPr lang="en-US" b="1" dirty="0"/>
              <a:t> </a:t>
            </a:r>
            <a:r>
              <a:rPr lang="en-US" b="1" dirty="0" smtClean="0"/>
              <a:t>Presenters</a:t>
            </a:r>
            <a:endParaRPr lang="en-US" dirty="0"/>
          </a:p>
          <a:p>
            <a:pPr marL="0" indent="0">
              <a:buNone/>
            </a:pPr>
            <a:endParaRPr lang="en-US" dirty="0"/>
          </a:p>
          <a:p>
            <a:r>
              <a:rPr lang="en-US" dirty="0" smtClean="0"/>
              <a:t>Josh </a:t>
            </a:r>
            <a:r>
              <a:rPr lang="en-US" dirty="0"/>
              <a:t>Long: </a:t>
            </a:r>
            <a:r>
              <a:rPr lang="en-US" dirty="0">
                <a:hlinkClick r:id="rId2"/>
              </a:rPr>
              <a:t>jalong@bechtel.com</a:t>
            </a:r>
            <a:r>
              <a:rPr lang="en-US" dirty="0"/>
              <a:t> </a:t>
            </a:r>
            <a:r>
              <a:rPr lang="en-US" dirty="0">
                <a:hlinkClick r:id="rId3" action="ppaction://hlinkfile"/>
              </a:rPr>
              <a:t>(240)480-2798</a:t>
            </a:r>
            <a:endParaRPr lang="en-US" dirty="0"/>
          </a:p>
          <a:p>
            <a:r>
              <a:rPr lang="en-US" dirty="0" smtClean="0"/>
              <a:t>Jeffery </a:t>
            </a:r>
            <a:r>
              <a:rPr lang="en-US" dirty="0"/>
              <a:t>Crockett: did not get his contact info.</a:t>
            </a:r>
          </a:p>
          <a:p>
            <a:r>
              <a:rPr lang="en-US" dirty="0" smtClean="0"/>
              <a:t>Mike </a:t>
            </a:r>
            <a:r>
              <a:rPr lang="en-US" dirty="0" smtClean="0"/>
              <a:t>Anderson(Herndon HS mentor): </a:t>
            </a:r>
            <a:r>
              <a:rPr lang="en-US" dirty="0">
                <a:hlinkClick r:id="rId4"/>
              </a:rPr>
              <a:t>robot-maker12@verizon.net</a:t>
            </a:r>
            <a:endParaRPr lang="en-US" dirty="0"/>
          </a:p>
          <a:p>
            <a:endParaRPr lang="en-US" dirty="0"/>
          </a:p>
          <a:p>
            <a:pPr marL="0" indent="0">
              <a:buNone/>
            </a:pPr>
            <a:r>
              <a:rPr lang="en-US" dirty="0"/>
              <a:t>Mike Anderson volunteered to come to our school with their robot prototype and guide us, we are also welcome to go to Herndon HS on Tue evenings to see their demos and talk to them. </a:t>
            </a:r>
            <a:endParaRPr lang="en-US" dirty="0" smtClean="0"/>
          </a:p>
          <a:p>
            <a:pPr marL="0" indent="0">
              <a:buNone/>
            </a:pPr>
            <a:endParaRPr lang="en-US" dirty="0" smtClean="0"/>
          </a:p>
          <a:p>
            <a:pPr marL="0" indent="0">
              <a:buNone/>
            </a:pPr>
            <a:r>
              <a:rPr lang="en-US" dirty="0" smtClean="0"/>
              <a:t>Attendees from 2186: </a:t>
            </a:r>
            <a:r>
              <a:rPr lang="en-US" dirty="0" err="1" smtClean="0"/>
              <a:t>Gautam</a:t>
            </a:r>
            <a:r>
              <a:rPr lang="en-US" dirty="0" smtClean="0"/>
              <a:t>, Colman, Sabrina</a:t>
            </a:r>
            <a:endParaRPr lang="en-US" dirty="0"/>
          </a:p>
          <a:p>
            <a:endParaRPr lang="en-US" dirty="0"/>
          </a:p>
        </p:txBody>
      </p:sp>
      <p:sp>
        <p:nvSpPr>
          <p:cNvPr id="3" name="Title 2"/>
          <p:cNvSpPr>
            <a:spLocks noGrp="1"/>
          </p:cNvSpPr>
          <p:nvPr>
            <p:ph type="title"/>
          </p:nvPr>
        </p:nvSpPr>
        <p:spPr/>
        <p:txBody>
          <a:bodyPr/>
          <a:lstStyle/>
          <a:p>
            <a:r>
              <a:rPr lang="en-US" b="1" dirty="0"/>
              <a:t>The </a:t>
            </a:r>
            <a:r>
              <a:rPr lang="en-US" b="1" dirty="0" smtClean="0"/>
              <a:t>presenters</a:t>
            </a:r>
            <a:endParaRPr lang="en-US" dirty="0"/>
          </a:p>
        </p:txBody>
      </p:sp>
    </p:spTree>
    <p:extLst>
      <p:ext uri="{BB962C8B-B14F-4D97-AF65-F5344CB8AC3E}">
        <p14:creationId xmlns:p14="http://schemas.microsoft.com/office/powerpoint/2010/main" val="6711660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51011"/>
            <a:ext cx="7408333" cy="4175152"/>
          </a:xfrm>
        </p:spPr>
        <p:txBody>
          <a:bodyPr>
            <a:normAutofit/>
          </a:bodyPr>
          <a:lstStyle/>
          <a:p>
            <a:pPr lvl="0"/>
            <a:r>
              <a:rPr lang="en-US" dirty="0" smtClean="0"/>
              <a:t>Hands-on </a:t>
            </a:r>
            <a:r>
              <a:rPr lang="en-US" dirty="0"/>
              <a:t>workshops</a:t>
            </a:r>
          </a:p>
          <a:p>
            <a:pPr lvl="0"/>
            <a:r>
              <a:rPr lang="en-US" dirty="0" smtClean="0"/>
              <a:t>Safety </a:t>
            </a:r>
            <a:r>
              <a:rPr lang="en-US" dirty="0"/>
              <a:t>procedure practices</a:t>
            </a:r>
          </a:p>
          <a:p>
            <a:pPr lvl="0"/>
            <a:r>
              <a:rPr lang="en-US" dirty="0" smtClean="0"/>
              <a:t>Program </a:t>
            </a:r>
            <a:r>
              <a:rPr lang="en-US" dirty="0"/>
              <a:t>design and code documentation</a:t>
            </a:r>
          </a:p>
          <a:p>
            <a:pPr lvl="0"/>
            <a:r>
              <a:rPr lang="en-US" dirty="0" smtClean="0"/>
              <a:t>Programming </a:t>
            </a:r>
            <a:r>
              <a:rPr lang="en-US" dirty="0"/>
              <a:t>style guideline</a:t>
            </a:r>
          </a:p>
          <a:p>
            <a:pPr lvl="0"/>
            <a:r>
              <a:rPr lang="en-US" dirty="0" err="1" smtClean="0"/>
              <a:t>RobotDrive</a:t>
            </a:r>
            <a:r>
              <a:rPr lang="en-US" dirty="0" smtClean="0"/>
              <a:t> </a:t>
            </a:r>
            <a:r>
              <a:rPr lang="en-US" dirty="0"/>
              <a:t>demo</a:t>
            </a:r>
          </a:p>
          <a:p>
            <a:pPr lvl="0"/>
            <a:r>
              <a:rPr lang="en-US" dirty="0" smtClean="0"/>
              <a:t>Program </a:t>
            </a:r>
            <a:r>
              <a:rPr lang="en-US" dirty="0"/>
              <a:t>creation with </a:t>
            </a:r>
            <a:r>
              <a:rPr lang="en-US" dirty="0" err="1"/>
              <a:t>netbeans</a:t>
            </a:r>
            <a:r>
              <a:rPr lang="en-US" dirty="0"/>
              <a:t> and Eclipse</a:t>
            </a:r>
          </a:p>
          <a:p>
            <a:pPr lvl="0"/>
            <a:r>
              <a:rPr lang="en-US" dirty="0" smtClean="0"/>
              <a:t>Beta </a:t>
            </a:r>
            <a:r>
              <a:rPr lang="en-US" dirty="0"/>
              <a:t>2015 control system </a:t>
            </a:r>
            <a:r>
              <a:rPr lang="en-US" dirty="0" smtClean="0"/>
              <a:t>demo by Herndon HS</a:t>
            </a:r>
            <a:endParaRPr lang="en-US" dirty="0"/>
          </a:p>
          <a:p>
            <a:pPr lvl="0"/>
            <a:r>
              <a:rPr lang="en-US" dirty="0" smtClean="0"/>
              <a:t>Programming </a:t>
            </a:r>
            <a:r>
              <a:rPr lang="en-US" dirty="0"/>
              <a:t>challenge: solve a problem using a flowchart</a:t>
            </a:r>
          </a:p>
        </p:txBody>
      </p:sp>
      <p:sp>
        <p:nvSpPr>
          <p:cNvPr id="3" name="Title 2"/>
          <p:cNvSpPr>
            <a:spLocks noGrp="1"/>
          </p:cNvSpPr>
          <p:nvPr>
            <p:ph type="title"/>
          </p:nvPr>
        </p:nvSpPr>
        <p:spPr/>
        <p:txBody>
          <a:bodyPr/>
          <a:lstStyle/>
          <a:p>
            <a:r>
              <a:rPr lang="en-US" dirty="0" smtClean="0"/>
              <a:t>Agenda of FRC workshop</a:t>
            </a:r>
            <a:r>
              <a:rPr lang="en-US" dirty="0" smtClean="0"/>
              <a:t>	</a:t>
            </a:r>
            <a:endParaRPr lang="en-US" dirty="0"/>
          </a:p>
        </p:txBody>
      </p:sp>
    </p:spTree>
    <p:extLst>
      <p:ext uri="{BB962C8B-B14F-4D97-AF65-F5344CB8AC3E}">
        <p14:creationId xmlns:p14="http://schemas.microsoft.com/office/powerpoint/2010/main" val="5380714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1976873"/>
            <a:ext cx="8534123" cy="3450696"/>
          </a:xfrm>
        </p:spPr>
        <p:txBody>
          <a:bodyPr/>
          <a:lstStyle/>
          <a:p>
            <a:r>
              <a:rPr lang="en-US" dirty="0"/>
              <a:t> </a:t>
            </a:r>
            <a:r>
              <a:rPr lang="en-US" dirty="0" smtClean="0"/>
              <a:t>Teams </a:t>
            </a:r>
            <a:r>
              <a:rPr lang="en-US" dirty="0"/>
              <a:t>collaborated to </a:t>
            </a:r>
            <a:r>
              <a:rPr lang="en-US" dirty="0" smtClean="0"/>
              <a:t>think up safety procedures and </a:t>
            </a:r>
            <a:r>
              <a:rPr lang="en-US" dirty="0"/>
              <a:t>present </a:t>
            </a:r>
            <a:r>
              <a:rPr lang="en-US" dirty="0" smtClean="0"/>
              <a:t>as </a:t>
            </a:r>
            <a:r>
              <a:rPr lang="en-US" dirty="0"/>
              <a:t>a fishbone </a:t>
            </a:r>
            <a:r>
              <a:rPr lang="en-US" dirty="0" smtClean="0"/>
              <a:t>diagram, such as the incomplete one below</a:t>
            </a:r>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i="1" dirty="0"/>
              <a:t>Safety procedures</a:t>
            </a:r>
            <a:br>
              <a:rPr lang="en-US" i="1" dirty="0"/>
            </a:br>
            <a:endParaRPr lang="en-US" dirty="0"/>
          </a:p>
        </p:txBody>
      </p:sp>
      <p:pic>
        <p:nvPicPr>
          <p:cNvPr id="4" name="Content Placeholder 7" descr="Screen Shot 2014-11-19 at 10.14.18 PM.png"/>
          <p:cNvPicPr>
            <a:picLocks noChangeAspect="1"/>
          </p:cNvPicPr>
          <p:nvPr/>
        </p:nvPicPr>
        <p:blipFill>
          <a:blip r:embed="rId2" cstate="email">
            <a:extLst>
              <a:ext uri="{28A0092B-C50C-407E-A947-70E740481C1C}">
                <a14:useLocalDpi xmlns:a14="http://schemas.microsoft.com/office/drawing/2010/main" val="0"/>
              </a:ext>
            </a:extLst>
          </a:blip>
          <a:srcRect t="11032" b="11032"/>
          <a:stretch>
            <a:fillRect/>
          </a:stretch>
        </p:blipFill>
        <p:spPr>
          <a:xfrm>
            <a:off x="938742" y="3095321"/>
            <a:ext cx="7408333" cy="3450696"/>
          </a:xfrm>
          <a:prstGeom prst="rect">
            <a:avLst/>
          </a:prstGeom>
        </p:spPr>
      </p:pic>
    </p:spTree>
    <p:extLst>
      <p:ext uri="{BB962C8B-B14F-4D97-AF65-F5344CB8AC3E}">
        <p14:creationId xmlns:p14="http://schemas.microsoft.com/office/powerpoint/2010/main" val="14908506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28412"/>
            <a:ext cx="7408333" cy="4410845"/>
          </a:xfrm>
        </p:spPr>
        <p:txBody>
          <a:bodyPr>
            <a:normAutofit fontScale="92500" lnSpcReduction="10000"/>
          </a:bodyPr>
          <a:lstStyle/>
          <a:p>
            <a:pPr marL="0" lvl="0" indent="0">
              <a:buNone/>
            </a:pPr>
            <a:r>
              <a:rPr lang="en-US" dirty="0" smtClean="0"/>
              <a:t>Flowchart </a:t>
            </a:r>
            <a:r>
              <a:rPr lang="en-US" dirty="0"/>
              <a:t>your program before implementing to document the design</a:t>
            </a:r>
          </a:p>
          <a:p>
            <a:pPr marL="0" lvl="0" indent="0">
              <a:buNone/>
            </a:pPr>
            <a:r>
              <a:rPr lang="en-US" dirty="0"/>
              <a:t>Standard IE61131. Part 3 of </a:t>
            </a:r>
            <a:r>
              <a:rPr lang="en-US" i="1" dirty="0"/>
              <a:t>IEC 61131</a:t>
            </a:r>
            <a:r>
              <a:rPr lang="en-US" dirty="0"/>
              <a:t> deals with </a:t>
            </a:r>
            <a:r>
              <a:rPr lang="en-US" dirty="0">
                <a:hlinkClick r:id="rId2"/>
              </a:rPr>
              <a:t>programming languages</a:t>
            </a:r>
            <a:r>
              <a:rPr lang="en-US" dirty="0"/>
              <a:t> and defines two graphical and two textual </a:t>
            </a:r>
            <a:r>
              <a:rPr lang="en-US" dirty="0">
                <a:hlinkClick r:id="rId3"/>
              </a:rPr>
              <a:t>PLC</a:t>
            </a:r>
            <a:r>
              <a:rPr lang="en-US" dirty="0"/>
              <a:t> programming language standards: </a:t>
            </a:r>
            <a:endParaRPr lang="en-US" dirty="0" smtClean="0"/>
          </a:p>
          <a:p>
            <a:pPr marL="0" lvl="0" indent="0">
              <a:buNone/>
            </a:pPr>
            <a:endParaRPr lang="en-US" dirty="0"/>
          </a:p>
          <a:p>
            <a:pPr lvl="0"/>
            <a:r>
              <a:rPr lang="en-US" dirty="0">
                <a:hlinkClick r:id="rId4"/>
              </a:rPr>
              <a:t>Ladder diagram</a:t>
            </a:r>
            <a:r>
              <a:rPr lang="en-US" dirty="0"/>
              <a:t> (LD), graphical</a:t>
            </a:r>
          </a:p>
          <a:p>
            <a:pPr lvl="0"/>
            <a:r>
              <a:rPr lang="en-US" dirty="0">
                <a:hlinkClick r:id="rId5"/>
              </a:rPr>
              <a:t>Function block diagram</a:t>
            </a:r>
            <a:r>
              <a:rPr lang="en-US" dirty="0"/>
              <a:t> (FBD), graphical</a:t>
            </a:r>
          </a:p>
          <a:p>
            <a:pPr lvl="0"/>
            <a:r>
              <a:rPr lang="en-US" dirty="0">
                <a:hlinkClick r:id="rId6"/>
              </a:rPr>
              <a:t>Structured text</a:t>
            </a:r>
            <a:r>
              <a:rPr lang="en-US" dirty="0"/>
              <a:t> (ST), textual</a:t>
            </a:r>
          </a:p>
          <a:p>
            <a:pPr lvl="0"/>
            <a:r>
              <a:rPr lang="en-US" dirty="0">
                <a:hlinkClick r:id="rId7"/>
              </a:rPr>
              <a:t>Instruction list</a:t>
            </a:r>
            <a:r>
              <a:rPr lang="en-US" dirty="0"/>
              <a:t> (IL), textual</a:t>
            </a:r>
          </a:p>
          <a:p>
            <a:pPr lvl="0"/>
            <a:r>
              <a:rPr lang="en-US" dirty="0">
                <a:hlinkClick r:id="rId8"/>
              </a:rPr>
              <a:t>Sequential function chart</a:t>
            </a:r>
            <a:r>
              <a:rPr lang="en-US" dirty="0"/>
              <a:t> (SFC), has elements to organize programs for sequential and </a:t>
            </a:r>
            <a:r>
              <a:rPr lang="en-US" dirty="0">
                <a:hlinkClick r:id="rId9"/>
              </a:rPr>
              <a:t>parallel control processing</a:t>
            </a:r>
            <a:r>
              <a:rPr lang="en-US" dirty="0"/>
              <a:t>.</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i="1" dirty="0"/>
              <a:t>Documentation</a:t>
            </a:r>
            <a:br>
              <a:rPr lang="en-US" i="1" dirty="0"/>
            </a:br>
            <a:endParaRPr lang="en-US" dirty="0"/>
          </a:p>
        </p:txBody>
      </p:sp>
    </p:spTree>
    <p:extLst>
      <p:ext uri="{BB962C8B-B14F-4D97-AF65-F5344CB8AC3E}">
        <p14:creationId xmlns:p14="http://schemas.microsoft.com/office/powerpoint/2010/main" val="23587336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11-19 at 10.16.21 PM.png"/>
          <p:cNvPicPr>
            <a:picLocks noGrp="1" noChangeAspect="1"/>
          </p:cNvPicPr>
          <p:nvPr>
            <p:ph idx="1"/>
          </p:nvPr>
        </p:nvPicPr>
        <p:blipFill>
          <a:blip r:embed="rId2" cstate="email">
            <a:extLst>
              <a:ext uri="{28A0092B-C50C-407E-A947-70E740481C1C}">
                <a14:useLocalDpi xmlns:a14="http://schemas.microsoft.com/office/drawing/2010/main" val="0"/>
              </a:ext>
            </a:extLst>
          </a:blip>
          <a:srcRect l="-41068" r="-41068"/>
          <a:stretch>
            <a:fillRect/>
          </a:stretch>
        </p:blipFill>
        <p:spPr>
          <a:xfrm>
            <a:off x="871538" y="2674938"/>
            <a:ext cx="7408862" cy="3451225"/>
          </a:xfrm>
        </p:spPr>
      </p:pic>
      <p:sp>
        <p:nvSpPr>
          <p:cNvPr id="3" name="Title 2"/>
          <p:cNvSpPr>
            <a:spLocks noGrp="1"/>
          </p:cNvSpPr>
          <p:nvPr>
            <p:ph type="title"/>
          </p:nvPr>
        </p:nvSpPr>
        <p:spPr/>
        <p:txBody>
          <a:bodyPr/>
          <a:lstStyle/>
          <a:p>
            <a:r>
              <a:rPr lang="en-US" dirty="0" smtClean="0"/>
              <a:t>Example </a:t>
            </a:r>
            <a:r>
              <a:rPr lang="en-US" dirty="0"/>
              <a:t>SFC </a:t>
            </a:r>
          </a:p>
        </p:txBody>
      </p:sp>
    </p:spTree>
    <p:extLst>
      <p:ext uri="{BB962C8B-B14F-4D97-AF65-F5344CB8AC3E}">
        <p14:creationId xmlns:p14="http://schemas.microsoft.com/office/powerpoint/2010/main" val="34282525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Style	</a:t>
            </a:r>
            <a:endParaRPr lang="en-US" dirty="0"/>
          </a:p>
        </p:txBody>
      </p:sp>
      <p:sp>
        <p:nvSpPr>
          <p:cNvPr id="2" name="Content Placeholder 1"/>
          <p:cNvSpPr>
            <a:spLocks noGrp="1"/>
          </p:cNvSpPr>
          <p:nvPr>
            <p:ph sz="quarter" idx="13"/>
          </p:nvPr>
        </p:nvSpPr>
        <p:spPr>
          <a:xfrm>
            <a:off x="228600" y="2679192"/>
            <a:ext cx="4483228" cy="3447288"/>
          </a:xfrm>
        </p:spPr>
        <p:txBody>
          <a:bodyPr>
            <a:normAutofit fontScale="92500" lnSpcReduction="20000"/>
          </a:bodyPr>
          <a:lstStyle/>
          <a:p>
            <a:pPr lvl="0"/>
            <a:r>
              <a:rPr lang="en-US" dirty="0" smtClean="0"/>
              <a:t>Introductory </a:t>
            </a:r>
            <a:r>
              <a:rPr lang="en-US" dirty="0"/>
              <a:t>comment block1</a:t>
            </a:r>
          </a:p>
          <a:p>
            <a:pPr lvl="0"/>
            <a:r>
              <a:rPr lang="en-US" dirty="0"/>
              <a:t>Introductory comment block 2</a:t>
            </a:r>
          </a:p>
          <a:p>
            <a:pPr lvl="0"/>
            <a:r>
              <a:rPr lang="en-US" dirty="0"/>
              <a:t>Introductory comment block 3</a:t>
            </a:r>
          </a:p>
          <a:p>
            <a:pPr lvl="0"/>
            <a:r>
              <a:rPr lang="en-US" dirty="0"/>
              <a:t>Comment and whitespace conventions</a:t>
            </a:r>
          </a:p>
          <a:p>
            <a:pPr lvl="0"/>
            <a:r>
              <a:rPr lang="en-US" dirty="0"/>
              <a:t>Choose meaningful variable names</a:t>
            </a:r>
          </a:p>
          <a:p>
            <a:pPr lvl="0"/>
            <a:r>
              <a:rPr lang="en-US" dirty="0"/>
              <a:t>Whitespace to make code readable</a:t>
            </a:r>
          </a:p>
          <a:p>
            <a:r>
              <a:rPr lang="en-US" dirty="0"/>
              <a:t>Pretty printer for formatting code</a:t>
            </a:r>
          </a:p>
          <a:p>
            <a:endParaRPr lang="en-US" dirty="0"/>
          </a:p>
        </p:txBody>
      </p:sp>
      <p:sp>
        <p:nvSpPr>
          <p:cNvPr id="7" name="Content Placeholder 6"/>
          <p:cNvSpPr>
            <a:spLocks noGrp="1"/>
          </p:cNvSpPr>
          <p:nvPr>
            <p:ph sz="quarter" idx="14"/>
          </p:nvPr>
        </p:nvSpPr>
        <p:spPr>
          <a:xfrm>
            <a:off x="4711827" y="2679192"/>
            <a:ext cx="4213098" cy="3447288"/>
          </a:xfrm>
        </p:spPr>
        <p:txBody>
          <a:bodyPr>
            <a:normAutofit fontScale="77500" lnSpcReduction="20000"/>
          </a:bodyPr>
          <a:lstStyle/>
          <a:p>
            <a:pPr lvl="0"/>
            <a:r>
              <a:rPr lang="en-US" sz="2800" dirty="0" smtClean="0"/>
              <a:t>Variable </a:t>
            </a:r>
            <a:r>
              <a:rPr lang="en-US" sz="2800" dirty="0"/>
              <a:t>scope and variable data type are important</a:t>
            </a:r>
          </a:p>
          <a:p>
            <a:pPr lvl="0"/>
            <a:r>
              <a:rPr lang="en-US" sz="2800" dirty="0"/>
              <a:t>Avoid </a:t>
            </a:r>
            <a:r>
              <a:rPr lang="en-US" sz="2800" dirty="0" err="1"/>
              <a:t>globals</a:t>
            </a:r>
            <a:r>
              <a:rPr lang="en-US" sz="2800" dirty="0"/>
              <a:t> and use local variables</a:t>
            </a:r>
          </a:p>
          <a:p>
            <a:pPr lvl="0"/>
            <a:r>
              <a:rPr lang="en-US" sz="2800" dirty="0"/>
              <a:t>Use namespaces</a:t>
            </a:r>
          </a:p>
          <a:p>
            <a:pPr lvl="0"/>
            <a:r>
              <a:rPr lang="en-US" sz="2800" dirty="0"/>
              <a:t>Proper use of static variables</a:t>
            </a:r>
          </a:p>
          <a:p>
            <a:pPr lvl="0"/>
            <a:r>
              <a:rPr lang="en-US" sz="2800" dirty="0"/>
              <a:t>Use appropriate variable type</a:t>
            </a:r>
          </a:p>
          <a:p>
            <a:pPr lvl="0"/>
            <a:r>
              <a:rPr lang="en-US" sz="2800" dirty="0"/>
              <a:t>Use floats judiciously</a:t>
            </a:r>
          </a:p>
          <a:p>
            <a:pPr lvl="0"/>
            <a:r>
              <a:rPr lang="en-US" sz="2800" dirty="0"/>
              <a:t>Use only integers for counters</a:t>
            </a:r>
          </a:p>
          <a:p>
            <a:endParaRPr lang="en-US" dirty="0"/>
          </a:p>
        </p:txBody>
      </p:sp>
    </p:spTree>
    <p:extLst>
      <p:ext uri="{BB962C8B-B14F-4D97-AF65-F5344CB8AC3E}">
        <p14:creationId xmlns:p14="http://schemas.microsoft.com/office/powerpoint/2010/main" val="3871178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 </a:t>
            </a:r>
            <a:r>
              <a:rPr lang="en-US" dirty="0" smtClean="0"/>
              <a:t>Use </a:t>
            </a:r>
            <a:r>
              <a:rPr lang="en-US" dirty="0"/>
              <a:t>API WPI as a reference</a:t>
            </a:r>
          </a:p>
          <a:p>
            <a:pPr lvl="0"/>
            <a:r>
              <a:rPr lang="en-US" dirty="0"/>
              <a:t>Reach out to more experienced teams for help</a:t>
            </a:r>
          </a:p>
          <a:p>
            <a:pPr lvl="0"/>
            <a:r>
              <a:rPr lang="en-US" dirty="0"/>
              <a:t>Start the drive train well before the build season</a:t>
            </a:r>
          </a:p>
          <a:p>
            <a:pPr lvl="0"/>
            <a:r>
              <a:rPr lang="en-US" dirty="0"/>
              <a:t>Refer to the Herndon HS team Facebook page for </a:t>
            </a:r>
            <a:r>
              <a:rPr lang="en-US" dirty="0" smtClean="0"/>
              <a:t>help: </a:t>
            </a:r>
            <a:r>
              <a:rPr lang="en-US" dirty="0">
                <a:hlinkClick r:id="rId2"/>
              </a:rPr>
              <a:t>https://www.facebook.com/FRC2015ControlsBeta</a:t>
            </a:r>
            <a:endParaRPr lang="en-US" dirty="0"/>
          </a:p>
          <a:p>
            <a:pPr lvl="0"/>
            <a:r>
              <a:rPr lang="en-US" dirty="0"/>
              <a:t>Make a diagram of wiring and connections and correlate to code and hand out to wiring team</a:t>
            </a:r>
          </a:p>
          <a:p>
            <a:pPr lvl="0"/>
            <a:r>
              <a:rPr lang="en-US" dirty="0"/>
              <a:t>WPI Robot </a:t>
            </a:r>
            <a:r>
              <a:rPr lang="en-US" dirty="0" smtClean="0"/>
              <a:t>builder</a:t>
            </a:r>
          </a:p>
          <a:p>
            <a:pPr lvl="0"/>
            <a:endParaRPr lang="en-US" dirty="0"/>
          </a:p>
        </p:txBody>
      </p:sp>
      <p:sp>
        <p:nvSpPr>
          <p:cNvPr id="3" name="Title 2"/>
          <p:cNvSpPr>
            <a:spLocks noGrp="1"/>
          </p:cNvSpPr>
          <p:nvPr>
            <p:ph type="title"/>
          </p:nvPr>
        </p:nvSpPr>
        <p:spPr/>
        <p:txBody>
          <a:bodyPr>
            <a:normAutofit fontScale="90000"/>
          </a:bodyPr>
          <a:lstStyle/>
          <a:p>
            <a:r>
              <a:rPr lang="en-US" dirty="0" smtClean="0"/>
              <a:t>General </a:t>
            </a:r>
            <a:r>
              <a:rPr lang="en-US" dirty="0"/>
              <a:t>advice/guidelines</a:t>
            </a:r>
            <a:r>
              <a:rPr lang="en-US" b="1" dirty="0"/>
              <a:t/>
            </a:r>
            <a:br>
              <a:rPr lang="en-US" b="1" dirty="0"/>
            </a:br>
            <a:endParaRPr lang="en-US" b="1" dirty="0"/>
          </a:p>
        </p:txBody>
      </p:sp>
    </p:spTree>
    <p:extLst>
      <p:ext uri="{BB962C8B-B14F-4D97-AF65-F5344CB8AC3E}">
        <p14:creationId xmlns:p14="http://schemas.microsoft.com/office/powerpoint/2010/main" val="426290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a:t>Use your programming language reference as needed</a:t>
            </a:r>
          </a:p>
          <a:p>
            <a:pPr lvl="0"/>
            <a:r>
              <a:rPr lang="en-US" dirty="0"/>
              <a:t>Specify the problem definition</a:t>
            </a:r>
          </a:p>
          <a:p>
            <a:pPr lvl="0"/>
            <a:r>
              <a:rPr lang="en-US" dirty="0"/>
              <a:t>Keep the IDE reference, Eclipse or </a:t>
            </a:r>
            <a:r>
              <a:rPr lang="en-US" dirty="0" err="1"/>
              <a:t>netbeans</a:t>
            </a:r>
            <a:endParaRPr lang="en-US" dirty="0"/>
          </a:p>
          <a:p>
            <a:pPr lvl="0"/>
            <a:r>
              <a:rPr lang="en-US" smtClean="0"/>
              <a:t>WPI </a:t>
            </a:r>
            <a:r>
              <a:rPr lang="en-US" dirty="0"/>
              <a:t>Robotics library users guide.</a:t>
            </a:r>
          </a:p>
          <a:p>
            <a:pPr lvl="0"/>
            <a:r>
              <a:rPr lang="en-US" dirty="0"/>
              <a:t>CAN tutorial (Controller Area Network), become familiar</a:t>
            </a:r>
          </a:p>
          <a:p>
            <a:pPr lvl="0"/>
            <a:r>
              <a:rPr lang="en-US" dirty="0"/>
              <a:t>Jaguar CAN documentation, read it </a:t>
            </a:r>
          </a:p>
          <a:p>
            <a:pPr lvl="0"/>
            <a:r>
              <a:rPr lang="en-US" dirty="0" err="1"/>
              <a:t>RoboBio</a:t>
            </a:r>
            <a:r>
              <a:rPr lang="en-US" dirty="0"/>
              <a:t> website, become familiar</a:t>
            </a:r>
          </a:p>
          <a:p>
            <a:pPr lvl="0"/>
            <a:r>
              <a:rPr lang="en-US" dirty="0" err="1"/>
              <a:t>Wireshark</a:t>
            </a:r>
            <a:r>
              <a:rPr lang="en-US" dirty="0"/>
              <a:t>, become familiar with it</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General advice/</a:t>
            </a:r>
            <a:r>
              <a:rPr lang="en-US" dirty="0" smtClean="0"/>
              <a:t>guidelines(continued)</a:t>
            </a:r>
            <a:endParaRPr lang="en-US" dirty="0"/>
          </a:p>
        </p:txBody>
      </p:sp>
    </p:spTree>
    <p:extLst>
      <p:ext uri="{BB962C8B-B14F-4D97-AF65-F5344CB8AC3E}">
        <p14:creationId xmlns:p14="http://schemas.microsoft.com/office/powerpoint/2010/main" val="63417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60</TotalTime>
  <Words>359</Words>
  <Application>Microsoft Macintosh PowerPoint</Application>
  <PresentationFormat>On-screen Show (4:3)</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FRC Programming Practices Workshop </vt:lpstr>
      <vt:lpstr>The presenters</vt:lpstr>
      <vt:lpstr>Agenda of FRC workshop </vt:lpstr>
      <vt:lpstr>Safety procedures </vt:lpstr>
      <vt:lpstr>Documentation </vt:lpstr>
      <vt:lpstr>Example SFC </vt:lpstr>
      <vt:lpstr>Programming Style </vt:lpstr>
      <vt:lpstr>General advice/guidelines </vt:lpstr>
      <vt:lpstr>General advice/guidelines(continued)</vt:lpstr>
      <vt:lpstr>Source Control</vt:lpstr>
      <vt:lpstr>Beta 2015 Control System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Programming Practices Workshop</dc:title>
  <dc:creator>Visweswaran, Gowri</dc:creator>
  <cp:lastModifiedBy>Visweswaran, Gowri</cp:lastModifiedBy>
  <cp:revision>22</cp:revision>
  <dcterms:created xsi:type="dcterms:W3CDTF">2014-11-20T02:59:20Z</dcterms:created>
  <dcterms:modified xsi:type="dcterms:W3CDTF">2014-11-20T21:57:37Z</dcterms:modified>
</cp:coreProperties>
</file>