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3096" r:id="rId3"/>
    <p:sldId id="3507" r:id="rId5"/>
    <p:sldId id="3071" r:id="rId6"/>
    <p:sldId id="3478" r:id="rId7"/>
    <p:sldId id="3504" r:id="rId8"/>
    <p:sldId id="3479" r:id="rId9"/>
    <p:sldId id="3508" r:id="rId10"/>
    <p:sldId id="3506" r:id="rId11"/>
    <p:sldId id="3483" r:id="rId12"/>
    <p:sldId id="3505" r:id="rId13"/>
    <p:sldId id="3501" r:id="rId14"/>
    <p:sldId id="3487" r:id="rId15"/>
    <p:sldId id="3488" r:id="rId16"/>
    <p:sldId id="3490" r:id="rId17"/>
    <p:sldId id="3491" r:id="rId18"/>
    <p:sldId id="3492" r:id="rId19"/>
    <p:sldId id="3493" r:id="rId20"/>
    <p:sldId id="3512" r:id="rId21"/>
    <p:sldId id="3513" r:id="rId22"/>
    <p:sldId id="3514" r:id="rId23"/>
    <p:sldId id="3515" r:id="rId24"/>
    <p:sldId id="3516" r:id="rId25"/>
    <p:sldId id="3500" r:id="rId26"/>
    <p:sldId id="3509" r:id="rId27"/>
    <p:sldId id="3494" r:id="rId28"/>
    <p:sldId id="3495" r:id="rId29"/>
    <p:sldId id="3496" r:id="rId30"/>
    <p:sldId id="3497" r:id="rId31"/>
    <p:sldId id="3498" r:id="rId32"/>
    <p:sldId id="3510" r:id="rId33"/>
    <p:sldId id="3539" r:id="rId34"/>
    <p:sldId id="3540" r:id="rId35"/>
    <p:sldId id="3541" r:id="rId36"/>
    <p:sldId id="3542" r:id="rId37"/>
    <p:sldId id="3543" r:id="rId38"/>
    <p:sldId id="3544" r:id="rId39"/>
    <p:sldId id="3545" r:id="rId40"/>
    <p:sldId id="3546" r:id="rId41"/>
    <p:sldId id="3547" r:id="rId42"/>
    <p:sldId id="3356" r:id="rId43"/>
    <p:sldId id="3511" r:id="rId44"/>
    <p:sldId id="3001" r:id="rId45"/>
  </p:sldIdLst>
  <p:sldSz cx="12192000" cy="6858000"/>
  <p:notesSz cx="6858000" cy="9144000"/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6714"/>
    <a:srgbClr val="FFCC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4" autoAdjust="0"/>
    <p:restoredTop sz="83352" autoAdjust="0"/>
  </p:normalViewPr>
  <p:slideViewPr>
    <p:cSldViewPr snapToGrid="0">
      <p:cViewPr varScale="1">
        <p:scale>
          <a:sx n="66" d="100"/>
          <a:sy n="66" d="100"/>
        </p:scale>
        <p:origin x="440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2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6DF3-D456-4A68-8691-A8423F4E0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XXX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ED2-9C7A-4C6D-8533-D39825C153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BB809-72CF-4171-83DB-D59CD4D9446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XXX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96D2-8776-4F5C-A458-4FD37E7160D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TW"/>
              <a:t>XXX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TW"/>
              <a:t>XXX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TW"/>
              <a:t>XXX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TW"/>
              <a:t>XXX</a:t>
            </a:r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TW"/>
              <a:t>XXX</a:t>
            </a:r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TW"/>
              <a:t>XXX</a:t>
            </a:r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@2020 Stan Z. Li, Westlake University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@2020 Stan Z. Li, Westlake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@2020 Stan Z. Li, Westlake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  <a:prstGeom prst="rect">
            <a:avLst/>
          </a:prstGeom>
        </p:spPr>
        <p:txBody>
          <a:bodyPr>
            <a:normAutofit/>
          </a:bodyPr>
          <a:lstStyle>
            <a:lvl1pPr marL="179705" algn="ctr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436914"/>
            <a:ext cx="10919460" cy="47400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245" y="6524172"/>
            <a:ext cx="5159826" cy="333828"/>
          </a:xfrm>
          <a:prstGeom prst="rect">
            <a:avLst/>
          </a:prstGeom>
        </p:spPr>
        <p:txBody>
          <a:bodyPr anchor="ctr" anchorCtr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@2020 Stan Z. Li, Westlake University</a:t>
            </a:r>
            <a:endParaRPr lang="zh-TW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3361" y="6574293"/>
            <a:ext cx="754380" cy="233586"/>
          </a:xfrm>
          <a:prstGeom prst="rect">
            <a:avLst/>
          </a:prstGeom>
        </p:spPr>
        <p:txBody>
          <a:bodyPr anchor="ctr" anchorCtr="0"/>
          <a:lstStyle>
            <a:lvl1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@2020 Stan Z. Li, Westlake University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436914"/>
            <a:ext cx="5364480" cy="47400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+mn-lt"/>
                <a:ea typeface="微软雅黑" panose="020B0503020204020204" pitchFamily="34" charset="-122"/>
              </a:defRPr>
            </a:lvl1pPr>
            <a:lvl2pPr>
              <a:defRPr sz="2800" b="1">
                <a:latin typeface="+mn-lt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56" y="6633029"/>
            <a:ext cx="3240000" cy="22632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@2020 Stan Z. Li, Westlake University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9195" y="6618515"/>
            <a:ext cx="576217" cy="226329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  <a:prstGeom prst="rect">
            <a:avLst/>
          </a:prstGeom>
        </p:spPr>
        <p:txBody>
          <a:bodyPr>
            <a:normAutofit/>
          </a:bodyPr>
          <a:lstStyle>
            <a:lvl1pPr marL="179705" algn="ctr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6914"/>
            <a:ext cx="5402580" cy="47400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+mn-lt"/>
                <a:ea typeface="微软雅黑" panose="020B0503020204020204" pitchFamily="34" charset="-122"/>
              </a:defRPr>
            </a:lvl1pPr>
            <a:lvl2pPr>
              <a:defRPr sz="2800" b="1">
                <a:latin typeface="+mn-lt"/>
                <a:ea typeface="微软雅黑" panose="020B0503020204020204" pitchFamily="34" charset="-122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3932" y="6625771"/>
            <a:ext cx="3240000" cy="2263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@2020 Stan Z. Li, Westlake University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08229" y="6625771"/>
            <a:ext cx="497114" cy="226330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@2020 Stan Z. Li, Westlake University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@2020 Stan Z. Li, Westlake University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@2020 Stan Z. Li, Westlake University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@2020 Stan Z. Li, Westlake University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8048" y="6618514"/>
            <a:ext cx="754380" cy="233586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D7E73BF0-1322-481A-85B0-7D5783909D9E}" type="slidenum">
              <a:rPr lang="zh-TW" altLang="en-US" smtClean="0"/>
            </a:fld>
            <a:r>
              <a:rPr lang="en-US" altLang="zh-TW" dirty="0"/>
              <a:t>/80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33.xml"/><Relationship Id="rId3" Type="http://schemas.openxmlformats.org/officeDocument/2006/relationships/image" Target="../media/image19.png"/><Relationship Id="rId2" Type="http://schemas.openxmlformats.org/officeDocument/2006/relationships/tags" Target="../tags/tag3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36.xml"/><Relationship Id="rId2" Type="http://schemas.openxmlformats.org/officeDocument/2006/relationships/image" Target="../media/image22.png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tags" Target="../tags/tag39.xml"/><Relationship Id="rId5" Type="http://schemas.openxmlformats.org/officeDocument/2006/relationships/image" Target="../media/image26.png"/><Relationship Id="rId4" Type="http://schemas.openxmlformats.org/officeDocument/2006/relationships/tags" Target="../tags/tag38.xml"/><Relationship Id="rId3" Type="http://schemas.openxmlformats.org/officeDocument/2006/relationships/image" Target="../media/image25.png"/><Relationship Id="rId2" Type="http://schemas.openxmlformats.org/officeDocument/2006/relationships/tags" Target="../tags/tag37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tags" Target="../tags/tag41.xml"/><Relationship Id="rId2" Type="http://schemas.openxmlformats.org/officeDocument/2006/relationships/image" Target="../media/image28.png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6" Type="http://schemas.openxmlformats.org/officeDocument/2006/relationships/tags" Target="../tags/tag44.xml"/><Relationship Id="rId5" Type="http://schemas.openxmlformats.org/officeDocument/2006/relationships/image" Target="../media/image32.png"/><Relationship Id="rId4" Type="http://schemas.openxmlformats.org/officeDocument/2006/relationships/tags" Target="../tags/tag43.xml"/><Relationship Id="rId3" Type="http://schemas.openxmlformats.org/officeDocument/2006/relationships/image" Target="../media/image31.png"/><Relationship Id="rId2" Type="http://schemas.openxmlformats.org/officeDocument/2006/relationships/tags" Target="../tags/tag42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tags" Target="../tags/tag46.xml"/><Relationship Id="rId2" Type="http://schemas.openxmlformats.org/officeDocument/2006/relationships/image" Target="../media/image34.png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tags" Target="../tags/tag49.xml"/><Relationship Id="rId3" Type="http://schemas.openxmlformats.org/officeDocument/2006/relationships/image" Target="../media/image36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image" Target="../media/image39.png"/><Relationship Id="rId5" Type="http://schemas.openxmlformats.org/officeDocument/2006/relationships/tags" Target="../tags/tag52.xml"/><Relationship Id="rId4" Type="http://schemas.openxmlformats.org/officeDocument/2006/relationships/image" Target="../media/image38.png"/><Relationship Id="rId3" Type="http://schemas.openxmlformats.org/officeDocument/2006/relationships/tags" Target="../tags/tag51.xml"/><Relationship Id="rId2" Type="http://schemas.openxmlformats.org/officeDocument/2006/relationships/image" Target="../media/image37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tags" Target="../tags/tag59.xml"/><Relationship Id="rId7" Type="http://schemas.openxmlformats.org/officeDocument/2006/relationships/image" Target="../media/image43.png"/><Relationship Id="rId6" Type="http://schemas.openxmlformats.org/officeDocument/2006/relationships/tags" Target="../tags/tag58.xml"/><Relationship Id="rId5" Type="http://schemas.openxmlformats.org/officeDocument/2006/relationships/image" Target="../media/image42.png"/><Relationship Id="rId4" Type="http://schemas.openxmlformats.org/officeDocument/2006/relationships/tags" Target="../tags/tag57.xml"/><Relationship Id="rId3" Type="http://schemas.openxmlformats.org/officeDocument/2006/relationships/image" Target="../media/image41.png"/><Relationship Id="rId2" Type="http://schemas.openxmlformats.org/officeDocument/2006/relationships/tags" Target="../tags/tag5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1.xml"/><Relationship Id="rId11" Type="http://schemas.openxmlformats.org/officeDocument/2006/relationships/image" Target="../media/image45.png"/><Relationship Id="rId10" Type="http://schemas.openxmlformats.org/officeDocument/2006/relationships/tags" Target="../tags/tag60.xml"/><Relationship Id="rId1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48.png"/><Relationship Id="rId7" Type="http://schemas.openxmlformats.org/officeDocument/2006/relationships/tags" Target="../tags/tag66.xml"/><Relationship Id="rId6" Type="http://schemas.openxmlformats.org/officeDocument/2006/relationships/image" Target="../media/image47.png"/><Relationship Id="rId5" Type="http://schemas.openxmlformats.org/officeDocument/2006/relationships/tags" Target="../tags/tag65.xml"/><Relationship Id="rId4" Type="http://schemas.openxmlformats.org/officeDocument/2006/relationships/image" Target="../media/image46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1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tags" Target="../tags/tag72.xml"/><Relationship Id="rId3" Type="http://schemas.openxmlformats.org/officeDocument/2006/relationships/image" Target="../media/image51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6.png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image" Target="../media/image55.png"/><Relationship Id="rId4" Type="http://schemas.openxmlformats.org/officeDocument/2006/relationships/tags" Target="../tags/tag78.xml"/><Relationship Id="rId3" Type="http://schemas.openxmlformats.org/officeDocument/2006/relationships/image" Target="../media/image54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tags" Target="../tags/tag8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tags" Target="../tags/tag86.xml"/><Relationship Id="rId3" Type="http://schemas.openxmlformats.org/officeDocument/2006/relationships/image" Target="../media/image59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6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8.xml"/><Relationship Id="rId6" Type="http://schemas.openxmlformats.org/officeDocument/2006/relationships/image" Target="../media/image64.png"/><Relationship Id="rId5" Type="http://schemas.openxmlformats.org/officeDocument/2006/relationships/tags" Target="../tags/tag97.xml"/><Relationship Id="rId4" Type="http://schemas.openxmlformats.org/officeDocument/2006/relationships/image" Target="../media/image63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2.xml"/><Relationship Id="rId6" Type="http://schemas.openxmlformats.org/officeDocument/2006/relationships/image" Target="../media/image69.png"/><Relationship Id="rId5" Type="http://schemas.openxmlformats.org/officeDocument/2006/relationships/tags" Target="../tags/tag111.xml"/><Relationship Id="rId4" Type="http://schemas.openxmlformats.org/officeDocument/2006/relationships/image" Target="../media/image68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tags" Target="../tags/tag116.xml"/><Relationship Id="rId4" Type="http://schemas.openxmlformats.org/officeDocument/2006/relationships/image" Target="../media/image70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6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image" Target="../media/image8.png"/><Relationship Id="rId10" Type="http://schemas.openxmlformats.org/officeDocument/2006/relationships/tags" Target="../tags/tag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9.xml"/><Relationship Id="rId7" Type="http://schemas.openxmlformats.org/officeDocument/2006/relationships/image" Target="../media/image10.png"/><Relationship Id="rId6" Type="http://schemas.openxmlformats.org/officeDocument/2006/relationships/tags" Target="../tags/tag18.xml"/><Relationship Id="rId5" Type="http://schemas.openxmlformats.org/officeDocument/2006/relationships/image" Target="../media/image9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2.png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1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tags" Target="../tags/tag29.xml"/><Relationship Id="rId4" Type="http://schemas.openxmlformats.org/officeDocument/2006/relationships/image" Target="../media/image15.png"/><Relationship Id="rId3" Type="http://schemas.openxmlformats.org/officeDocument/2006/relationships/tags" Target="../tags/tag28.xml"/><Relationship Id="rId2" Type="http://schemas.openxmlformats.org/officeDocument/2006/relationships/image" Target="../media/image14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527559" y="2015429"/>
            <a:ext cx="9144000" cy="1100050"/>
          </a:xfrm>
        </p:spPr>
        <p:txBody>
          <a:bodyPr anchor="ctr" anchorCtr="1">
            <a:normAutofit/>
          </a:bodyPr>
          <a:lstStyle/>
          <a:p>
            <a:r>
              <a:rPr lang="en-US" altLang="zh-TW" sz="5400" dirty="0"/>
              <a:t>D</a:t>
            </a:r>
            <a:r>
              <a:rPr lang="en-US" altLang="zh-TW" sz="5400" dirty="0"/>
              <a:t>eep Learning</a:t>
            </a:r>
            <a:endParaRPr lang="zh-TW" altLang="en-US" sz="5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59" y="6044148"/>
            <a:ext cx="1524000" cy="457200"/>
          </a:xfrm>
          <a:prstGeom prst="rect">
            <a:avLst/>
          </a:prstGeom>
        </p:spPr>
      </p:pic>
      <p:sp>
        <p:nvSpPr>
          <p:cNvPr id="14" name="副標題 2"/>
          <p:cNvSpPr txBox="1"/>
          <p:nvPr/>
        </p:nvSpPr>
        <p:spPr>
          <a:xfrm>
            <a:off x="1527559" y="3640177"/>
            <a:ext cx="9144000" cy="187868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7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TW" sz="3600" dirty="0"/>
              <a:t>Lecture 8: Graph Neural Networks</a:t>
            </a:r>
            <a:endParaRPr lang="en-US" altLang="zh-TW" sz="3600" dirty="0"/>
          </a:p>
          <a:p>
            <a:pPr>
              <a:lnSpc>
                <a:spcPct val="220000"/>
              </a:lnSpc>
            </a:pPr>
            <a:r>
              <a:rPr lang="en-US" altLang="zh-TW" sz="2800" dirty="0"/>
              <a:t>Stan Z. Li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Why is Graph Deep Learning Hard?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2915" y="1437005"/>
            <a:ext cx="11428095" cy="4740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/>
              <a:t> Arbitrary size and complex topological structure</a:t>
            </a:r>
            <a:endParaRPr lang="en-US" altLang="zh-CN" b="0" dirty="0"/>
          </a:p>
          <a:p>
            <a:r>
              <a:rPr lang="en-US" altLang="zh-CN" b="0" dirty="0"/>
              <a:t> No fixed node ordering or reference point</a:t>
            </a:r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37970" y="3140075"/>
            <a:ext cx="927735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Convolutional Network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1437005"/>
                <a:ext cx="11148060" cy="4740275"/>
              </a:xfrm>
            </p:spPr>
            <p:txBody>
              <a:bodyPr>
                <a:normAutofit fontScale="90000"/>
              </a:bodyPr>
              <a:lstStyle/>
              <a:p>
                <a:pPr marL="0" indent="0">
                  <a:buNone/>
                </a:pPr>
                <a:r>
                  <a:rPr lang="en-US" altLang="zh-CN" b="0" dirty="0"/>
                  <a:t>For a convolutional network, the neighborhood is</a:t>
                </a:r>
                <a:endParaRPr lang="en-US" altLang="zh-CN" b="0" dirty="0"/>
              </a:p>
              <a:p>
                <a:r>
                  <a:rPr lang="en-US" altLang="zh-CN" dirty="0"/>
                  <a:t>fixed</a:t>
                </a:r>
                <a:r>
                  <a:rPr lang="en-US" altLang="zh-CN" b="0" dirty="0"/>
                  <a:t>: for a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b="0" dirty="0"/>
                  <a:t> convolutional filter,  it considers </a:t>
                </a:r>
                <a:r>
                  <a:rPr lang="en-US" altLang="zh-CN" b="0" i="1" dirty="0"/>
                  <a:t>K</a:t>
                </a:r>
                <a:r>
                  <a:rPr lang="en-US" altLang="zh-CN" b="0" i="1" baseline="30000" dirty="0"/>
                  <a:t>2 </a:t>
                </a:r>
                <a:r>
                  <a:rPr lang="en-US" altLang="zh-CN" b="0" dirty="0"/>
                  <a:t>neighbors</a:t>
                </a:r>
                <a:endParaRPr lang="en-US" altLang="zh-CN" b="0" dirty="0"/>
              </a:p>
              <a:p>
                <a:r>
                  <a:rPr lang="en-US" altLang="zh-CN" dirty="0"/>
                  <a:t>ordered</a:t>
                </a:r>
                <a:r>
                  <a:rPr lang="en-US" altLang="zh-CN" b="0" dirty="0"/>
                  <a:t>: we can impose a canonical order among neighbours (e.g., left, right, up, down)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How can we extent </a:t>
                </a:r>
                <a:r>
                  <a:rPr lang="en-US" altLang="zh-CN" b="0" dirty="0">
                    <a:sym typeface="+mn-ea"/>
                  </a:rPr>
                  <a:t>convolution </a:t>
                </a:r>
                <a:endParaRPr lang="en-US" altLang="zh-CN" b="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ym typeface="+mn-ea"/>
                  </a:rPr>
                  <a:t>operation to graph data ?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1437005"/>
                <a:ext cx="11148060" cy="47402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77560" y="3790315"/>
            <a:ext cx="2695575" cy="2733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391015" y="3895090"/>
            <a:ext cx="2162175" cy="25241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8596630" y="4965700"/>
            <a:ext cx="849630" cy="454025"/>
          </a:xfrm>
          <a:prstGeom prst="rightArrow">
            <a:avLst>
              <a:gd name="adj1" fmla="val 38741"/>
              <a:gd name="adj2" fmla="val 48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31885" y="4363720"/>
            <a:ext cx="714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?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Convolutional Network on Graphs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360805"/>
            <a:ext cx="11539855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Key idea: Generate node embeddings based on local neighborhoods.</a:t>
            </a:r>
            <a:endParaRPr lang="en-US" altLang="zh-CN" b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78330" y="2582545"/>
            <a:ext cx="861822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Convolutional Network on Graphs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590" y="1437005"/>
            <a:ext cx="11781790" cy="4740275"/>
          </a:xfrm>
        </p:spPr>
        <p:txBody>
          <a:bodyPr>
            <a:normAutofit/>
          </a:bodyPr>
          <a:lstStyle/>
          <a:p>
            <a:r>
              <a:rPr lang="en-US" altLang="zh-CN" b="0" dirty="0"/>
              <a:t>Each node defines a computation graph based on its neighborhood.</a:t>
            </a:r>
            <a:endParaRPr lang="en-US" altLang="zh-CN" b="0" dirty="0"/>
          </a:p>
          <a:p>
            <a:r>
              <a:rPr lang="en-US" altLang="zh-CN" b="0" dirty="0">
                <a:solidFill>
                  <a:srgbClr val="FF0000"/>
                </a:solidFill>
                <a:sym typeface="+mn-ea"/>
              </a:rPr>
              <a:t>Message Passing </a:t>
            </a:r>
            <a:r>
              <a:rPr lang="en-US" altLang="zh-CN" b="0" dirty="0">
                <a:solidFill>
                  <a:schemeClr val="tx1"/>
                </a:solidFill>
                <a:sym typeface="+mn-ea"/>
              </a:rPr>
              <a:t>Mechanism</a:t>
            </a:r>
            <a:r>
              <a:rPr lang="en-US" altLang="zh-CN" b="0" dirty="0">
                <a:sym typeface="+mn-ea"/>
              </a:rPr>
              <a:t>: Nodes aggregate information from their neighbors using neural networks.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7665" y="3536315"/>
            <a:ext cx="7687310" cy="26790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84185" y="3299460"/>
            <a:ext cx="37814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Message Passing - Send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7195" y="1437005"/>
                <a:ext cx="11549380" cy="4740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0" dirty="0"/>
                  <a:t>For each pair of two connected nodes, create a message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𝑚𝑠𝑔</m:t>
                    </m:r>
                  </m:oMath>
                </a14:m>
                <a:r>
                  <a:rPr lang="en-US" altLang="zh-CN" b="0" dirty="0"/>
                  <a:t> is a learnable function (e.g., an MLP)</a:t>
                </a:r>
                <a:endParaRPr lang="en-US" altLang="zh-CN" b="0" dirty="0"/>
              </a:p>
              <a:p>
                <a:pPr lvl="1"/>
                <a:r>
                  <a:rPr lang="en-US" altLang="zh-CN" b="0" dirty="0"/>
                  <a:t>its parameters are shared between each pair of nodes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195" y="1437005"/>
                <a:ext cx="11549380" cy="47402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39510" y="3415030"/>
            <a:ext cx="5039995" cy="315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7195" y="3771265"/>
            <a:ext cx="2579370" cy="2199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80740" y="3956685"/>
            <a:ext cx="238188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Message Passing - Aggregation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437005"/>
            <a:ext cx="1154938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For each node, aggregate the messages from all its neighbors</a:t>
            </a:r>
            <a:endParaRPr lang="en-US" altLang="zh-CN" b="0" dirty="0"/>
          </a:p>
          <a:p>
            <a:pPr lvl="1"/>
            <a:r>
              <a:rPr lang="en-US" altLang="zh-CN" b="0" dirty="0"/>
              <a:t>usualy not learnable: eg. sum, mean, max, min</a:t>
            </a:r>
            <a:endParaRPr lang="en-US" altLang="zh-CN" b="0" dirty="0"/>
          </a:p>
          <a:p>
            <a:pPr lvl="1"/>
            <a:r>
              <a:rPr lang="en-US" altLang="zh-CN" b="0" dirty="0"/>
              <a:t>learnable: e.g., LSTM</a:t>
            </a:r>
            <a:endParaRPr lang="en-US" altLang="zh-CN" b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1005" y="3429635"/>
            <a:ext cx="3536315" cy="289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56885" y="3686810"/>
            <a:ext cx="5120005" cy="1985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Message Passing - Update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7195" y="1437005"/>
                <a:ext cx="11549380" cy="4740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0" dirty="0"/>
                  <a:t>For each node, update its representation using aggregated message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𝑢𝑝𝑑</m:t>
                    </m:r>
                  </m:oMath>
                </a14:m>
                <a:r>
                  <a:rPr lang="en-US" altLang="zh-CN" b="0" dirty="0"/>
                  <a:t> is a learnable updating function (e.g., an MLP)</a:t>
                </a:r>
                <a:endParaRPr lang="en-US" altLang="zh-CN" b="0" dirty="0"/>
              </a:p>
              <a:p>
                <a:pPr lvl="1"/>
                <a:r>
                  <a:rPr lang="en-US" altLang="zh-CN" b="0" dirty="0"/>
                  <a:t>its parameters are shared between all the nodes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195" y="1437005"/>
                <a:ext cx="11549380" cy="47402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4065" y="4005580"/>
            <a:ext cx="2821305" cy="1915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90335" y="3378200"/>
            <a:ext cx="4946650" cy="2955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95370" y="3912235"/>
            <a:ext cx="2894965" cy="2009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Message Passing - Overview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5855" y="2382520"/>
            <a:ext cx="9939655" cy="3978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66820" y="1449705"/>
            <a:ext cx="4525010" cy="8108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A General GNN Framework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16560" y="2304415"/>
            <a:ext cx="11549380" cy="1426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0" dirty="0"/>
              <a:t>Depending on how the three functions are instantiated, different GNN architectures could be obtained:</a:t>
            </a:r>
            <a:endParaRPr lang="en-US" altLang="zh-CN" b="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835" y="3883025"/>
            <a:ext cx="9942195" cy="2018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66820" y="1449705"/>
            <a:ext cx="4525010" cy="8108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Graph Convolutional Networks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9055" y="2733040"/>
            <a:ext cx="2805430" cy="2357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06650" y="5147310"/>
            <a:ext cx="3190875" cy="845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36995" y="2729865"/>
            <a:ext cx="2756535" cy="2360295"/>
          </a:xfrm>
          <a:prstGeom prst="rect">
            <a:avLst/>
          </a:prstGeom>
        </p:spPr>
      </p:pic>
      <p:sp>
        <p:nvSpPr>
          <p:cNvPr id="14" name="内容占位符 13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387985" y="1246505"/>
            <a:ext cx="11549380" cy="2296795"/>
          </a:xfrm>
        </p:spPr>
        <p:txBody>
          <a:bodyPr>
            <a:normAutofit/>
          </a:bodyPr>
          <a:p>
            <a:r>
              <a:rPr lang="en-US" altLang="zh-CN" b="0" dirty="0"/>
              <a:t> Messages depend only on the source nodes</a:t>
            </a:r>
            <a:endParaRPr lang="en-US" altLang="zh-CN" b="0" dirty="0"/>
          </a:p>
          <a:p>
            <a:r>
              <a:rPr lang="en-US" altLang="zh-CN" b="0" dirty="0"/>
              <a:t> Aggregation function is implemented as a sum/mean operation</a:t>
            </a:r>
            <a:endParaRPr lang="en-US" altLang="zh-CN" b="0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81420" y="5147310"/>
            <a:ext cx="3067050" cy="8502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6210" y="6221095"/>
            <a:ext cx="9695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Kipf and Max Welling. Semi-supervised classi</a:t>
            </a:r>
            <a:r>
              <a:rPr lang="en-US" altLang="zh-CN" sz="1600"/>
              <a:t>fi</a:t>
            </a:r>
            <a:r>
              <a:rPr lang="zh-CN" altLang="en-US" sz="1600"/>
              <a:t>cation with graph convolutional networks. ICLR</a:t>
            </a:r>
            <a:r>
              <a:rPr lang="en-US" altLang="zh-CN" sz="1600"/>
              <a:t>,  </a:t>
            </a:r>
            <a:r>
              <a:rPr lang="zh-CN" altLang="en-US" sz="1600"/>
              <a:t>2017</a:t>
            </a:r>
            <a:r>
              <a:rPr lang="en-US" altLang="zh-CN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1367692" y="1625600"/>
            <a:ext cx="9339385" cy="49315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Introduction on Graphs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Deep Learning for Graphs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Graph Convolutional Networks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Applications 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sym typeface="+mn-ea"/>
              </a:rPr>
              <a:t>GNNs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Graph Attention Networks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7985" y="1227455"/>
            <a:ext cx="11549380" cy="2296795"/>
          </a:xfrm>
        </p:spPr>
        <p:txBody>
          <a:bodyPr>
            <a:normAutofit/>
          </a:bodyPr>
          <a:p>
            <a:r>
              <a:rPr lang="en-US" altLang="zh-CN" b="0" dirty="0"/>
              <a:t> Messages depend only on the source nodes</a:t>
            </a:r>
            <a:endParaRPr lang="en-US" altLang="zh-CN" b="0" dirty="0"/>
          </a:p>
          <a:p>
            <a:r>
              <a:rPr lang="en-US" altLang="zh-CN" b="0" dirty="0"/>
              <a:t> Aggregation function is based on attention mechanism</a:t>
            </a:r>
            <a:endParaRPr lang="en-US" altLang="zh-CN" b="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6015" y="2628900"/>
            <a:ext cx="2876550" cy="2705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9290" y="5438775"/>
            <a:ext cx="3810635" cy="713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29480" y="2895600"/>
            <a:ext cx="3133725" cy="254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67040" y="3200400"/>
            <a:ext cx="3792220" cy="8502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000365" y="4324985"/>
            <a:ext cx="4124960" cy="86741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12565" y="6520815"/>
            <a:ext cx="57048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/>
              <a:t>Velickovic et. al Graph attention networks. ICLR</a:t>
            </a:r>
            <a:r>
              <a:rPr lang="en-US" sz="1600"/>
              <a:t>, </a:t>
            </a:r>
            <a:r>
              <a:rPr sz="1600"/>
              <a:t>2018</a:t>
            </a:r>
            <a:r>
              <a:rPr lang="en-US" sz="1600"/>
              <a:t>.</a:t>
            </a:r>
            <a:endParaRPr 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Message Passing Neural Networks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7985" y="1284605"/>
            <a:ext cx="11549380" cy="2296795"/>
          </a:xfrm>
        </p:spPr>
        <p:txBody>
          <a:bodyPr>
            <a:normAutofit/>
          </a:bodyPr>
          <a:p>
            <a:r>
              <a:rPr lang="en-US" altLang="zh-CN" b="0" dirty="0"/>
              <a:t> Messages depend on both source and destination; if edge features are available, the message could also take them into account</a:t>
            </a:r>
            <a:endParaRPr lang="en-US" altLang="zh-CN" b="0" dirty="0"/>
          </a:p>
          <a:p>
            <a:r>
              <a:rPr lang="en-US" altLang="zh-CN" b="0" dirty="0"/>
              <a:t> Aggregation function is implemented as a sum/mean operation</a:t>
            </a:r>
            <a:endParaRPr lang="en-US" altLang="zh-CN" b="0" dirty="0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4191000" y="6520815"/>
            <a:ext cx="66192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/>
              <a:t>Gilmer et. al. Neural message passing for quantum chemistry. ICML</a:t>
            </a:r>
            <a:r>
              <a:rPr lang="en-US" sz="1600"/>
              <a:t>, </a:t>
            </a:r>
            <a:r>
              <a:rPr sz="1600"/>
              <a:t>2017</a:t>
            </a:r>
            <a:r>
              <a:rPr lang="en-US" sz="1600"/>
              <a:t>.</a:t>
            </a:r>
            <a:endParaRPr 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97760" y="3372485"/>
            <a:ext cx="2715260" cy="2179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69465" y="5504180"/>
            <a:ext cx="3372485" cy="764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19315" y="3372485"/>
            <a:ext cx="2343150" cy="2087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44055" y="5485130"/>
            <a:ext cx="2870200" cy="7645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Multiple Layers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87985" y="1160780"/>
            <a:ext cx="11549380" cy="2296795"/>
          </a:xfrm>
        </p:spPr>
        <p:txBody>
          <a:bodyPr>
            <a:normAutofit/>
          </a:bodyPr>
          <a:p>
            <a:r>
              <a:rPr lang="en-US" altLang="zh-CN" b="0" dirty="0"/>
              <a:t> For a more powerful representation, we can stack multiple layers</a:t>
            </a:r>
            <a:endParaRPr lang="en-US" altLang="zh-CN" b="0" dirty="0"/>
          </a:p>
          <a:p>
            <a:r>
              <a:rPr lang="en-US" altLang="zh-CN" b="0" dirty="0"/>
              <a:t> Each layer increases the </a:t>
            </a:r>
            <a:r>
              <a:rPr lang="en-US" altLang="zh-CN" b="0" dirty="0">
                <a:solidFill>
                  <a:srgbClr val="FF0000"/>
                </a:solidFill>
              </a:rPr>
              <a:t>receptive field</a:t>
            </a:r>
            <a:r>
              <a:rPr lang="en-US" altLang="zh-CN" b="0" dirty="0"/>
              <a:t> of each node</a:t>
            </a:r>
            <a:endParaRPr lang="en-US" altLang="zh-CN" b="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15" y="2652395"/>
            <a:ext cx="10200005" cy="37223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GNNs </a:t>
            </a:r>
            <a:r>
              <a:rPr lang="en-US" altLang="zh-CN" i="1" dirty="0"/>
              <a:t>vs.</a:t>
            </a:r>
            <a:r>
              <a:rPr lang="en-US" altLang="zh-CN" dirty="0"/>
              <a:t> CNNs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437005"/>
            <a:ext cx="10979150" cy="4740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CNNs is a special GNNs with fixed neighbor size and ordering:</a:t>
            </a:r>
            <a:endParaRPr lang="en-US" altLang="zh-CN" b="0" dirty="0"/>
          </a:p>
          <a:p>
            <a:r>
              <a:rPr lang="en-US" altLang="zh-CN" b="0" dirty="0"/>
              <a:t> The size of the filter is pre-defined for a CNN.</a:t>
            </a:r>
            <a:endParaRPr lang="en-US" altLang="zh-CN" b="0" dirty="0"/>
          </a:p>
          <a:p>
            <a:r>
              <a:rPr lang="en-US" altLang="zh-CN" b="0" dirty="0"/>
              <a:t> The advantage of GNN is that it can process arbitrary graphs with different degrees for each node.</a:t>
            </a:r>
            <a:endParaRPr lang="en-US" altLang="zh-CN" b="0" dirty="0"/>
          </a:p>
          <a:p>
            <a:r>
              <a:rPr lang="en-US" altLang="zh-CN" b="0" dirty="0"/>
              <a:t> CNNs is not permutation invariant, switching the order of pixels will leads to different outputs.</a:t>
            </a:r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40170" y="4794250"/>
            <a:ext cx="1675130" cy="1941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10575" y="4722495"/>
            <a:ext cx="1950720" cy="20135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1367692" y="1625600"/>
            <a:ext cx="9339385" cy="49315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 on Graphs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Deep Learning for Graphs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Graph Convolutional Networks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Applications by GNNs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Graph Convolutional Networks (GCNs)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17195" y="1437005"/>
            <a:ext cx="1154938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Average neighbor information</a:t>
            </a:r>
            <a:r>
              <a:rPr lang="en-US" altLang="zh-CN" b="0" dirty="0"/>
              <a:t> and apply a neural network.</a:t>
            </a:r>
            <a:endParaRPr lang="en-US" altLang="zh-CN" b="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08835" y="2291080"/>
            <a:ext cx="8165465" cy="3892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GCNs - Matrix Formulation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235" y="1437005"/>
            <a:ext cx="1177544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Many aggregations can be performed efficiently by matrix operations.</a:t>
            </a:r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96785" y="2296795"/>
            <a:ext cx="2876550" cy="2009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85035" y="2897505"/>
            <a:ext cx="4552950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14"/>
              <p:cNvSpPr>
                <a:spLocks noGrp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xfrm>
                <a:off x="356235" y="4513580"/>
                <a:ext cx="11426190" cy="662940"/>
              </a:xfrm>
            </p:spPr>
            <p:txBody>
              <a:bodyPr>
                <a:noAutofit/>
              </a:bodyPr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dirty="0"/>
                  <a:t> is an </a:t>
                </a:r>
                <a:r>
                  <a:rPr lang="en-US" altLang="zh-CN" sz="2400" b="0" dirty="0">
                    <a:solidFill>
                      <a:srgbClr val="FF0000"/>
                    </a:solidFill>
                  </a:rPr>
                  <a:t>adjacent matrix</a:t>
                </a:r>
                <a:r>
                  <a:rPr lang="en-US" altLang="zh-CN" sz="2400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𝐴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𝑢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𝑣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 </m:t>
                    </m:r>
                  </m:oMath>
                </a14:m>
                <a:r>
                  <a:rPr lang="en-US" altLang="zh-CN" sz="2400" b="0" i="1" dirty="0">
                    <a:sym typeface="+mn-ea"/>
                  </a:rPr>
                  <a:t>= 1 </a:t>
                </a:r>
                <a:r>
                  <a:rPr lang="en-US" altLang="zh-CN" sz="2400" b="0" dirty="0">
                    <a:sym typeface="+mn-ea"/>
                  </a:rPr>
                  <a:t>if node </a:t>
                </a:r>
                <a:r>
                  <a:rPr lang="en-US" altLang="zh-CN" sz="2400" b="0" i="1" dirty="0">
                    <a:sym typeface="+mn-ea"/>
                  </a:rPr>
                  <a:t>u</a:t>
                </a:r>
                <a:r>
                  <a:rPr lang="en-US" altLang="zh-CN" sz="2400" b="0" dirty="0">
                    <a:sym typeface="+mn-ea"/>
                  </a:rPr>
                  <a:t> and node </a:t>
                </a:r>
                <a:r>
                  <a:rPr lang="en-US" altLang="zh-CN" sz="2400" b="0" i="1" dirty="0">
                    <a:sym typeface="+mn-ea"/>
                  </a:rPr>
                  <a:t>v</a:t>
                </a:r>
                <a:r>
                  <a:rPr lang="en-US" altLang="zh-CN" sz="2400" b="0" dirty="0">
                    <a:sym typeface="+mn-ea"/>
                  </a:rPr>
                  <a:t> is connected, otherwise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𝐴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𝑢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𝑣</m:t>
                    </m:r>
                  </m:oMath>
                </a14:m>
                <a:r>
                  <a:rPr lang="en-US" altLang="zh-CN" sz="2400" b="0" i="1" baseline="-25000" dirty="0">
                    <a:sym typeface="+mn-ea"/>
                  </a:rPr>
                  <a:t> </a:t>
                </a:r>
                <a:r>
                  <a:rPr lang="en-US" altLang="zh-CN" sz="2400" b="0" i="1" dirty="0">
                    <a:sym typeface="+mn-ea"/>
                  </a:rPr>
                  <a:t>= 0;</a:t>
                </a:r>
                <a:endParaRPr lang="en-US" altLang="zh-CN" sz="2400" b="0" i="1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𝐷</m:t>
                    </m:r>
                  </m:oMath>
                </a14:m>
                <a:r>
                  <a:rPr lang="en-US" altLang="zh-CN" sz="2400" b="0" dirty="0">
                    <a:sym typeface="+mn-ea"/>
                  </a:rPr>
                  <a:t> is a </a:t>
                </a:r>
                <a:r>
                  <a:rPr lang="en-US" altLang="zh-CN" sz="2400" b="0" dirty="0">
                    <a:solidFill>
                      <a:srgbClr val="FF0000"/>
                    </a:solidFill>
                    <a:sym typeface="+mn-ea"/>
                  </a:rPr>
                  <a:t>degree matrix</a:t>
                </a:r>
                <a:r>
                  <a:rPr lang="en-US" altLang="zh-CN" sz="2400" b="0" dirty="0">
                    <a:sym typeface="+mn-ea"/>
                  </a:rPr>
                  <a:t>,   where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𝐷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𝑣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4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𝑣</m:t>
                    </m:r>
                  </m:oMath>
                </a14:m>
                <a:r>
                  <a:rPr lang="en-US" altLang="zh-CN" sz="2400" b="0" i="1" baseline="-25000" dirty="0">
                    <a:sym typeface="+mn-ea"/>
                  </a:rPr>
                  <a:t> </a:t>
                </a:r>
                <a:r>
                  <a:rPr lang="en-US" altLang="zh-CN" sz="2400" b="0" i="1" dirty="0">
                    <a:sym typeface="+mn-ea"/>
                  </a:rPr>
                  <a:t>= </a:t>
                </a:r>
                <a:r>
                  <a:rPr lang="en-US" altLang="zh-CN" sz="2400" b="0" dirty="0">
                    <a:sym typeface="+mn-ea"/>
                  </a:rPr>
                  <a:t>Deg(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𝑣</m:t>
                    </m:r>
                  </m:oMath>
                </a14:m>
                <a:r>
                  <a:rPr lang="en-US" altLang="zh-CN" sz="2400" b="0" dirty="0">
                    <a:sym typeface="+mn-ea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|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𝑁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𝑣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)|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endParaRPr lang="en-US" altLang="zh-CN" sz="2400" b="0" i="1" dirty="0"/>
              </a:p>
              <a:p>
                <a:pPr marL="0" indent="0">
                  <a:buNone/>
                </a:pPr>
                <a:endParaRPr lang="en-US" altLang="zh-CN" sz="2400" b="0" dirty="0"/>
              </a:p>
            </p:txBody>
          </p:sp>
        </mc:Choice>
        <mc:Fallback>
          <p:sp>
            <p:nvSpPr>
              <p:cNvPr id="15" name="内容占位符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356235" y="4513580"/>
                <a:ext cx="11426190" cy="662940"/>
              </a:xfrm>
              <a:blipFill rotWithShape="1">
                <a:blip r:embed="rId8"/>
                <a:stretch>
                  <a:fillRect b="-240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GCNs - Matrix Formulation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437005"/>
            <a:ext cx="11910060" cy="5086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Rewriting update function in matrix form: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Note: not all GNNs can be expressed in a matrix form, especially when aggregation function is complex.</a:t>
            </a:r>
            <a:endParaRPr lang="en-US" altLang="zh-CN" b="0" dirty="0"/>
          </a:p>
        </p:txBody>
      </p:sp>
      <p:pic>
        <p:nvPicPr>
          <p:cNvPr id="9" name="图片 8" descr="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2231390"/>
            <a:ext cx="711136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How to Train GCN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43700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Supervised setting: </a:t>
            </a:r>
            <a:r>
              <a:rPr lang="en-US" altLang="zh-CN" b="0" dirty="0"/>
              <a:t>Directly train the model for a supervised task (e.g., node classification), e.g., using cross entropy loss.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57120" y="3014980"/>
            <a:ext cx="76390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How to Train GCN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221615" y="1437005"/>
                <a:ext cx="11910060" cy="4740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Unsupervised setting: </a:t>
                </a:r>
                <a:r>
                  <a:rPr lang="en-US" altLang="zh-CN" b="0" dirty="0"/>
                  <a:t>Use the graph structure as the supervision</a:t>
                </a:r>
                <a:endParaRPr lang="en-US" altLang="zh-CN" b="0" dirty="0"/>
              </a:p>
              <a:p>
                <a:pPr lvl="1"/>
                <a:r>
                  <a:rPr lang="en-US" altLang="zh-CN" b="0" dirty="0">
                    <a:latin typeface="+mn-ea"/>
                    <a:ea typeface="+mn-ea"/>
                  </a:rPr>
                  <a:t>“</a:t>
                </a:r>
                <a:r>
                  <a:rPr lang="en-US" altLang="zh-CN" b="0" dirty="0"/>
                  <a:t>Similar</a:t>
                </a:r>
                <a:r>
                  <a:rPr lang="en-US" altLang="zh-CN" b="0" dirty="0">
                    <a:latin typeface="+mn-ea"/>
                    <a:ea typeface="+mn-ea"/>
                  </a:rPr>
                  <a:t>”</a:t>
                </a:r>
                <a:r>
                  <a:rPr lang="en-US" altLang="zh-CN" b="0" dirty="0"/>
                  <a:t> nodes have similar embeddings.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zh-CN" b="0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u</m:t>
                    </m:r>
                    <m:r>
                      <a:rPr lang="en-US" altLang="zh-CN" b="0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b="0" dirty="0"/>
                  <a:t> = 1 when node 𝑢and 𝑣are similar;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𝐶𝐸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(·,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 is the cross entropy;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𝐷𝐸𝐶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(·,·)</m:t>
                    </m:r>
                  </m:oMath>
                </a14:m>
                <a:r>
                  <a:rPr lang="en-US" altLang="zh-CN" b="0" dirty="0"/>
                  <a:t> is the decoder such as inner product.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21615" y="1437005"/>
                <a:ext cx="11910060" cy="4740275"/>
              </a:xfrm>
              <a:prstGeom prst="rect">
                <a:avLst/>
              </a:prstGeom>
              <a:blipFill rotWithShape="1">
                <a:blip r:embed="rId3"/>
                <a:stretch>
                  <a:fillRect b="-26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61765" y="2926080"/>
            <a:ext cx="4268470" cy="100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en-US" altLang="zh-CN" dirty="0">
                <a:latin typeface="+mn-ea"/>
                <a:ea typeface="+mn-ea"/>
              </a:rPr>
              <a:t>’</a:t>
            </a:r>
            <a:r>
              <a:rPr lang="en-US" altLang="zh-CN" dirty="0"/>
              <a:t>s Graphs?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1436914"/>
            <a:ext cx="10919460" cy="474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Graphs are a general language for describing and analyzing entities with relations/interactions.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7325" y="3175635"/>
            <a:ext cx="4197350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1367692" y="1625600"/>
            <a:ext cx="9339385" cy="49315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 on Graphs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Deep Learning for Graphs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Graph Convolutional Networks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Applications by </a:t>
            </a:r>
            <a:r>
              <a:rPr lang="en-US" altLang="zh-CN" dirty="0">
                <a:sym typeface="+mn-ea"/>
              </a:rPr>
              <a:t>GNNs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en-US" altLang="zh-CN" dirty="0"/>
              <a:t>ifferent Levels of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6075" y="2200910"/>
            <a:ext cx="6609080" cy="425069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77520" y="1248410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Four Levels: Node-level, Subgraph-level, Edge-level, and Graph-level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Node-level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Protein Folding</a:t>
            </a:r>
            <a:r>
              <a:rPr lang="en-US" altLang="zh-CN" b="0" dirty="0"/>
              <a:t>: A protein sequence can be folded into 3D structure</a:t>
            </a:r>
            <a:endParaRPr lang="en-US" altLang="zh-CN" b="0" dirty="0"/>
          </a:p>
          <a:p>
            <a:pPr lvl="1"/>
            <a:r>
              <a:rPr lang="en-US" altLang="zh-CN" b="0" dirty="0"/>
              <a:t>Nodes: Amino acids </a:t>
            </a:r>
            <a:r>
              <a:rPr lang="en-US" altLang="zh-CN" b="0" dirty="0">
                <a:sym typeface="+mn-ea"/>
              </a:rPr>
              <a:t>(residues)</a:t>
            </a:r>
            <a:r>
              <a:rPr lang="en-US" altLang="zh-CN" b="0" dirty="0"/>
              <a:t> in a protein sequence</a:t>
            </a:r>
            <a:endParaRPr lang="en-US" altLang="zh-CN" b="0" dirty="0"/>
          </a:p>
          <a:p>
            <a:pPr lvl="1"/>
            <a:r>
              <a:rPr lang="en-US" altLang="zh-CN" b="0" dirty="0"/>
              <a:t>Edges: I</a:t>
            </a:r>
            <a:r>
              <a:rPr lang="en-US" altLang="zh-CN" b="0" dirty="0"/>
              <a:t>nteraction between amino acids </a:t>
            </a:r>
            <a:endParaRPr lang="en-US" altLang="zh-CN" b="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6840" y="3001645"/>
            <a:ext cx="9916795" cy="32778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Node-level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Traffic forecastin</a:t>
            </a:r>
            <a:r>
              <a:rPr lang="en-US" altLang="zh-CN" b="0" dirty="0"/>
              <a:t>g: Predict the trafficc flow in the next minutes</a:t>
            </a:r>
            <a:endParaRPr lang="en-US" altLang="zh-CN" b="0" dirty="0"/>
          </a:p>
          <a:p>
            <a:pPr lvl="1"/>
            <a:r>
              <a:rPr lang="en-US" altLang="zh-CN" b="0" dirty="0"/>
              <a:t>Nodes: Traffic stations</a:t>
            </a:r>
            <a:endParaRPr lang="en-US" altLang="zh-CN" b="0" dirty="0"/>
          </a:p>
          <a:p>
            <a:pPr lvl="1"/>
            <a:r>
              <a:rPr lang="en-US" altLang="zh-CN" b="0" dirty="0"/>
              <a:t>Edges: Proximity between distance or topology of the streets</a:t>
            </a:r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05865" y="3096895"/>
            <a:ext cx="4358005" cy="2869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64655" y="3250565"/>
            <a:ext cx="3513455" cy="2715895"/>
          </a:xfrm>
          <a:prstGeom prst="rect">
            <a:avLst/>
          </a:prstGeom>
        </p:spPr>
      </p:pic>
      <p:sp>
        <p:nvSpPr>
          <p:cNvPr id="6" name="右箭头 5"/>
          <p:cNvSpPr/>
          <p:nvPr>
            <p:custDataLst>
              <p:tags r:id="rId7"/>
            </p:custDataLst>
          </p:nvPr>
        </p:nvSpPr>
        <p:spPr>
          <a:xfrm>
            <a:off x="5812155" y="4511675"/>
            <a:ext cx="849630" cy="454025"/>
          </a:xfrm>
          <a:prstGeom prst="rightArrow">
            <a:avLst>
              <a:gd name="adj1" fmla="val 38741"/>
              <a:gd name="adj2" fmla="val 48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Subgraph-level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Motif Discovey</a:t>
            </a:r>
            <a:r>
              <a:rPr lang="en-US" altLang="zh-CN" b="0" dirty="0"/>
              <a:t>: Discover key functional groups in a molecular</a:t>
            </a:r>
            <a:endParaRPr lang="en-US" altLang="zh-CN" b="0" dirty="0"/>
          </a:p>
          <a:p>
            <a:pPr lvl="1"/>
            <a:r>
              <a:rPr lang="en-US" altLang="zh-CN" b="0" dirty="0"/>
              <a:t>Nodes:  Atoms in a molecular graph</a:t>
            </a:r>
            <a:endParaRPr lang="en-US" altLang="zh-CN" b="0" dirty="0"/>
          </a:p>
          <a:p>
            <a:pPr lvl="1"/>
            <a:r>
              <a:rPr lang="en-US" altLang="zh-CN" b="0" dirty="0"/>
              <a:t>Edges: Valence bonding links between atoms</a:t>
            </a:r>
            <a:endParaRPr lang="en-US" altLang="zh-CN" b="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24480" y="3250565"/>
            <a:ext cx="673290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Subgraph-level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Graph Explainability</a:t>
            </a:r>
            <a:r>
              <a:rPr lang="en-US" altLang="zh-CN" b="0" dirty="0"/>
              <a:t>: Identify key subgraphs behind the predictions</a:t>
            </a:r>
            <a:endParaRPr lang="en-US" altLang="zh-CN" b="0" dirty="0"/>
          </a:p>
          <a:p>
            <a:pPr lvl="1"/>
            <a:r>
              <a:rPr lang="en-US" altLang="zh-CN" b="0" dirty="0"/>
              <a:t>Nodes: Users in a sport-themed social network</a:t>
            </a:r>
            <a:endParaRPr lang="en-US" altLang="zh-CN" b="0" dirty="0"/>
          </a:p>
          <a:p>
            <a:pPr lvl="1"/>
            <a:r>
              <a:rPr lang="en-US" altLang="zh-CN" b="0" dirty="0"/>
              <a:t>Edges: Interlinking between users</a:t>
            </a:r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3620" y="3071495"/>
            <a:ext cx="10144125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Edge-level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Recommendation System</a:t>
            </a:r>
            <a:r>
              <a:rPr lang="en-US" altLang="zh-CN" b="0" dirty="0"/>
              <a:t>: Find Recommend items users might like</a:t>
            </a:r>
            <a:endParaRPr lang="en-US" altLang="zh-CN" b="0" dirty="0"/>
          </a:p>
          <a:p>
            <a:pPr lvl="1"/>
            <a:r>
              <a:rPr lang="en-US" altLang="zh-CN" b="0" dirty="0"/>
              <a:t>Nodes: Users and items</a:t>
            </a:r>
            <a:endParaRPr lang="en-US" altLang="zh-CN" b="0" dirty="0"/>
          </a:p>
          <a:p>
            <a:pPr lvl="1"/>
            <a:r>
              <a:rPr lang="en-US" altLang="zh-CN" b="0" dirty="0"/>
              <a:t>Edges: User item interactions</a:t>
            </a:r>
            <a:endParaRPr lang="en-US" altLang="zh-CN" b="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58365" y="3239135"/>
            <a:ext cx="7875270" cy="27273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Edge-level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Drug-Drug Interactions</a:t>
            </a:r>
            <a:r>
              <a:rPr lang="en-US" altLang="zh-CN" b="0" dirty="0"/>
              <a:t>: Predict the interactions between two drugs</a:t>
            </a:r>
            <a:endParaRPr lang="en-US" altLang="zh-CN" b="0" dirty="0"/>
          </a:p>
          <a:p>
            <a:pPr lvl="1"/>
            <a:r>
              <a:rPr lang="en-US" altLang="zh-CN" b="0" dirty="0"/>
              <a:t>Nodes: Drugs &amp; Proteins</a:t>
            </a:r>
            <a:endParaRPr lang="en-US" altLang="zh-CN" b="0" dirty="0"/>
          </a:p>
          <a:p>
            <a:pPr lvl="1"/>
            <a:r>
              <a:rPr lang="en-US" altLang="zh-CN" b="0" dirty="0"/>
              <a:t>Edges: : Interactions</a:t>
            </a:r>
            <a:endParaRPr lang="en-US" altLang="zh-CN" b="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36970" y="2377440"/>
            <a:ext cx="5208270" cy="3589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45615" y="3223260"/>
            <a:ext cx="3150870" cy="2636520"/>
          </a:xfrm>
          <a:prstGeom prst="rect">
            <a:avLst/>
          </a:prstGeom>
        </p:spPr>
      </p:pic>
      <p:sp>
        <p:nvSpPr>
          <p:cNvPr id="9" name="右箭头 8"/>
          <p:cNvSpPr/>
          <p:nvPr>
            <p:custDataLst>
              <p:tags r:id="rId7"/>
            </p:custDataLst>
          </p:nvPr>
        </p:nvSpPr>
        <p:spPr>
          <a:xfrm rot="10800000">
            <a:off x="4962525" y="4511675"/>
            <a:ext cx="849630" cy="454025"/>
          </a:xfrm>
          <a:prstGeom prst="rightArrow">
            <a:avLst>
              <a:gd name="adj1" fmla="val 38741"/>
              <a:gd name="adj2" fmla="val 48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Graph-level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Action recognition</a:t>
            </a:r>
            <a:r>
              <a:rPr lang="en-US" altLang="zh-CN" b="0" dirty="0"/>
              <a:t>: Classify the action in the video</a:t>
            </a:r>
            <a:endParaRPr lang="en-US" altLang="zh-CN" b="0" dirty="0"/>
          </a:p>
          <a:p>
            <a:pPr lvl="1"/>
            <a:r>
              <a:rPr lang="en-US" altLang="zh-CN" b="0" dirty="0"/>
              <a:t>Nodes: objects / entities in the video</a:t>
            </a:r>
            <a:endParaRPr lang="en-US" altLang="zh-CN" b="0" dirty="0"/>
          </a:p>
          <a:p>
            <a:pPr lvl="1"/>
            <a:r>
              <a:rPr lang="en-US" altLang="zh-CN" b="0" dirty="0"/>
              <a:t>Edges: represent similarity or interactions between objects</a:t>
            </a:r>
            <a:endParaRPr lang="en-US" altLang="zh-CN" b="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7520" y="3299460"/>
            <a:ext cx="4531995" cy="2832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08905" y="3299460"/>
            <a:ext cx="646557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Graph-level Tasks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615" y="1226185"/>
            <a:ext cx="1191006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7520" y="956945"/>
            <a:ext cx="11426190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Drug Design</a:t>
            </a:r>
            <a:r>
              <a:rPr lang="en-US" altLang="zh-CN" b="0" dirty="0"/>
              <a:t>: Generate antibiotics (small molecular graphs)</a:t>
            </a:r>
            <a:endParaRPr lang="en-US" altLang="zh-CN" b="0" dirty="0"/>
          </a:p>
          <a:p>
            <a:pPr lvl="1"/>
            <a:r>
              <a:rPr lang="en-US" altLang="zh-CN" b="0" dirty="0"/>
              <a:t>Nodes: Atoms</a:t>
            </a:r>
            <a:endParaRPr lang="en-US" altLang="zh-CN" b="0" dirty="0"/>
          </a:p>
          <a:p>
            <a:pPr lvl="1"/>
            <a:r>
              <a:rPr lang="en-US" altLang="zh-CN" b="0" dirty="0"/>
              <a:t>Edges: Chemical bonds</a:t>
            </a:r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7145" y="3020060"/>
            <a:ext cx="9617710" cy="3320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Graph-structured Data are Everywhere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8215" y="1454785"/>
            <a:ext cx="2912110" cy="1717675"/>
          </a:xfrm>
          <a:prstGeom prst="rect">
            <a:avLst/>
          </a:prstGeom>
        </p:spPr>
      </p:pic>
      <p:pic>
        <p:nvPicPr>
          <p:cNvPr id="9" name="图片 8" descr="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710" y="1911350"/>
            <a:ext cx="3133725" cy="1190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20710" y="4035425"/>
            <a:ext cx="3133725" cy="1911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39335" y="3754755"/>
            <a:ext cx="2686050" cy="21920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83075" y="1454785"/>
            <a:ext cx="3762375" cy="18376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36345" y="3733800"/>
            <a:ext cx="2356485" cy="2183765"/>
          </a:xfrm>
          <a:prstGeom prst="rect">
            <a:avLst/>
          </a:prstGeom>
        </p:spPr>
      </p:pic>
      <p:sp>
        <p:nvSpPr>
          <p:cNvPr id="15" name="内容占位符 14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1320800" y="3101975"/>
            <a:ext cx="2650490" cy="6629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400" dirty="0"/>
              <a:t>Social Networks</a:t>
            </a:r>
            <a:endParaRPr lang="en-US" altLang="zh-CN" sz="2400" dirty="0"/>
          </a:p>
        </p:txBody>
      </p:sp>
      <p:sp>
        <p:nvSpPr>
          <p:cNvPr id="17" name="内容占位符 14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4839335" y="3101975"/>
            <a:ext cx="2650490" cy="662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Knowledge Graph</a:t>
            </a:r>
            <a:endParaRPr lang="en-US" altLang="zh-CN" sz="2400" dirty="0"/>
          </a:p>
        </p:txBody>
      </p:sp>
      <p:sp>
        <p:nvSpPr>
          <p:cNvPr id="18" name="内容占位符 14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8477250" y="3101975"/>
            <a:ext cx="2270125" cy="662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Molecule Graph</a:t>
            </a:r>
            <a:endParaRPr lang="en-US" altLang="zh-CN" sz="2400" dirty="0"/>
          </a:p>
        </p:txBody>
      </p:sp>
      <p:sp>
        <p:nvSpPr>
          <p:cNvPr id="19" name="内容占位符 14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1632585" y="5861050"/>
            <a:ext cx="1865630" cy="66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Sense Graph</a:t>
            </a:r>
            <a:endParaRPr lang="en-US" altLang="zh-CN" sz="2400" dirty="0"/>
          </a:p>
        </p:txBody>
      </p:sp>
      <p:sp>
        <p:nvSpPr>
          <p:cNvPr id="20" name="内容占位符 1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5142230" y="5869940"/>
            <a:ext cx="2079625" cy="66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Citation Gr</a:t>
            </a:r>
            <a:r>
              <a:rPr lang="en-US" altLang="zh-CN" sz="2400" dirty="0">
                <a:sym typeface="+mn-ea"/>
              </a:rPr>
              <a:t>a</a:t>
            </a:r>
            <a:r>
              <a:rPr lang="en-US" altLang="zh-CN" sz="2400" dirty="0"/>
              <a:t>ph</a:t>
            </a:r>
            <a:endParaRPr lang="en-US" altLang="zh-CN" sz="2400" dirty="0"/>
          </a:p>
        </p:txBody>
      </p:sp>
      <p:sp>
        <p:nvSpPr>
          <p:cNvPr id="21" name="内容占位符 14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9255760" y="5861050"/>
            <a:ext cx="1491615" cy="66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InterNet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 &amp; A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r>
              <a:rPr lang="en-US" altLang="zh-TW"/>
              <a:t>/90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8660" y="1437005"/>
            <a:ext cx="10947400" cy="4740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Course material covering similar topics from other institutions: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r>
              <a:rPr lang="en-US" altLang="zh-CN" sz="2400" b="0" dirty="0"/>
              <a:t> [Stanford CS 224W]: Machine Learning with Graphs</a:t>
            </a:r>
            <a:endParaRPr lang="en-US" altLang="zh-CN" sz="2400" b="0" dirty="0"/>
          </a:p>
          <a:p>
            <a:r>
              <a:rPr lang="en-US" altLang="zh-CN" sz="2400" b="0" dirty="0"/>
              <a:t> [University of Bucharest, 2021]: Introduction in Graph Nets</a:t>
            </a:r>
            <a:endParaRPr lang="en-US" altLang="zh-CN" sz="2400" b="0" dirty="0"/>
          </a:p>
          <a:p>
            <a:r>
              <a:rPr lang="en-US" altLang="zh-CN" sz="2400" b="0" dirty="0"/>
              <a:t> [AAAI2023 Tutorials]: Graph Neural Networks: Foundations, Frontiers, Applications</a:t>
            </a:r>
            <a:endParaRPr lang="en-US" altLang="zh-CN" sz="2400" b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 课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Graph-related Applications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9" name="内容占位符 1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12520" y="5552440"/>
            <a:ext cx="2230755" cy="662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Drug Discovery</a:t>
            </a:r>
            <a:endParaRPr lang="en-US" altLang="zh-CN" sz="2400" dirty="0"/>
          </a:p>
        </p:txBody>
      </p:sp>
      <p:sp>
        <p:nvSpPr>
          <p:cNvPr id="20" name="内容占位符 1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94555" y="5552440"/>
            <a:ext cx="2802255" cy="6629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Recommendation</a:t>
            </a:r>
            <a:endParaRPr lang="en-US" altLang="zh-CN" sz="2400" dirty="0"/>
          </a:p>
        </p:txBody>
      </p:sp>
      <p:sp>
        <p:nvSpPr>
          <p:cNvPr id="21" name="内容占位符 1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546465" y="5603240"/>
            <a:ext cx="3435350" cy="612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Point Cloud Classification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8190" y="2752725"/>
            <a:ext cx="2940050" cy="2868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07485" y="3252470"/>
            <a:ext cx="4394835" cy="187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721090" y="2751455"/>
            <a:ext cx="3077845" cy="2724785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55320" y="1284514"/>
            <a:ext cx="10919460" cy="4740049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0" dirty="0"/>
              <a:t>Recent years have witnessed the great success of various </a:t>
            </a:r>
            <a:r>
              <a:rPr lang="en-US" altLang="zh-CN" b="0" dirty="0"/>
              <a:t>graph algorithms in handling graph-related tasks.</a:t>
            </a:r>
            <a:endParaRPr lang="en-US" altLang="zh-CN" b="0" dirty="0"/>
          </a:p>
          <a:p>
            <a:endParaRPr lang="en-US" altLang="zh-CN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Keywords </a:t>
            </a:r>
            <a:r>
              <a:rPr lang="en-US" altLang="zh-CN" dirty="0"/>
              <a:t>ICLR 2022 and 2023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635" y="2021840"/>
            <a:ext cx="8641080" cy="4403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1500" y="3653155"/>
            <a:ext cx="8331835" cy="3683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55320" y="1233714"/>
            <a:ext cx="10919460" cy="4740049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0" dirty="0"/>
              <a:t>Graph neural networks always occupy the top five.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1367692" y="1625600"/>
            <a:ext cx="9339385" cy="49315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 to Graphs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Deep Learning for Graphs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Graph Convolutional Networks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Applications by GNNs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Choose Your Model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76250" y="1322705"/>
            <a:ext cx="11325225" cy="4740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>
                <a:sym typeface="+mn-ea"/>
              </a:rPr>
              <a:t>Choose your model for specific types of data.</a:t>
            </a:r>
            <a:endParaRPr lang="en-US" altLang="zh-CN" b="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1905" y="2068830"/>
            <a:ext cx="7108190" cy="42799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880360" y="5109210"/>
            <a:ext cx="6617970" cy="12395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486"/>
            <a:ext cx="12192000" cy="986970"/>
          </a:xfrm>
        </p:spPr>
        <p:txBody>
          <a:bodyPr/>
          <a:lstStyle/>
          <a:p>
            <a:r>
              <a:rPr lang="en-US" altLang="zh-CN" dirty="0"/>
              <a:t>Graph Data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1297305"/>
            <a:ext cx="6812280" cy="474027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b="0" dirty="0"/>
              <a:t>Assume we have a graph </a:t>
            </a:r>
            <a:r>
              <a:rPr lang="en-US" altLang="zh-CN" i="1" dirty="0"/>
              <a:t>G</a:t>
            </a: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Main question: How do we take advantage of relational structure for better prediction?</a:t>
            </a:r>
            <a:endParaRPr lang="en-US" altLang="zh-CN" b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@2023 Stan Z. Li, Westlake University</a:t>
            </a:r>
            <a:endParaRPr lang="zh-TW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14615" y="4137660"/>
            <a:ext cx="3724275" cy="2273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5320" y="2235200"/>
            <a:ext cx="6643370" cy="1739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98435" y="1698625"/>
            <a:ext cx="3716655" cy="2276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PP_MARK_KEY" val="182dcf11-b738-4f66-909a-612af71a134a"/>
  <p:tag name="COMMONDATA" val="eyJoZGlkIjoiZWJkYjYxZWIzNDkxOWZmNmZiYTczNTM2ZDA1ZTE1NTc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  <p:tag name="KSO_WM_UNIT_PLACING_PICTURE_USER_VIEWPORT" val="{&quot;height&quot;:9705,&quot;width&quot;:15090}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佈景主題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7567</Words>
  <Application>WPS 演示</Application>
  <PresentationFormat>宽屏</PresentationFormat>
  <Paragraphs>413</Paragraphs>
  <Slides>42</Slides>
  <Notes>88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Arial Unicode MS</vt:lpstr>
      <vt:lpstr>等线 Light</vt:lpstr>
      <vt:lpstr>Calibri Light</vt:lpstr>
      <vt:lpstr>等线</vt:lpstr>
      <vt:lpstr>Calibri</vt:lpstr>
      <vt:lpstr>PMingLiU</vt:lpstr>
      <vt:lpstr>Segoe Print</vt:lpstr>
      <vt:lpstr>Cambria Math</vt:lpstr>
      <vt:lpstr>BatangChe</vt:lpstr>
      <vt:lpstr>Office 佈景主題</vt:lpstr>
      <vt:lpstr>Deep Learning</vt:lpstr>
      <vt:lpstr>Outline</vt:lpstr>
      <vt:lpstr>What’s Graphs?</vt:lpstr>
      <vt:lpstr>Graph-structured Data are Everywhere</vt:lpstr>
      <vt:lpstr>Graph-related Applications</vt:lpstr>
      <vt:lpstr>Keywords ICLR 2022 and 2023</vt:lpstr>
      <vt:lpstr>Outline</vt:lpstr>
      <vt:lpstr>Choose Your Model</vt:lpstr>
      <vt:lpstr>Graph Data</vt:lpstr>
      <vt:lpstr>Why is Graph Deep Learning Hard?</vt:lpstr>
      <vt:lpstr>Convolutional Network</vt:lpstr>
      <vt:lpstr>Convolutional Network on Graphs</vt:lpstr>
      <vt:lpstr>Convolutional Network on Graphs</vt:lpstr>
      <vt:lpstr>Message Passing - Send</vt:lpstr>
      <vt:lpstr>Message Passing - Aggregation</vt:lpstr>
      <vt:lpstr>Message Passing - Update</vt:lpstr>
      <vt:lpstr>Message Passing - Overview</vt:lpstr>
      <vt:lpstr>A General GNN Framework</vt:lpstr>
      <vt:lpstr>Graph Convolutional Networks</vt:lpstr>
      <vt:lpstr>Graph Attention Networks</vt:lpstr>
      <vt:lpstr>Message Passing Neural Networks</vt:lpstr>
      <vt:lpstr>Multiple Layers</vt:lpstr>
      <vt:lpstr>GNNs vs. CNNs</vt:lpstr>
      <vt:lpstr>Outline</vt:lpstr>
      <vt:lpstr>Graph Convolutional Networks (GCNs)</vt:lpstr>
      <vt:lpstr>GCNs - Matrix Formulation</vt:lpstr>
      <vt:lpstr>GCNs - Matrix Formulation</vt:lpstr>
      <vt:lpstr>How to Train GCN</vt:lpstr>
      <vt:lpstr>How to Train GCN</vt:lpstr>
      <vt:lpstr>Outline</vt:lpstr>
      <vt:lpstr>Different Levels of Tasks</vt:lpstr>
      <vt:lpstr>Node-level Tasks</vt:lpstr>
      <vt:lpstr>Node-level Tasks</vt:lpstr>
      <vt:lpstr>Subgraph-level Tasks</vt:lpstr>
      <vt:lpstr>Subgraph-level Tasks</vt:lpstr>
      <vt:lpstr>Edge-level Tasks</vt:lpstr>
      <vt:lpstr>Edge-level Tasks</vt:lpstr>
      <vt:lpstr>Graph-level Tasks</vt:lpstr>
      <vt:lpstr>Graph-level Tasks</vt:lpstr>
      <vt:lpstr>Q &amp; A</vt:lpstr>
      <vt:lpstr>Reference</vt:lpstr>
      <vt:lpstr>下 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User</cp:lastModifiedBy>
  <cp:revision>1652</cp:revision>
  <dcterms:created xsi:type="dcterms:W3CDTF">2016-04-30T07:31:00Z</dcterms:created>
  <dcterms:modified xsi:type="dcterms:W3CDTF">2023-05-10T13:40:32Z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09194C79C6554F70828D975928AFBF63</vt:lpwstr>
  </property>
  <property fmtid="{D5CDD505-2E9C-101B-9397-08002B2CF9AE}" pid="3" name="KSOProductBuildVer">
    <vt:lpwstr>2052-11.1.0.14036</vt:lpwstr>
  </property>
</Properties>
</file>