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Nixie One"/>
      <p:regular r:id="rId43"/>
    </p:embeddedFont>
    <p:embeddedFont>
      <p:font typeface="Helvetica Neue"/>
      <p:regular r:id="rId44"/>
      <p:bold r:id="rId45"/>
      <p:italic r:id="rId46"/>
      <p:boldItalic r:id="rId47"/>
    </p:embeddedFont>
    <p:embeddedFont>
      <p:font typeface="Comfortaa"/>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A5DC02-D0B1-48F3-A246-3993B231031B}">
  <a:tblStyle styleId="{7AA5DC02-D0B1-48F3-A246-3993B23103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HelveticaNeue-regular.fntdata"/><Relationship Id="rId43" Type="http://schemas.openxmlformats.org/officeDocument/2006/relationships/font" Target="fonts/NixieOne-regular.fntdata"/><Relationship Id="rId46" Type="http://schemas.openxmlformats.org/officeDocument/2006/relationships/font" Target="fonts/HelveticaNeue-italic.fntdata"/><Relationship Id="rId45"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mfortaa-regular.fntdata"/><Relationship Id="rId47" Type="http://schemas.openxmlformats.org/officeDocument/2006/relationships/font" Target="fonts/HelveticaNeue-boldItalic.fntdata"/><Relationship Id="rId49"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277659d9e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6277659d9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6277659d9e_1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6277659d9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6277659d9e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6277659d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6277659d9e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6277659d9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6277659d9e_1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6277659d9e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6277659d9e_1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6277659d9e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6277659d9e_1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6277659d9e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6277659d9e_1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6277659d9e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6277659d9e_1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6277659d9e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89b53d510_0_2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89b53d51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6289c85c3e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6289c85c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c89b53d510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c89b53d51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6277659d9e_1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6277659d9e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6277659d9e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6277659d9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6277659d9e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6277659d9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6277659d9e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6277659d9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6277659d9e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6277659d9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6277659d9e_1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6277659d9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6277659d9e_1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6277659d9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As Maverik continues to expand operations and open new locations, it is important both for planning as well as for evaluation of ongoing business operations to be able to accurately identify expected revenues of new stores. </a:t>
            </a:r>
            <a:br>
              <a:rPr lang="en">
                <a:solidFill>
                  <a:schemeClr val="dk1"/>
                </a:solidFill>
              </a:rPr>
            </a:br>
            <a:r>
              <a:rPr lang="en">
                <a:solidFill>
                  <a:schemeClr val="dk1"/>
                </a:solidFill>
              </a:rPr>
              <a:t>It’s important to have an accurate forecast of the sales within the four key sales segments (Diesel, Unleaded, Inside Sales, and Food Service) for the first year of an individual store’s operation.</a:t>
            </a:r>
            <a:br>
              <a:rPr lang="en">
                <a:solidFill>
                  <a:schemeClr val="dk1"/>
                </a:solidFill>
              </a:rPr>
            </a:br>
            <a:r>
              <a:rPr lang="en">
                <a:solidFill>
                  <a:schemeClr val="dk1"/>
                </a:solidFill>
              </a:rPr>
              <a:t>Secondarily, is to have an accurate daily performance forecast for each of the 4 key sales segments.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6277659d9e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6277659d9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6277659d9e_1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6277659d9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6277659d9e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6277659d9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6277659d9e_1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6277659d9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628e50627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628e5062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628e50627a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628e5062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628e50627a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628e50627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628e50627a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628e5062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6277659d9e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6277659d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developed</a:t>
            </a:r>
            <a:r>
              <a:rPr lang="en"/>
              <a:t> models to accurately forecast the annual sales in each of the 4 key sales segments, taking into account store characteristics.</a:t>
            </a:r>
            <a:br>
              <a:rPr lang="en"/>
            </a:br>
            <a:r>
              <a:rPr lang="en"/>
              <a:t>We made model</a:t>
            </a:r>
            <a:r>
              <a:rPr lang="en">
                <a:solidFill>
                  <a:schemeClr val="dk1"/>
                </a:solidFill>
              </a:rPr>
              <a:t> to accurately forecast the daily sales in each of the 4 key sales segments, taking into account seasonality (both annual and weekly), store characteristics.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277659d9e_1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277659d9e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000" u="sng">
                <a:solidFill>
                  <a:schemeClr val="dk1"/>
                </a:solidFill>
                <a:latin typeface="Comfortaa"/>
                <a:ea typeface="Comfortaa"/>
                <a:cs typeface="Comfortaa"/>
                <a:sym typeface="Comfortaa"/>
              </a:rPr>
              <a:t>“Day of the Week”</a:t>
            </a:r>
            <a:r>
              <a:rPr b="1" lang="en" sz="1000">
                <a:solidFill>
                  <a:schemeClr val="dk1"/>
                </a:solidFill>
                <a:latin typeface="Comfortaa"/>
                <a:ea typeface="Comfortaa"/>
                <a:cs typeface="Comfortaa"/>
                <a:sym typeface="Comfortaa"/>
              </a:rPr>
              <a:t> - Peak Sales on Friday and decreased sales on weekends.</a:t>
            </a:r>
            <a:endParaRPr b="1" sz="1000">
              <a:solidFill>
                <a:schemeClr val="dk1"/>
              </a:solidFill>
              <a:latin typeface="Comfortaa"/>
              <a:ea typeface="Comfortaa"/>
              <a:cs typeface="Comfortaa"/>
              <a:sym typeface="Comfortaa"/>
            </a:endParaRPr>
          </a:p>
          <a:p>
            <a:pPr indent="0" lvl="0" marL="0" rtl="0" algn="l">
              <a:spcBef>
                <a:spcPts val="600"/>
              </a:spcBef>
              <a:spcAft>
                <a:spcPts val="0"/>
              </a:spcAft>
              <a:buClr>
                <a:schemeClr val="dk1"/>
              </a:buClr>
              <a:buSzPts val="1100"/>
              <a:buFont typeface="Arial"/>
              <a:buNone/>
            </a:pPr>
            <a:r>
              <a:t/>
            </a:r>
            <a:endParaRPr b="1" sz="1000">
              <a:solidFill>
                <a:schemeClr val="dk1"/>
              </a:solidFill>
              <a:latin typeface="Comfortaa"/>
              <a:ea typeface="Comfortaa"/>
              <a:cs typeface="Comfortaa"/>
              <a:sym typeface="Comfortaa"/>
            </a:endParaRPr>
          </a:p>
          <a:p>
            <a:pPr indent="0" lvl="0" marL="0" rtl="0" algn="l">
              <a:spcBef>
                <a:spcPts val="600"/>
              </a:spcBef>
              <a:spcAft>
                <a:spcPts val="0"/>
              </a:spcAft>
              <a:buClr>
                <a:schemeClr val="dk1"/>
              </a:buClr>
              <a:buSzPts val="1100"/>
              <a:buFont typeface="Arial"/>
              <a:buNone/>
            </a:pPr>
            <a:r>
              <a:rPr b="1" lang="en" sz="1000" u="sng">
                <a:solidFill>
                  <a:schemeClr val="dk1"/>
                </a:solidFill>
                <a:latin typeface="Comfortaa"/>
                <a:ea typeface="Comfortaa"/>
                <a:cs typeface="Comfortaa"/>
                <a:sym typeface="Comfortaa"/>
              </a:rPr>
              <a:t>“Annual Fiscal Week”</a:t>
            </a:r>
            <a:r>
              <a:rPr b="1" lang="en" sz="1000">
                <a:solidFill>
                  <a:schemeClr val="dk1"/>
                </a:solidFill>
                <a:latin typeface="Comfortaa"/>
                <a:ea typeface="Comfortaa"/>
                <a:cs typeface="Comfortaa"/>
                <a:sym typeface="Comfortaa"/>
              </a:rPr>
              <a:t> - Shows recognizable seasonality trend across all four key segments.</a:t>
            </a:r>
            <a:endParaRPr b="1" sz="1000">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b="1"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277659d9e_1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6277659d9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7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6278fabfa2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6278fabfa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7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6277659d9e_1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6277659d9e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Font typeface="Muli"/>
              <a:buChar char="◇"/>
              <a:defRPr>
                <a:latin typeface="Muli"/>
                <a:ea typeface="Muli"/>
                <a:cs typeface="Muli"/>
                <a:sym typeface="Muli"/>
              </a:defRPr>
            </a:lvl1pPr>
            <a:lvl2pPr indent="-317500" lvl="1" marL="914400">
              <a:spcBef>
                <a:spcPts val="0"/>
              </a:spcBef>
              <a:spcAft>
                <a:spcPts val="0"/>
              </a:spcAft>
              <a:buSzPts val="1400"/>
              <a:buFont typeface="Muli"/>
              <a:buChar char="￭"/>
              <a:defRPr>
                <a:latin typeface="Muli"/>
                <a:ea typeface="Muli"/>
                <a:cs typeface="Muli"/>
                <a:sym typeface="Muli"/>
              </a:defRPr>
            </a:lvl2pPr>
            <a:lvl3pPr indent="-317500" lvl="2" marL="1371600">
              <a:spcBef>
                <a:spcPts val="0"/>
              </a:spcBef>
              <a:spcAft>
                <a:spcPts val="0"/>
              </a:spcAft>
              <a:buSzPts val="1400"/>
              <a:buFont typeface="Muli"/>
              <a:buChar char="￮"/>
              <a:defRPr>
                <a:latin typeface="Muli"/>
                <a:ea typeface="Muli"/>
                <a:cs typeface="Muli"/>
                <a:sym typeface="Muli"/>
              </a:defRPr>
            </a:lvl3pPr>
            <a:lvl4pPr indent="-317500" lvl="3" marL="1828800">
              <a:spcBef>
                <a:spcPts val="0"/>
              </a:spcBef>
              <a:spcAft>
                <a:spcPts val="0"/>
              </a:spcAft>
              <a:buSzPts val="1400"/>
              <a:buFont typeface="Muli"/>
              <a:buChar char="●"/>
              <a:defRPr>
                <a:latin typeface="Muli"/>
                <a:ea typeface="Muli"/>
                <a:cs typeface="Muli"/>
                <a:sym typeface="Muli"/>
              </a:defRPr>
            </a:lvl4pPr>
            <a:lvl5pPr indent="-317500" lvl="4" marL="2286000">
              <a:spcBef>
                <a:spcPts val="0"/>
              </a:spcBef>
              <a:spcAft>
                <a:spcPts val="0"/>
              </a:spcAft>
              <a:buSzPts val="1400"/>
              <a:buFont typeface="Muli"/>
              <a:buChar char="○"/>
              <a:defRPr>
                <a:latin typeface="Muli"/>
                <a:ea typeface="Muli"/>
                <a:cs typeface="Muli"/>
                <a:sym typeface="Muli"/>
              </a:defRPr>
            </a:lvl5pPr>
            <a:lvl6pPr indent="-317500" lvl="5" marL="2743200">
              <a:spcBef>
                <a:spcPts val="0"/>
              </a:spcBef>
              <a:spcAft>
                <a:spcPts val="0"/>
              </a:spcAft>
              <a:buSzPts val="1400"/>
              <a:buFont typeface="Muli"/>
              <a:buChar char="■"/>
              <a:defRPr>
                <a:latin typeface="Muli"/>
                <a:ea typeface="Muli"/>
                <a:cs typeface="Muli"/>
                <a:sym typeface="Muli"/>
              </a:defRPr>
            </a:lvl6pPr>
            <a:lvl7pPr indent="-317500" lvl="6" marL="3200400">
              <a:spcBef>
                <a:spcPts val="0"/>
              </a:spcBef>
              <a:spcAft>
                <a:spcPts val="0"/>
              </a:spcAft>
              <a:buSzPts val="1400"/>
              <a:buFont typeface="Muli"/>
              <a:buChar char="●"/>
              <a:defRPr>
                <a:latin typeface="Muli"/>
                <a:ea typeface="Muli"/>
                <a:cs typeface="Muli"/>
                <a:sym typeface="Muli"/>
              </a:defRPr>
            </a:lvl7pPr>
            <a:lvl8pPr indent="-317500" lvl="7" marL="3657600">
              <a:spcBef>
                <a:spcPts val="0"/>
              </a:spcBef>
              <a:spcAft>
                <a:spcPts val="0"/>
              </a:spcAft>
              <a:buSzPts val="1400"/>
              <a:buFont typeface="Muli"/>
              <a:buChar char="○"/>
              <a:defRPr>
                <a:latin typeface="Muli"/>
                <a:ea typeface="Muli"/>
                <a:cs typeface="Muli"/>
                <a:sym typeface="Muli"/>
              </a:defRPr>
            </a:lvl8pPr>
            <a:lvl9pPr indent="-317500" lvl="8" marL="411480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25.jpg"/><Relationship Id="rId5"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1"/>
          <p:cNvSpPr txBox="1"/>
          <p:nvPr>
            <p:ph type="ctrTitle"/>
          </p:nvPr>
        </p:nvSpPr>
        <p:spPr>
          <a:xfrm>
            <a:off x="2157400" y="2262738"/>
            <a:ext cx="6097800" cy="98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rPr>
              <a:t> </a:t>
            </a:r>
            <a:r>
              <a:rPr b="1" lang="en" sz="4000">
                <a:solidFill>
                  <a:schemeClr val="dk1"/>
                </a:solidFill>
              </a:rPr>
              <a:t>New Store Sales Forecasting</a:t>
            </a:r>
            <a:endParaRPr b="1" sz="4000">
              <a:solidFill>
                <a:schemeClr val="dk1"/>
              </a:solidFill>
            </a:endParaRPr>
          </a:p>
        </p:txBody>
      </p:sp>
      <p:pic>
        <p:nvPicPr>
          <p:cNvPr id="338" name="Google Shape;338;p11"/>
          <p:cNvPicPr preferRelativeResize="0"/>
          <p:nvPr/>
        </p:nvPicPr>
        <p:blipFill>
          <a:blip r:embed="rId3">
            <a:alphaModFix/>
          </a:blip>
          <a:stretch>
            <a:fillRect/>
          </a:stretch>
        </p:blipFill>
        <p:spPr>
          <a:xfrm>
            <a:off x="427225" y="2041263"/>
            <a:ext cx="2550700" cy="142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0"/>
          <p:cNvSpPr txBox="1"/>
          <p:nvPr>
            <p:ph idx="4294967295" type="ctrTitle"/>
          </p:nvPr>
        </p:nvSpPr>
        <p:spPr>
          <a:xfrm>
            <a:off x="4133825" y="115775"/>
            <a:ext cx="6377700" cy="10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t>Model Performance</a:t>
            </a:r>
            <a:endParaRPr b="1" sz="3700"/>
          </a:p>
        </p:txBody>
      </p:sp>
      <p:grpSp>
        <p:nvGrpSpPr>
          <p:cNvPr id="406" name="Google Shape;406;p20"/>
          <p:cNvGrpSpPr/>
          <p:nvPr/>
        </p:nvGrpSpPr>
        <p:grpSpPr>
          <a:xfrm rot="-731900">
            <a:off x="1604965" y="2201851"/>
            <a:ext cx="688564" cy="688681"/>
            <a:chOff x="570875" y="4322250"/>
            <a:chExt cx="443300" cy="443325"/>
          </a:xfrm>
        </p:grpSpPr>
        <p:sp>
          <p:nvSpPr>
            <p:cNvPr id="407" name="Google Shape;407;p20"/>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12" name="Google Shape;412;p20"/>
          <p:cNvPicPr preferRelativeResize="0"/>
          <p:nvPr/>
        </p:nvPicPr>
        <p:blipFill>
          <a:blip r:embed="rId3">
            <a:alphaModFix/>
          </a:blip>
          <a:stretch>
            <a:fillRect/>
          </a:stretch>
        </p:blipFill>
        <p:spPr>
          <a:xfrm>
            <a:off x="1080075" y="1195450"/>
            <a:ext cx="3560600" cy="3590074"/>
          </a:xfrm>
          <a:prstGeom prst="rect">
            <a:avLst/>
          </a:prstGeom>
          <a:noFill/>
          <a:ln>
            <a:noFill/>
          </a:ln>
        </p:spPr>
      </p:pic>
      <p:sp>
        <p:nvSpPr>
          <p:cNvPr id="413" name="Google Shape;413;p20"/>
          <p:cNvSpPr/>
          <p:nvPr/>
        </p:nvSpPr>
        <p:spPr>
          <a:xfrm>
            <a:off x="1091988" y="3008025"/>
            <a:ext cx="1714500" cy="1777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414" name="Google Shape;414;p20"/>
          <p:cNvSpPr txBox="1"/>
          <p:nvPr/>
        </p:nvSpPr>
        <p:spPr>
          <a:xfrm>
            <a:off x="5214800" y="1364350"/>
            <a:ext cx="3141900" cy="31197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C6DAEC"/>
              </a:buClr>
              <a:buSzPts val="1600"/>
              <a:buFont typeface="Comfortaa"/>
              <a:buChar char="➢"/>
            </a:pPr>
            <a:r>
              <a:rPr lang="en" sz="1600">
                <a:solidFill>
                  <a:srgbClr val="C6DAEC"/>
                </a:solidFill>
                <a:latin typeface="Comfortaa"/>
                <a:ea typeface="Comfortaa"/>
                <a:cs typeface="Comfortaa"/>
                <a:sym typeface="Comfortaa"/>
              </a:rPr>
              <a:t>XGBoost (Naive) Model can accurately predict Annual Sales in many instances</a:t>
            </a:r>
            <a:endParaRPr sz="1600">
              <a:solidFill>
                <a:srgbClr val="C6DAEC"/>
              </a:solidFill>
              <a:latin typeface="Comfortaa"/>
              <a:ea typeface="Comfortaa"/>
              <a:cs typeface="Comfortaa"/>
              <a:sym typeface="Comfortaa"/>
            </a:endParaRPr>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1"/>
          <p:cNvSpPr txBox="1"/>
          <p:nvPr>
            <p:ph idx="4294967295" type="ctrTitle"/>
          </p:nvPr>
        </p:nvSpPr>
        <p:spPr>
          <a:xfrm>
            <a:off x="4125375" y="124175"/>
            <a:ext cx="6377700" cy="10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t>Model Performance</a:t>
            </a:r>
            <a:endParaRPr b="1" sz="3700"/>
          </a:p>
        </p:txBody>
      </p:sp>
      <p:grpSp>
        <p:nvGrpSpPr>
          <p:cNvPr id="420" name="Google Shape;420;p21"/>
          <p:cNvGrpSpPr/>
          <p:nvPr/>
        </p:nvGrpSpPr>
        <p:grpSpPr>
          <a:xfrm rot="-731899">
            <a:off x="1604965" y="2201851"/>
            <a:ext cx="688564" cy="688681"/>
            <a:chOff x="570875" y="4322250"/>
            <a:chExt cx="443300" cy="443325"/>
          </a:xfrm>
        </p:grpSpPr>
        <p:sp>
          <p:nvSpPr>
            <p:cNvPr id="421" name="Google Shape;421;p21"/>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2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26" name="Google Shape;426;p21"/>
          <p:cNvPicPr preferRelativeResize="0"/>
          <p:nvPr/>
        </p:nvPicPr>
        <p:blipFill>
          <a:blip r:embed="rId3">
            <a:alphaModFix/>
          </a:blip>
          <a:stretch>
            <a:fillRect/>
          </a:stretch>
        </p:blipFill>
        <p:spPr>
          <a:xfrm>
            <a:off x="1080075" y="1192800"/>
            <a:ext cx="3560600" cy="3590074"/>
          </a:xfrm>
          <a:prstGeom prst="rect">
            <a:avLst/>
          </a:prstGeom>
          <a:noFill/>
          <a:ln>
            <a:noFill/>
          </a:ln>
        </p:spPr>
      </p:pic>
      <p:sp>
        <p:nvSpPr>
          <p:cNvPr id="427" name="Google Shape;427;p21"/>
          <p:cNvSpPr txBox="1"/>
          <p:nvPr/>
        </p:nvSpPr>
        <p:spPr>
          <a:xfrm>
            <a:off x="5153725" y="1321188"/>
            <a:ext cx="3101700" cy="33333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C6DAEC"/>
              </a:buClr>
              <a:buSzPts val="1600"/>
              <a:buFont typeface="Comfortaa"/>
              <a:buChar char="➢"/>
            </a:pPr>
            <a:r>
              <a:rPr lang="en" sz="1600">
                <a:solidFill>
                  <a:srgbClr val="C6DAEC"/>
                </a:solidFill>
                <a:latin typeface="Comfortaa"/>
                <a:ea typeface="Comfortaa"/>
                <a:cs typeface="Comfortaa"/>
                <a:sym typeface="Comfortaa"/>
              </a:rPr>
              <a:t>XGBoost (Naive) Model can accurately predict Annual Sales in many instances.</a:t>
            </a:r>
            <a:endParaRPr sz="1600">
              <a:solidFill>
                <a:srgbClr val="C6DAEC"/>
              </a:solidFill>
              <a:latin typeface="Comfortaa"/>
              <a:ea typeface="Comfortaa"/>
              <a:cs typeface="Comfortaa"/>
              <a:sym typeface="Comfortaa"/>
            </a:endParaRPr>
          </a:p>
          <a:p>
            <a:pPr indent="0" lvl="0" marL="0" rtl="0" algn="l">
              <a:lnSpc>
                <a:spcPct val="150000"/>
              </a:lnSpc>
              <a:spcBef>
                <a:spcPts val="0"/>
              </a:spcBef>
              <a:spcAft>
                <a:spcPts val="0"/>
              </a:spcAft>
              <a:buNone/>
            </a:pPr>
            <a:r>
              <a:t/>
            </a:r>
            <a:endParaRPr sz="1600">
              <a:solidFill>
                <a:srgbClr val="C6DAEC"/>
              </a:solidFill>
              <a:latin typeface="Comfortaa"/>
              <a:ea typeface="Comfortaa"/>
              <a:cs typeface="Comfortaa"/>
              <a:sym typeface="Comfortaa"/>
            </a:endParaRPr>
          </a:p>
          <a:p>
            <a:pPr indent="0" lvl="0" marL="0" rtl="0" algn="l">
              <a:lnSpc>
                <a:spcPct val="150000"/>
              </a:lnSpc>
              <a:spcBef>
                <a:spcPts val="0"/>
              </a:spcBef>
              <a:spcAft>
                <a:spcPts val="0"/>
              </a:spcAft>
              <a:buNone/>
            </a:pPr>
            <a:r>
              <a:t/>
            </a:r>
            <a:endParaRPr sz="1600">
              <a:solidFill>
                <a:srgbClr val="C6DAEC"/>
              </a:solidFill>
              <a:latin typeface="Comfortaa"/>
              <a:ea typeface="Comfortaa"/>
              <a:cs typeface="Comfortaa"/>
              <a:sym typeface="Comfortaa"/>
            </a:endParaRPr>
          </a:p>
          <a:p>
            <a:pPr indent="0" lvl="0" marL="0" rtl="0" algn="l">
              <a:lnSpc>
                <a:spcPct val="150000"/>
              </a:lnSpc>
              <a:spcBef>
                <a:spcPts val="0"/>
              </a:spcBef>
              <a:spcAft>
                <a:spcPts val="0"/>
              </a:spcAft>
              <a:buNone/>
            </a:pPr>
            <a:r>
              <a:rPr lang="en" sz="1600">
                <a:solidFill>
                  <a:srgbClr val="C6DAEC"/>
                </a:solidFill>
                <a:latin typeface="Comfortaa"/>
                <a:ea typeface="Comfortaa"/>
                <a:cs typeface="Comfortaa"/>
                <a:sym typeface="Comfortaa"/>
              </a:rPr>
              <a:t>       But not in every case.</a:t>
            </a:r>
            <a:endParaRPr sz="1600">
              <a:solidFill>
                <a:srgbClr val="C6DAEC"/>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2"/>
          <p:cNvSpPr txBox="1"/>
          <p:nvPr>
            <p:ph type="title"/>
          </p:nvPr>
        </p:nvSpPr>
        <p:spPr>
          <a:xfrm>
            <a:off x="2467500" y="1237300"/>
            <a:ext cx="63312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Two Models with different strengths</a:t>
            </a:r>
            <a:endParaRPr b="1"/>
          </a:p>
        </p:txBody>
      </p:sp>
      <p:sp>
        <p:nvSpPr>
          <p:cNvPr id="433" name="Google Shape;433;p22"/>
          <p:cNvSpPr txBox="1"/>
          <p:nvPr>
            <p:ph idx="1" type="body"/>
          </p:nvPr>
        </p:nvSpPr>
        <p:spPr>
          <a:xfrm>
            <a:off x="1175275" y="2169750"/>
            <a:ext cx="2176800" cy="25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XGBoost</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Good prediction capability.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No previous data needed</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Data Hungry</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No Temporal Awareness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Stagnant Accuracy</a:t>
            </a:r>
            <a:endParaRPr>
              <a:latin typeface="Comfortaa"/>
              <a:ea typeface="Comfortaa"/>
              <a:cs typeface="Comfortaa"/>
              <a:sym typeface="Comfortaa"/>
            </a:endParaRPr>
          </a:p>
        </p:txBody>
      </p:sp>
      <p:sp>
        <p:nvSpPr>
          <p:cNvPr id="434" name="Google Shape;434;p2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3"/>
          <p:cNvSpPr txBox="1"/>
          <p:nvPr>
            <p:ph type="title"/>
          </p:nvPr>
        </p:nvSpPr>
        <p:spPr>
          <a:xfrm>
            <a:off x="2467500" y="1237300"/>
            <a:ext cx="63312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Two Models with different strengths</a:t>
            </a:r>
            <a:endParaRPr b="1"/>
          </a:p>
        </p:txBody>
      </p:sp>
      <p:sp>
        <p:nvSpPr>
          <p:cNvPr id="440" name="Google Shape;440;p23"/>
          <p:cNvSpPr txBox="1"/>
          <p:nvPr>
            <p:ph idx="1" type="body"/>
          </p:nvPr>
        </p:nvSpPr>
        <p:spPr>
          <a:xfrm>
            <a:off x="1175275" y="2169750"/>
            <a:ext cx="2176800" cy="25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XGBoost</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Good prediction capability.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No previous data needed</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Data Hungry</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No Temporal Awareness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Stagnant Accuracy</a:t>
            </a:r>
            <a:endParaRPr>
              <a:latin typeface="Comfortaa"/>
              <a:ea typeface="Comfortaa"/>
              <a:cs typeface="Comfortaa"/>
              <a:sym typeface="Comfortaa"/>
            </a:endParaRPr>
          </a:p>
        </p:txBody>
      </p:sp>
      <p:sp>
        <p:nvSpPr>
          <p:cNvPr id="441" name="Google Shape;441;p23"/>
          <p:cNvSpPr txBox="1"/>
          <p:nvPr>
            <p:ph idx="2" type="body"/>
          </p:nvPr>
        </p:nvSpPr>
        <p:spPr>
          <a:xfrm>
            <a:off x="3835175" y="2169750"/>
            <a:ext cx="2350800" cy="25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Prophet</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Temporal Awareness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Needs prior data to be accurate</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Gets less accurate the longer the horizon</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Improving Accuracy</a:t>
            </a:r>
            <a:endParaRPr>
              <a:latin typeface="Comfortaa"/>
              <a:ea typeface="Comfortaa"/>
              <a:cs typeface="Comfortaa"/>
              <a:sym typeface="Comfortaa"/>
            </a:endParaRPr>
          </a:p>
          <a:p>
            <a:pPr indent="0" lvl="0" marL="0" rtl="0" algn="l">
              <a:spcBef>
                <a:spcPts val="600"/>
              </a:spcBef>
              <a:spcAft>
                <a:spcPts val="0"/>
              </a:spcAft>
              <a:buNone/>
            </a:pPr>
            <a:r>
              <a:t/>
            </a:r>
            <a:endParaRPr/>
          </a:p>
        </p:txBody>
      </p:sp>
      <p:sp>
        <p:nvSpPr>
          <p:cNvPr id="442" name="Google Shape;442;p2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4"/>
          <p:cNvSpPr txBox="1"/>
          <p:nvPr>
            <p:ph type="title"/>
          </p:nvPr>
        </p:nvSpPr>
        <p:spPr>
          <a:xfrm>
            <a:off x="2467500" y="1237300"/>
            <a:ext cx="63312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Two Models with different strengths</a:t>
            </a:r>
            <a:endParaRPr b="1"/>
          </a:p>
        </p:txBody>
      </p:sp>
      <p:sp>
        <p:nvSpPr>
          <p:cNvPr id="448" name="Google Shape;448;p24"/>
          <p:cNvSpPr txBox="1"/>
          <p:nvPr>
            <p:ph idx="1" type="body"/>
          </p:nvPr>
        </p:nvSpPr>
        <p:spPr>
          <a:xfrm>
            <a:off x="1175275" y="2169750"/>
            <a:ext cx="2176800" cy="25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XGBoost</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Good prediction capability.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No previous data needed</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Data Hungry</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No Temporal Awareness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Stagnant Accuracy</a:t>
            </a:r>
            <a:endParaRPr>
              <a:latin typeface="Comfortaa"/>
              <a:ea typeface="Comfortaa"/>
              <a:cs typeface="Comfortaa"/>
              <a:sym typeface="Comfortaa"/>
            </a:endParaRPr>
          </a:p>
        </p:txBody>
      </p:sp>
      <p:sp>
        <p:nvSpPr>
          <p:cNvPr id="449" name="Google Shape;449;p24"/>
          <p:cNvSpPr txBox="1"/>
          <p:nvPr>
            <p:ph idx="2" type="body"/>
          </p:nvPr>
        </p:nvSpPr>
        <p:spPr>
          <a:xfrm>
            <a:off x="3835175" y="2169750"/>
            <a:ext cx="2350800" cy="25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Prophet</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Temporal Awareness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Needs prior data to be accurate</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Gets less accurate the longer the horizon</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Improving Accuracy</a:t>
            </a:r>
            <a:endParaRPr>
              <a:latin typeface="Comfortaa"/>
              <a:ea typeface="Comfortaa"/>
              <a:cs typeface="Comfortaa"/>
              <a:sym typeface="Comfortaa"/>
            </a:endParaRPr>
          </a:p>
          <a:p>
            <a:pPr indent="0" lvl="0" marL="0" rtl="0" algn="l">
              <a:spcBef>
                <a:spcPts val="600"/>
              </a:spcBef>
              <a:spcAft>
                <a:spcPts val="0"/>
              </a:spcAft>
              <a:buNone/>
            </a:pPr>
            <a:r>
              <a:t/>
            </a:r>
            <a:endParaRPr/>
          </a:p>
        </p:txBody>
      </p:sp>
      <p:sp>
        <p:nvSpPr>
          <p:cNvPr id="450" name="Google Shape;450;p24"/>
          <p:cNvSpPr txBox="1"/>
          <p:nvPr>
            <p:ph idx="3" type="body"/>
          </p:nvPr>
        </p:nvSpPr>
        <p:spPr>
          <a:xfrm>
            <a:off x="6511970" y="2169750"/>
            <a:ext cx="2176800" cy="25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Composite Model</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Can predict with no prior data</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Can use prior data to refine predictions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Gets more accurate over time</a:t>
            </a:r>
            <a:endParaRPr>
              <a:latin typeface="Comfortaa"/>
              <a:ea typeface="Comfortaa"/>
              <a:cs typeface="Comfortaa"/>
              <a:sym typeface="Comfortaa"/>
            </a:endParaRPr>
          </a:p>
          <a:p>
            <a:pPr indent="0" lvl="0" marL="0" rtl="0" algn="l">
              <a:spcBef>
                <a:spcPts val="600"/>
              </a:spcBef>
              <a:spcAft>
                <a:spcPts val="0"/>
              </a:spcAft>
              <a:buNone/>
            </a:pPr>
            <a:r>
              <a:t/>
            </a:r>
            <a:endParaRPr/>
          </a:p>
        </p:txBody>
      </p:sp>
      <p:sp>
        <p:nvSpPr>
          <p:cNvPr id="451" name="Google Shape;451;p2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5"/>
          <p:cNvSpPr txBox="1"/>
          <p:nvPr>
            <p:ph idx="4294967295" type="title"/>
          </p:nvPr>
        </p:nvSpPr>
        <p:spPr>
          <a:xfrm>
            <a:off x="3933825" y="516750"/>
            <a:ext cx="37530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A picture is worth a thousand words</a:t>
            </a:r>
            <a:endParaRPr b="1" sz="3000"/>
          </a:p>
        </p:txBody>
      </p:sp>
      <p:sp>
        <p:nvSpPr>
          <p:cNvPr id="457" name="Google Shape;457;p2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58" name="Google Shape;458;p25"/>
          <p:cNvPicPr preferRelativeResize="0"/>
          <p:nvPr/>
        </p:nvPicPr>
        <p:blipFill>
          <a:blip r:embed="rId3">
            <a:alphaModFix/>
          </a:blip>
          <a:stretch>
            <a:fillRect/>
          </a:stretch>
        </p:blipFill>
        <p:spPr>
          <a:xfrm>
            <a:off x="267475" y="1650475"/>
            <a:ext cx="7971349" cy="2301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6"/>
          <p:cNvSpPr txBox="1"/>
          <p:nvPr>
            <p:ph type="title"/>
          </p:nvPr>
        </p:nvSpPr>
        <p:spPr>
          <a:xfrm>
            <a:off x="2467500" y="238475"/>
            <a:ext cx="63312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Model</a:t>
            </a:r>
            <a:r>
              <a:rPr b="1" lang="en"/>
              <a:t> Analysis</a:t>
            </a:r>
            <a:endParaRPr b="1"/>
          </a:p>
        </p:txBody>
      </p:sp>
      <p:sp>
        <p:nvSpPr>
          <p:cNvPr id="464" name="Google Shape;464;p26"/>
          <p:cNvSpPr txBox="1"/>
          <p:nvPr>
            <p:ph idx="1" type="body"/>
          </p:nvPr>
        </p:nvSpPr>
        <p:spPr>
          <a:xfrm>
            <a:off x="1867825" y="1170925"/>
            <a:ext cx="3429000" cy="164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Strengths</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Can be very accurate</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Fulfills Use Case</a:t>
            </a:r>
            <a:endParaRPr>
              <a:latin typeface="Comfortaa"/>
              <a:ea typeface="Comfortaa"/>
              <a:cs typeface="Comfortaa"/>
              <a:sym typeface="Comfortaa"/>
            </a:endParaRPr>
          </a:p>
        </p:txBody>
      </p:sp>
      <p:sp>
        <p:nvSpPr>
          <p:cNvPr id="465" name="Google Shape;465;p2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7"/>
          <p:cNvSpPr txBox="1"/>
          <p:nvPr>
            <p:ph type="title"/>
          </p:nvPr>
        </p:nvSpPr>
        <p:spPr>
          <a:xfrm>
            <a:off x="2467500" y="238475"/>
            <a:ext cx="63312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Model Analysis</a:t>
            </a:r>
            <a:endParaRPr b="1"/>
          </a:p>
        </p:txBody>
      </p:sp>
      <p:sp>
        <p:nvSpPr>
          <p:cNvPr id="471" name="Google Shape;471;p27"/>
          <p:cNvSpPr txBox="1"/>
          <p:nvPr>
            <p:ph idx="1" type="body"/>
          </p:nvPr>
        </p:nvSpPr>
        <p:spPr>
          <a:xfrm>
            <a:off x="1867825" y="1170925"/>
            <a:ext cx="3429000" cy="164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Strengths</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Can be very accurate</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Fulfills Use Case</a:t>
            </a:r>
            <a:endParaRPr>
              <a:latin typeface="Comfortaa"/>
              <a:ea typeface="Comfortaa"/>
              <a:cs typeface="Comfortaa"/>
              <a:sym typeface="Comfortaa"/>
            </a:endParaRPr>
          </a:p>
        </p:txBody>
      </p:sp>
      <p:sp>
        <p:nvSpPr>
          <p:cNvPr id="472" name="Google Shape;472;p2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73" name="Google Shape;473;p27"/>
          <p:cNvSpPr txBox="1"/>
          <p:nvPr>
            <p:ph idx="1" type="body"/>
          </p:nvPr>
        </p:nvSpPr>
        <p:spPr>
          <a:xfrm>
            <a:off x="5144825" y="1170925"/>
            <a:ext cx="3524400" cy="164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Weaknesses</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Holidays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Small Sample Size Issues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1 of 5 types of store not included</a:t>
            </a:r>
            <a:endParaRPr>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8"/>
          <p:cNvSpPr txBox="1"/>
          <p:nvPr>
            <p:ph type="title"/>
          </p:nvPr>
        </p:nvSpPr>
        <p:spPr>
          <a:xfrm>
            <a:off x="2467500" y="238475"/>
            <a:ext cx="63312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Model Analysis</a:t>
            </a:r>
            <a:endParaRPr b="1"/>
          </a:p>
        </p:txBody>
      </p:sp>
      <p:sp>
        <p:nvSpPr>
          <p:cNvPr id="479" name="Google Shape;479;p28"/>
          <p:cNvSpPr txBox="1"/>
          <p:nvPr>
            <p:ph idx="1" type="body"/>
          </p:nvPr>
        </p:nvSpPr>
        <p:spPr>
          <a:xfrm>
            <a:off x="1867825" y="1170925"/>
            <a:ext cx="3429000" cy="164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Strengths</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Can be very accurate</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Fulfills Use Case</a:t>
            </a:r>
            <a:endParaRPr>
              <a:latin typeface="Comfortaa"/>
              <a:ea typeface="Comfortaa"/>
              <a:cs typeface="Comfortaa"/>
              <a:sym typeface="Comfortaa"/>
            </a:endParaRPr>
          </a:p>
        </p:txBody>
      </p:sp>
      <p:sp>
        <p:nvSpPr>
          <p:cNvPr id="480" name="Google Shape;480;p2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81" name="Google Shape;481;p28"/>
          <p:cNvSpPr txBox="1"/>
          <p:nvPr>
            <p:ph idx="1" type="body"/>
          </p:nvPr>
        </p:nvSpPr>
        <p:spPr>
          <a:xfrm>
            <a:off x="5144825" y="1170925"/>
            <a:ext cx="3524400" cy="164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Weaknesses</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Holidays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Small Sample Size Issues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1 of 5 types of store not included</a:t>
            </a:r>
            <a:endParaRPr>
              <a:latin typeface="Comfortaa"/>
              <a:ea typeface="Comfortaa"/>
              <a:cs typeface="Comfortaa"/>
              <a:sym typeface="Comfortaa"/>
            </a:endParaRPr>
          </a:p>
        </p:txBody>
      </p:sp>
      <p:sp>
        <p:nvSpPr>
          <p:cNvPr id="482" name="Google Shape;482;p28"/>
          <p:cNvSpPr txBox="1"/>
          <p:nvPr>
            <p:ph idx="1" type="body"/>
          </p:nvPr>
        </p:nvSpPr>
        <p:spPr>
          <a:xfrm>
            <a:off x="1774925" y="2876125"/>
            <a:ext cx="3429000" cy="164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Opportunities</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400 Stores &amp; Multiple Years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Opportunities to improve sensitivity to Seasonality</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Better Forecasting Models</a:t>
            </a:r>
            <a:endParaRPr>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9"/>
          <p:cNvSpPr txBox="1"/>
          <p:nvPr>
            <p:ph type="title"/>
          </p:nvPr>
        </p:nvSpPr>
        <p:spPr>
          <a:xfrm>
            <a:off x="2467500" y="238475"/>
            <a:ext cx="63312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Model Analysis</a:t>
            </a:r>
            <a:endParaRPr b="1"/>
          </a:p>
        </p:txBody>
      </p:sp>
      <p:sp>
        <p:nvSpPr>
          <p:cNvPr id="488" name="Google Shape;488;p29"/>
          <p:cNvSpPr txBox="1"/>
          <p:nvPr>
            <p:ph idx="1" type="body"/>
          </p:nvPr>
        </p:nvSpPr>
        <p:spPr>
          <a:xfrm>
            <a:off x="1867825" y="1170925"/>
            <a:ext cx="3429000" cy="164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Strengths</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Can be very accurate</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Fulfills Use Case</a:t>
            </a:r>
            <a:endParaRPr>
              <a:latin typeface="Comfortaa"/>
              <a:ea typeface="Comfortaa"/>
              <a:cs typeface="Comfortaa"/>
              <a:sym typeface="Comfortaa"/>
            </a:endParaRPr>
          </a:p>
        </p:txBody>
      </p:sp>
      <p:sp>
        <p:nvSpPr>
          <p:cNvPr id="489" name="Google Shape;489;p2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90" name="Google Shape;490;p29"/>
          <p:cNvSpPr txBox="1"/>
          <p:nvPr>
            <p:ph idx="1" type="body"/>
          </p:nvPr>
        </p:nvSpPr>
        <p:spPr>
          <a:xfrm>
            <a:off x="5144825" y="1170925"/>
            <a:ext cx="3524400" cy="164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Weaknesses</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Holidays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Small Sample Size Issues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1 of 5 types of store not included</a:t>
            </a:r>
            <a:endParaRPr>
              <a:latin typeface="Comfortaa"/>
              <a:ea typeface="Comfortaa"/>
              <a:cs typeface="Comfortaa"/>
              <a:sym typeface="Comfortaa"/>
            </a:endParaRPr>
          </a:p>
        </p:txBody>
      </p:sp>
      <p:sp>
        <p:nvSpPr>
          <p:cNvPr id="491" name="Google Shape;491;p29"/>
          <p:cNvSpPr txBox="1"/>
          <p:nvPr>
            <p:ph idx="1" type="body"/>
          </p:nvPr>
        </p:nvSpPr>
        <p:spPr>
          <a:xfrm>
            <a:off x="1774925" y="2876125"/>
            <a:ext cx="3429000" cy="164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Opportunities</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400 Stores &amp; Multiple Years</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Opportunities to improve sensitivity to Seasonality</a:t>
            </a:r>
            <a:endParaRPr>
              <a:latin typeface="Comfortaa"/>
              <a:ea typeface="Comfortaa"/>
              <a:cs typeface="Comfortaa"/>
              <a:sym typeface="Comfortaa"/>
            </a:endParaRPr>
          </a:p>
        </p:txBody>
      </p:sp>
      <p:sp>
        <p:nvSpPr>
          <p:cNvPr id="492" name="Google Shape;492;p29"/>
          <p:cNvSpPr txBox="1"/>
          <p:nvPr>
            <p:ph idx="1" type="body"/>
          </p:nvPr>
        </p:nvSpPr>
        <p:spPr>
          <a:xfrm>
            <a:off x="5144825" y="2918350"/>
            <a:ext cx="3429000" cy="164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Threats</a:t>
            </a:r>
            <a:endParaRPr b="1"/>
          </a:p>
          <a:p>
            <a:pPr indent="-317500" lvl="0" marL="457200" rtl="0" algn="l">
              <a:spcBef>
                <a:spcPts val="600"/>
              </a:spcBef>
              <a:spcAft>
                <a:spcPts val="0"/>
              </a:spcAft>
              <a:buSzPts val="1400"/>
              <a:buFont typeface="Comfortaa"/>
              <a:buChar char="◇"/>
            </a:pPr>
            <a:r>
              <a:rPr lang="en">
                <a:latin typeface="Comfortaa"/>
                <a:ea typeface="Comfortaa"/>
                <a:cs typeface="Comfortaa"/>
                <a:sym typeface="Comfortaa"/>
              </a:rPr>
              <a:t>Kum ‘n’ Go</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a:latin typeface="Comfortaa"/>
                <a:ea typeface="Comfortaa"/>
                <a:cs typeface="Comfortaa"/>
                <a:sym typeface="Comfortaa"/>
              </a:rPr>
              <a:t>Regionality</a:t>
            </a:r>
            <a:endParaRPr>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2"/>
          <p:cNvSpPr txBox="1"/>
          <p:nvPr>
            <p:ph type="title"/>
          </p:nvPr>
        </p:nvSpPr>
        <p:spPr>
          <a:xfrm>
            <a:off x="4058900" y="4918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Team Presentation</a:t>
            </a:r>
            <a:endParaRPr b="1"/>
          </a:p>
        </p:txBody>
      </p:sp>
      <p:sp>
        <p:nvSpPr>
          <p:cNvPr id="344" name="Google Shape;344;p1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45" name="Google Shape;345;p12"/>
          <p:cNvPicPr preferRelativeResize="0"/>
          <p:nvPr/>
        </p:nvPicPr>
        <p:blipFill rotWithShape="1">
          <a:blip r:embed="rId3">
            <a:alphaModFix/>
          </a:blip>
          <a:srcRect b="0" l="0" r="0" t="0"/>
          <a:stretch/>
        </p:blipFill>
        <p:spPr>
          <a:xfrm>
            <a:off x="1631038" y="1891950"/>
            <a:ext cx="1359600" cy="1359600"/>
          </a:xfrm>
          <a:prstGeom prst="ellipse">
            <a:avLst/>
          </a:prstGeom>
          <a:noFill/>
          <a:ln>
            <a:noFill/>
          </a:ln>
        </p:spPr>
      </p:pic>
      <p:sp>
        <p:nvSpPr>
          <p:cNvPr id="346" name="Google Shape;346;p12"/>
          <p:cNvSpPr txBox="1"/>
          <p:nvPr/>
        </p:nvSpPr>
        <p:spPr>
          <a:xfrm>
            <a:off x="1282000" y="3340525"/>
            <a:ext cx="2057700" cy="35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Sampoornaa Ghosh</a:t>
            </a:r>
            <a:endParaRPr>
              <a:latin typeface="Muli"/>
              <a:ea typeface="Muli"/>
              <a:cs typeface="Muli"/>
              <a:sym typeface="Muli"/>
            </a:endParaRPr>
          </a:p>
          <a:p>
            <a:pPr indent="0" lvl="0" marL="0" rtl="0" algn="ctr">
              <a:spcBef>
                <a:spcPts val="400"/>
              </a:spcBef>
              <a:spcAft>
                <a:spcPts val="400"/>
              </a:spcAft>
              <a:buNone/>
            </a:pPr>
            <a:r>
              <a:t/>
            </a:r>
            <a:endParaRPr>
              <a:latin typeface="Muli"/>
              <a:ea typeface="Muli"/>
              <a:cs typeface="Muli"/>
              <a:sym typeface="Muli"/>
            </a:endParaRPr>
          </a:p>
        </p:txBody>
      </p:sp>
      <p:pic>
        <p:nvPicPr>
          <p:cNvPr id="347" name="Google Shape;347;p12"/>
          <p:cNvPicPr preferRelativeResize="0"/>
          <p:nvPr/>
        </p:nvPicPr>
        <p:blipFill rotWithShape="1">
          <a:blip r:embed="rId4">
            <a:alphaModFix/>
          </a:blip>
          <a:srcRect b="30651" l="0" r="0" t="2699"/>
          <a:stretch/>
        </p:blipFill>
        <p:spPr>
          <a:xfrm>
            <a:off x="3621934" y="1891950"/>
            <a:ext cx="1359600" cy="1359600"/>
          </a:xfrm>
          <a:prstGeom prst="ellipse">
            <a:avLst/>
          </a:prstGeom>
          <a:noFill/>
          <a:ln>
            <a:noFill/>
          </a:ln>
        </p:spPr>
      </p:pic>
      <p:sp>
        <p:nvSpPr>
          <p:cNvPr id="348" name="Google Shape;348;p12"/>
          <p:cNvSpPr txBox="1"/>
          <p:nvPr/>
        </p:nvSpPr>
        <p:spPr>
          <a:xfrm>
            <a:off x="3621934" y="3340529"/>
            <a:ext cx="1359600" cy="670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Christopher </a:t>
            </a:r>
            <a:r>
              <a:rPr b="1" lang="en" sz="1200">
                <a:solidFill>
                  <a:schemeClr val="dk1"/>
                </a:solidFill>
                <a:latin typeface="Muli"/>
                <a:ea typeface="Muli"/>
                <a:cs typeface="Muli"/>
                <a:sym typeface="Muli"/>
              </a:rPr>
              <a:t>Porter</a:t>
            </a:r>
            <a:br>
              <a:rPr lang="en">
                <a:latin typeface="Muli"/>
                <a:ea typeface="Muli"/>
                <a:cs typeface="Muli"/>
                <a:sym typeface="Muli"/>
              </a:rPr>
            </a:br>
            <a:endParaRPr>
              <a:latin typeface="Muli"/>
              <a:ea typeface="Muli"/>
              <a:cs typeface="Muli"/>
              <a:sym typeface="Muli"/>
            </a:endParaRPr>
          </a:p>
          <a:p>
            <a:pPr indent="0" lvl="0" marL="0" rtl="0" algn="ctr">
              <a:spcBef>
                <a:spcPts val="400"/>
              </a:spcBef>
              <a:spcAft>
                <a:spcPts val="400"/>
              </a:spcAft>
              <a:buNone/>
            </a:pPr>
            <a:r>
              <a:t/>
            </a:r>
            <a:endParaRPr>
              <a:latin typeface="Muli"/>
              <a:ea typeface="Muli"/>
              <a:cs typeface="Muli"/>
              <a:sym typeface="Muli"/>
            </a:endParaRPr>
          </a:p>
        </p:txBody>
      </p:sp>
      <p:pic>
        <p:nvPicPr>
          <p:cNvPr id="349" name="Google Shape;349;p12"/>
          <p:cNvPicPr preferRelativeResize="0"/>
          <p:nvPr/>
        </p:nvPicPr>
        <p:blipFill rotWithShape="1">
          <a:blip r:embed="rId5">
            <a:alphaModFix/>
          </a:blip>
          <a:srcRect b="0" l="29678" r="13422" t="0"/>
          <a:stretch/>
        </p:blipFill>
        <p:spPr>
          <a:xfrm>
            <a:off x="5738442" y="1891950"/>
            <a:ext cx="1359600" cy="1359600"/>
          </a:xfrm>
          <a:prstGeom prst="ellipse">
            <a:avLst/>
          </a:prstGeom>
          <a:noFill/>
          <a:ln>
            <a:noFill/>
          </a:ln>
        </p:spPr>
      </p:pic>
      <p:sp>
        <p:nvSpPr>
          <p:cNvPr id="350" name="Google Shape;350;p12"/>
          <p:cNvSpPr txBox="1"/>
          <p:nvPr/>
        </p:nvSpPr>
        <p:spPr>
          <a:xfrm>
            <a:off x="5531000" y="3340525"/>
            <a:ext cx="1774500" cy="35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 sz="1200">
                <a:solidFill>
                  <a:schemeClr val="dk1"/>
                </a:solidFill>
                <a:latin typeface="Muli"/>
                <a:ea typeface="Muli"/>
                <a:cs typeface="Muli"/>
                <a:sym typeface="Muli"/>
              </a:rPr>
              <a:t>Samruddhi Supekar</a:t>
            </a:r>
            <a:br>
              <a:rPr lang="en">
                <a:latin typeface="Muli"/>
                <a:ea typeface="Muli"/>
                <a:cs typeface="Muli"/>
                <a:sym typeface="Muli"/>
              </a:rPr>
            </a:br>
            <a:endParaRPr>
              <a:latin typeface="Muli"/>
              <a:ea typeface="Muli"/>
              <a:cs typeface="Muli"/>
              <a:sym typeface="Mul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0"/>
          <p:cNvSpPr txBox="1"/>
          <p:nvPr>
            <p:ph idx="4294967295" type="ctrTitle"/>
          </p:nvPr>
        </p:nvSpPr>
        <p:spPr>
          <a:xfrm>
            <a:off x="2440375" y="387100"/>
            <a:ext cx="56670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Business Value</a:t>
            </a:r>
            <a:endParaRPr b="1"/>
          </a:p>
        </p:txBody>
      </p:sp>
      <p:sp>
        <p:nvSpPr>
          <p:cNvPr id="498" name="Google Shape;498;p3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99" name="Google Shape;499;p30"/>
          <p:cNvSpPr txBox="1"/>
          <p:nvPr/>
        </p:nvSpPr>
        <p:spPr>
          <a:xfrm>
            <a:off x="1677075" y="1435550"/>
            <a:ext cx="5531400" cy="3204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C6DAEC"/>
              </a:buClr>
              <a:buSzPts val="1600"/>
              <a:buFont typeface="Comfortaa"/>
              <a:buChar char="➢"/>
            </a:pPr>
            <a:r>
              <a:rPr lang="en" sz="1600">
                <a:solidFill>
                  <a:srgbClr val="C6DAEC"/>
                </a:solidFill>
                <a:latin typeface="Comfortaa"/>
                <a:ea typeface="Comfortaa"/>
                <a:cs typeface="Comfortaa"/>
                <a:sym typeface="Comfortaa"/>
              </a:rPr>
              <a:t>Accurately Predict Annual and Daily Sales </a:t>
            </a:r>
            <a:r>
              <a:rPr lang="en" sz="1600">
                <a:solidFill>
                  <a:srgbClr val="C6DAEC"/>
                </a:solidFill>
                <a:latin typeface="Comfortaa"/>
                <a:ea typeface="Comfortaa"/>
                <a:cs typeface="Comfortaa"/>
                <a:sym typeface="Comfortaa"/>
              </a:rPr>
              <a:t>prior</a:t>
            </a:r>
            <a:r>
              <a:rPr lang="en" sz="1600">
                <a:solidFill>
                  <a:srgbClr val="C6DAEC"/>
                </a:solidFill>
                <a:latin typeface="Comfortaa"/>
                <a:ea typeface="Comfortaa"/>
                <a:cs typeface="Comfortaa"/>
                <a:sym typeface="Comfortaa"/>
              </a:rPr>
              <a:t> to store opening within 25% of actual </a:t>
            </a:r>
            <a:r>
              <a:rPr lang="en" sz="1600">
                <a:solidFill>
                  <a:srgbClr val="C6DAEC"/>
                </a:solidFill>
                <a:latin typeface="Comfortaa"/>
                <a:ea typeface="Comfortaa"/>
                <a:cs typeface="Comfortaa"/>
                <a:sym typeface="Comfortaa"/>
              </a:rPr>
              <a:t>performance in key sales segments</a:t>
            </a:r>
            <a:endParaRPr sz="1600">
              <a:solidFill>
                <a:srgbClr val="C6DAEC"/>
              </a:solidFill>
              <a:latin typeface="Comfortaa"/>
              <a:ea typeface="Comfortaa"/>
              <a:cs typeface="Comfortaa"/>
              <a:sym typeface="Comfortaa"/>
            </a:endParaRPr>
          </a:p>
          <a:p>
            <a:pPr indent="0" lvl="0" marL="457200" rtl="0" algn="l">
              <a:spcBef>
                <a:spcPts val="0"/>
              </a:spcBef>
              <a:spcAft>
                <a:spcPts val="0"/>
              </a:spcAft>
              <a:buNone/>
            </a:pPr>
            <a:r>
              <a:t/>
            </a:r>
            <a:endParaRPr sz="1600">
              <a:solidFill>
                <a:srgbClr val="C6DAEC"/>
              </a:solidFill>
              <a:latin typeface="Comfortaa"/>
              <a:ea typeface="Comfortaa"/>
              <a:cs typeface="Comfortaa"/>
              <a:sym typeface="Comfortaa"/>
            </a:endParaRPr>
          </a:p>
          <a:p>
            <a:pPr indent="-330200" lvl="0" marL="457200" rtl="0" algn="l">
              <a:spcBef>
                <a:spcPts val="0"/>
              </a:spcBef>
              <a:spcAft>
                <a:spcPts val="0"/>
              </a:spcAft>
              <a:buClr>
                <a:srgbClr val="C6DAEC"/>
              </a:buClr>
              <a:buSzPts val="1600"/>
              <a:buFont typeface="Comfortaa"/>
              <a:buChar char="➢"/>
            </a:pPr>
            <a:r>
              <a:rPr lang="en" sz="1600">
                <a:solidFill>
                  <a:srgbClr val="C6DAEC"/>
                </a:solidFill>
                <a:latin typeface="Comfortaa"/>
                <a:ea typeface="Comfortaa"/>
                <a:cs typeface="Comfortaa"/>
                <a:sym typeface="Comfortaa"/>
              </a:rPr>
              <a:t>Improve Predictions throughout the year as actual sales data becomes available</a:t>
            </a:r>
            <a:endParaRPr sz="1600">
              <a:solidFill>
                <a:srgbClr val="C6DAEC"/>
              </a:solidFill>
              <a:latin typeface="Comfortaa"/>
              <a:ea typeface="Comfortaa"/>
              <a:cs typeface="Comfortaa"/>
              <a:sym typeface="Comfortaa"/>
            </a:endParaRPr>
          </a:p>
          <a:p>
            <a:pPr indent="0" lvl="0" marL="457200" rtl="0" algn="l">
              <a:spcBef>
                <a:spcPts val="0"/>
              </a:spcBef>
              <a:spcAft>
                <a:spcPts val="0"/>
              </a:spcAft>
              <a:buNone/>
            </a:pPr>
            <a:r>
              <a:t/>
            </a:r>
            <a:endParaRPr sz="1600">
              <a:solidFill>
                <a:srgbClr val="C6DAEC"/>
              </a:solidFill>
              <a:latin typeface="Comfortaa"/>
              <a:ea typeface="Comfortaa"/>
              <a:cs typeface="Comfortaa"/>
              <a:sym typeface="Comfortaa"/>
            </a:endParaRPr>
          </a:p>
          <a:p>
            <a:pPr indent="-330200" lvl="0" marL="457200" rtl="0" algn="l">
              <a:spcBef>
                <a:spcPts val="0"/>
              </a:spcBef>
              <a:spcAft>
                <a:spcPts val="0"/>
              </a:spcAft>
              <a:buClr>
                <a:srgbClr val="C6DAEC"/>
              </a:buClr>
              <a:buSzPts val="1600"/>
              <a:buFont typeface="Comfortaa"/>
              <a:buChar char="➢"/>
            </a:pPr>
            <a:r>
              <a:rPr lang="en" sz="1600">
                <a:solidFill>
                  <a:srgbClr val="C6DAEC"/>
                </a:solidFill>
                <a:latin typeface="Comfortaa"/>
                <a:ea typeface="Comfortaa"/>
                <a:cs typeface="Comfortaa"/>
                <a:sym typeface="Comfortaa"/>
              </a:rPr>
              <a:t>Provide very accurate 7 day, 2 week, and 1 month forecasts to benchmark store performance</a:t>
            </a:r>
            <a:endParaRPr sz="1600">
              <a:solidFill>
                <a:srgbClr val="C6DAEC"/>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1"/>
          <p:cNvSpPr/>
          <p:nvPr/>
        </p:nvSpPr>
        <p:spPr>
          <a:xfrm rot="-5400000">
            <a:off x="1053600" y="533300"/>
            <a:ext cx="1855800" cy="21429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5" name="Google Shape;505;p31"/>
          <p:cNvSpPr txBox="1"/>
          <p:nvPr>
            <p:ph idx="4294967295" type="ctrTitle"/>
          </p:nvPr>
        </p:nvSpPr>
        <p:spPr>
          <a:xfrm>
            <a:off x="2851800" y="2085075"/>
            <a:ext cx="6292200" cy="12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8000"/>
              <a:t>Thank You!</a:t>
            </a:r>
            <a:endParaRPr b="1" sz="8000"/>
          </a:p>
        </p:txBody>
      </p:sp>
      <p:sp>
        <p:nvSpPr>
          <p:cNvPr id="506" name="Google Shape;506;p31"/>
          <p:cNvSpPr/>
          <p:nvPr/>
        </p:nvSpPr>
        <p:spPr>
          <a:xfrm>
            <a:off x="1591719" y="1212580"/>
            <a:ext cx="779561" cy="77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2"/>
          <p:cNvSpPr txBox="1"/>
          <p:nvPr>
            <p:ph idx="4294967295" type="ctrTitle"/>
          </p:nvPr>
        </p:nvSpPr>
        <p:spPr>
          <a:xfrm>
            <a:off x="1828050" y="2050575"/>
            <a:ext cx="56670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Extra Resources</a:t>
            </a:r>
            <a:endParaRPr b="1"/>
          </a:p>
        </p:txBody>
      </p:sp>
      <p:sp>
        <p:nvSpPr>
          <p:cNvPr id="513" name="Google Shape;513;p3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19" name="Google Shape;519;p33"/>
          <p:cNvSpPr txBox="1"/>
          <p:nvPr/>
        </p:nvSpPr>
        <p:spPr>
          <a:xfrm>
            <a:off x="2187475" y="337800"/>
            <a:ext cx="58737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700">
                <a:solidFill>
                  <a:schemeClr val="accent2"/>
                </a:solidFill>
                <a:latin typeface="Nixie One"/>
                <a:ea typeface="Nixie One"/>
                <a:cs typeface="Nixie One"/>
                <a:sym typeface="Nixie One"/>
              </a:rPr>
              <a:t>Benchmark Comparison</a:t>
            </a:r>
            <a:endParaRPr/>
          </a:p>
        </p:txBody>
      </p:sp>
      <p:graphicFrame>
        <p:nvGraphicFramePr>
          <p:cNvPr id="520" name="Google Shape;520;p33"/>
          <p:cNvGraphicFramePr/>
          <p:nvPr/>
        </p:nvGraphicFramePr>
        <p:xfrm>
          <a:off x="887800" y="1443300"/>
          <a:ext cx="3000000" cy="3000000"/>
        </p:xfrm>
        <a:graphic>
          <a:graphicData uri="http://schemas.openxmlformats.org/drawingml/2006/table">
            <a:tbl>
              <a:tblPr>
                <a:noFill/>
                <a:tableStyleId>{7AA5DC02-D0B1-48F3-A246-3993B231031B}</a:tableStyleId>
              </a:tblPr>
              <a:tblGrid>
                <a:gridCol w="1459725"/>
                <a:gridCol w="1459725"/>
                <a:gridCol w="1459725"/>
                <a:gridCol w="1459725"/>
                <a:gridCol w="1459725"/>
              </a:tblGrid>
              <a:tr h="511150">
                <a:tc>
                  <a:txBody>
                    <a:bodyPr/>
                    <a:lstStyle/>
                    <a:p>
                      <a:pPr indent="0" lvl="0" marL="0" rtl="0" algn="l">
                        <a:spcBef>
                          <a:spcPts val="0"/>
                        </a:spcBef>
                        <a:spcAft>
                          <a:spcPts val="0"/>
                        </a:spcAft>
                        <a:buNone/>
                      </a:pPr>
                      <a:r>
                        <a:t/>
                      </a:r>
                      <a:endParaRPr/>
                    </a:p>
                  </a:txBody>
                  <a:tcPr marT="91425" marB="91425" marR="91425" marL="91425">
                    <a:solidFill>
                      <a:schemeClr val="dk1"/>
                    </a:solidFill>
                  </a:tcPr>
                </a:tc>
                <a:tc>
                  <a:txBody>
                    <a:bodyPr/>
                    <a:lstStyle/>
                    <a:p>
                      <a:pPr indent="0" lvl="0" marL="0" rtl="0" algn="l">
                        <a:spcBef>
                          <a:spcPts val="0"/>
                        </a:spcBef>
                        <a:spcAft>
                          <a:spcPts val="0"/>
                        </a:spcAft>
                        <a:buNone/>
                      </a:pPr>
                      <a:r>
                        <a:rPr lang="en"/>
                        <a:t>Inside Sales</a:t>
                      </a:r>
                      <a:endParaRPr/>
                    </a:p>
                  </a:txBody>
                  <a:tcPr marT="91425" marB="91425" marR="91425" marL="91425">
                    <a:solidFill>
                      <a:schemeClr val="dk1"/>
                    </a:solidFill>
                  </a:tcPr>
                </a:tc>
                <a:tc>
                  <a:txBody>
                    <a:bodyPr/>
                    <a:lstStyle/>
                    <a:p>
                      <a:pPr indent="0" lvl="0" marL="0" rtl="0" algn="l">
                        <a:spcBef>
                          <a:spcPts val="0"/>
                        </a:spcBef>
                        <a:spcAft>
                          <a:spcPts val="0"/>
                        </a:spcAft>
                        <a:buNone/>
                      </a:pPr>
                      <a:r>
                        <a:rPr lang="en"/>
                        <a:t>Food Service</a:t>
                      </a:r>
                      <a:endParaRPr/>
                    </a:p>
                  </a:txBody>
                  <a:tcPr marT="91425" marB="91425" marR="91425" marL="91425">
                    <a:solidFill>
                      <a:schemeClr val="dk1"/>
                    </a:solidFill>
                  </a:tcPr>
                </a:tc>
                <a:tc>
                  <a:txBody>
                    <a:bodyPr/>
                    <a:lstStyle/>
                    <a:p>
                      <a:pPr indent="0" lvl="0" marL="0" rtl="0" algn="l">
                        <a:spcBef>
                          <a:spcPts val="0"/>
                        </a:spcBef>
                        <a:spcAft>
                          <a:spcPts val="0"/>
                        </a:spcAft>
                        <a:buNone/>
                      </a:pPr>
                      <a:r>
                        <a:rPr lang="en"/>
                        <a:t>Diesel</a:t>
                      </a:r>
                      <a:endParaRPr/>
                    </a:p>
                  </a:txBody>
                  <a:tcPr marT="91425" marB="91425" marR="91425" marL="91425">
                    <a:solidFill>
                      <a:schemeClr val="dk1"/>
                    </a:solidFill>
                  </a:tcPr>
                </a:tc>
                <a:tc>
                  <a:txBody>
                    <a:bodyPr/>
                    <a:lstStyle/>
                    <a:p>
                      <a:pPr indent="0" lvl="0" marL="0" rtl="0" algn="l">
                        <a:spcBef>
                          <a:spcPts val="0"/>
                        </a:spcBef>
                        <a:spcAft>
                          <a:spcPts val="0"/>
                        </a:spcAft>
                        <a:buNone/>
                      </a:pPr>
                      <a:r>
                        <a:rPr lang="en"/>
                        <a:t>Unleaded</a:t>
                      </a:r>
                      <a:endParaRPr/>
                    </a:p>
                  </a:txBody>
                  <a:tcPr marT="91425" marB="91425" marR="91425" marL="91425">
                    <a:solidFill>
                      <a:schemeClr val="dk1"/>
                    </a:solidFill>
                  </a:tcPr>
                </a:tc>
              </a:tr>
              <a:tr h="511150">
                <a:tc>
                  <a:txBody>
                    <a:bodyPr/>
                    <a:lstStyle/>
                    <a:p>
                      <a:pPr indent="0" lvl="0" marL="0" rtl="0" algn="l">
                        <a:spcBef>
                          <a:spcPts val="0"/>
                        </a:spcBef>
                        <a:spcAft>
                          <a:spcPts val="0"/>
                        </a:spcAft>
                        <a:buNone/>
                      </a:pPr>
                      <a:r>
                        <a:rPr lang="en"/>
                        <a:t>14-day MSE</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661003</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80331</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1600325</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831857</a:t>
                      </a:r>
                      <a:endParaRPr/>
                    </a:p>
                  </a:txBody>
                  <a:tcPr marT="91425" marB="91425" marR="91425" marL="91425">
                    <a:solidFill>
                      <a:schemeClr val="dk1"/>
                    </a:solidFill>
                  </a:tcPr>
                </a:tc>
              </a:tr>
              <a:tr h="511150">
                <a:tc>
                  <a:txBody>
                    <a:bodyPr/>
                    <a:lstStyle/>
                    <a:p>
                      <a:pPr indent="0" lvl="0" marL="0" rtl="0" algn="l">
                        <a:spcBef>
                          <a:spcPts val="0"/>
                        </a:spcBef>
                        <a:spcAft>
                          <a:spcPts val="0"/>
                        </a:spcAft>
                        <a:buNone/>
                      </a:pPr>
                      <a:r>
                        <a:rPr lang="en"/>
                        <a:t>14-day RMSE</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793</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265</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996</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835</a:t>
                      </a:r>
                      <a:endParaRPr/>
                    </a:p>
                  </a:txBody>
                  <a:tcPr marT="91425" marB="91425" marR="91425" marL="91425">
                    <a:solidFill>
                      <a:schemeClr val="dk1"/>
                    </a:solidFill>
                  </a:tcPr>
                </a:tc>
              </a:tr>
              <a:tr h="511150">
                <a:tc>
                  <a:txBody>
                    <a:bodyPr/>
                    <a:lstStyle/>
                    <a:p>
                      <a:pPr indent="0" lvl="0" marL="0" rtl="0" algn="l">
                        <a:spcBef>
                          <a:spcPts val="0"/>
                        </a:spcBef>
                        <a:spcAft>
                          <a:spcPts val="0"/>
                        </a:spcAft>
                        <a:buNone/>
                      </a:pPr>
                      <a:r>
                        <a:rPr lang="en"/>
                        <a:t>21-day MSE</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646277</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79586</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1450307</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824445</a:t>
                      </a:r>
                      <a:endParaRPr/>
                    </a:p>
                  </a:txBody>
                  <a:tcPr marT="91425" marB="91425" marR="91425" marL="91425">
                    <a:solidFill>
                      <a:schemeClr val="dk1"/>
                    </a:solidFill>
                  </a:tcPr>
                </a:tc>
              </a:tr>
              <a:tr h="511150">
                <a:tc>
                  <a:txBody>
                    <a:bodyPr/>
                    <a:lstStyle/>
                    <a:p>
                      <a:pPr indent="0" lvl="0" marL="0" rtl="0" algn="l">
                        <a:spcBef>
                          <a:spcPts val="0"/>
                        </a:spcBef>
                        <a:spcAft>
                          <a:spcPts val="0"/>
                        </a:spcAft>
                        <a:buNone/>
                      </a:pPr>
                      <a:r>
                        <a:rPr lang="en"/>
                        <a:t>21-day RMSE</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784</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263</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951</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826</a:t>
                      </a:r>
                      <a:endParaRPr/>
                    </a:p>
                  </a:txBody>
                  <a:tcPr marT="91425" marB="91425" marR="91425" marL="91425">
                    <a:solidFill>
                      <a:schemeClr val="dk1"/>
                    </a:solidFill>
                  </a:tcPr>
                </a:tc>
              </a:tr>
              <a:tr h="786425">
                <a:tc>
                  <a:txBody>
                    <a:bodyPr/>
                    <a:lstStyle/>
                    <a:p>
                      <a:pPr indent="0" lvl="0" marL="0" rtl="0" algn="l">
                        <a:spcBef>
                          <a:spcPts val="0"/>
                        </a:spcBef>
                        <a:spcAft>
                          <a:spcPts val="0"/>
                        </a:spcAft>
                        <a:buNone/>
                      </a:pPr>
                      <a:r>
                        <a:rPr lang="en"/>
                        <a:t>Minimum MSE</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241722</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40325</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5316</a:t>
                      </a:r>
                      <a:endParaRPr/>
                    </a:p>
                  </a:txBody>
                  <a:tcPr marT="91425" marB="91425" marR="91425" marL="91425">
                    <a:solidFill>
                      <a:schemeClr val="dk1"/>
                    </a:solidFill>
                  </a:tcPr>
                </a:tc>
                <a:tc>
                  <a:txBody>
                    <a:bodyPr/>
                    <a:lstStyle/>
                    <a:p>
                      <a:pPr indent="0" lvl="0" marL="0" rtl="0" algn="r">
                        <a:lnSpc>
                          <a:spcPct val="115000"/>
                        </a:lnSpc>
                        <a:spcBef>
                          <a:spcPts val="0"/>
                        </a:spcBef>
                        <a:spcAft>
                          <a:spcPts val="0"/>
                        </a:spcAft>
                        <a:buNone/>
                      </a:pPr>
                      <a:r>
                        <a:rPr lang="en"/>
                        <a:t>150815</a:t>
                      </a:r>
                      <a:endParaRPr/>
                    </a:p>
                  </a:txBody>
                  <a:tcPr marT="91425" marB="91425" marR="91425" marL="91425">
                    <a:solidFill>
                      <a:schemeClr val="dk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26" name="Google Shape;526;p34"/>
          <p:cNvPicPr preferRelativeResize="0"/>
          <p:nvPr/>
        </p:nvPicPr>
        <p:blipFill>
          <a:blip r:embed="rId3">
            <a:alphaModFix/>
          </a:blip>
          <a:stretch>
            <a:fillRect/>
          </a:stretch>
        </p:blipFill>
        <p:spPr>
          <a:xfrm>
            <a:off x="1935763" y="1146525"/>
            <a:ext cx="5272487" cy="3820975"/>
          </a:xfrm>
          <a:prstGeom prst="rect">
            <a:avLst/>
          </a:prstGeom>
          <a:noFill/>
          <a:ln>
            <a:noFill/>
          </a:ln>
        </p:spPr>
      </p:pic>
      <p:sp>
        <p:nvSpPr>
          <p:cNvPr id="527" name="Google Shape;527;p34"/>
          <p:cNvSpPr txBox="1"/>
          <p:nvPr/>
        </p:nvSpPr>
        <p:spPr>
          <a:xfrm>
            <a:off x="3432913" y="432475"/>
            <a:ext cx="22782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6DAEC"/>
                </a:solidFill>
                <a:latin typeface="Muli"/>
                <a:ea typeface="Muli"/>
                <a:cs typeface="Muli"/>
                <a:sym typeface="Muli"/>
              </a:rPr>
              <a:t>Daily Prediction Error</a:t>
            </a:r>
            <a:endParaRPr>
              <a:solidFill>
                <a:srgbClr val="C6DAEC"/>
              </a:solidFill>
              <a:latin typeface="Muli"/>
              <a:ea typeface="Muli"/>
              <a:cs typeface="Muli"/>
              <a:sym typeface="Mul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33" name="Google Shape;533;p35"/>
          <p:cNvPicPr preferRelativeResize="0"/>
          <p:nvPr/>
        </p:nvPicPr>
        <p:blipFill>
          <a:blip r:embed="rId3">
            <a:alphaModFix/>
          </a:blip>
          <a:stretch>
            <a:fillRect/>
          </a:stretch>
        </p:blipFill>
        <p:spPr>
          <a:xfrm>
            <a:off x="1422650" y="481347"/>
            <a:ext cx="6884225" cy="1987550"/>
          </a:xfrm>
          <a:prstGeom prst="rect">
            <a:avLst/>
          </a:prstGeom>
          <a:noFill/>
          <a:ln>
            <a:noFill/>
          </a:ln>
        </p:spPr>
      </p:pic>
      <p:pic>
        <p:nvPicPr>
          <p:cNvPr id="534" name="Google Shape;534;p35"/>
          <p:cNvPicPr preferRelativeResize="0"/>
          <p:nvPr/>
        </p:nvPicPr>
        <p:blipFill>
          <a:blip r:embed="rId4">
            <a:alphaModFix/>
          </a:blip>
          <a:stretch>
            <a:fillRect/>
          </a:stretch>
        </p:blipFill>
        <p:spPr>
          <a:xfrm>
            <a:off x="1422650" y="2924175"/>
            <a:ext cx="6841100" cy="1944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40" name="Google Shape;540;p36"/>
          <p:cNvPicPr preferRelativeResize="0"/>
          <p:nvPr/>
        </p:nvPicPr>
        <p:blipFill>
          <a:blip r:embed="rId3">
            <a:alphaModFix/>
          </a:blip>
          <a:stretch>
            <a:fillRect/>
          </a:stretch>
        </p:blipFill>
        <p:spPr>
          <a:xfrm>
            <a:off x="1611725" y="517753"/>
            <a:ext cx="6435925" cy="1858100"/>
          </a:xfrm>
          <a:prstGeom prst="rect">
            <a:avLst/>
          </a:prstGeom>
          <a:noFill/>
          <a:ln>
            <a:noFill/>
          </a:ln>
        </p:spPr>
      </p:pic>
      <p:pic>
        <p:nvPicPr>
          <p:cNvPr id="541" name="Google Shape;541;p36"/>
          <p:cNvPicPr preferRelativeResize="0"/>
          <p:nvPr/>
        </p:nvPicPr>
        <p:blipFill>
          <a:blip r:embed="rId4">
            <a:alphaModFix/>
          </a:blip>
          <a:stretch>
            <a:fillRect/>
          </a:stretch>
        </p:blipFill>
        <p:spPr>
          <a:xfrm>
            <a:off x="1611725" y="2920275"/>
            <a:ext cx="6474674" cy="1921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47" name="Google Shape;547;p37"/>
          <p:cNvPicPr preferRelativeResize="0"/>
          <p:nvPr/>
        </p:nvPicPr>
        <p:blipFill>
          <a:blip r:embed="rId3">
            <a:alphaModFix/>
          </a:blip>
          <a:stretch>
            <a:fillRect/>
          </a:stretch>
        </p:blipFill>
        <p:spPr>
          <a:xfrm>
            <a:off x="1812038" y="2625925"/>
            <a:ext cx="6006576" cy="2265274"/>
          </a:xfrm>
          <a:prstGeom prst="rect">
            <a:avLst/>
          </a:prstGeom>
          <a:noFill/>
          <a:ln>
            <a:noFill/>
          </a:ln>
        </p:spPr>
      </p:pic>
      <p:pic>
        <p:nvPicPr>
          <p:cNvPr id="548" name="Google Shape;548;p37"/>
          <p:cNvPicPr preferRelativeResize="0"/>
          <p:nvPr/>
        </p:nvPicPr>
        <p:blipFill>
          <a:blip r:embed="rId4">
            <a:alphaModFix/>
          </a:blip>
          <a:stretch>
            <a:fillRect/>
          </a:stretch>
        </p:blipFill>
        <p:spPr>
          <a:xfrm>
            <a:off x="1632977" y="526175"/>
            <a:ext cx="6364698" cy="18375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54" name="Google Shape;554;p38"/>
          <p:cNvPicPr preferRelativeResize="0"/>
          <p:nvPr/>
        </p:nvPicPr>
        <p:blipFill>
          <a:blip r:embed="rId3">
            <a:alphaModFix/>
          </a:blip>
          <a:stretch>
            <a:fillRect/>
          </a:stretch>
        </p:blipFill>
        <p:spPr>
          <a:xfrm>
            <a:off x="1514938" y="685049"/>
            <a:ext cx="6896975" cy="1975400"/>
          </a:xfrm>
          <a:prstGeom prst="rect">
            <a:avLst/>
          </a:prstGeom>
          <a:noFill/>
          <a:ln>
            <a:noFill/>
          </a:ln>
        </p:spPr>
      </p:pic>
      <p:pic>
        <p:nvPicPr>
          <p:cNvPr id="555" name="Google Shape;555;p38"/>
          <p:cNvPicPr preferRelativeResize="0"/>
          <p:nvPr/>
        </p:nvPicPr>
        <p:blipFill>
          <a:blip r:embed="rId4">
            <a:alphaModFix/>
          </a:blip>
          <a:stretch>
            <a:fillRect/>
          </a:stretch>
        </p:blipFill>
        <p:spPr>
          <a:xfrm>
            <a:off x="1772477" y="2943000"/>
            <a:ext cx="6381901" cy="1842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61" name="Google Shape;561;p39"/>
          <p:cNvPicPr preferRelativeResize="0"/>
          <p:nvPr/>
        </p:nvPicPr>
        <p:blipFill>
          <a:blip r:embed="rId3">
            <a:alphaModFix/>
          </a:blip>
          <a:stretch>
            <a:fillRect/>
          </a:stretch>
        </p:blipFill>
        <p:spPr>
          <a:xfrm>
            <a:off x="2531425" y="480675"/>
            <a:ext cx="4333149" cy="4258274"/>
          </a:xfrm>
          <a:prstGeom prst="rect">
            <a:avLst/>
          </a:prstGeom>
          <a:noFill/>
          <a:ln>
            <a:noFill/>
          </a:ln>
        </p:spPr>
      </p:pic>
      <p:sp>
        <p:nvSpPr>
          <p:cNvPr id="562" name="Google Shape;562;p39"/>
          <p:cNvSpPr txBox="1"/>
          <p:nvPr/>
        </p:nvSpPr>
        <p:spPr>
          <a:xfrm>
            <a:off x="780025" y="2123825"/>
            <a:ext cx="12435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6DAEC"/>
                </a:solidFill>
                <a:latin typeface="Muli"/>
                <a:ea typeface="Muli"/>
                <a:cs typeface="Muli"/>
                <a:sym typeface="Muli"/>
              </a:rPr>
              <a:t>Test Store</a:t>
            </a:r>
            <a:endParaRPr>
              <a:solidFill>
                <a:srgbClr val="C6DAEC"/>
              </a:solidFill>
              <a:latin typeface="Muli"/>
              <a:ea typeface="Muli"/>
              <a:cs typeface="Muli"/>
              <a:sym typeface="Muli"/>
            </a:endParaRPr>
          </a:p>
          <a:p>
            <a:pPr indent="0" lvl="0" marL="0" rtl="0" algn="l">
              <a:spcBef>
                <a:spcPts val="0"/>
              </a:spcBef>
              <a:spcAft>
                <a:spcPts val="0"/>
              </a:spcAft>
              <a:buNone/>
            </a:pPr>
            <a:r>
              <a:rPr lang="en">
                <a:solidFill>
                  <a:srgbClr val="C6DAEC"/>
                </a:solidFill>
                <a:latin typeface="Muli"/>
                <a:ea typeface="Muli"/>
                <a:cs typeface="Muli"/>
                <a:sym typeface="Muli"/>
              </a:rPr>
              <a:t>XGBoost Performance</a:t>
            </a:r>
            <a:endParaRPr>
              <a:solidFill>
                <a:srgbClr val="C6DAEC"/>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3"/>
          <p:cNvSpPr txBox="1"/>
          <p:nvPr>
            <p:ph type="title"/>
          </p:nvPr>
        </p:nvSpPr>
        <p:spPr>
          <a:xfrm>
            <a:off x="1732700" y="973600"/>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Business Problem</a:t>
            </a:r>
            <a:endParaRPr b="1"/>
          </a:p>
        </p:txBody>
      </p:sp>
      <p:sp>
        <p:nvSpPr>
          <p:cNvPr id="356" name="Google Shape;356;p13"/>
          <p:cNvSpPr txBox="1"/>
          <p:nvPr/>
        </p:nvSpPr>
        <p:spPr>
          <a:xfrm>
            <a:off x="3371200" y="1879650"/>
            <a:ext cx="5086800" cy="2790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sz="1100">
              <a:solidFill>
                <a:srgbClr val="C6DAEC"/>
              </a:solidFill>
              <a:latin typeface="Muli"/>
              <a:ea typeface="Muli"/>
              <a:cs typeface="Muli"/>
              <a:sym typeface="Muli"/>
            </a:endParaRPr>
          </a:p>
          <a:p>
            <a:pPr indent="-336550" lvl="0" marL="457200" rtl="0" algn="l">
              <a:spcBef>
                <a:spcPts val="600"/>
              </a:spcBef>
              <a:spcAft>
                <a:spcPts val="0"/>
              </a:spcAft>
              <a:buClr>
                <a:schemeClr val="dk1"/>
              </a:buClr>
              <a:buSzPts val="1700"/>
              <a:buFont typeface="Comfortaa"/>
              <a:buChar char="➢"/>
            </a:pPr>
            <a:r>
              <a:rPr lang="en" sz="1700">
                <a:solidFill>
                  <a:schemeClr val="dk1"/>
                </a:solidFill>
                <a:latin typeface="Comfortaa"/>
                <a:ea typeface="Comfortaa"/>
                <a:cs typeface="Comfortaa"/>
                <a:sym typeface="Comfortaa"/>
              </a:rPr>
              <a:t>Optimizing New Store Performance</a:t>
            </a:r>
            <a:endParaRPr sz="1700">
              <a:solidFill>
                <a:schemeClr val="dk1"/>
              </a:solidFill>
              <a:latin typeface="Comfortaa"/>
              <a:ea typeface="Comfortaa"/>
              <a:cs typeface="Comfortaa"/>
              <a:sym typeface="Comfortaa"/>
            </a:endParaRPr>
          </a:p>
          <a:p>
            <a:pPr indent="0" lvl="0" marL="457200" rtl="0" algn="l">
              <a:spcBef>
                <a:spcPts val="600"/>
              </a:spcBef>
              <a:spcAft>
                <a:spcPts val="0"/>
              </a:spcAft>
              <a:buNone/>
            </a:pPr>
            <a:r>
              <a:t/>
            </a:r>
            <a:endParaRPr sz="1700">
              <a:solidFill>
                <a:schemeClr val="dk1"/>
              </a:solidFill>
              <a:latin typeface="Comfortaa"/>
              <a:ea typeface="Comfortaa"/>
              <a:cs typeface="Comfortaa"/>
              <a:sym typeface="Comfortaa"/>
            </a:endParaRPr>
          </a:p>
          <a:p>
            <a:pPr indent="-336550" lvl="0" marL="457200" rtl="0" algn="l">
              <a:spcBef>
                <a:spcPts val="600"/>
              </a:spcBef>
              <a:spcAft>
                <a:spcPts val="0"/>
              </a:spcAft>
              <a:buClr>
                <a:schemeClr val="dk1"/>
              </a:buClr>
              <a:buSzPts val="1700"/>
              <a:buFont typeface="Comfortaa"/>
              <a:buChar char="➢"/>
            </a:pPr>
            <a:r>
              <a:rPr lang="en" sz="1700">
                <a:solidFill>
                  <a:schemeClr val="dk1"/>
                </a:solidFill>
                <a:latin typeface="Comfortaa"/>
                <a:ea typeface="Comfortaa"/>
                <a:cs typeface="Comfortaa"/>
                <a:sym typeface="Comfortaa"/>
              </a:rPr>
              <a:t>Enhancing Operational Efficiency</a:t>
            </a:r>
            <a:endParaRPr sz="1700">
              <a:solidFill>
                <a:schemeClr val="dk1"/>
              </a:solidFill>
              <a:latin typeface="Comfortaa"/>
              <a:ea typeface="Comfortaa"/>
              <a:cs typeface="Comfortaa"/>
              <a:sym typeface="Comfortaa"/>
            </a:endParaRPr>
          </a:p>
          <a:p>
            <a:pPr indent="0" lvl="0" marL="457200" rtl="0" algn="l">
              <a:spcBef>
                <a:spcPts val="600"/>
              </a:spcBef>
              <a:spcAft>
                <a:spcPts val="0"/>
              </a:spcAft>
              <a:buNone/>
            </a:pPr>
            <a:r>
              <a:t/>
            </a:r>
            <a:endParaRPr sz="1700">
              <a:solidFill>
                <a:schemeClr val="dk1"/>
              </a:solidFill>
              <a:latin typeface="Comfortaa"/>
              <a:ea typeface="Comfortaa"/>
              <a:cs typeface="Comfortaa"/>
              <a:sym typeface="Comfortaa"/>
            </a:endParaRPr>
          </a:p>
          <a:p>
            <a:pPr indent="-336550" lvl="0" marL="457200" rtl="0" algn="l">
              <a:spcBef>
                <a:spcPts val="600"/>
              </a:spcBef>
              <a:spcAft>
                <a:spcPts val="0"/>
              </a:spcAft>
              <a:buClr>
                <a:schemeClr val="dk1"/>
              </a:buClr>
              <a:buSzPts val="1700"/>
              <a:buFont typeface="Comfortaa"/>
              <a:buChar char="➢"/>
            </a:pPr>
            <a:r>
              <a:rPr lang="en" sz="1700">
                <a:solidFill>
                  <a:schemeClr val="dk1"/>
                </a:solidFill>
                <a:latin typeface="Comfortaa"/>
                <a:ea typeface="Comfortaa"/>
                <a:cs typeface="Comfortaa"/>
                <a:sym typeface="Comfortaa"/>
              </a:rPr>
              <a:t>Measuring Success through Metrics</a:t>
            </a:r>
            <a:endParaRPr sz="1700">
              <a:solidFill>
                <a:schemeClr val="dk1"/>
              </a:solidFill>
              <a:latin typeface="Comfortaa"/>
              <a:ea typeface="Comfortaa"/>
              <a:cs typeface="Comfortaa"/>
              <a:sym typeface="Comfortaa"/>
            </a:endParaRPr>
          </a:p>
        </p:txBody>
      </p:sp>
      <p:sp>
        <p:nvSpPr>
          <p:cNvPr id="357" name="Google Shape;357;p1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68" name="Google Shape;568;p40"/>
          <p:cNvPicPr preferRelativeResize="0"/>
          <p:nvPr/>
        </p:nvPicPr>
        <p:blipFill>
          <a:blip r:embed="rId3">
            <a:alphaModFix/>
          </a:blip>
          <a:stretch>
            <a:fillRect/>
          </a:stretch>
        </p:blipFill>
        <p:spPr>
          <a:xfrm>
            <a:off x="2274425" y="337050"/>
            <a:ext cx="4595149" cy="4469400"/>
          </a:xfrm>
          <a:prstGeom prst="rect">
            <a:avLst/>
          </a:prstGeom>
          <a:noFill/>
          <a:ln>
            <a:noFill/>
          </a:ln>
        </p:spPr>
      </p:pic>
      <p:sp>
        <p:nvSpPr>
          <p:cNvPr id="569" name="Google Shape;569;p40"/>
          <p:cNvSpPr txBox="1"/>
          <p:nvPr/>
        </p:nvSpPr>
        <p:spPr>
          <a:xfrm>
            <a:off x="780025" y="2123825"/>
            <a:ext cx="12435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6DAEC"/>
                </a:solidFill>
                <a:latin typeface="Muli"/>
                <a:ea typeface="Muli"/>
                <a:cs typeface="Muli"/>
                <a:sym typeface="Muli"/>
              </a:rPr>
              <a:t>Test Store</a:t>
            </a:r>
            <a:endParaRPr>
              <a:solidFill>
                <a:srgbClr val="C6DAEC"/>
              </a:solidFill>
              <a:latin typeface="Muli"/>
              <a:ea typeface="Muli"/>
              <a:cs typeface="Muli"/>
              <a:sym typeface="Muli"/>
            </a:endParaRPr>
          </a:p>
          <a:p>
            <a:pPr indent="0" lvl="0" marL="0" rtl="0" algn="l">
              <a:spcBef>
                <a:spcPts val="0"/>
              </a:spcBef>
              <a:spcAft>
                <a:spcPts val="0"/>
              </a:spcAft>
              <a:buNone/>
            </a:pPr>
            <a:r>
              <a:rPr lang="en">
                <a:solidFill>
                  <a:srgbClr val="C6DAEC"/>
                </a:solidFill>
                <a:latin typeface="Muli"/>
                <a:ea typeface="Muli"/>
                <a:cs typeface="Muli"/>
                <a:sym typeface="Muli"/>
              </a:rPr>
              <a:t>XGBoost Performance</a:t>
            </a:r>
            <a:endParaRPr>
              <a:solidFill>
                <a:srgbClr val="C6DAEC"/>
              </a:solidFill>
              <a:latin typeface="Muli"/>
              <a:ea typeface="Muli"/>
              <a:cs typeface="Muli"/>
              <a:sym typeface="Mul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75" name="Google Shape;575;p41"/>
          <p:cNvPicPr preferRelativeResize="0"/>
          <p:nvPr/>
        </p:nvPicPr>
        <p:blipFill>
          <a:blip r:embed="rId3">
            <a:alphaModFix/>
          </a:blip>
          <a:stretch>
            <a:fillRect/>
          </a:stretch>
        </p:blipFill>
        <p:spPr>
          <a:xfrm>
            <a:off x="2401704" y="718900"/>
            <a:ext cx="4133797" cy="4167976"/>
          </a:xfrm>
          <a:prstGeom prst="rect">
            <a:avLst/>
          </a:prstGeom>
          <a:noFill/>
          <a:ln>
            <a:noFill/>
          </a:ln>
        </p:spPr>
      </p:pic>
      <p:sp>
        <p:nvSpPr>
          <p:cNvPr id="576" name="Google Shape;576;p41"/>
          <p:cNvSpPr txBox="1"/>
          <p:nvPr/>
        </p:nvSpPr>
        <p:spPr>
          <a:xfrm>
            <a:off x="780025" y="2123825"/>
            <a:ext cx="12435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6DAEC"/>
                </a:solidFill>
                <a:latin typeface="Muli"/>
                <a:ea typeface="Muli"/>
                <a:cs typeface="Muli"/>
                <a:sym typeface="Muli"/>
              </a:rPr>
              <a:t>Test Store</a:t>
            </a:r>
            <a:endParaRPr>
              <a:solidFill>
                <a:srgbClr val="C6DAEC"/>
              </a:solidFill>
              <a:latin typeface="Muli"/>
              <a:ea typeface="Muli"/>
              <a:cs typeface="Muli"/>
              <a:sym typeface="Muli"/>
            </a:endParaRPr>
          </a:p>
          <a:p>
            <a:pPr indent="0" lvl="0" marL="0" rtl="0" algn="l">
              <a:spcBef>
                <a:spcPts val="0"/>
              </a:spcBef>
              <a:spcAft>
                <a:spcPts val="0"/>
              </a:spcAft>
              <a:buNone/>
            </a:pPr>
            <a:r>
              <a:rPr lang="en">
                <a:solidFill>
                  <a:srgbClr val="C6DAEC"/>
                </a:solidFill>
                <a:latin typeface="Muli"/>
                <a:ea typeface="Muli"/>
                <a:cs typeface="Muli"/>
                <a:sym typeface="Muli"/>
              </a:rPr>
              <a:t>XGBoost Performance</a:t>
            </a:r>
            <a:endParaRPr>
              <a:solidFill>
                <a:srgbClr val="C6DAEC"/>
              </a:solidFill>
              <a:latin typeface="Muli"/>
              <a:ea typeface="Muli"/>
              <a:cs typeface="Muli"/>
              <a:sym typeface="Mul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82" name="Google Shape;582;p42"/>
          <p:cNvPicPr preferRelativeResize="0"/>
          <p:nvPr/>
        </p:nvPicPr>
        <p:blipFill>
          <a:blip r:embed="rId3">
            <a:alphaModFix/>
          </a:blip>
          <a:stretch>
            <a:fillRect/>
          </a:stretch>
        </p:blipFill>
        <p:spPr>
          <a:xfrm>
            <a:off x="2376380" y="523175"/>
            <a:ext cx="4227369" cy="4262349"/>
          </a:xfrm>
          <a:prstGeom prst="rect">
            <a:avLst/>
          </a:prstGeom>
          <a:noFill/>
          <a:ln>
            <a:noFill/>
          </a:ln>
        </p:spPr>
      </p:pic>
      <p:sp>
        <p:nvSpPr>
          <p:cNvPr id="583" name="Google Shape;583;p42"/>
          <p:cNvSpPr txBox="1"/>
          <p:nvPr/>
        </p:nvSpPr>
        <p:spPr>
          <a:xfrm>
            <a:off x="780025" y="2123825"/>
            <a:ext cx="12435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6DAEC"/>
                </a:solidFill>
                <a:latin typeface="Muli"/>
                <a:ea typeface="Muli"/>
                <a:cs typeface="Muli"/>
                <a:sym typeface="Muli"/>
              </a:rPr>
              <a:t>Test Store</a:t>
            </a:r>
            <a:endParaRPr>
              <a:solidFill>
                <a:srgbClr val="C6DAEC"/>
              </a:solidFill>
              <a:latin typeface="Muli"/>
              <a:ea typeface="Muli"/>
              <a:cs typeface="Muli"/>
              <a:sym typeface="Muli"/>
            </a:endParaRPr>
          </a:p>
          <a:p>
            <a:pPr indent="0" lvl="0" marL="0" rtl="0" algn="l">
              <a:spcBef>
                <a:spcPts val="0"/>
              </a:spcBef>
              <a:spcAft>
                <a:spcPts val="0"/>
              </a:spcAft>
              <a:buNone/>
            </a:pPr>
            <a:r>
              <a:rPr lang="en">
                <a:solidFill>
                  <a:srgbClr val="C6DAEC"/>
                </a:solidFill>
                <a:latin typeface="Muli"/>
                <a:ea typeface="Muli"/>
                <a:cs typeface="Muli"/>
                <a:sym typeface="Muli"/>
              </a:rPr>
              <a:t>XGBoost Performance</a:t>
            </a:r>
            <a:endParaRPr>
              <a:solidFill>
                <a:srgbClr val="C6DAEC"/>
              </a:solidFill>
              <a:latin typeface="Muli"/>
              <a:ea typeface="Muli"/>
              <a:cs typeface="Muli"/>
              <a:sym typeface="Mul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89" name="Google Shape;589;p43"/>
          <p:cNvPicPr preferRelativeResize="0"/>
          <p:nvPr/>
        </p:nvPicPr>
        <p:blipFill>
          <a:blip r:embed="rId3">
            <a:alphaModFix/>
          </a:blip>
          <a:stretch>
            <a:fillRect/>
          </a:stretch>
        </p:blipFill>
        <p:spPr>
          <a:xfrm>
            <a:off x="2365575" y="347075"/>
            <a:ext cx="4412850" cy="4449350"/>
          </a:xfrm>
          <a:prstGeom prst="rect">
            <a:avLst/>
          </a:prstGeom>
          <a:noFill/>
          <a:ln>
            <a:noFill/>
          </a:ln>
        </p:spPr>
      </p:pic>
      <p:sp>
        <p:nvSpPr>
          <p:cNvPr id="590" name="Google Shape;590;p43"/>
          <p:cNvSpPr txBox="1"/>
          <p:nvPr/>
        </p:nvSpPr>
        <p:spPr>
          <a:xfrm>
            <a:off x="780025" y="2123825"/>
            <a:ext cx="12435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6DAEC"/>
                </a:solidFill>
                <a:latin typeface="Muli"/>
                <a:ea typeface="Muli"/>
                <a:cs typeface="Muli"/>
                <a:sym typeface="Muli"/>
              </a:rPr>
              <a:t>Test Store</a:t>
            </a:r>
            <a:endParaRPr>
              <a:solidFill>
                <a:srgbClr val="C6DAEC"/>
              </a:solidFill>
              <a:latin typeface="Muli"/>
              <a:ea typeface="Muli"/>
              <a:cs typeface="Muli"/>
              <a:sym typeface="Muli"/>
            </a:endParaRPr>
          </a:p>
          <a:p>
            <a:pPr indent="0" lvl="0" marL="0" rtl="0" algn="l">
              <a:spcBef>
                <a:spcPts val="0"/>
              </a:spcBef>
              <a:spcAft>
                <a:spcPts val="0"/>
              </a:spcAft>
              <a:buNone/>
            </a:pPr>
            <a:r>
              <a:rPr lang="en">
                <a:solidFill>
                  <a:srgbClr val="C6DAEC"/>
                </a:solidFill>
                <a:latin typeface="Muli"/>
                <a:ea typeface="Muli"/>
                <a:cs typeface="Muli"/>
                <a:sym typeface="Muli"/>
              </a:rPr>
              <a:t>XGBoost Performance</a:t>
            </a:r>
            <a:endParaRPr>
              <a:solidFill>
                <a:srgbClr val="C6DAEC"/>
              </a:solidFill>
              <a:latin typeface="Muli"/>
              <a:ea typeface="Muli"/>
              <a:cs typeface="Muli"/>
              <a:sym typeface="Mul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96" name="Google Shape;596;p44"/>
          <p:cNvSpPr txBox="1"/>
          <p:nvPr/>
        </p:nvSpPr>
        <p:spPr>
          <a:xfrm>
            <a:off x="3378750" y="293475"/>
            <a:ext cx="2386500" cy="70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6DAEC"/>
                </a:solidFill>
                <a:latin typeface="Muli"/>
                <a:ea typeface="Muli"/>
                <a:cs typeface="Muli"/>
                <a:sym typeface="Muli"/>
              </a:rPr>
              <a:t>Feature Importance</a:t>
            </a:r>
            <a:endParaRPr>
              <a:solidFill>
                <a:srgbClr val="C6DAEC"/>
              </a:solidFill>
              <a:latin typeface="Muli"/>
              <a:ea typeface="Muli"/>
              <a:cs typeface="Muli"/>
              <a:sym typeface="Muli"/>
            </a:endParaRPr>
          </a:p>
          <a:p>
            <a:pPr indent="0" lvl="0" marL="0" rtl="0" algn="ctr">
              <a:spcBef>
                <a:spcPts val="0"/>
              </a:spcBef>
              <a:spcAft>
                <a:spcPts val="0"/>
              </a:spcAft>
              <a:buNone/>
            </a:pPr>
            <a:r>
              <a:rPr lang="en">
                <a:solidFill>
                  <a:srgbClr val="C6DAEC"/>
                </a:solidFill>
                <a:latin typeface="Muli"/>
                <a:ea typeface="Muli"/>
                <a:cs typeface="Muli"/>
                <a:sym typeface="Muli"/>
              </a:rPr>
              <a:t>XGBoost</a:t>
            </a:r>
            <a:endParaRPr>
              <a:solidFill>
                <a:srgbClr val="C6DAEC"/>
              </a:solidFill>
              <a:latin typeface="Muli"/>
              <a:ea typeface="Muli"/>
              <a:cs typeface="Muli"/>
              <a:sym typeface="Muli"/>
            </a:endParaRPr>
          </a:p>
        </p:txBody>
      </p:sp>
      <p:pic>
        <p:nvPicPr>
          <p:cNvPr id="597" name="Google Shape;597;p44"/>
          <p:cNvPicPr preferRelativeResize="0"/>
          <p:nvPr/>
        </p:nvPicPr>
        <p:blipFill>
          <a:blip r:embed="rId3">
            <a:alphaModFix/>
          </a:blip>
          <a:stretch>
            <a:fillRect/>
          </a:stretch>
        </p:blipFill>
        <p:spPr>
          <a:xfrm>
            <a:off x="2973369" y="1056100"/>
            <a:ext cx="3197264" cy="38423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03" name="Google Shape;603;p45"/>
          <p:cNvSpPr txBox="1"/>
          <p:nvPr/>
        </p:nvSpPr>
        <p:spPr>
          <a:xfrm>
            <a:off x="3378750" y="293475"/>
            <a:ext cx="2386500" cy="70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6DAEC"/>
                </a:solidFill>
                <a:latin typeface="Muli"/>
                <a:ea typeface="Muli"/>
                <a:cs typeface="Muli"/>
                <a:sym typeface="Muli"/>
              </a:rPr>
              <a:t>Feature Importance</a:t>
            </a:r>
            <a:endParaRPr>
              <a:solidFill>
                <a:srgbClr val="C6DAEC"/>
              </a:solidFill>
              <a:latin typeface="Muli"/>
              <a:ea typeface="Muli"/>
              <a:cs typeface="Muli"/>
              <a:sym typeface="Muli"/>
            </a:endParaRPr>
          </a:p>
          <a:p>
            <a:pPr indent="0" lvl="0" marL="0" rtl="0" algn="ctr">
              <a:spcBef>
                <a:spcPts val="0"/>
              </a:spcBef>
              <a:spcAft>
                <a:spcPts val="0"/>
              </a:spcAft>
              <a:buNone/>
            </a:pPr>
            <a:r>
              <a:rPr lang="en">
                <a:solidFill>
                  <a:srgbClr val="C6DAEC"/>
                </a:solidFill>
                <a:latin typeface="Muli"/>
                <a:ea typeface="Muli"/>
                <a:cs typeface="Muli"/>
                <a:sym typeface="Muli"/>
              </a:rPr>
              <a:t>XGBoost</a:t>
            </a:r>
            <a:endParaRPr>
              <a:solidFill>
                <a:srgbClr val="C6DAEC"/>
              </a:solidFill>
              <a:latin typeface="Muli"/>
              <a:ea typeface="Muli"/>
              <a:cs typeface="Muli"/>
              <a:sym typeface="Muli"/>
            </a:endParaRPr>
          </a:p>
        </p:txBody>
      </p:sp>
      <p:pic>
        <p:nvPicPr>
          <p:cNvPr id="604" name="Google Shape;604;p45"/>
          <p:cNvPicPr preferRelativeResize="0"/>
          <p:nvPr/>
        </p:nvPicPr>
        <p:blipFill>
          <a:blip r:embed="rId3">
            <a:alphaModFix/>
          </a:blip>
          <a:stretch>
            <a:fillRect/>
          </a:stretch>
        </p:blipFill>
        <p:spPr>
          <a:xfrm>
            <a:off x="3035025" y="955600"/>
            <a:ext cx="3073950" cy="37871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10" name="Google Shape;610;p46"/>
          <p:cNvSpPr txBox="1"/>
          <p:nvPr/>
        </p:nvSpPr>
        <p:spPr>
          <a:xfrm>
            <a:off x="3378750" y="293475"/>
            <a:ext cx="2386500" cy="70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6DAEC"/>
                </a:solidFill>
                <a:latin typeface="Muli"/>
                <a:ea typeface="Muli"/>
                <a:cs typeface="Muli"/>
                <a:sym typeface="Muli"/>
              </a:rPr>
              <a:t>Feature Importance</a:t>
            </a:r>
            <a:endParaRPr>
              <a:solidFill>
                <a:srgbClr val="C6DAEC"/>
              </a:solidFill>
              <a:latin typeface="Muli"/>
              <a:ea typeface="Muli"/>
              <a:cs typeface="Muli"/>
              <a:sym typeface="Muli"/>
            </a:endParaRPr>
          </a:p>
          <a:p>
            <a:pPr indent="0" lvl="0" marL="0" rtl="0" algn="ctr">
              <a:spcBef>
                <a:spcPts val="0"/>
              </a:spcBef>
              <a:spcAft>
                <a:spcPts val="0"/>
              </a:spcAft>
              <a:buNone/>
            </a:pPr>
            <a:r>
              <a:rPr lang="en">
                <a:solidFill>
                  <a:srgbClr val="C6DAEC"/>
                </a:solidFill>
                <a:latin typeface="Muli"/>
                <a:ea typeface="Muli"/>
                <a:cs typeface="Muli"/>
                <a:sym typeface="Muli"/>
              </a:rPr>
              <a:t>XGBoost</a:t>
            </a:r>
            <a:endParaRPr>
              <a:solidFill>
                <a:srgbClr val="C6DAEC"/>
              </a:solidFill>
              <a:latin typeface="Muli"/>
              <a:ea typeface="Muli"/>
              <a:cs typeface="Muli"/>
              <a:sym typeface="Muli"/>
            </a:endParaRPr>
          </a:p>
        </p:txBody>
      </p:sp>
      <p:pic>
        <p:nvPicPr>
          <p:cNvPr id="611" name="Google Shape;611;p46"/>
          <p:cNvPicPr preferRelativeResize="0"/>
          <p:nvPr/>
        </p:nvPicPr>
        <p:blipFill>
          <a:blip r:embed="rId3">
            <a:alphaModFix/>
          </a:blip>
          <a:stretch>
            <a:fillRect/>
          </a:stretch>
        </p:blipFill>
        <p:spPr>
          <a:xfrm>
            <a:off x="2973369" y="996375"/>
            <a:ext cx="3197264" cy="38423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17" name="Google Shape;617;p47"/>
          <p:cNvSpPr txBox="1"/>
          <p:nvPr/>
        </p:nvSpPr>
        <p:spPr>
          <a:xfrm>
            <a:off x="3378750" y="293475"/>
            <a:ext cx="2386500" cy="70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6DAEC"/>
                </a:solidFill>
                <a:latin typeface="Muli"/>
                <a:ea typeface="Muli"/>
                <a:cs typeface="Muli"/>
                <a:sym typeface="Muli"/>
              </a:rPr>
              <a:t>Feature Importance</a:t>
            </a:r>
            <a:endParaRPr>
              <a:solidFill>
                <a:srgbClr val="C6DAEC"/>
              </a:solidFill>
              <a:latin typeface="Muli"/>
              <a:ea typeface="Muli"/>
              <a:cs typeface="Muli"/>
              <a:sym typeface="Muli"/>
            </a:endParaRPr>
          </a:p>
          <a:p>
            <a:pPr indent="0" lvl="0" marL="0" rtl="0" algn="ctr">
              <a:spcBef>
                <a:spcPts val="0"/>
              </a:spcBef>
              <a:spcAft>
                <a:spcPts val="0"/>
              </a:spcAft>
              <a:buNone/>
            </a:pPr>
            <a:r>
              <a:rPr lang="en">
                <a:solidFill>
                  <a:srgbClr val="C6DAEC"/>
                </a:solidFill>
                <a:latin typeface="Muli"/>
                <a:ea typeface="Muli"/>
                <a:cs typeface="Muli"/>
                <a:sym typeface="Muli"/>
              </a:rPr>
              <a:t>XGBoost</a:t>
            </a:r>
            <a:endParaRPr>
              <a:solidFill>
                <a:srgbClr val="C6DAEC"/>
              </a:solidFill>
              <a:latin typeface="Muli"/>
              <a:ea typeface="Muli"/>
              <a:cs typeface="Muli"/>
              <a:sym typeface="Muli"/>
            </a:endParaRPr>
          </a:p>
        </p:txBody>
      </p:sp>
      <p:pic>
        <p:nvPicPr>
          <p:cNvPr id="618" name="Google Shape;618;p47"/>
          <p:cNvPicPr preferRelativeResize="0"/>
          <p:nvPr/>
        </p:nvPicPr>
        <p:blipFill>
          <a:blip r:embed="rId3">
            <a:alphaModFix/>
          </a:blip>
          <a:stretch>
            <a:fillRect/>
          </a:stretch>
        </p:blipFill>
        <p:spPr>
          <a:xfrm>
            <a:off x="2973369" y="996375"/>
            <a:ext cx="3197264" cy="3842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4"/>
          <p:cNvSpPr txBox="1"/>
          <p:nvPr>
            <p:ph type="title"/>
          </p:nvPr>
        </p:nvSpPr>
        <p:spPr>
          <a:xfrm>
            <a:off x="1403325" y="754050"/>
            <a:ext cx="5792100" cy="64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 </a:t>
            </a:r>
            <a:r>
              <a:rPr b="1" lang="en" sz="4300"/>
              <a:t>Purpose</a:t>
            </a:r>
            <a:endParaRPr b="1" sz="4300"/>
          </a:p>
        </p:txBody>
      </p:sp>
      <p:sp>
        <p:nvSpPr>
          <p:cNvPr id="363" name="Google Shape;363;p14"/>
          <p:cNvSpPr txBox="1"/>
          <p:nvPr/>
        </p:nvSpPr>
        <p:spPr>
          <a:xfrm>
            <a:off x="3187825" y="1536400"/>
            <a:ext cx="5380200" cy="3209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700">
              <a:solidFill>
                <a:schemeClr val="dk1"/>
              </a:solidFill>
              <a:latin typeface="Comfortaa"/>
              <a:ea typeface="Comfortaa"/>
              <a:cs typeface="Comfortaa"/>
              <a:sym typeface="Comfortaa"/>
            </a:endParaRPr>
          </a:p>
          <a:p>
            <a:pPr indent="-336550" lvl="0" marL="457200" rtl="0" algn="l">
              <a:spcBef>
                <a:spcPts val="600"/>
              </a:spcBef>
              <a:spcAft>
                <a:spcPts val="0"/>
              </a:spcAft>
              <a:buClr>
                <a:schemeClr val="dk1"/>
              </a:buClr>
              <a:buSzPts val="1700"/>
              <a:buFont typeface="Comfortaa"/>
              <a:buChar char="➢"/>
            </a:pPr>
            <a:r>
              <a:rPr lang="en" sz="1700">
                <a:solidFill>
                  <a:schemeClr val="dk1"/>
                </a:solidFill>
                <a:latin typeface="Comfortaa"/>
                <a:ea typeface="Comfortaa"/>
                <a:cs typeface="Comfortaa"/>
                <a:sym typeface="Comfortaa"/>
              </a:rPr>
              <a:t>Correct Prediction of the First Year Annual Sales</a:t>
            </a:r>
            <a:endParaRPr sz="1700">
              <a:solidFill>
                <a:schemeClr val="dk1"/>
              </a:solidFill>
              <a:latin typeface="Comfortaa"/>
              <a:ea typeface="Comfortaa"/>
              <a:cs typeface="Comfortaa"/>
              <a:sym typeface="Comfortaa"/>
            </a:endParaRPr>
          </a:p>
          <a:p>
            <a:pPr indent="0" lvl="0" marL="914400" rtl="0" algn="l">
              <a:spcBef>
                <a:spcPts val="600"/>
              </a:spcBef>
              <a:spcAft>
                <a:spcPts val="0"/>
              </a:spcAft>
              <a:buNone/>
            </a:pPr>
            <a:r>
              <a:t/>
            </a:r>
            <a:endParaRPr sz="1700">
              <a:solidFill>
                <a:schemeClr val="dk1"/>
              </a:solidFill>
              <a:latin typeface="Comfortaa"/>
              <a:ea typeface="Comfortaa"/>
              <a:cs typeface="Comfortaa"/>
              <a:sym typeface="Comfortaa"/>
            </a:endParaRPr>
          </a:p>
          <a:p>
            <a:pPr indent="-336550" lvl="0" marL="457200" rtl="0" algn="l">
              <a:spcBef>
                <a:spcPts val="600"/>
              </a:spcBef>
              <a:spcAft>
                <a:spcPts val="0"/>
              </a:spcAft>
              <a:buClr>
                <a:schemeClr val="dk1"/>
              </a:buClr>
              <a:buSzPts val="1700"/>
              <a:buFont typeface="Comfortaa"/>
              <a:buChar char="➢"/>
            </a:pPr>
            <a:r>
              <a:rPr lang="en" sz="1700">
                <a:solidFill>
                  <a:schemeClr val="dk1"/>
                </a:solidFill>
                <a:latin typeface="Comfortaa"/>
                <a:ea typeface="Comfortaa"/>
                <a:cs typeface="Comfortaa"/>
                <a:sym typeface="Comfortaa"/>
              </a:rPr>
              <a:t>Correct Prediction of Daily Sales</a:t>
            </a:r>
            <a:endParaRPr sz="1700">
              <a:solidFill>
                <a:schemeClr val="dk1"/>
              </a:solidFill>
              <a:latin typeface="Comfortaa"/>
              <a:ea typeface="Comfortaa"/>
              <a:cs typeface="Comfortaa"/>
              <a:sym typeface="Comfortaa"/>
            </a:endParaRPr>
          </a:p>
          <a:p>
            <a:pPr indent="0" lvl="0" marL="914400" rtl="0" algn="l">
              <a:spcBef>
                <a:spcPts val="600"/>
              </a:spcBef>
              <a:spcAft>
                <a:spcPts val="0"/>
              </a:spcAft>
              <a:buNone/>
            </a:pPr>
            <a:r>
              <a:t/>
            </a:r>
            <a:endParaRPr sz="17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sz="1700">
              <a:solidFill>
                <a:schemeClr val="dk1"/>
              </a:solidFill>
              <a:latin typeface="Comfortaa"/>
              <a:ea typeface="Comfortaa"/>
              <a:cs typeface="Comfortaa"/>
              <a:sym typeface="Comfortaa"/>
            </a:endParaRPr>
          </a:p>
          <a:p>
            <a:pPr indent="0" lvl="0" marL="457200" rtl="0" algn="l">
              <a:spcBef>
                <a:spcPts val="600"/>
              </a:spcBef>
              <a:spcAft>
                <a:spcPts val="0"/>
              </a:spcAft>
              <a:buNone/>
            </a:pPr>
            <a:r>
              <a:t/>
            </a:r>
            <a:endParaRPr sz="1700">
              <a:solidFill>
                <a:schemeClr val="dk1"/>
              </a:solidFill>
              <a:latin typeface="Comfortaa"/>
              <a:ea typeface="Comfortaa"/>
              <a:cs typeface="Comfortaa"/>
              <a:sym typeface="Comfortaa"/>
            </a:endParaRPr>
          </a:p>
          <a:p>
            <a:pPr indent="0" lvl="0" marL="457200" rtl="0" algn="l">
              <a:spcBef>
                <a:spcPts val="600"/>
              </a:spcBef>
              <a:spcAft>
                <a:spcPts val="0"/>
              </a:spcAft>
              <a:buNone/>
            </a:pPr>
            <a:r>
              <a:t/>
            </a:r>
            <a:endParaRPr sz="1700">
              <a:solidFill>
                <a:schemeClr val="dk1"/>
              </a:solidFill>
              <a:latin typeface="Comfortaa"/>
              <a:ea typeface="Comfortaa"/>
              <a:cs typeface="Comfortaa"/>
              <a:sym typeface="Comfortaa"/>
            </a:endParaRPr>
          </a:p>
        </p:txBody>
      </p:sp>
      <p:sp>
        <p:nvSpPr>
          <p:cNvPr id="364" name="Google Shape;364;p1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aphicFrame>
        <p:nvGraphicFramePr>
          <p:cNvPr id="370" name="Google Shape;370;p15"/>
          <p:cNvGraphicFramePr/>
          <p:nvPr/>
        </p:nvGraphicFramePr>
        <p:xfrm>
          <a:off x="825350" y="1238250"/>
          <a:ext cx="3000000" cy="3000000"/>
        </p:xfrm>
        <a:graphic>
          <a:graphicData uri="http://schemas.openxmlformats.org/drawingml/2006/table">
            <a:tbl>
              <a:tblPr>
                <a:noFill/>
                <a:tableStyleId>{7AA5DC02-D0B1-48F3-A246-3993B231031B}</a:tableStyleId>
              </a:tblPr>
              <a:tblGrid>
                <a:gridCol w="2641650"/>
                <a:gridCol w="1121075"/>
                <a:gridCol w="1177150"/>
                <a:gridCol w="1217150"/>
                <a:gridCol w="1209125"/>
              </a:tblGrid>
              <a:tr h="46957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Metric</a:t>
                      </a:r>
                      <a:endParaRPr sz="1100">
                        <a:latin typeface="Calibri"/>
                        <a:ea typeface="Calibri"/>
                        <a:cs typeface="Calibri"/>
                        <a:sym typeface="Calibri"/>
                      </a:endParaRPr>
                    </a:p>
                  </a:txBody>
                  <a:tcPr marT="91425" marB="91425"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Inside Sales</a:t>
                      </a:r>
                      <a:endParaRPr sz="1100">
                        <a:latin typeface="Calibri"/>
                        <a:ea typeface="Calibri"/>
                        <a:cs typeface="Calibri"/>
                        <a:sym typeface="Calibri"/>
                      </a:endParaRPr>
                    </a:p>
                  </a:txBody>
                  <a:tcPr marT="91425" marB="91425" marR="28575" marL="28575" anchor="ctr">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Food Service</a:t>
                      </a:r>
                      <a:endParaRPr sz="1100">
                        <a:latin typeface="Calibri"/>
                        <a:ea typeface="Calibri"/>
                        <a:cs typeface="Calibri"/>
                        <a:sym typeface="Calibri"/>
                      </a:endParaRPr>
                    </a:p>
                  </a:txBody>
                  <a:tcPr marT="91425" marB="91425" marR="28575" marL="28575" anchor="ctr">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Diesel (gal)</a:t>
                      </a:r>
                      <a:endParaRPr sz="1100">
                        <a:latin typeface="Calibri"/>
                        <a:ea typeface="Calibri"/>
                        <a:cs typeface="Calibri"/>
                        <a:sym typeface="Calibri"/>
                      </a:endParaRPr>
                    </a:p>
                  </a:txBody>
                  <a:tcPr marT="91425" marB="91425" marR="28575" marL="28575" anchor="ctr">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Unleaded (gal)</a:t>
                      </a:r>
                      <a:endParaRPr sz="1100">
                        <a:latin typeface="Calibri"/>
                        <a:ea typeface="Calibri"/>
                        <a:cs typeface="Calibri"/>
                        <a:sym typeface="Calibri"/>
                      </a:endParaRPr>
                    </a:p>
                  </a:txBody>
                  <a:tcPr marT="91425" marB="91425" marR="28575" marL="28575" anchor="ctr">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r>
              <a:tr h="4695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Daily MAE</a:t>
                      </a:r>
                      <a:endParaRPr sz="1000">
                        <a:latin typeface="Calibri"/>
                        <a:ea typeface="Calibri"/>
                        <a:cs typeface="Calibri"/>
                        <a:sym typeface="Calibri"/>
                      </a:endParaRPr>
                    </a:p>
                  </a:txBody>
                  <a:tcPr marT="91425" marB="91425"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200"/>
                        <a:t>$688.27</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200"/>
                        <a:t>$222.90</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200"/>
                        <a:t>875</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200"/>
                        <a:t>761</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r>
              <a:tr h="4695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Daily MAPE</a:t>
                      </a:r>
                      <a:endParaRPr sz="1000">
                        <a:latin typeface="Calibri"/>
                        <a:ea typeface="Calibri"/>
                        <a:cs typeface="Calibri"/>
                        <a:sym typeface="Calibri"/>
                      </a:endParaRPr>
                    </a:p>
                  </a:txBody>
                  <a:tcPr marT="91425" marB="91425" marR="28575" marL="28575" anchor="b">
                    <a:lnL cap="flat" cmpd="sng" w="6350">
                      <a:solidFill>
                        <a:srgbClr val="CCCCCC"/>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200"/>
                        <a:t>24.15%</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200"/>
                        <a:t>27.96%</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200"/>
                        <a:t>66.25%</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200"/>
                        <a:t>54.71%</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r>
              <a:tr h="4695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Annual Average Error per Store</a:t>
                      </a:r>
                      <a:endParaRPr sz="1000">
                        <a:latin typeface="Calibri"/>
                        <a:ea typeface="Calibri"/>
                        <a:cs typeface="Calibri"/>
                        <a:sym typeface="Calibri"/>
                      </a:endParaRPr>
                    </a:p>
                  </a:txBody>
                  <a:tcPr marT="91425" marB="91425"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200"/>
                        <a:t>-$140,468.76</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200"/>
                        <a:t>-$69,233.33</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200"/>
                        <a:t>251,607</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200"/>
                        <a:t>109,111</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r>
              <a:tr h="4695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Annual Cumulative Error %</a:t>
                      </a:r>
                      <a:endParaRPr sz="1000">
                        <a:latin typeface="Calibri"/>
                        <a:ea typeface="Calibri"/>
                        <a:cs typeface="Calibri"/>
                        <a:sym typeface="Calibri"/>
                      </a:endParaRPr>
                    </a:p>
                  </a:txBody>
                  <a:tcPr marT="91425" marB="91425" marR="28575" marL="28575" anchor="b">
                    <a:lnL cap="flat" cmpd="sng" w="6350">
                      <a:solidFill>
                        <a:srgbClr val="CCCCCC"/>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200"/>
                        <a:t>-12.79%</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200"/>
                        <a:t>-22.97%</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200"/>
                        <a:t>45.22%</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200"/>
                        <a:t>15.52%</a:t>
                      </a:r>
                      <a:endParaRPr sz="1200"/>
                    </a:p>
                  </a:txBody>
                  <a:tcPr marT="91425" marB="91425"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r>
              <a:tr h="4695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Minimum</a:t>
                      </a:r>
                      <a:r>
                        <a:rPr lang="en" sz="1000">
                          <a:latin typeface="Calibri"/>
                          <a:ea typeface="Calibri"/>
                          <a:cs typeface="Calibri"/>
                          <a:sym typeface="Calibri"/>
                        </a:rPr>
                        <a:t> Annual Cumulative Error % (Store)</a:t>
                      </a:r>
                      <a:endParaRPr sz="1000">
                        <a:latin typeface="Calibri"/>
                        <a:ea typeface="Calibri"/>
                        <a:cs typeface="Calibri"/>
                        <a:sym typeface="Calibri"/>
                      </a:endParaRPr>
                    </a:p>
                  </a:txBody>
                  <a:tcPr marT="91425" marB="91425" marR="28575" marL="28575" anchor="b">
                    <a:lnL cap="flat" cmpd="sng" w="6350">
                      <a:solidFill>
                        <a:srgbClr val="CCCCCC"/>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200"/>
                        <a:t>1.54%</a:t>
                      </a:r>
                      <a:endParaRPr sz="1200"/>
                    </a:p>
                  </a:txBody>
                  <a:tcPr marT="91425" marB="91425"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200"/>
                        <a:t>-15.84%</a:t>
                      </a:r>
                      <a:endParaRPr sz="1200"/>
                    </a:p>
                  </a:txBody>
                  <a:tcPr marT="91425" marB="91425"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200"/>
                        <a:t>-3.61%</a:t>
                      </a:r>
                      <a:endParaRPr sz="1200"/>
                    </a:p>
                  </a:txBody>
                  <a:tcPr marT="91425" marB="91425"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lang="en" sz="1200"/>
                        <a:t>1.53%</a:t>
                      </a:r>
                      <a:endParaRPr sz="1200"/>
                    </a:p>
                  </a:txBody>
                  <a:tcPr marT="91425" marB="91425"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2"/>
                    </a:solidFill>
                  </a:tcPr>
                </a:tc>
              </a:tr>
              <a:tr h="4695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Maximum Annual Cumulative Error % (Store)</a:t>
                      </a:r>
                      <a:endParaRPr sz="1000">
                        <a:latin typeface="Calibri"/>
                        <a:ea typeface="Calibri"/>
                        <a:cs typeface="Calibri"/>
                        <a:sym typeface="Calibri"/>
                      </a:endParaRPr>
                    </a:p>
                  </a:txBody>
                  <a:tcPr marT="91425" marB="91425" marR="28575" marL="28575" anchor="b">
                    <a:lnL cap="flat" cmpd="sng" w="6350">
                      <a:solidFill>
                        <a:srgbClr val="CCCCCC"/>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200"/>
                        <a:t>-28.78%</a:t>
                      </a:r>
                      <a:endParaRPr sz="1200"/>
                    </a:p>
                  </a:txBody>
                  <a:tcPr marT="91425" marB="91425"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200"/>
                        <a:t>-32.00%</a:t>
                      </a:r>
                      <a:endParaRPr sz="1200"/>
                    </a:p>
                  </a:txBody>
                  <a:tcPr marT="91425" marB="91425"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200"/>
                        <a:t>68.54%</a:t>
                      </a:r>
                      <a:endParaRPr sz="1200"/>
                    </a:p>
                  </a:txBody>
                  <a:tcPr marT="91425" marB="91425"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200"/>
                        <a:t>144.20%</a:t>
                      </a:r>
                      <a:endParaRPr sz="1200"/>
                    </a:p>
                  </a:txBody>
                  <a:tcPr marT="91425" marB="91425"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dk1"/>
                    </a:solidFill>
                  </a:tcPr>
                </a:tc>
              </a:tr>
            </a:tbl>
          </a:graphicData>
        </a:graphic>
      </p:graphicFrame>
      <p:sp>
        <p:nvSpPr>
          <p:cNvPr id="371" name="Google Shape;371;p15"/>
          <p:cNvSpPr txBox="1"/>
          <p:nvPr/>
        </p:nvSpPr>
        <p:spPr>
          <a:xfrm>
            <a:off x="2389800" y="178350"/>
            <a:ext cx="6845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9BBD5"/>
                </a:solidFill>
                <a:latin typeface="Nixie One"/>
                <a:ea typeface="Nixie One"/>
                <a:cs typeface="Nixie One"/>
                <a:sym typeface="Nixie One"/>
              </a:rPr>
              <a:t>Day 0 Performance Metrics</a:t>
            </a:r>
            <a:endParaRPr b="1" sz="3600">
              <a:solidFill>
                <a:srgbClr val="19BBD5"/>
              </a:solidFill>
              <a:latin typeface="Nixie One"/>
              <a:ea typeface="Nixie One"/>
              <a:cs typeface="Nixie One"/>
              <a:sym typeface="Nixie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6"/>
          <p:cNvSpPr txBox="1"/>
          <p:nvPr>
            <p:ph type="title"/>
          </p:nvPr>
        </p:nvSpPr>
        <p:spPr>
          <a:xfrm>
            <a:off x="1723800" y="1180875"/>
            <a:ext cx="5696400" cy="83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Data Explanation</a:t>
            </a:r>
            <a:endParaRPr b="1"/>
          </a:p>
        </p:txBody>
      </p:sp>
      <p:sp>
        <p:nvSpPr>
          <p:cNvPr id="377" name="Google Shape;377;p16"/>
          <p:cNvSpPr txBox="1"/>
          <p:nvPr>
            <p:ph idx="1" type="body"/>
          </p:nvPr>
        </p:nvSpPr>
        <p:spPr>
          <a:xfrm>
            <a:off x="1682025" y="2212900"/>
            <a:ext cx="4993800" cy="26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fortaa"/>
                <a:ea typeface="Comfortaa"/>
                <a:cs typeface="Comfortaa"/>
                <a:sym typeface="Comfortaa"/>
              </a:rPr>
              <a:t>37 Stores in total</a:t>
            </a:r>
            <a:endParaRPr sz="1600">
              <a:latin typeface="Comfortaa"/>
              <a:ea typeface="Comfortaa"/>
              <a:cs typeface="Comfortaa"/>
              <a:sym typeface="Comfortaa"/>
            </a:endParaRPr>
          </a:p>
          <a:p>
            <a:pPr indent="0" lvl="0" marL="0" rtl="0" algn="l">
              <a:spcBef>
                <a:spcPts val="0"/>
              </a:spcBef>
              <a:spcAft>
                <a:spcPts val="0"/>
              </a:spcAft>
              <a:buNone/>
            </a:pPr>
            <a:r>
              <a:t/>
            </a:r>
            <a:endParaRPr sz="1600">
              <a:latin typeface="Comfortaa"/>
              <a:ea typeface="Comfortaa"/>
              <a:cs typeface="Comfortaa"/>
              <a:sym typeface="Comfortaa"/>
            </a:endParaRPr>
          </a:p>
          <a:p>
            <a:pPr indent="-330200" lvl="0" marL="457200" rtl="0" algn="l">
              <a:spcBef>
                <a:spcPts val="0"/>
              </a:spcBef>
              <a:spcAft>
                <a:spcPts val="0"/>
              </a:spcAft>
              <a:buClr>
                <a:srgbClr val="C6DAEC"/>
              </a:buClr>
              <a:buSzPts val="1600"/>
              <a:buFont typeface="Comfortaa"/>
              <a:buChar char="➢"/>
            </a:pPr>
            <a:r>
              <a:rPr lang="en" sz="1600">
                <a:latin typeface="Comfortaa"/>
                <a:ea typeface="Comfortaa"/>
                <a:cs typeface="Comfortaa"/>
                <a:sym typeface="Comfortaa"/>
              </a:rPr>
              <a:t>1 Store (21980) is so different it was excluded</a:t>
            </a:r>
            <a:endParaRPr sz="1600">
              <a:latin typeface="Comfortaa"/>
              <a:ea typeface="Comfortaa"/>
              <a:cs typeface="Comfortaa"/>
              <a:sym typeface="Comfortaa"/>
            </a:endParaRPr>
          </a:p>
          <a:p>
            <a:pPr indent="0" lvl="0" marL="457200" rtl="0" algn="l">
              <a:spcBef>
                <a:spcPts val="0"/>
              </a:spcBef>
              <a:spcAft>
                <a:spcPts val="0"/>
              </a:spcAft>
              <a:buNone/>
            </a:pPr>
            <a:r>
              <a:t/>
            </a:r>
            <a:endParaRPr sz="1600">
              <a:latin typeface="Comfortaa"/>
              <a:ea typeface="Comfortaa"/>
              <a:cs typeface="Comfortaa"/>
              <a:sym typeface="Comfortaa"/>
            </a:endParaRPr>
          </a:p>
          <a:p>
            <a:pPr indent="-330200" lvl="0" marL="457200" rtl="0" algn="l">
              <a:spcBef>
                <a:spcPts val="0"/>
              </a:spcBef>
              <a:spcAft>
                <a:spcPts val="0"/>
              </a:spcAft>
              <a:buClr>
                <a:srgbClr val="C6DAEC"/>
              </a:buClr>
              <a:buSzPts val="1600"/>
              <a:buFont typeface="Comfortaa"/>
              <a:buChar char="➢"/>
            </a:pPr>
            <a:r>
              <a:rPr lang="en" sz="1600">
                <a:latin typeface="Comfortaa"/>
                <a:ea typeface="Comfortaa"/>
                <a:cs typeface="Comfortaa"/>
                <a:sym typeface="Comfortaa"/>
              </a:rPr>
              <a:t>5 Stores (22925, 22680, 23415, 22785, 23380) were selected at random as test stores</a:t>
            </a:r>
            <a:endParaRPr sz="1600">
              <a:latin typeface="Comfortaa"/>
              <a:ea typeface="Comfortaa"/>
              <a:cs typeface="Comfortaa"/>
              <a:sym typeface="Comfortaa"/>
            </a:endParaRPr>
          </a:p>
          <a:p>
            <a:pPr indent="0" lvl="0" marL="457200" rtl="0" algn="l">
              <a:spcBef>
                <a:spcPts val="0"/>
              </a:spcBef>
              <a:spcAft>
                <a:spcPts val="0"/>
              </a:spcAft>
              <a:buNone/>
            </a:pPr>
            <a:r>
              <a:t/>
            </a:r>
            <a:endParaRPr sz="1600">
              <a:latin typeface="Comfortaa"/>
              <a:ea typeface="Comfortaa"/>
              <a:cs typeface="Comfortaa"/>
              <a:sym typeface="Comfortaa"/>
            </a:endParaRPr>
          </a:p>
          <a:p>
            <a:pPr indent="-330200" lvl="0" marL="457200" rtl="0" algn="l">
              <a:spcBef>
                <a:spcPts val="0"/>
              </a:spcBef>
              <a:spcAft>
                <a:spcPts val="0"/>
              </a:spcAft>
              <a:buClr>
                <a:srgbClr val="C6DAEC"/>
              </a:buClr>
              <a:buSzPts val="1600"/>
              <a:buFont typeface="Comfortaa"/>
              <a:buChar char="➢"/>
            </a:pPr>
            <a:r>
              <a:rPr lang="en" sz="1600">
                <a:latin typeface="Comfortaa"/>
                <a:ea typeface="Comfortaa"/>
                <a:cs typeface="Comfortaa"/>
                <a:sym typeface="Comfortaa"/>
              </a:rPr>
              <a:t>31 Stores for Training Data</a:t>
            </a:r>
            <a:endParaRPr sz="1600">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600"/>
              </a:spcBef>
              <a:spcAft>
                <a:spcPts val="0"/>
              </a:spcAft>
              <a:buNone/>
            </a:pPr>
            <a:r>
              <a:t/>
            </a:r>
            <a:endParaRPr>
              <a:latin typeface="Comfortaa"/>
              <a:ea typeface="Comfortaa"/>
              <a:cs typeface="Comfortaa"/>
              <a:sym typeface="Comfortaa"/>
            </a:endParaRPr>
          </a:p>
        </p:txBody>
      </p:sp>
      <p:sp>
        <p:nvSpPr>
          <p:cNvPr id="378" name="Google Shape;378;p1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4" name="Google Shape;384;p17"/>
          <p:cNvSpPr txBox="1"/>
          <p:nvPr>
            <p:ph idx="4294967295" type="ctrTitle"/>
          </p:nvPr>
        </p:nvSpPr>
        <p:spPr>
          <a:xfrm>
            <a:off x="2041700" y="98825"/>
            <a:ext cx="6693900" cy="71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700"/>
              <a:t>Exploratory</a:t>
            </a:r>
            <a:r>
              <a:rPr b="1" lang="en" sz="3700"/>
              <a:t> Data Analysis</a:t>
            </a:r>
            <a:endParaRPr b="1" sz="3700"/>
          </a:p>
        </p:txBody>
      </p:sp>
      <p:pic>
        <p:nvPicPr>
          <p:cNvPr id="385" name="Google Shape;385;p17"/>
          <p:cNvPicPr preferRelativeResize="0"/>
          <p:nvPr/>
        </p:nvPicPr>
        <p:blipFill>
          <a:blip r:embed="rId3">
            <a:alphaModFix/>
          </a:blip>
          <a:stretch>
            <a:fillRect/>
          </a:stretch>
        </p:blipFill>
        <p:spPr>
          <a:xfrm>
            <a:off x="1364800" y="1240775"/>
            <a:ext cx="6518976" cy="3251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1" name="Google Shape;391;p18"/>
          <p:cNvSpPr txBox="1"/>
          <p:nvPr>
            <p:ph idx="4294967295" type="ctrTitle"/>
          </p:nvPr>
        </p:nvSpPr>
        <p:spPr>
          <a:xfrm>
            <a:off x="2041700" y="98825"/>
            <a:ext cx="6693900" cy="71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700"/>
              <a:t>Exploratory Data Analysis</a:t>
            </a:r>
            <a:endParaRPr b="1" sz="3700"/>
          </a:p>
        </p:txBody>
      </p:sp>
      <p:pic>
        <p:nvPicPr>
          <p:cNvPr id="392" name="Google Shape;392;p18"/>
          <p:cNvPicPr preferRelativeResize="0"/>
          <p:nvPr/>
        </p:nvPicPr>
        <p:blipFill>
          <a:blip r:embed="rId3">
            <a:alphaModFix/>
          </a:blip>
          <a:stretch>
            <a:fillRect/>
          </a:stretch>
        </p:blipFill>
        <p:spPr>
          <a:xfrm>
            <a:off x="1059475" y="1198475"/>
            <a:ext cx="7102925" cy="3291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9"/>
          <p:cNvSpPr txBox="1"/>
          <p:nvPr>
            <p:ph idx="4294967295" type="ctrTitle"/>
          </p:nvPr>
        </p:nvSpPr>
        <p:spPr>
          <a:xfrm>
            <a:off x="3443875" y="88325"/>
            <a:ext cx="6377700" cy="10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Model Architecture</a:t>
            </a:r>
            <a:endParaRPr b="1" sz="3600"/>
          </a:p>
        </p:txBody>
      </p:sp>
      <p:sp>
        <p:nvSpPr>
          <p:cNvPr id="398" name="Google Shape;398;p1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9" name="Google Shape;399;p19"/>
          <p:cNvPicPr preferRelativeResize="0"/>
          <p:nvPr/>
        </p:nvPicPr>
        <p:blipFill>
          <a:blip r:embed="rId3">
            <a:alphaModFix/>
          </a:blip>
          <a:stretch>
            <a:fillRect/>
          </a:stretch>
        </p:blipFill>
        <p:spPr>
          <a:xfrm>
            <a:off x="3236350" y="889575"/>
            <a:ext cx="5826999" cy="3205875"/>
          </a:xfrm>
          <a:prstGeom prst="rect">
            <a:avLst/>
          </a:prstGeom>
          <a:noFill/>
          <a:ln>
            <a:noFill/>
          </a:ln>
        </p:spPr>
      </p:pic>
      <p:sp>
        <p:nvSpPr>
          <p:cNvPr id="400" name="Google Shape;400;p19"/>
          <p:cNvSpPr txBox="1"/>
          <p:nvPr/>
        </p:nvSpPr>
        <p:spPr>
          <a:xfrm>
            <a:off x="172675" y="1671525"/>
            <a:ext cx="2888400" cy="3294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C6DAEC"/>
              </a:buClr>
              <a:buSzPts val="1600"/>
              <a:buFont typeface="Comfortaa"/>
              <a:buChar char="➢"/>
            </a:pPr>
            <a:r>
              <a:rPr lang="en" sz="1600">
                <a:solidFill>
                  <a:srgbClr val="C6DAEC"/>
                </a:solidFill>
                <a:latin typeface="Comfortaa"/>
                <a:ea typeface="Comfortaa"/>
                <a:cs typeface="Comfortaa"/>
                <a:sym typeface="Comfortaa"/>
              </a:rPr>
              <a:t>XGBoost creates naive prediction of sales prior to store opening</a:t>
            </a:r>
            <a:endParaRPr sz="1600">
              <a:solidFill>
                <a:srgbClr val="C6DAEC"/>
              </a:solidFill>
              <a:latin typeface="Comfortaa"/>
              <a:ea typeface="Comfortaa"/>
              <a:cs typeface="Comfortaa"/>
              <a:sym typeface="Comfortaa"/>
            </a:endParaRPr>
          </a:p>
          <a:p>
            <a:pPr indent="0" lvl="0" marL="914400" rtl="0" algn="l">
              <a:lnSpc>
                <a:spcPct val="150000"/>
              </a:lnSpc>
              <a:spcBef>
                <a:spcPts val="0"/>
              </a:spcBef>
              <a:spcAft>
                <a:spcPts val="0"/>
              </a:spcAft>
              <a:buNone/>
            </a:pPr>
            <a:r>
              <a:t/>
            </a:r>
            <a:endParaRPr sz="1600">
              <a:solidFill>
                <a:srgbClr val="C6DAEC"/>
              </a:solidFill>
              <a:latin typeface="Muli"/>
              <a:ea typeface="Muli"/>
              <a:cs typeface="Muli"/>
              <a:sym typeface="Muli"/>
            </a:endParaRPr>
          </a:p>
          <a:p>
            <a:pPr indent="-330200" lvl="0" marL="457200" rtl="0" algn="l">
              <a:lnSpc>
                <a:spcPct val="150000"/>
              </a:lnSpc>
              <a:spcBef>
                <a:spcPts val="0"/>
              </a:spcBef>
              <a:spcAft>
                <a:spcPts val="0"/>
              </a:spcAft>
              <a:buClr>
                <a:srgbClr val="C6DAEC"/>
              </a:buClr>
              <a:buSzPts val="1600"/>
              <a:buFont typeface="Comfortaa"/>
              <a:buChar char="➢"/>
            </a:pPr>
            <a:r>
              <a:rPr lang="en" sz="1600">
                <a:solidFill>
                  <a:srgbClr val="C6DAEC"/>
                </a:solidFill>
                <a:latin typeface="Comfortaa"/>
                <a:ea typeface="Comfortaa"/>
                <a:cs typeface="Comfortaa"/>
                <a:sym typeface="Comfortaa"/>
              </a:rPr>
              <a:t>Prophet predicts future sales based on actual sales data</a:t>
            </a:r>
            <a:endParaRPr sz="1600">
              <a:solidFill>
                <a:srgbClr val="C6DAEC"/>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