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handoutMasterIdLst>
    <p:handoutMasterId r:id="rId15"/>
  </p:handoutMasterIdLst>
  <p:sldIdLst>
    <p:sldId id="256" r:id="rId4"/>
    <p:sldId id="257" r:id="rId5"/>
    <p:sldId id="258" r:id="rId6"/>
    <p:sldId id="259" r:id="rId7"/>
    <p:sldId id="261" r:id="rId8"/>
    <p:sldId id="260" r:id="rId9"/>
    <p:sldId id="262" r:id="rId10"/>
    <p:sldId id="263" r:id="rId11"/>
    <p:sldId id="264"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p:cViewPr varScale="1">
        <p:scale>
          <a:sx n="89" d="100"/>
          <a:sy n="89" d="100"/>
        </p:scale>
        <p:origin x="-708" y="-108"/>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07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8/26/2015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dirty="0"/>
          </a:p>
        </p:txBody>
      </p:sp>
    </p:spTree>
    <p:extLst>
      <p:ext uri="{BB962C8B-B14F-4D97-AF65-F5344CB8AC3E}">
        <p14:creationId xmlns:p14="http://schemas.microsoft.com/office/powerpoint/2010/main" val="23450928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0" name="Freeform 7"/>
          <p:cNvSpPr>
            <a:spLocks/>
          </p:cNvSpPr>
          <p:nvPr userDrawn="1"/>
        </p:nvSpPr>
        <p:spPr bwMode="auto">
          <a:xfrm>
            <a:off x="-38100" y="463550"/>
            <a:ext cx="9182100" cy="6419850"/>
          </a:xfrm>
          <a:custGeom>
            <a:avLst/>
            <a:gdLst/>
            <a:ahLst/>
            <a:cxnLst>
              <a:cxn ang="0">
                <a:pos x="17280" y="12123"/>
              </a:cxn>
              <a:cxn ang="0">
                <a:pos x="0" y="12132"/>
              </a:cxn>
              <a:cxn ang="0">
                <a:pos x="2" y="4163"/>
              </a:cxn>
              <a:cxn ang="0">
                <a:pos x="262" y="3633"/>
              </a:cxn>
              <a:cxn ang="0">
                <a:pos x="567" y="3147"/>
              </a:cxn>
              <a:cxn ang="0">
                <a:pos x="912" y="2704"/>
              </a:cxn>
              <a:cxn ang="0">
                <a:pos x="1295" y="2299"/>
              </a:cxn>
              <a:cxn ang="0">
                <a:pos x="1714" y="1931"/>
              </a:cxn>
              <a:cxn ang="0">
                <a:pos x="2166" y="1602"/>
              </a:cxn>
              <a:cxn ang="0">
                <a:pos x="2649" y="1308"/>
              </a:cxn>
              <a:cxn ang="0">
                <a:pos x="3160" y="1048"/>
              </a:cxn>
              <a:cxn ang="0">
                <a:pos x="3696" y="820"/>
              </a:cxn>
              <a:cxn ang="0">
                <a:pos x="4255" y="623"/>
              </a:cxn>
              <a:cxn ang="0">
                <a:pos x="4835" y="457"/>
              </a:cxn>
              <a:cxn ang="0">
                <a:pos x="5433" y="319"/>
              </a:cxn>
              <a:cxn ang="0">
                <a:pos x="6047" y="207"/>
              </a:cxn>
              <a:cxn ang="0">
                <a:pos x="6673" y="121"/>
              </a:cxn>
              <a:cxn ang="0">
                <a:pos x="7311" y="59"/>
              </a:cxn>
              <a:cxn ang="0">
                <a:pos x="7955" y="19"/>
              </a:cxn>
              <a:cxn ang="0">
                <a:pos x="8605" y="0"/>
              </a:cxn>
              <a:cxn ang="0">
                <a:pos x="9259" y="1"/>
              </a:cxn>
              <a:cxn ang="0">
                <a:pos x="9911" y="20"/>
              </a:cxn>
              <a:cxn ang="0">
                <a:pos x="10562" y="55"/>
              </a:cxn>
              <a:cxn ang="0">
                <a:pos x="11209" y="107"/>
              </a:cxn>
              <a:cxn ang="0">
                <a:pos x="11848" y="172"/>
              </a:cxn>
              <a:cxn ang="0">
                <a:pos x="12477" y="250"/>
              </a:cxn>
              <a:cxn ang="0">
                <a:pos x="13094" y="338"/>
              </a:cxn>
              <a:cxn ang="0">
                <a:pos x="13695" y="435"/>
              </a:cxn>
              <a:cxn ang="0">
                <a:pos x="14280" y="542"/>
              </a:cxn>
              <a:cxn ang="0">
                <a:pos x="14845" y="655"/>
              </a:cxn>
              <a:cxn ang="0">
                <a:pos x="15387" y="772"/>
              </a:cxn>
              <a:cxn ang="0">
                <a:pos x="15904" y="894"/>
              </a:cxn>
              <a:cxn ang="0">
                <a:pos x="16393" y="1019"/>
              </a:cxn>
              <a:cxn ang="0">
                <a:pos x="16853" y="1144"/>
              </a:cxn>
              <a:cxn ang="0">
                <a:pos x="17280" y="1268"/>
              </a:cxn>
              <a:cxn ang="0">
                <a:pos x="17280" y="1980"/>
              </a:cxn>
              <a:cxn ang="0">
                <a:pos x="17280" y="2678"/>
              </a:cxn>
              <a:cxn ang="0">
                <a:pos x="17280" y="3364"/>
              </a:cxn>
              <a:cxn ang="0">
                <a:pos x="17280" y="4043"/>
              </a:cxn>
              <a:cxn ang="0">
                <a:pos x="17280" y="4712"/>
              </a:cxn>
              <a:cxn ang="0">
                <a:pos x="17280" y="5377"/>
              </a:cxn>
              <a:cxn ang="0">
                <a:pos x="17280" y="6038"/>
              </a:cxn>
              <a:cxn ang="0">
                <a:pos x="17280" y="6696"/>
              </a:cxn>
              <a:cxn ang="0">
                <a:pos x="17280" y="7355"/>
              </a:cxn>
              <a:cxn ang="0">
                <a:pos x="17280" y="8015"/>
              </a:cxn>
              <a:cxn ang="0">
                <a:pos x="17280" y="8680"/>
              </a:cxn>
              <a:cxn ang="0">
                <a:pos x="17280" y="9350"/>
              </a:cxn>
              <a:cxn ang="0">
                <a:pos x="17280" y="10027"/>
              </a:cxn>
              <a:cxn ang="0">
                <a:pos x="17280" y="10714"/>
              </a:cxn>
              <a:cxn ang="0">
                <a:pos x="17280" y="11413"/>
              </a:cxn>
              <a:cxn ang="0">
                <a:pos x="17280" y="12123"/>
              </a:cxn>
            </a:cxnLst>
            <a:rect l="0" t="0" r="r" b="b"/>
            <a:pathLst>
              <a:path w="17280" h="12132">
                <a:moveTo>
                  <a:pt x="17280" y="12123"/>
                </a:moveTo>
                <a:lnTo>
                  <a:pt x="0" y="12132"/>
                </a:lnTo>
                <a:lnTo>
                  <a:pt x="2" y="4163"/>
                </a:lnTo>
                <a:lnTo>
                  <a:pt x="262" y="3633"/>
                </a:lnTo>
                <a:lnTo>
                  <a:pt x="567" y="3147"/>
                </a:lnTo>
                <a:lnTo>
                  <a:pt x="912" y="2704"/>
                </a:lnTo>
                <a:lnTo>
                  <a:pt x="1295" y="2299"/>
                </a:lnTo>
                <a:lnTo>
                  <a:pt x="1714" y="1931"/>
                </a:lnTo>
                <a:lnTo>
                  <a:pt x="2166" y="1602"/>
                </a:lnTo>
                <a:lnTo>
                  <a:pt x="2649" y="1308"/>
                </a:lnTo>
                <a:lnTo>
                  <a:pt x="3160" y="1048"/>
                </a:lnTo>
                <a:lnTo>
                  <a:pt x="3696" y="820"/>
                </a:lnTo>
                <a:lnTo>
                  <a:pt x="4255" y="623"/>
                </a:lnTo>
                <a:lnTo>
                  <a:pt x="4835" y="457"/>
                </a:lnTo>
                <a:lnTo>
                  <a:pt x="5433" y="319"/>
                </a:lnTo>
                <a:lnTo>
                  <a:pt x="6047" y="207"/>
                </a:lnTo>
                <a:lnTo>
                  <a:pt x="6673" y="121"/>
                </a:lnTo>
                <a:lnTo>
                  <a:pt x="7311" y="59"/>
                </a:lnTo>
                <a:lnTo>
                  <a:pt x="7955" y="19"/>
                </a:lnTo>
                <a:lnTo>
                  <a:pt x="8605" y="0"/>
                </a:lnTo>
                <a:lnTo>
                  <a:pt x="9259" y="1"/>
                </a:lnTo>
                <a:lnTo>
                  <a:pt x="9911" y="20"/>
                </a:lnTo>
                <a:lnTo>
                  <a:pt x="10562" y="55"/>
                </a:lnTo>
                <a:lnTo>
                  <a:pt x="11209" y="107"/>
                </a:lnTo>
                <a:lnTo>
                  <a:pt x="11848" y="172"/>
                </a:lnTo>
                <a:lnTo>
                  <a:pt x="12477" y="250"/>
                </a:lnTo>
                <a:lnTo>
                  <a:pt x="13094" y="338"/>
                </a:lnTo>
                <a:lnTo>
                  <a:pt x="13695" y="435"/>
                </a:lnTo>
                <a:lnTo>
                  <a:pt x="14280" y="542"/>
                </a:lnTo>
                <a:lnTo>
                  <a:pt x="14845" y="655"/>
                </a:lnTo>
                <a:lnTo>
                  <a:pt x="15387" y="772"/>
                </a:lnTo>
                <a:lnTo>
                  <a:pt x="15904" y="894"/>
                </a:lnTo>
                <a:lnTo>
                  <a:pt x="16393" y="1019"/>
                </a:lnTo>
                <a:lnTo>
                  <a:pt x="16853" y="1144"/>
                </a:lnTo>
                <a:lnTo>
                  <a:pt x="17280" y="1268"/>
                </a:lnTo>
                <a:lnTo>
                  <a:pt x="17280" y="1980"/>
                </a:lnTo>
                <a:lnTo>
                  <a:pt x="17280" y="2678"/>
                </a:lnTo>
                <a:lnTo>
                  <a:pt x="17280" y="3364"/>
                </a:lnTo>
                <a:lnTo>
                  <a:pt x="17280" y="4043"/>
                </a:lnTo>
                <a:lnTo>
                  <a:pt x="17280" y="4712"/>
                </a:lnTo>
                <a:lnTo>
                  <a:pt x="17280" y="5377"/>
                </a:lnTo>
                <a:lnTo>
                  <a:pt x="17280" y="6038"/>
                </a:lnTo>
                <a:lnTo>
                  <a:pt x="17280" y="6696"/>
                </a:lnTo>
                <a:lnTo>
                  <a:pt x="17280" y="7355"/>
                </a:lnTo>
                <a:lnTo>
                  <a:pt x="17280" y="8015"/>
                </a:lnTo>
                <a:lnTo>
                  <a:pt x="17280" y="8680"/>
                </a:lnTo>
                <a:lnTo>
                  <a:pt x="17280" y="9350"/>
                </a:lnTo>
                <a:lnTo>
                  <a:pt x="17280" y="10027"/>
                </a:lnTo>
                <a:lnTo>
                  <a:pt x="17280" y="10714"/>
                </a:lnTo>
                <a:lnTo>
                  <a:pt x="17280" y="11413"/>
                </a:lnTo>
                <a:lnTo>
                  <a:pt x="17280" y="12123"/>
                </a:ln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userDrawn="1">
            <p:ph type="ctrTitle"/>
          </p:nvPr>
        </p:nvSpPr>
        <p:spPr>
          <a:xfrm>
            <a:off x="685800" y="1143000"/>
            <a:ext cx="7772400" cy="646331"/>
          </a:xfrm>
        </p:spPr>
        <p:txBody>
          <a:bodyPr>
            <a:normAutofit/>
          </a:bodyPr>
          <a:lstStyle>
            <a:lvl1pPr algn="r">
              <a:defRPr sz="3600">
                <a:solidFill>
                  <a:schemeClr val="accent3">
                    <a:lumMod val="75000"/>
                  </a:schemeClr>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685800" y="1828800"/>
            <a:ext cx="7772400" cy="461665"/>
          </a:xfrm>
        </p:spPr>
        <p:txBody>
          <a:bodyPr>
            <a:normAutofit/>
          </a:bodyPr>
          <a:lstStyle>
            <a:lvl1pPr marL="0" indent="0" algn="r">
              <a:buNone/>
              <a:defRPr sz="2400">
                <a:solidFill>
                  <a:schemeClr val="accent5">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userDrawn="1">
            <p:ph type="dt" sz="half" idx="10"/>
          </p:nvPr>
        </p:nvSpPr>
        <p:spPr>
          <a:xfrm>
            <a:off x="457200" y="6324600"/>
            <a:ext cx="2133600" cy="365125"/>
          </a:xfrm>
        </p:spPr>
        <p:txBody>
          <a:bodyPr/>
          <a:lstStyle/>
          <a:p>
            <a:fld id="{11188646-8CEC-4AE4-B1E7-ADF9D885FD96}" type="datetimeFigureOut">
              <a:rPr lang="en-US" smtClean="0"/>
              <a:pPr/>
              <a:t>8/26/2015</a:t>
            </a:fld>
            <a:endParaRPr lang="en-US" dirty="0"/>
          </a:p>
        </p:txBody>
      </p:sp>
      <p:sp>
        <p:nvSpPr>
          <p:cNvPr id="5" name="Footer Placeholder 4"/>
          <p:cNvSpPr>
            <a:spLocks noGrp="1"/>
          </p:cNvSpPr>
          <p:nvPr userDrawn="1">
            <p:ph type="ftr" sz="quarter" idx="11"/>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6ECF81E8-6DE5-4C92-89BE-5D6CD56A8BF1}" type="slidenum">
              <a:rPr lang="en-US" smtClean="0"/>
              <a:pPr/>
              <a:t>‹#›</a:t>
            </a:fld>
            <a:endParaRPr lang="en-US" dirty="0"/>
          </a:p>
        </p:txBody>
      </p:sp>
      <p:sp>
        <p:nvSpPr>
          <p:cNvPr id="45" name="Freeform 9"/>
          <p:cNvSpPr>
            <a:spLocks/>
          </p:cNvSpPr>
          <p:nvPr userDrawn="1"/>
        </p:nvSpPr>
        <p:spPr bwMode="auto">
          <a:xfrm flipV="1">
            <a:off x="-25400" y="4889500"/>
            <a:ext cx="8839200" cy="32766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8"/>
          <p:cNvSpPr>
            <a:spLocks/>
          </p:cNvSpPr>
          <p:nvPr userDrawn="1"/>
        </p:nvSpPr>
        <p:spPr bwMode="auto">
          <a:xfrm flipV="1">
            <a:off x="-25400" y="4786406"/>
            <a:ext cx="9144000" cy="3227294"/>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5"/>
          <p:cNvSpPr>
            <a:spLocks/>
          </p:cNvSpPr>
          <p:nvPr userDrawn="1"/>
        </p:nvSpPr>
        <p:spPr bwMode="auto">
          <a:xfrm>
            <a:off x="1588" y="268288"/>
            <a:ext cx="9142413" cy="1760538"/>
          </a:xfrm>
          <a:custGeom>
            <a:avLst/>
            <a:gdLst/>
            <a:ahLst/>
            <a:cxnLst>
              <a:cxn ang="0">
                <a:pos x="16021" y="1568"/>
              </a:cxn>
              <a:cxn ang="0">
                <a:pos x="13697" y="1059"/>
              </a:cxn>
              <a:cxn ang="0">
                <a:pos x="11579" y="742"/>
              </a:cxn>
              <a:cxn ang="0">
                <a:pos x="9687" y="572"/>
              </a:cxn>
              <a:cxn ang="0">
                <a:pos x="7979" y="551"/>
              </a:cxn>
              <a:cxn ang="0">
                <a:pos x="6478" y="636"/>
              </a:cxn>
              <a:cxn ang="0">
                <a:pos x="5163" y="806"/>
              </a:cxn>
              <a:cxn ang="0">
                <a:pos x="4031" y="1059"/>
              </a:cxn>
              <a:cxn ang="0">
                <a:pos x="3044" y="1377"/>
              </a:cxn>
              <a:cxn ang="0">
                <a:pos x="2221" y="1716"/>
              </a:cxn>
              <a:cxn ang="0">
                <a:pos x="1543" y="2055"/>
              </a:cxn>
              <a:cxn ang="0">
                <a:pos x="987" y="2415"/>
              </a:cxn>
              <a:cxn ang="0">
                <a:pos x="576" y="2733"/>
              </a:cxn>
              <a:cxn ang="0">
                <a:pos x="288" y="2987"/>
              </a:cxn>
              <a:cxn ang="0">
                <a:pos x="82" y="3199"/>
              </a:cxn>
              <a:cxn ang="0">
                <a:pos x="0" y="3305"/>
              </a:cxn>
              <a:cxn ang="0">
                <a:pos x="0" y="3305"/>
              </a:cxn>
              <a:cxn ang="0">
                <a:pos x="82" y="3178"/>
              </a:cxn>
              <a:cxn ang="0">
                <a:pos x="267" y="2945"/>
              </a:cxn>
              <a:cxn ang="0">
                <a:pos x="535" y="2648"/>
              </a:cxn>
              <a:cxn ang="0">
                <a:pos x="946" y="2289"/>
              </a:cxn>
              <a:cxn ang="0">
                <a:pos x="1460" y="1886"/>
              </a:cxn>
              <a:cxn ang="0">
                <a:pos x="2118" y="1483"/>
              </a:cxn>
              <a:cxn ang="0">
                <a:pos x="2921" y="1081"/>
              </a:cxn>
              <a:cxn ang="0">
                <a:pos x="3887" y="720"/>
              </a:cxn>
              <a:cxn ang="0">
                <a:pos x="5018" y="403"/>
              </a:cxn>
              <a:cxn ang="0">
                <a:pos x="6335" y="170"/>
              </a:cxn>
              <a:cxn ang="0">
                <a:pos x="7836" y="22"/>
              </a:cxn>
              <a:cxn ang="0">
                <a:pos x="9543" y="22"/>
              </a:cxn>
              <a:cxn ang="0">
                <a:pos x="11476" y="149"/>
              </a:cxn>
              <a:cxn ang="0">
                <a:pos x="13615" y="424"/>
              </a:cxn>
              <a:cxn ang="0">
                <a:pos x="15980" y="911"/>
              </a:cxn>
              <a:cxn ang="0">
                <a:pos x="17276" y="1251"/>
              </a:cxn>
              <a:cxn ang="0">
                <a:pos x="17276" y="1356"/>
              </a:cxn>
              <a:cxn ang="0">
                <a:pos x="17276" y="1547"/>
              </a:cxn>
              <a:cxn ang="0">
                <a:pos x="17276" y="1886"/>
              </a:cxn>
            </a:cxnLst>
            <a:rect l="0" t="0" r="r" b="b"/>
            <a:pathLst>
              <a:path w="17276" h="3326">
                <a:moveTo>
                  <a:pt x="17276" y="1886"/>
                </a:moveTo>
                <a:lnTo>
                  <a:pt x="16021" y="1568"/>
                </a:lnTo>
                <a:lnTo>
                  <a:pt x="14829" y="1293"/>
                </a:lnTo>
                <a:lnTo>
                  <a:pt x="13697" y="1059"/>
                </a:lnTo>
                <a:lnTo>
                  <a:pt x="12607" y="890"/>
                </a:lnTo>
                <a:lnTo>
                  <a:pt x="11579" y="742"/>
                </a:lnTo>
                <a:lnTo>
                  <a:pt x="10612" y="636"/>
                </a:lnTo>
                <a:lnTo>
                  <a:pt x="9687" y="572"/>
                </a:lnTo>
                <a:lnTo>
                  <a:pt x="8802" y="551"/>
                </a:lnTo>
                <a:lnTo>
                  <a:pt x="7979" y="551"/>
                </a:lnTo>
                <a:lnTo>
                  <a:pt x="7219" y="572"/>
                </a:lnTo>
                <a:lnTo>
                  <a:pt x="6478" y="636"/>
                </a:lnTo>
                <a:lnTo>
                  <a:pt x="5800" y="700"/>
                </a:lnTo>
                <a:lnTo>
                  <a:pt x="5163" y="806"/>
                </a:lnTo>
                <a:lnTo>
                  <a:pt x="4565" y="932"/>
                </a:lnTo>
                <a:lnTo>
                  <a:pt x="4031" y="1059"/>
                </a:lnTo>
                <a:lnTo>
                  <a:pt x="3517" y="1207"/>
                </a:lnTo>
                <a:lnTo>
                  <a:pt x="3044" y="1377"/>
                </a:lnTo>
                <a:lnTo>
                  <a:pt x="2612" y="1526"/>
                </a:lnTo>
                <a:lnTo>
                  <a:pt x="2221" y="1716"/>
                </a:lnTo>
                <a:lnTo>
                  <a:pt x="1851" y="1886"/>
                </a:lnTo>
                <a:lnTo>
                  <a:pt x="1543" y="2055"/>
                </a:lnTo>
                <a:lnTo>
                  <a:pt x="1254" y="2246"/>
                </a:lnTo>
                <a:lnTo>
                  <a:pt x="987" y="2415"/>
                </a:lnTo>
                <a:lnTo>
                  <a:pt x="781" y="2564"/>
                </a:lnTo>
                <a:lnTo>
                  <a:pt x="576" y="2733"/>
                </a:lnTo>
                <a:lnTo>
                  <a:pt x="412" y="2860"/>
                </a:lnTo>
                <a:lnTo>
                  <a:pt x="288" y="2987"/>
                </a:lnTo>
                <a:lnTo>
                  <a:pt x="164" y="3093"/>
                </a:lnTo>
                <a:lnTo>
                  <a:pt x="82" y="3199"/>
                </a:lnTo>
                <a:lnTo>
                  <a:pt x="41" y="3263"/>
                </a:lnTo>
                <a:lnTo>
                  <a:pt x="0" y="3305"/>
                </a:lnTo>
                <a:lnTo>
                  <a:pt x="0" y="3326"/>
                </a:lnTo>
                <a:lnTo>
                  <a:pt x="0" y="3305"/>
                </a:lnTo>
                <a:lnTo>
                  <a:pt x="21" y="3263"/>
                </a:lnTo>
                <a:lnTo>
                  <a:pt x="82" y="3178"/>
                </a:lnTo>
                <a:lnTo>
                  <a:pt x="164" y="3073"/>
                </a:lnTo>
                <a:lnTo>
                  <a:pt x="267" y="2945"/>
                </a:lnTo>
                <a:lnTo>
                  <a:pt x="390" y="2818"/>
                </a:lnTo>
                <a:lnTo>
                  <a:pt x="535" y="2648"/>
                </a:lnTo>
                <a:lnTo>
                  <a:pt x="720" y="2479"/>
                </a:lnTo>
                <a:lnTo>
                  <a:pt x="946" y="2289"/>
                </a:lnTo>
                <a:lnTo>
                  <a:pt x="1172" y="2097"/>
                </a:lnTo>
                <a:lnTo>
                  <a:pt x="1460" y="1886"/>
                </a:lnTo>
                <a:lnTo>
                  <a:pt x="1768" y="1696"/>
                </a:lnTo>
                <a:lnTo>
                  <a:pt x="2118" y="1483"/>
                </a:lnTo>
                <a:lnTo>
                  <a:pt x="2509" y="1271"/>
                </a:lnTo>
                <a:lnTo>
                  <a:pt x="2921" y="1081"/>
                </a:lnTo>
                <a:lnTo>
                  <a:pt x="3394" y="890"/>
                </a:lnTo>
                <a:lnTo>
                  <a:pt x="3887" y="720"/>
                </a:lnTo>
                <a:lnTo>
                  <a:pt x="4442" y="551"/>
                </a:lnTo>
                <a:lnTo>
                  <a:pt x="5018" y="403"/>
                </a:lnTo>
                <a:lnTo>
                  <a:pt x="5656" y="275"/>
                </a:lnTo>
                <a:lnTo>
                  <a:pt x="6335" y="170"/>
                </a:lnTo>
                <a:lnTo>
                  <a:pt x="7075" y="85"/>
                </a:lnTo>
                <a:lnTo>
                  <a:pt x="7836" y="22"/>
                </a:lnTo>
                <a:lnTo>
                  <a:pt x="8679" y="0"/>
                </a:lnTo>
                <a:lnTo>
                  <a:pt x="9543" y="22"/>
                </a:lnTo>
                <a:lnTo>
                  <a:pt x="10489" y="64"/>
                </a:lnTo>
                <a:lnTo>
                  <a:pt x="11476" y="149"/>
                </a:lnTo>
                <a:lnTo>
                  <a:pt x="12505" y="255"/>
                </a:lnTo>
                <a:lnTo>
                  <a:pt x="13615" y="424"/>
                </a:lnTo>
                <a:lnTo>
                  <a:pt x="14767" y="657"/>
                </a:lnTo>
                <a:lnTo>
                  <a:pt x="15980" y="911"/>
                </a:lnTo>
                <a:lnTo>
                  <a:pt x="17276" y="1229"/>
                </a:lnTo>
                <a:lnTo>
                  <a:pt x="17276" y="1251"/>
                </a:lnTo>
                <a:lnTo>
                  <a:pt x="17276" y="1293"/>
                </a:lnTo>
                <a:lnTo>
                  <a:pt x="17276" y="1356"/>
                </a:lnTo>
                <a:lnTo>
                  <a:pt x="17276" y="1441"/>
                </a:lnTo>
                <a:lnTo>
                  <a:pt x="17276" y="1547"/>
                </a:lnTo>
                <a:lnTo>
                  <a:pt x="17276" y="1696"/>
                </a:lnTo>
                <a:lnTo>
                  <a:pt x="17276" y="1886"/>
                </a:lnTo>
                <a:close/>
              </a:path>
            </a:pathLst>
          </a:custGeom>
          <a:solidFill>
            <a:schemeClr val="accent4">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6"/>
          <p:cNvSpPr>
            <a:spLocks/>
          </p:cNvSpPr>
          <p:nvPr userDrawn="1"/>
        </p:nvSpPr>
        <p:spPr bwMode="auto">
          <a:xfrm>
            <a:off x="523875" y="190500"/>
            <a:ext cx="8620125" cy="1658938"/>
          </a:xfrm>
          <a:custGeom>
            <a:avLst/>
            <a:gdLst/>
            <a:ahLst/>
            <a:cxnLst>
              <a:cxn ang="0">
                <a:pos x="15096" y="1483"/>
              </a:cxn>
              <a:cxn ang="0">
                <a:pos x="12916" y="1017"/>
              </a:cxn>
              <a:cxn ang="0">
                <a:pos x="10921" y="699"/>
              </a:cxn>
              <a:cxn ang="0">
                <a:pos x="9132" y="551"/>
              </a:cxn>
              <a:cxn ang="0">
                <a:pos x="7528" y="509"/>
              </a:cxn>
              <a:cxn ang="0">
                <a:pos x="6109" y="593"/>
              </a:cxn>
              <a:cxn ang="0">
                <a:pos x="4874" y="762"/>
              </a:cxn>
              <a:cxn ang="0">
                <a:pos x="3785" y="996"/>
              </a:cxn>
              <a:cxn ang="0">
                <a:pos x="2859" y="1293"/>
              </a:cxn>
              <a:cxn ang="0">
                <a:pos x="2098" y="1610"/>
              </a:cxn>
              <a:cxn ang="0">
                <a:pos x="1440" y="1949"/>
              </a:cxn>
              <a:cxn ang="0">
                <a:pos x="947" y="2267"/>
              </a:cxn>
              <a:cxn ang="0">
                <a:pos x="556" y="2563"/>
              </a:cxn>
              <a:cxn ang="0">
                <a:pos x="267" y="2818"/>
              </a:cxn>
              <a:cxn ang="0">
                <a:pos x="83" y="3008"/>
              </a:cxn>
              <a:cxn ang="0">
                <a:pos x="0" y="3114"/>
              </a:cxn>
              <a:cxn ang="0">
                <a:pos x="0" y="3114"/>
              </a:cxn>
              <a:cxn ang="0">
                <a:pos x="83" y="2987"/>
              </a:cxn>
              <a:cxn ang="0">
                <a:pos x="247" y="2776"/>
              </a:cxn>
              <a:cxn ang="0">
                <a:pos x="515" y="2500"/>
              </a:cxn>
              <a:cxn ang="0">
                <a:pos x="885" y="2161"/>
              </a:cxn>
              <a:cxn ang="0">
                <a:pos x="1379" y="1780"/>
              </a:cxn>
              <a:cxn ang="0">
                <a:pos x="1995" y="1399"/>
              </a:cxn>
              <a:cxn ang="0">
                <a:pos x="2757" y="1017"/>
              </a:cxn>
              <a:cxn ang="0">
                <a:pos x="3661" y="678"/>
              </a:cxn>
              <a:cxn ang="0">
                <a:pos x="4731" y="381"/>
              </a:cxn>
              <a:cxn ang="0">
                <a:pos x="5985" y="170"/>
              </a:cxn>
              <a:cxn ang="0">
                <a:pos x="7404" y="42"/>
              </a:cxn>
              <a:cxn ang="0">
                <a:pos x="9009" y="22"/>
              </a:cxn>
              <a:cxn ang="0">
                <a:pos x="10818" y="127"/>
              </a:cxn>
              <a:cxn ang="0">
                <a:pos x="12834" y="403"/>
              </a:cxn>
              <a:cxn ang="0">
                <a:pos x="15075" y="868"/>
              </a:cxn>
              <a:cxn ang="0">
                <a:pos x="16289" y="1186"/>
              </a:cxn>
              <a:cxn ang="0">
                <a:pos x="16289" y="1271"/>
              </a:cxn>
              <a:cxn ang="0">
                <a:pos x="16289" y="1461"/>
              </a:cxn>
              <a:cxn ang="0">
                <a:pos x="16289" y="1780"/>
              </a:cxn>
            </a:cxnLst>
            <a:rect l="0" t="0" r="r" b="b"/>
            <a:pathLst>
              <a:path w="16289" h="3135">
                <a:moveTo>
                  <a:pt x="16289" y="1780"/>
                </a:moveTo>
                <a:lnTo>
                  <a:pt x="15096" y="1483"/>
                </a:lnTo>
                <a:lnTo>
                  <a:pt x="13985" y="1229"/>
                </a:lnTo>
                <a:lnTo>
                  <a:pt x="12916" y="1017"/>
                </a:lnTo>
                <a:lnTo>
                  <a:pt x="11888" y="826"/>
                </a:lnTo>
                <a:lnTo>
                  <a:pt x="10921" y="699"/>
                </a:lnTo>
                <a:lnTo>
                  <a:pt x="9996" y="615"/>
                </a:lnTo>
                <a:lnTo>
                  <a:pt x="9132" y="551"/>
                </a:lnTo>
                <a:lnTo>
                  <a:pt x="8309" y="509"/>
                </a:lnTo>
                <a:lnTo>
                  <a:pt x="7528" y="509"/>
                </a:lnTo>
                <a:lnTo>
                  <a:pt x="6808" y="551"/>
                </a:lnTo>
                <a:lnTo>
                  <a:pt x="6109" y="593"/>
                </a:lnTo>
                <a:lnTo>
                  <a:pt x="5471" y="678"/>
                </a:lnTo>
                <a:lnTo>
                  <a:pt x="4874" y="762"/>
                </a:lnTo>
                <a:lnTo>
                  <a:pt x="4319" y="868"/>
                </a:lnTo>
                <a:lnTo>
                  <a:pt x="3785" y="996"/>
                </a:lnTo>
                <a:lnTo>
                  <a:pt x="3312" y="1144"/>
                </a:lnTo>
                <a:lnTo>
                  <a:pt x="2859" y="1293"/>
                </a:lnTo>
                <a:lnTo>
                  <a:pt x="2468" y="1441"/>
                </a:lnTo>
                <a:lnTo>
                  <a:pt x="2098" y="1610"/>
                </a:lnTo>
                <a:lnTo>
                  <a:pt x="1748" y="1780"/>
                </a:lnTo>
                <a:lnTo>
                  <a:pt x="1440" y="1949"/>
                </a:lnTo>
                <a:lnTo>
                  <a:pt x="1172" y="2119"/>
                </a:lnTo>
                <a:lnTo>
                  <a:pt x="947" y="2267"/>
                </a:lnTo>
                <a:lnTo>
                  <a:pt x="720" y="2415"/>
                </a:lnTo>
                <a:lnTo>
                  <a:pt x="556" y="2563"/>
                </a:lnTo>
                <a:lnTo>
                  <a:pt x="391" y="2712"/>
                </a:lnTo>
                <a:lnTo>
                  <a:pt x="267" y="2818"/>
                </a:lnTo>
                <a:lnTo>
                  <a:pt x="165" y="2924"/>
                </a:lnTo>
                <a:lnTo>
                  <a:pt x="83" y="3008"/>
                </a:lnTo>
                <a:lnTo>
                  <a:pt x="41" y="3072"/>
                </a:lnTo>
                <a:lnTo>
                  <a:pt x="0" y="3114"/>
                </a:lnTo>
                <a:lnTo>
                  <a:pt x="0" y="3135"/>
                </a:lnTo>
                <a:lnTo>
                  <a:pt x="0" y="3114"/>
                </a:lnTo>
                <a:lnTo>
                  <a:pt x="21" y="3072"/>
                </a:lnTo>
                <a:lnTo>
                  <a:pt x="83" y="2987"/>
                </a:lnTo>
                <a:lnTo>
                  <a:pt x="144" y="2902"/>
                </a:lnTo>
                <a:lnTo>
                  <a:pt x="247" y="2776"/>
                </a:lnTo>
                <a:lnTo>
                  <a:pt x="370" y="2648"/>
                </a:lnTo>
                <a:lnTo>
                  <a:pt x="515" y="2500"/>
                </a:lnTo>
                <a:lnTo>
                  <a:pt x="679" y="2331"/>
                </a:lnTo>
                <a:lnTo>
                  <a:pt x="885" y="2161"/>
                </a:lnTo>
                <a:lnTo>
                  <a:pt x="1111" y="1970"/>
                </a:lnTo>
                <a:lnTo>
                  <a:pt x="1379" y="1780"/>
                </a:lnTo>
                <a:lnTo>
                  <a:pt x="1666" y="1589"/>
                </a:lnTo>
                <a:lnTo>
                  <a:pt x="1995" y="1399"/>
                </a:lnTo>
                <a:lnTo>
                  <a:pt x="2366" y="1207"/>
                </a:lnTo>
                <a:lnTo>
                  <a:pt x="2757" y="1017"/>
                </a:lnTo>
                <a:lnTo>
                  <a:pt x="3188" y="848"/>
                </a:lnTo>
                <a:lnTo>
                  <a:pt x="3661" y="678"/>
                </a:lnTo>
                <a:lnTo>
                  <a:pt x="4176" y="529"/>
                </a:lnTo>
                <a:lnTo>
                  <a:pt x="4731" y="381"/>
                </a:lnTo>
                <a:lnTo>
                  <a:pt x="5327" y="254"/>
                </a:lnTo>
                <a:lnTo>
                  <a:pt x="5985" y="170"/>
                </a:lnTo>
                <a:lnTo>
                  <a:pt x="6664" y="84"/>
                </a:lnTo>
                <a:lnTo>
                  <a:pt x="7404" y="42"/>
                </a:lnTo>
                <a:lnTo>
                  <a:pt x="8165" y="0"/>
                </a:lnTo>
                <a:lnTo>
                  <a:pt x="9009" y="22"/>
                </a:lnTo>
                <a:lnTo>
                  <a:pt x="9893" y="64"/>
                </a:lnTo>
                <a:lnTo>
                  <a:pt x="10818" y="127"/>
                </a:lnTo>
                <a:lnTo>
                  <a:pt x="11806" y="254"/>
                </a:lnTo>
                <a:lnTo>
                  <a:pt x="12834" y="403"/>
                </a:lnTo>
                <a:lnTo>
                  <a:pt x="13924" y="615"/>
                </a:lnTo>
                <a:lnTo>
                  <a:pt x="15075" y="868"/>
                </a:lnTo>
                <a:lnTo>
                  <a:pt x="16289" y="1165"/>
                </a:lnTo>
                <a:lnTo>
                  <a:pt x="16289" y="1186"/>
                </a:lnTo>
                <a:lnTo>
                  <a:pt x="16289" y="1229"/>
                </a:lnTo>
                <a:lnTo>
                  <a:pt x="16289" y="1271"/>
                </a:lnTo>
                <a:lnTo>
                  <a:pt x="16289" y="1355"/>
                </a:lnTo>
                <a:lnTo>
                  <a:pt x="16289" y="1461"/>
                </a:lnTo>
                <a:lnTo>
                  <a:pt x="16289" y="1610"/>
                </a:lnTo>
                <a:lnTo>
                  <a:pt x="16289" y="1780"/>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dirty="0"/>
          </a:p>
        </p:txBody>
      </p:sp>
      <p:sp>
        <p:nvSpPr>
          <p:cNvPr id="10" name="Freeform 5"/>
          <p:cNvSpPr>
            <a:spLocks/>
          </p:cNvSpPr>
          <p:nvPr userDrawn="1"/>
        </p:nvSpPr>
        <p:spPr bwMode="auto">
          <a:xfrm>
            <a:off x="892175" y="169862"/>
            <a:ext cx="8251826" cy="1679671"/>
          </a:xfrm>
          <a:custGeom>
            <a:avLst/>
            <a:gdLst/>
            <a:ahLst/>
            <a:cxnLst>
              <a:cxn ang="0">
                <a:pos x="16021" y="1568"/>
              </a:cxn>
              <a:cxn ang="0">
                <a:pos x="13697" y="1059"/>
              </a:cxn>
              <a:cxn ang="0">
                <a:pos x="11579" y="742"/>
              </a:cxn>
              <a:cxn ang="0">
                <a:pos x="9687" y="572"/>
              </a:cxn>
              <a:cxn ang="0">
                <a:pos x="7979" y="551"/>
              </a:cxn>
              <a:cxn ang="0">
                <a:pos x="6478" y="636"/>
              </a:cxn>
              <a:cxn ang="0">
                <a:pos x="5163" y="806"/>
              </a:cxn>
              <a:cxn ang="0">
                <a:pos x="4031" y="1059"/>
              </a:cxn>
              <a:cxn ang="0">
                <a:pos x="3044" y="1377"/>
              </a:cxn>
              <a:cxn ang="0">
                <a:pos x="2221" y="1716"/>
              </a:cxn>
              <a:cxn ang="0">
                <a:pos x="1543" y="2055"/>
              </a:cxn>
              <a:cxn ang="0">
                <a:pos x="987" y="2415"/>
              </a:cxn>
              <a:cxn ang="0">
                <a:pos x="576" y="2733"/>
              </a:cxn>
              <a:cxn ang="0">
                <a:pos x="288" y="2987"/>
              </a:cxn>
              <a:cxn ang="0">
                <a:pos x="82" y="3199"/>
              </a:cxn>
              <a:cxn ang="0">
                <a:pos x="0" y="3305"/>
              </a:cxn>
              <a:cxn ang="0">
                <a:pos x="0" y="3305"/>
              </a:cxn>
              <a:cxn ang="0">
                <a:pos x="82" y="3178"/>
              </a:cxn>
              <a:cxn ang="0">
                <a:pos x="267" y="2945"/>
              </a:cxn>
              <a:cxn ang="0">
                <a:pos x="535" y="2648"/>
              </a:cxn>
              <a:cxn ang="0">
                <a:pos x="946" y="2289"/>
              </a:cxn>
              <a:cxn ang="0">
                <a:pos x="1460" y="1886"/>
              </a:cxn>
              <a:cxn ang="0">
                <a:pos x="2118" y="1483"/>
              </a:cxn>
              <a:cxn ang="0">
                <a:pos x="2921" y="1081"/>
              </a:cxn>
              <a:cxn ang="0">
                <a:pos x="3887" y="720"/>
              </a:cxn>
              <a:cxn ang="0">
                <a:pos x="5018" y="403"/>
              </a:cxn>
              <a:cxn ang="0">
                <a:pos x="6335" y="170"/>
              </a:cxn>
              <a:cxn ang="0">
                <a:pos x="7836" y="22"/>
              </a:cxn>
              <a:cxn ang="0">
                <a:pos x="9543" y="22"/>
              </a:cxn>
              <a:cxn ang="0">
                <a:pos x="11476" y="149"/>
              </a:cxn>
              <a:cxn ang="0">
                <a:pos x="13615" y="424"/>
              </a:cxn>
              <a:cxn ang="0">
                <a:pos x="15980" y="911"/>
              </a:cxn>
              <a:cxn ang="0">
                <a:pos x="17276" y="1251"/>
              </a:cxn>
              <a:cxn ang="0">
                <a:pos x="17276" y="1356"/>
              </a:cxn>
              <a:cxn ang="0">
                <a:pos x="17276" y="1547"/>
              </a:cxn>
              <a:cxn ang="0">
                <a:pos x="17276" y="1886"/>
              </a:cxn>
            </a:cxnLst>
            <a:rect l="0" t="0" r="r" b="b"/>
            <a:pathLst>
              <a:path w="17276" h="3326">
                <a:moveTo>
                  <a:pt x="17276" y="1886"/>
                </a:moveTo>
                <a:lnTo>
                  <a:pt x="16021" y="1568"/>
                </a:lnTo>
                <a:lnTo>
                  <a:pt x="14829" y="1293"/>
                </a:lnTo>
                <a:lnTo>
                  <a:pt x="13697" y="1059"/>
                </a:lnTo>
                <a:lnTo>
                  <a:pt x="12607" y="890"/>
                </a:lnTo>
                <a:lnTo>
                  <a:pt x="11579" y="742"/>
                </a:lnTo>
                <a:lnTo>
                  <a:pt x="10612" y="636"/>
                </a:lnTo>
                <a:lnTo>
                  <a:pt x="9687" y="572"/>
                </a:lnTo>
                <a:lnTo>
                  <a:pt x="8802" y="551"/>
                </a:lnTo>
                <a:lnTo>
                  <a:pt x="7979" y="551"/>
                </a:lnTo>
                <a:lnTo>
                  <a:pt x="7219" y="572"/>
                </a:lnTo>
                <a:lnTo>
                  <a:pt x="6478" y="636"/>
                </a:lnTo>
                <a:lnTo>
                  <a:pt x="5800" y="700"/>
                </a:lnTo>
                <a:lnTo>
                  <a:pt x="5163" y="806"/>
                </a:lnTo>
                <a:lnTo>
                  <a:pt x="4565" y="932"/>
                </a:lnTo>
                <a:lnTo>
                  <a:pt x="4031" y="1059"/>
                </a:lnTo>
                <a:lnTo>
                  <a:pt x="3517" y="1207"/>
                </a:lnTo>
                <a:lnTo>
                  <a:pt x="3044" y="1377"/>
                </a:lnTo>
                <a:lnTo>
                  <a:pt x="2612" y="1526"/>
                </a:lnTo>
                <a:lnTo>
                  <a:pt x="2221" y="1716"/>
                </a:lnTo>
                <a:lnTo>
                  <a:pt x="1851" y="1886"/>
                </a:lnTo>
                <a:lnTo>
                  <a:pt x="1543" y="2055"/>
                </a:lnTo>
                <a:lnTo>
                  <a:pt x="1254" y="2246"/>
                </a:lnTo>
                <a:lnTo>
                  <a:pt x="987" y="2415"/>
                </a:lnTo>
                <a:lnTo>
                  <a:pt x="781" y="2564"/>
                </a:lnTo>
                <a:lnTo>
                  <a:pt x="576" y="2733"/>
                </a:lnTo>
                <a:lnTo>
                  <a:pt x="412" y="2860"/>
                </a:lnTo>
                <a:lnTo>
                  <a:pt x="288" y="2987"/>
                </a:lnTo>
                <a:lnTo>
                  <a:pt x="164" y="3093"/>
                </a:lnTo>
                <a:lnTo>
                  <a:pt x="82" y="3199"/>
                </a:lnTo>
                <a:lnTo>
                  <a:pt x="41" y="3263"/>
                </a:lnTo>
                <a:lnTo>
                  <a:pt x="0" y="3305"/>
                </a:lnTo>
                <a:lnTo>
                  <a:pt x="0" y="3326"/>
                </a:lnTo>
                <a:lnTo>
                  <a:pt x="0" y="3305"/>
                </a:lnTo>
                <a:lnTo>
                  <a:pt x="21" y="3263"/>
                </a:lnTo>
                <a:lnTo>
                  <a:pt x="82" y="3178"/>
                </a:lnTo>
                <a:lnTo>
                  <a:pt x="164" y="3073"/>
                </a:lnTo>
                <a:lnTo>
                  <a:pt x="267" y="2945"/>
                </a:lnTo>
                <a:lnTo>
                  <a:pt x="390" y="2818"/>
                </a:lnTo>
                <a:lnTo>
                  <a:pt x="535" y="2648"/>
                </a:lnTo>
                <a:lnTo>
                  <a:pt x="720" y="2479"/>
                </a:lnTo>
                <a:lnTo>
                  <a:pt x="946" y="2289"/>
                </a:lnTo>
                <a:lnTo>
                  <a:pt x="1172" y="2097"/>
                </a:lnTo>
                <a:lnTo>
                  <a:pt x="1460" y="1886"/>
                </a:lnTo>
                <a:lnTo>
                  <a:pt x="1768" y="1696"/>
                </a:lnTo>
                <a:lnTo>
                  <a:pt x="2118" y="1483"/>
                </a:lnTo>
                <a:lnTo>
                  <a:pt x="2509" y="1271"/>
                </a:lnTo>
                <a:lnTo>
                  <a:pt x="2921" y="1081"/>
                </a:lnTo>
                <a:lnTo>
                  <a:pt x="3394" y="890"/>
                </a:lnTo>
                <a:lnTo>
                  <a:pt x="3887" y="720"/>
                </a:lnTo>
                <a:lnTo>
                  <a:pt x="4442" y="551"/>
                </a:lnTo>
                <a:lnTo>
                  <a:pt x="5018" y="403"/>
                </a:lnTo>
                <a:lnTo>
                  <a:pt x="5656" y="275"/>
                </a:lnTo>
                <a:lnTo>
                  <a:pt x="6335" y="170"/>
                </a:lnTo>
                <a:lnTo>
                  <a:pt x="7075" y="85"/>
                </a:lnTo>
                <a:lnTo>
                  <a:pt x="7836" y="22"/>
                </a:lnTo>
                <a:lnTo>
                  <a:pt x="8679" y="0"/>
                </a:lnTo>
                <a:lnTo>
                  <a:pt x="9543" y="22"/>
                </a:lnTo>
                <a:lnTo>
                  <a:pt x="10489" y="64"/>
                </a:lnTo>
                <a:lnTo>
                  <a:pt x="11476" y="149"/>
                </a:lnTo>
                <a:lnTo>
                  <a:pt x="12505" y="255"/>
                </a:lnTo>
                <a:lnTo>
                  <a:pt x="13615" y="424"/>
                </a:lnTo>
                <a:lnTo>
                  <a:pt x="14767" y="657"/>
                </a:lnTo>
                <a:lnTo>
                  <a:pt x="15980" y="911"/>
                </a:lnTo>
                <a:lnTo>
                  <a:pt x="17276" y="1229"/>
                </a:lnTo>
                <a:lnTo>
                  <a:pt x="17276" y="1251"/>
                </a:lnTo>
                <a:lnTo>
                  <a:pt x="17276" y="1293"/>
                </a:lnTo>
                <a:lnTo>
                  <a:pt x="17276" y="1356"/>
                </a:lnTo>
                <a:lnTo>
                  <a:pt x="17276" y="1441"/>
                </a:lnTo>
                <a:lnTo>
                  <a:pt x="17276" y="1547"/>
                </a:lnTo>
                <a:lnTo>
                  <a:pt x="17276" y="1696"/>
                </a:lnTo>
                <a:lnTo>
                  <a:pt x="17276" y="1886"/>
                </a:lnTo>
                <a:close/>
              </a:path>
            </a:pathLst>
          </a:custGeom>
          <a:solidFill>
            <a:schemeClr val="accent4">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p:cNvSpPr>
            <a:spLocks/>
          </p:cNvSpPr>
          <p:nvPr userDrawn="1"/>
        </p:nvSpPr>
        <p:spPr bwMode="auto">
          <a:xfrm>
            <a:off x="533400" y="322262"/>
            <a:ext cx="8610600" cy="1582738"/>
          </a:xfrm>
          <a:custGeom>
            <a:avLst/>
            <a:gdLst/>
            <a:ahLst/>
            <a:cxnLst>
              <a:cxn ang="0">
                <a:pos x="15096" y="1483"/>
              </a:cxn>
              <a:cxn ang="0">
                <a:pos x="12916" y="1017"/>
              </a:cxn>
              <a:cxn ang="0">
                <a:pos x="10921" y="699"/>
              </a:cxn>
              <a:cxn ang="0">
                <a:pos x="9132" y="551"/>
              </a:cxn>
              <a:cxn ang="0">
                <a:pos x="7528" y="509"/>
              </a:cxn>
              <a:cxn ang="0">
                <a:pos x="6109" y="593"/>
              </a:cxn>
              <a:cxn ang="0">
                <a:pos x="4874" y="762"/>
              </a:cxn>
              <a:cxn ang="0">
                <a:pos x="3785" y="996"/>
              </a:cxn>
              <a:cxn ang="0">
                <a:pos x="2859" y="1293"/>
              </a:cxn>
              <a:cxn ang="0">
                <a:pos x="2098" y="1610"/>
              </a:cxn>
              <a:cxn ang="0">
                <a:pos x="1440" y="1949"/>
              </a:cxn>
              <a:cxn ang="0">
                <a:pos x="947" y="2267"/>
              </a:cxn>
              <a:cxn ang="0">
                <a:pos x="556" y="2563"/>
              </a:cxn>
              <a:cxn ang="0">
                <a:pos x="267" y="2818"/>
              </a:cxn>
              <a:cxn ang="0">
                <a:pos x="83" y="3008"/>
              </a:cxn>
              <a:cxn ang="0">
                <a:pos x="0" y="3114"/>
              </a:cxn>
              <a:cxn ang="0">
                <a:pos x="0" y="3114"/>
              </a:cxn>
              <a:cxn ang="0">
                <a:pos x="83" y="2987"/>
              </a:cxn>
              <a:cxn ang="0">
                <a:pos x="247" y="2776"/>
              </a:cxn>
              <a:cxn ang="0">
                <a:pos x="515" y="2500"/>
              </a:cxn>
              <a:cxn ang="0">
                <a:pos x="885" y="2161"/>
              </a:cxn>
              <a:cxn ang="0">
                <a:pos x="1379" y="1780"/>
              </a:cxn>
              <a:cxn ang="0">
                <a:pos x="1995" y="1399"/>
              </a:cxn>
              <a:cxn ang="0">
                <a:pos x="2757" y="1017"/>
              </a:cxn>
              <a:cxn ang="0">
                <a:pos x="3661" y="678"/>
              </a:cxn>
              <a:cxn ang="0">
                <a:pos x="4731" y="381"/>
              </a:cxn>
              <a:cxn ang="0">
                <a:pos x="5985" y="170"/>
              </a:cxn>
              <a:cxn ang="0">
                <a:pos x="7404" y="42"/>
              </a:cxn>
              <a:cxn ang="0">
                <a:pos x="9009" y="22"/>
              </a:cxn>
              <a:cxn ang="0">
                <a:pos x="10818" y="127"/>
              </a:cxn>
              <a:cxn ang="0">
                <a:pos x="12834" y="403"/>
              </a:cxn>
              <a:cxn ang="0">
                <a:pos x="15075" y="868"/>
              </a:cxn>
              <a:cxn ang="0">
                <a:pos x="16289" y="1186"/>
              </a:cxn>
              <a:cxn ang="0">
                <a:pos x="16289" y="1271"/>
              </a:cxn>
              <a:cxn ang="0">
                <a:pos x="16289" y="1461"/>
              </a:cxn>
              <a:cxn ang="0">
                <a:pos x="16289" y="1780"/>
              </a:cxn>
            </a:cxnLst>
            <a:rect l="0" t="0" r="r" b="b"/>
            <a:pathLst>
              <a:path w="16289" h="3135">
                <a:moveTo>
                  <a:pt x="16289" y="1780"/>
                </a:moveTo>
                <a:lnTo>
                  <a:pt x="15096" y="1483"/>
                </a:lnTo>
                <a:lnTo>
                  <a:pt x="13985" y="1229"/>
                </a:lnTo>
                <a:lnTo>
                  <a:pt x="12916" y="1017"/>
                </a:lnTo>
                <a:lnTo>
                  <a:pt x="11888" y="826"/>
                </a:lnTo>
                <a:lnTo>
                  <a:pt x="10921" y="699"/>
                </a:lnTo>
                <a:lnTo>
                  <a:pt x="9996" y="615"/>
                </a:lnTo>
                <a:lnTo>
                  <a:pt x="9132" y="551"/>
                </a:lnTo>
                <a:lnTo>
                  <a:pt x="8309" y="509"/>
                </a:lnTo>
                <a:lnTo>
                  <a:pt x="7528" y="509"/>
                </a:lnTo>
                <a:lnTo>
                  <a:pt x="6808" y="551"/>
                </a:lnTo>
                <a:lnTo>
                  <a:pt x="6109" y="593"/>
                </a:lnTo>
                <a:lnTo>
                  <a:pt x="5471" y="678"/>
                </a:lnTo>
                <a:lnTo>
                  <a:pt x="4874" y="762"/>
                </a:lnTo>
                <a:lnTo>
                  <a:pt x="4319" y="868"/>
                </a:lnTo>
                <a:lnTo>
                  <a:pt x="3785" y="996"/>
                </a:lnTo>
                <a:lnTo>
                  <a:pt x="3312" y="1144"/>
                </a:lnTo>
                <a:lnTo>
                  <a:pt x="2859" y="1293"/>
                </a:lnTo>
                <a:lnTo>
                  <a:pt x="2468" y="1441"/>
                </a:lnTo>
                <a:lnTo>
                  <a:pt x="2098" y="1610"/>
                </a:lnTo>
                <a:lnTo>
                  <a:pt x="1748" y="1780"/>
                </a:lnTo>
                <a:lnTo>
                  <a:pt x="1440" y="1949"/>
                </a:lnTo>
                <a:lnTo>
                  <a:pt x="1172" y="2119"/>
                </a:lnTo>
                <a:lnTo>
                  <a:pt x="947" y="2267"/>
                </a:lnTo>
                <a:lnTo>
                  <a:pt x="720" y="2415"/>
                </a:lnTo>
                <a:lnTo>
                  <a:pt x="556" y="2563"/>
                </a:lnTo>
                <a:lnTo>
                  <a:pt x="391" y="2712"/>
                </a:lnTo>
                <a:lnTo>
                  <a:pt x="267" y="2818"/>
                </a:lnTo>
                <a:lnTo>
                  <a:pt x="165" y="2924"/>
                </a:lnTo>
                <a:lnTo>
                  <a:pt x="83" y="3008"/>
                </a:lnTo>
                <a:lnTo>
                  <a:pt x="41" y="3072"/>
                </a:lnTo>
                <a:lnTo>
                  <a:pt x="0" y="3114"/>
                </a:lnTo>
                <a:lnTo>
                  <a:pt x="0" y="3135"/>
                </a:lnTo>
                <a:lnTo>
                  <a:pt x="0" y="3114"/>
                </a:lnTo>
                <a:lnTo>
                  <a:pt x="21" y="3072"/>
                </a:lnTo>
                <a:lnTo>
                  <a:pt x="83" y="2987"/>
                </a:lnTo>
                <a:lnTo>
                  <a:pt x="144" y="2902"/>
                </a:lnTo>
                <a:lnTo>
                  <a:pt x="247" y="2776"/>
                </a:lnTo>
                <a:lnTo>
                  <a:pt x="370" y="2648"/>
                </a:lnTo>
                <a:lnTo>
                  <a:pt x="515" y="2500"/>
                </a:lnTo>
                <a:lnTo>
                  <a:pt x="679" y="2331"/>
                </a:lnTo>
                <a:lnTo>
                  <a:pt x="885" y="2161"/>
                </a:lnTo>
                <a:lnTo>
                  <a:pt x="1111" y="1970"/>
                </a:lnTo>
                <a:lnTo>
                  <a:pt x="1379" y="1780"/>
                </a:lnTo>
                <a:lnTo>
                  <a:pt x="1666" y="1589"/>
                </a:lnTo>
                <a:lnTo>
                  <a:pt x="1995" y="1399"/>
                </a:lnTo>
                <a:lnTo>
                  <a:pt x="2366" y="1207"/>
                </a:lnTo>
                <a:lnTo>
                  <a:pt x="2757" y="1017"/>
                </a:lnTo>
                <a:lnTo>
                  <a:pt x="3188" y="848"/>
                </a:lnTo>
                <a:lnTo>
                  <a:pt x="3661" y="678"/>
                </a:lnTo>
                <a:lnTo>
                  <a:pt x="4176" y="529"/>
                </a:lnTo>
                <a:lnTo>
                  <a:pt x="4731" y="381"/>
                </a:lnTo>
                <a:lnTo>
                  <a:pt x="5327" y="254"/>
                </a:lnTo>
                <a:lnTo>
                  <a:pt x="5985" y="170"/>
                </a:lnTo>
                <a:lnTo>
                  <a:pt x="6664" y="84"/>
                </a:lnTo>
                <a:lnTo>
                  <a:pt x="7404" y="42"/>
                </a:lnTo>
                <a:lnTo>
                  <a:pt x="8165" y="0"/>
                </a:lnTo>
                <a:lnTo>
                  <a:pt x="9009" y="22"/>
                </a:lnTo>
                <a:lnTo>
                  <a:pt x="9893" y="64"/>
                </a:lnTo>
                <a:lnTo>
                  <a:pt x="10818" y="127"/>
                </a:lnTo>
                <a:lnTo>
                  <a:pt x="11806" y="254"/>
                </a:lnTo>
                <a:lnTo>
                  <a:pt x="12834" y="403"/>
                </a:lnTo>
                <a:lnTo>
                  <a:pt x="13924" y="615"/>
                </a:lnTo>
                <a:lnTo>
                  <a:pt x="15075" y="868"/>
                </a:lnTo>
                <a:lnTo>
                  <a:pt x="16289" y="1165"/>
                </a:lnTo>
                <a:lnTo>
                  <a:pt x="16289" y="1186"/>
                </a:lnTo>
                <a:lnTo>
                  <a:pt x="16289" y="1229"/>
                </a:lnTo>
                <a:lnTo>
                  <a:pt x="16289" y="1271"/>
                </a:lnTo>
                <a:lnTo>
                  <a:pt x="16289" y="1355"/>
                </a:lnTo>
                <a:lnTo>
                  <a:pt x="16289" y="1461"/>
                </a:lnTo>
                <a:lnTo>
                  <a:pt x="16289" y="1610"/>
                </a:lnTo>
                <a:lnTo>
                  <a:pt x="16289" y="1780"/>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p:nvPr userDrawn="1"/>
        </p:nvSpPr>
        <p:spPr>
          <a:xfrm>
            <a:off x="-10274" y="4572000"/>
            <a:ext cx="9154274" cy="2310441"/>
          </a:xfrm>
          <a:custGeom>
            <a:avLst/>
            <a:gdLst>
              <a:gd name="connsiteX0" fmla="*/ 0 w 9154274"/>
              <a:gd name="connsiteY0" fmla="*/ 1202077 h 2476072"/>
              <a:gd name="connsiteX1" fmla="*/ 3996647 w 9154274"/>
              <a:gd name="connsiteY1" fmla="*/ 1890445 h 2476072"/>
              <a:gd name="connsiteX2" fmla="*/ 6832314 w 9154274"/>
              <a:gd name="connsiteY2" fmla="*/ 1510301 h 2476072"/>
              <a:gd name="connsiteX3" fmla="*/ 9154274 w 9154274"/>
              <a:gd name="connsiteY3" fmla="*/ 0 h 2476072"/>
              <a:gd name="connsiteX4" fmla="*/ 9154274 w 9154274"/>
              <a:gd name="connsiteY4" fmla="*/ 2476072 h 2476072"/>
              <a:gd name="connsiteX5" fmla="*/ 0 w 9154274"/>
              <a:gd name="connsiteY5" fmla="*/ 2455524 h 2476072"/>
              <a:gd name="connsiteX6" fmla="*/ 0 w 9154274"/>
              <a:gd name="connsiteY6" fmla="*/ 1202077 h 2476072"/>
              <a:gd name="connsiteX0" fmla="*/ 0 w 9154274"/>
              <a:gd name="connsiteY0" fmla="*/ 1202077 h 2476072"/>
              <a:gd name="connsiteX1" fmla="*/ 3996647 w 9154274"/>
              <a:gd name="connsiteY1" fmla="*/ 1890445 h 2476072"/>
              <a:gd name="connsiteX2" fmla="*/ 6832314 w 9154274"/>
              <a:gd name="connsiteY2" fmla="*/ 1510301 h 2476072"/>
              <a:gd name="connsiteX3" fmla="*/ 9154274 w 9154274"/>
              <a:gd name="connsiteY3" fmla="*/ 0 h 2476072"/>
              <a:gd name="connsiteX4" fmla="*/ 9154274 w 9154274"/>
              <a:gd name="connsiteY4" fmla="*/ 2476072 h 2476072"/>
              <a:gd name="connsiteX5" fmla="*/ 0 w 9154274"/>
              <a:gd name="connsiteY5" fmla="*/ 2455524 h 2476072"/>
              <a:gd name="connsiteX6" fmla="*/ 0 w 9154274"/>
              <a:gd name="connsiteY6" fmla="*/ 1202077 h 2476072"/>
              <a:gd name="connsiteX0" fmla="*/ 0 w 9154274"/>
              <a:gd name="connsiteY0" fmla="*/ 1202077 h 2476072"/>
              <a:gd name="connsiteX1" fmla="*/ 3996647 w 9154274"/>
              <a:gd name="connsiteY1" fmla="*/ 1890445 h 2476072"/>
              <a:gd name="connsiteX2" fmla="*/ 6832314 w 9154274"/>
              <a:gd name="connsiteY2" fmla="*/ 1510301 h 2476072"/>
              <a:gd name="connsiteX3" fmla="*/ 9154274 w 9154274"/>
              <a:gd name="connsiteY3" fmla="*/ 0 h 2476072"/>
              <a:gd name="connsiteX4" fmla="*/ 9154274 w 9154274"/>
              <a:gd name="connsiteY4" fmla="*/ 2476072 h 2476072"/>
              <a:gd name="connsiteX5" fmla="*/ 0 w 9154274"/>
              <a:gd name="connsiteY5" fmla="*/ 2455524 h 2476072"/>
              <a:gd name="connsiteX6" fmla="*/ 0 w 9154274"/>
              <a:gd name="connsiteY6" fmla="*/ 1202077 h 2476072"/>
              <a:gd name="connsiteX0" fmla="*/ 0 w 9154274"/>
              <a:gd name="connsiteY0" fmla="*/ 1202077 h 2476072"/>
              <a:gd name="connsiteX1" fmla="*/ 3996647 w 9154274"/>
              <a:gd name="connsiteY1" fmla="*/ 1890445 h 2476072"/>
              <a:gd name="connsiteX2" fmla="*/ 6832314 w 9154274"/>
              <a:gd name="connsiteY2" fmla="*/ 1510301 h 2476072"/>
              <a:gd name="connsiteX3" fmla="*/ 9154274 w 9154274"/>
              <a:gd name="connsiteY3" fmla="*/ 0 h 2476072"/>
              <a:gd name="connsiteX4" fmla="*/ 9154274 w 9154274"/>
              <a:gd name="connsiteY4" fmla="*/ 2476072 h 2476072"/>
              <a:gd name="connsiteX5" fmla="*/ 0 w 9154274"/>
              <a:gd name="connsiteY5" fmla="*/ 2455524 h 2476072"/>
              <a:gd name="connsiteX6" fmla="*/ 0 w 9154274"/>
              <a:gd name="connsiteY6" fmla="*/ 1202077 h 2476072"/>
              <a:gd name="connsiteX0" fmla="*/ 0 w 9154274"/>
              <a:gd name="connsiteY0" fmla="*/ 1202077 h 2476072"/>
              <a:gd name="connsiteX1" fmla="*/ 3996647 w 9154274"/>
              <a:gd name="connsiteY1" fmla="*/ 1890445 h 2476072"/>
              <a:gd name="connsiteX2" fmla="*/ 9154274 w 9154274"/>
              <a:gd name="connsiteY2" fmla="*/ 0 h 2476072"/>
              <a:gd name="connsiteX3" fmla="*/ 9154274 w 9154274"/>
              <a:gd name="connsiteY3" fmla="*/ 2476072 h 2476072"/>
              <a:gd name="connsiteX4" fmla="*/ 0 w 9154274"/>
              <a:gd name="connsiteY4" fmla="*/ 2455524 h 2476072"/>
              <a:gd name="connsiteX5" fmla="*/ 0 w 9154274"/>
              <a:gd name="connsiteY5" fmla="*/ 1202077 h 2476072"/>
              <a:gd name="connsiteX0" fmla="*/ 0 w 9154274"/>
              <a:gd name="connsiteY0" fmla="*/ 1202077 h 2476072"/>
              <a:gd name="connsiteX1" fmla="*/ 3996647 w 9154274"/>
              <a:gd name="connsiteY1" fmla="*/ 1890445 h 2476072"/>
              <a:gd name="connsiteX2" fmla="*/ 9154274 w 9154274"/>
              <a:gd name="connsiteY2" fmla="*/ 0 h 2476072"/>
              <a:gd name="connsiteX3" fmla="*/ 9154274 w 9154274"/>
              <a:gd name="connsiteY3" fmla="*/ 2476072 h 2476072"/>
              <a:gd name="connsiteX4" fmla="*/ 0 w 9154274"/>
              <a:gd name="connsiteY4" fmla="*/ 2455524 h 2476072"/>
              <a:gd name="connsiteX5" fmla="*/ 0 w 9154274"/>
              <a:gd name="connsiteY5" fmla="*/ 1202077 h 2476072"/>
              <a:gd name="connsiteX0" fmla="*/ 0 w 9154274"/>
              <a:gd name="connsiteY0" fmla="*/ 1202077 h 2476072"/>
              <a:gd name="connsiteX1" fmla="*/ 3996647 w 9154274"/>
              <a:gd name="connsiteY1" fmla="*/ 1890445 h 2476072"/>
              <a:gd name="connsiteX2" fmla="*/ 9154274 w 9154274"/>
              <a:gd name="connsiteY2" fmla="*/ 0 h 2476072"/>
              <a:gd name="connsiteX3" fmla="*/ 9154274 w 9154274"/>
              <a:gd name="connsiteY3" fmla="*/ 2476072 h 2476072"/>
              <a:gd name="connsiteX4" fmla="*/ 0 w 9154274"/>
              <a:gd name="connsiteY4" fmla="*/ 2455524 h 2476072"/>
              <a:gd name="connsiteX5" fmla="*/ 0 w 9154274"/>
              <a:gd name="connsiteY5" fmla="*/ 1202077 h 2476072"/>
              <a:gd name="connsiteX0" fmla="*/ 0 w 9154274"/>
              <a:gd name="connsiteY0" fmla="*/ 1202077 h 2476072"/>
              <a:gd name="connsiteX1" fmla="*/ 3996647 w 9154274"/>
              <a:gd name="connsiteY1" fmla="*/ 1890445 h 2476072"/>
              <a:gd name="connsiteX2" fmla="*/ 9154274 w 9154274"/>
              <a:gd name="connsiteY2" fmla="*/ 0 h 2476072"/>
              <a:gd name="connsiteX3" fmla="*/ 9154274 w 9154274"/>
              <a:gd name="connsiteY3" fmla="*/ 2476072 h 2476072"/>
              <a:gd name="connsiteX4" fmla="*/ 0 w 9154274"/>
              <a:gd name="connsiteY4" fmla="*/ 2455524 h 2476072"/>
              <a:gd name="connsiteX5" fmla="*/ 0 w 9154274"/>
              <a:gd name="connsiteY5" fmla="*/ 1202077 h 2476072"/>
              <a:gd name="connsiteX0" fmla="*/ 0 w 9154274"/>
              <a:gd name="connsiteY0" fmla="*/ 1202077 h 2476072"/>
              <a:gd name="connsiteX1" fmla="*/ 3996647 w 9154274"/>
              <a:gd name="connsiteY1" fmla="*/ 1890445 h 2476072"/>
              <a:gd name="connsiteX2" fmla="*/ 9154274 w 9154274"/>
              <a:gd name="connsiteY2" fmla="*/ 0 h 2476072"/>
              <a:gd name="connsiteX3" fmla="*/ 9154274 w 9154274"/>
              <a:gd name="connsiteY3" fmla="*/ 2476072 h 2476072"/>
              <a:gd name="connsiteX4" fmla="*/ 0 w 9154274"/>
              <a:gd name="connsiteY4" fmla="*/ 2455524 h 2476072"/>
              <a:gd name="connsiteX5" fmla="*/ 0 w 9154274"/>
              <a:gd name="connsiteY5" fmla="*/ 1202077 h 2476072"/>
              <a:gd name="connsiteX0" fmla="*/ 0 w 9154274"/>
              <a:gd name="connsiteY0" fmla="*/ 1202077 h 2476072"/>
              <a:gd name="connsiteX1" fmla="*/ 3996647 w 9154274"/>
              <a:gd name="connsiteY1" fmla="*/ 1890445 h 2476072"/>
              <a:gd name="connsiteX2" fmla="*/ 9154274 w 9154274"/>
              <a:gd name="connsiteY2" fmla="*/ 0 h 2476072"/>
              <a:gd name="connsiteX3" fmla="*/ 9154274 w 9154274"/>
              <a:gd name="connsiteY3" fmla="*/ 2476072 h 2476072"/>
              <a:gd name="connsiteX4" fmla="*/ 0 w 9154274"/>
              <a:gd name="connsiteY4" fmla="*/ 2455524 h 2476072"/>
              <a:gd name="connsiteX5" fmla="*/ 0 w 9154274"/>
              <a:gd name="connsiteY5" fmla="*/ 1202077 h 2476072"/>
              <a:gd name="connsiteX0" fmla="*/ 12324 w 9166598"/>
              <a:gd name="connsiteY0" fmla="*/ 1202077 h 3995891"/>
              <a:gd name="connsiteX1" fmla="*/ 4008971 w 9166598"/>
              <a:gd name="connsiteY1" fmla="*/ 1890445 h 3995891"/>
              <a:gd name="connsiteX2" fmla="*/ 9166598 w 9166598"/>
              <a:gd name="connsiteY2" fmla="*/ 0 h 3995891"/>
              <a:gd name="connsiteX3" fmla="*/ 9166598 w 9166598"/>
              <a:gd name="connsiteY3" fmla="*/ 2476072 h 3995891"/>
              <a:gd name="connsiteX4" fmla="*/ 12324 w 9166598"/>
              <a:gd name="connsiteY4" fmla="*/ 2455524 h 3995891"/>
              <a:gd name="connsiteX5" fmla="*/ 12324 w 9166598"/>
              <a:gd name="connsiteY5" fmla="*/ 1202077 h 3995891"/>
              <a:gd name="connsiteX0" fmla="*/ 12324 w 9166598"/>
              <a:gd name="connsiteY0" fmla="*/ 1202077 h 3995891"/>
              <a:gd name="connsiteX1" fmla="*/ 4008971 w 9166598"/>
              <a:gd name="connsiteY1" fmla="*/ 1890445 h 3995891"/>
              <a:gd name="connsiteX2" fmla="*/ 9166598 w 9166598"/>
              <a:gd name="connsiteY2" fmla="*/ 0 h 3995891"/>
              <a:gd name="connsiteX3" fmla="*/ 9166598 w 9166598"/>
              <a:gd name="connsiteY3" fmla="*/ 2476072 h 3995891"/>
              <a:gd name="connsiteX4" fmla="*/ 12324 w 9166598"/>
              <a:gd name="connsiteY4" fmla="*/ 2455524 h 3995891"/>
              <a:gd name="connsiteX5" fmla="*/ 12324 w 9166598"/>
              <a:gd name="connsiteY5" fmla="*/ 1202077 h 3995891"/>
              <a:gd name="connsiteX0" fmla="*/ 12324 w 9166598"/>
              <a:gd name="connsiteY0" fmla="*/ 1202077 h 3995891"/>
              <a:gd name="connsiteX1" fmla="*/ 4008971 w 9166598"/>
              <a:gd name="connsiteY1" fmla="*/ 1890445 h 3995891"/>
              <a:gd name="connsiteX2" fmla="*/ 9166598 w 9166598"/>
              <a:gd name="connsiteY2" fmla="*/ 0 h 3995891"/>
              <a:gd name="connsiteX3" fmla="*/ 9166598 w 9166598"/>
              <a:gd name="connsiteY3" fmla="*/ 2476072 h 3995891"/>
              <a:gd name="connsiteX4" fmla="*/ 12324 w 9166598"/>
              <a:gd name="connsiteY4" fmla="*/ 2455524 h 3995891"/>
              <a:gd name="connsiteX5" fmla="*/ 12324 w 9166598"/>
              <a:gd name="connsiteY5" fmla="*/ 1202077 h 3995891"/>
              <a:gd name="connsiteX0" fmla="*/ 0 w 9154274"/>
              <a:gd name="connsiteY0" fmla="*/ 1202077 h 3049861"/>
              <a:gd name="connsiteX1" fmla="*/ 3996647 w 9154274"/>
              <a:gd name="connsiteY1" fmla="*/ 1890445 h 3049861"/>
              <a:gd name="connsiteX2" fmla="*/ 9154274 w 9154274"/>
              <a:gd name="connsiteY2" fmla="*/ 0 h 3049861"/>
              <a:gd name="connsiteX3" fmla="*/ 9154274 w 9154274"/>
              <a:gd name="connsiteY3" fmla="*/ 2476072 h 3049861"/>
              <a:gd name="connsiteX4" fmla="*/ 0 w 9154274"/>
              <a:gd name="connsiteY4" fmla="*/ 2455524 h 3049861"/>
              <a:gd name="connsiteX5" fmla="*/ 0 w 9154274"/>
              <a:gd name="connsiteY5" fmla="*/ 1202077 h 3049861"/>
              <a:gd name="connsiteX0" fmla="*/ 0 w 9154274"/>
              <a:gd name="connsiteY0" fmla="*/ 1202077 h 3049861"/>
              <a:gd name="connsiteX1" fmla="*/ 3996647 w 9154274"/>
              <a:gd name="connsiteY1" fmla="*/ 1890445 h 3049861"/>
              <a:gd name="connsiteX2" fmla="*/ 9154274 w 9154274"/>
              <a:gd name="connsiteY2" fmla="*/ 0 h 3049861"/>
              <a:gd name="connsiteX3" fmla="*/ 9154274 w 9154274"/>
              <a:gd name="connsiteY3" fmla="*/ 2476072 h 3049861"/>
              <a:gd name="connsiteX4" fmla="*/ 0 w 9154274"/>
              <a:gd name="connsiteY4" fmla="*/ 2455524 h 3049861"/>
              <a:gd name="connsiteX5" fmla="*/ 0 w 9154274"/>
              <a:gd name="connsiteY5" fmla="*/ 1202077 h 3049861"/>
              <a:gd name="connsiteX0" fmla="*/ 0 w 9154274"/>
              <a:gd name="connsiteY0" fmla="*/ 1202077 h 2885326"/>
              <a:gd name="connsiteX1" fmla="*/ 3996647 w 9154274"/>
              <a:gd name="connsiteY1" fmla="*/ 1890445 h 2885326"/>
              <a:gd name="connsiteX2" fmla="*/ 9154274 w 9154274"/>
              <a:gd name="connsiteY2" fmla="*/ 0 h 2885326"/>
              <a:gd name="connsiteX3" fmla="*/ 9154274 w 9154274"/>
              <a:gd name="connsiteY3" fmla="*/ 2476072 h 2885326"/>
              <a:gd name="connsiteX4" fmla="*/ 0 w 9154274"/>
              <a:gd name="connsiteY4" fmla="*/ 2455524 h 2885326"/>
              <a:gd name="connsiteX5" fmla="*/ 0 w 9154274"/>
              <a:gd name="connsiteY5" fmla="*/ 1202077 h 2885326"/>
              <a:gd name="connsiteX0" fmla="*/ 0 w 9154274"/>
              <a:gd name="connsiteY0" fmla="*/ 1202077 h 2476072"/>
              <a:gd name="connsiteX1" fmla="*/ 3996647 w 9154274"/>
              <a:gd name="connsiteY1" fmla="*/ 1890445 h 2476072"/>
              <a:gd name="connsiteX2" fmla="*/ 9154274 w 9154274"/>
              <a:gd name="connsiteY2" fmla="*/ 0 h 2476072"/>
              <a:gd name="connsiteX3" fmla="*/ 9154274 w 9154274"/>
              <a:gd name="connsiteY3" fmla="*/ 2476072 h 2476072"/>
              <a:gd name="connsiteX4" fmla="*/ 0 w 9154274"/>
              <a:gd name="connsiteY4" fmla="*/ 2455524 h 2476072"/>
              <a:gd name="connsiteX5" fmla="*/ 0 w 9154274"/>
              <a:gd name="connsiteY5" fmla="*/ 1202077 h 2476072"/>
              <a:gd name="connsiteX0" fmla="*/ 0 w 9154274"/>
              <a:gd name="connsiteY0" fmla="*/ 1202077 h 2476072"/>
              <a:gd name="connsiteX1" fmla="*/ 3996647 w 9154274"/>
              <a:gd name="connsiteY1" fmla="*/ 1890445 h 2476072"/>
              <a:gd name="connsiteX2" fmla="*/ 9154274 w 9154274"/>
              <a:gd name="connsiteY2" fmla="*/ 0 h 2476072"/>
              <a:gd name="connsiteX3" fmla="*/ 9154274 w 9154274"/>
              <a:gd name="connsiteY3" fmla="*/ 2476072 h 2476072"/>
              <a:gd name="connsiteX4" fmla="*/ 0 w 9154274"/>
              <a:gd name="connsiteY4" fmla="*/ 2455524 h 2476072"/>
              <a:gd name="connsiteX5" fmla="*/ 0 w 9154274"/>
              <a:gd name="connsiteY5" fmla="*/ 1202077 h 247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4274" h="2476072">
                <a:moveTo>
                  <a:pt x="0" y="1202077"/>
                </a:moveTo>
                <a:cubicBezTo>
                  <a:pt x="875016" y="1451225"/>
                  <a:pt x="2273156" y="1880171"/>
                  <a:pt x="3996647" y="1890445"/>
                </a:cubicBezTo>
                <a:cubicBezTo>
                  <a:pt x="7798941" y="1960652"/>
                  <a:pt x="8793822" y="505146"/>
                  <a:pt x="9154274" y="0"/>
                </a:cubicBezTo>
                <a:lnTo>
                  <a:pt x="9154274" y="2476072"/>
                </a:lnTo>
                <a:lnTo>
                  <a:pt x="0" y="2455524"/>
                </a:lnTo>
                <a:cubicBezTo>
                  <a:pt x="3425" y="2027434"/>
                  <a:pt x="6849" y="1599344"/>
                  <a:pt x="0" y="1202077"/>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a:spLocks/>
          </p:cNvSpPr>
          <p:nvPr userDrawn="1"/>
        </p:nvSpPr>
        <p:spPr bwMode="auto">
          <a:xfrm flipV="1">
            <a:off x="0" y="4114800"/>
            <a:ext cx="8991600" cy="38100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9"/>
          <p:cNvSpPr>
            <a:spLocks/>
          </p:cNvSpPr>
          <p:nvPr userDrawn="1"/>
        </p:nvSpPr>
        <p:spPr bwMode="auto">
          <a:xfrm flipV="1">
            <a:off x="0" y="4571999"/>
            <a:ext cx="9144000" cy="3251199"/>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8646-8CEC-4AE4-B1E7-ADF9D885FD96}" type="datetimeFigureOut">
              <a:rPr lang="en-US" smtClean="0"/>
              <a:pPr/>
              <a:t>8/26/2015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81E8-6DE5-4C92-89BE-5D6CD56A8BF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accent3">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5">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5">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5">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5">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F2618-C234-4528-BB60-72360CB0937F}" type="datetimeFigureOut">
              <a:rPr lang="en-US" smtClean="0"/>
              <a:pPr/>
              <a:t>8/26/2015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892433"/>
          </a:xfrm>
        </p:spPr>
        <p:txBody>
          <a:bodyPr/>
          <a:lstStyle/>
          <a:p>
            <a:pPr algn="ctr"/>
            <a:r>
              <a:rPr lang="en-US" dirty="0" smtClean="0">
                <a:solidFill>
                  <a:schemeClr val="accent4">
                    <a:lumMod val="20000"/>
                    <a:lumOff val="80000"/>
                  </a:schemeClr>
                </a:solidFill>
              </a:rPr>
              <a:t>Crime Data</a:t>
            </a:r>
            <a:endParaRPr lang="en-US" dirty="0">
              <a:solidFill>
                <a:schemeClr val="accent4">
                  <a:lumMod val="20000"/>
                  <a:lumOff val="80000"/>
                </a:schemeClr>
              </a:solidFill>
            </a:endParaRPr>
          </a:p>
        </p:txBody>
      </p:sp>
      <p:sp>
        <p:nvSpPr>
          <p:cNvPr id="3" name="Subtitle 2"/>
          <p:cNvSpPr>
            <a:spLocks noGrp="1"/>
          </p:cNvSpPr>
          <p:nvPr>
            <p:ph type="subTitle" idx="1"/>
          </p:nvPr>
        </p:nvSpPr>
        <p:spPr>
          <a:xfrm>
            <a:off x="685800" y="2564368"/>
            <a:ext cx="7772400" cy="461665"/>
          </a:xfrm>
        </p:spPr>
        <p:txBody>
          <a:bodyPr>
            <a:normAutofit/>
          </a:bodyPr>
          <a:lstStyle/>
          <a:p>
            <a:pPr algn="ctr"/>
            <a:r>
              <a:rPr lang="en-US" dirty="0" smtClean="0">
                <a:solidFill>
                  <a:schemeClr val="accent4">
                    <a:lumMod val="60000"/>
                    <a:lumOff val="40000"/>
                  </a:schemeClr>
                </a:solidFill>
              </a:rPr>
              <a:t>Weston Buck</a:t>
            </a:r>
            <a:endParaRPr lang="en-US" dirty="0">
              <a:solidFill>
                <a:schemeClr val="accent4">
                  <a:lumMod val="60000"/>
                  <a:lumOff val="4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569" y="3200400"/>
            <a:ext cx="3526217"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50000"/>
                  </a:schemeClr>
                </a:solidFill>
              </a:rPr>
              <a:t>Conclusion &amp; </a:t>
            </a:r>
            <a:r>
              <a:rPr lang="en-US" sz="1400" dirty="0" smtClean="0">
                <a:solidFill>
                  <a:schemeClr val="accent3">
                    <a:lumMod val="50000"/>
                  </a:schemeClr>
                </a:solidFill>
              </a:rPr>
              <a:t>Questions</a:t>
            </a:r>
            <a:endParaRPr lang="en-US" sz="1400" dirty="0">
              <a:solidFill>
                <a:schemeClr val="accent3">
                  <a:lumMod val="50000"/>
                </a:schemeClr>
              </a:solidFill>
            </a:endParaRPr>
          </a:p>
        </p:txBody>
      </p:sp>
      <p:sp>
        <p:nvSpPr>
          <p:cNvPr id="3" name="Content Placeholder 2"/>
          <p:cNvSpPr>
            <a:spLocks noGrp="1"/>
          </p:cNvSpPr>
          <p:nvPr>
            <p:ph idx="1"/>
          </p:nvPr>
        </p:nvSpPr>
        <p:spPr>
          <a:xfrm>
            <a:off x="457200" y="1600201"/>
            <a:ext cx="8229600" cy="2133600"/>
          </a:xfrm>
        </p:spPr>
        <p:txBody>
          <a:bodyPr>
            <a:normAutofit fontScale="92500" lnSpcReduction="10000"/>
          </a:bodyPr>
          <a:lstStyle/>
          <a:p>
            <a:r>
              <a:rPr lang="en-US" dirty="0" smtClean="0">
                <a:solidFill>
                  <a:schemeClr val="accent3">
                    <a:lumMod val="75000"/>
                  </a:schemeClr>
                </a:solidFill>
              </a:rPr>
              <a:t>Accuracy percentage of </a:t>
            </a:r>
            <a:r>
              <a:rPr lang="en-US" b="1" dirty="0" smtClean="0">
                <a:solidFill>
                  <a:schemeClr val="accent3">
                    <a:lumMod val="75000"/>
                  </a:schemeClr>
                </a:solidFill>
              </a:rPr>
              <a:t>28%</a:t>
            </a:r>
            <a:r>
              <a:rPr lang="en-US" dirty="0" smtClean="0">
                <a:solidFill>
                  <a:schemeClr val="accent3">
                    <a:lumMod val="75000"/>
                  </a:schemeClr>
                </a:solidFill>
              </a:rPr>
              <a:t> with </a:t>
            </a:r>
            <a:r>
              <a:rPr lang="en-US" dirty="0" err="1" smtClean="0">
                <a:solidFill>
                  <a:schemeClr val="accent3">
                    <a:lumMod val="75000"/>
                  </a:schemeClr>
                </a:solidFill>
              </a:rPr>
              <a:t>kNN</a:t>
            </a:r>
            <a:r>
              <a:rPr lang="en-US" dirty="0" smtClean="0">
                <a:solidFill>
                  <a:schemeClr val="accent3">
                    <a:lumMod val="75000"/>
                  </a:schemeClr>
                </a:solidFill>
              </a:rPr>
              <a:t> at </a:t>
            </a:r>
            <a:r>
              <a:rPr lang="en-US" dirty="0" smtClean="0">
                <a:solidFill>
                  <a:schemeClr val="accent3">
                    <a:lumMod val="75000"/>
                  </a:schemeClr>
                </a:solidFill>
              </a:rPr>
              <a:t>n=30</a:t>
            </a:r>
          </a:p>
          <a:p>
            <a:r>
              <a:rPr lang="en-US" dirty="0" smtClean="0">
                <a:solidFill>
                  <a:schemeClr val="accent3">
                    <a:lumMod val="75000"/>
                  </a:schemeClr>
                </a:solidFill>
              </a:rPr>
              <a:t>Accuracy percentage of </a:t>
            </a:r>
            <a:r>
              <a:rPr lang="en-US" b="1" dirty="0" smtClean="0">
                <a:solidFill>
                  <a:schemeClr val="accent3">
                    <a:lumMod val="75000"/>
                  </a:schemeClr>
                </a:solidFill>
              </a:rPr>
              <a:t>29%</a:t>
            </a:r>
            <a:r>
              <a:rPr lang="en-US" dirty="0" smtClean="0">
                <a:solidFill>
                  <a:schemeClr val="accent3">
                    <a:lumMod val="75000"/>
                  </a:schemeClr>
                </a:solidFill>
              </a:rPr>
              <a:t> with decision trees at a max depth of 5</a:t>
            </a:r>
            <a:endParaRPr lang="en-US" dirty="0" smtClean="0">
              <a:solidFill>
                <a:schemeClr val="accent3">
                  <a:lumMod val="75000"/>
                </a:schemeClr>
              </a:solidFill>
            </a:endParaRPr>
          </a:p>
          <a:p>
            <a:r>
              <a:rPr lang="en-US" dirty="0" smtClean="0">
                <a:solidFill>
                  <a:schemeClr val="accent3">
                    <a:lumMod val="75000"/>
                  </a:schemeClr>
                </a:solidFill>
              </a:rPr>
              <a:t>Accuracy percentage of </a:t>
            </a:r>
            <a:r>
              <a:rPr lang="en-US" b="1" dirty="0" smtClean="0">
                <a:solidFill>
                  <a:schemeClr val="accent3">
                    <a:lumMod val="75000"/>
                  </a:schemeClr>
                </a:solidFill>
              </a:rPr>
              <a:t>30</a:t>
            </a:r>
            <a:r>
              <a:rPr lang="en-US" b="1" dirty="0" smtClean="0">
                <a:solidFill>
                  <a:schemeClr val="accent3">
                    <a:lumMod val="75000"/>
                  </a:schemeClr>
                </a:solidFill>
              </a:rPr>
              <a:t>%</a:t>
            </a:r>
            <a:r>
              <a:rPr lang="en-US" dirty="0" smtClean="0">
                <a:solidFill>
                  <a:schemeClr val="accent3">
                    <a:lumMod val="75000"/>
                  </a:schemeClr>
                </a:solidFill>
              </a:rPr>
              <a:t> </a:t>
            </a:r>
            <a:r>
              <a:rPr lang="en-US" dirty="0" smtClean="0">
                <a:solidFill>
                  <a:schemeClr val="accent3">
                    <a:lumMod val="75000"/>
                  </a:schemeClr>
                </a:solidFill>
              </a:rPr>
              <a:t>with </a:t>
            </a:r>
            <a:r>
              <a:rPr lang="en-US" dirty="0">
                <a:solidFill>
                  <a:schemeClr val="accent3">
                    <a:lumMod val="75000"/>
                  </a:schemeClr>
                </a:solidFill>
              </a:rPr>
              <a:t>r</a:t>
            </a:r>
            <a:r>
              <a:rPr lang="en-US" dirty="0" smtClean="0">
                <a:solidFill>
                  <a:schemeClr val="accent3">
                    <a:lumMod val="75000"/>
                  </a:schemeClr>
                </a:solidFill>
              </a:rPr>
              <a:t>andom forest at </a:t>
            </a:r>
            <a:r>
              <a:rPr lang="en-US" dirty="0" smtClean="0">
                <a:solidFill>
                  <a:schemeClr val="accent3">
                    <a:lumMod val="75000"/>
                  </a:schemeClr>
                </a:solidFill>
              </a:rPr>
              <a:t>100 estimators and a max depth of 20. </a:t>
            </a:r>
            <a:endParaRPr lang="en-US" dirty="0">
              <a:solidFill>
                <a:schemeClr val="accent3">
                  <a:lumMod val="75000"/>
                </a:schemeClr>
              </a:solidFill>
            </a:endParaRPr>
          </a:p>
          <a:p>
            <a:pPr marL="0" indent="0">
              <a:buNone/>
            </a:pPr>
            <a:r>
              <a:rPr lang="en-US" dirty="0" smtClean="0">
                <a:solidFill>
                  <a:schemeClr val="accent3">
                    <a:lumMod val="75000"/>
                  </a:schemeClr>
                </a:solidFill>
              </a:rPr>
              <a:t>Question – For my address, on a Wednesday evening in 2015. What crime will </a:t>
            </a:r>
            <a:r>
              <a:rPr lang="en-US" dirty="0" smtClean="0">
                <a:solidFill>
                  <a:schemeClr val="accent3">
                    <a:lumMod val="75000"/>
                  </a:schemeClr>
                </a:solidFill>
              </a:rPr>
              <a:t>most </a:t>
            </a:r>
            <a:r>
              <a:rPr lang="en-US" dirty="0" smtClean="0">
                <a:solidFill>
                  <a:schemeClr val="accent3">
                    <a:lumMod val="75000"/>
                  </a:schemeClr>
                </a:solidFill>
              </a:rPr>
              <a:t>likely to occur?</a:t>
            </a:r>
          </a:p>
          <a:p>
            <a:pPr marL="0" indent="0">
              <a:buNone/>
            </a:pPr>
            <a:endParaRPr lang="en-US" dirty="0">
              <a:solidFill>
                <a:schemeClr val="accent3">
                  <a:lumMod val="75000"/>
                </a:schemeClr>
              </a:solidFill>
            </a:endParaRPr>
          </a:p>
        </p:txBody>
      </p:sp>
      <p:sp>
        <p:nvSpPr>
          <p:cNvPr id="4" name="TextBox 3"/>
          <p:cNvSpPr txBox="1"/>
          <p:nvPr/>
        </p:nvSpPr>
        <p:spPr>
          <a:xfrm>
            <a:off x="2328862" y="4114799"/>
            <a:ext cx="1981200" cy="2031325"/>
          </a:xfrm>
          <a:prstGeom prst="rect">
            <a:avLst/>
          </a:prstGeom>
          <a:noFill/>
        </p:spPr>
        <p:txBody>
          <a:bodyPr wrap="square" rtlCol="0">
            <a:spAutoFit/>
          </a:bodyPr>
          <a:lstStyle/>
          <a:p>
            <a:pPr marL="457200" indent="-457200">
              <a:buAutoNum type="arabicParenR"/>
            </a:pPr>
            <a:r>
              <a:rPr lang="en-US" dirty="0"/>
              <a:t>Vehicle Theft</a:t>
            </a:r>
          </a:p>
          <a:p>
            <a:pPr marL="457200" indent="-457200">
              <a:buAutoNum type="arabicParenR"/>
            </a:pPr>
            <a:r>
              <a:rPr lang="en-US" dirty="0"/>
              <a:t>Assault</a:t>
            </a:r>
          </a:p>
          <a:p>
            <a:pPr marL="457200" indent="-457200">
              <a:buAutoNum type="arabicParenR"/>
            </a:pPr>
            <a:r>
              <a:rPr lang="en-US" dirty="0"/>
              <a:t>Non-Criminal</a:t>
            </a:r>
          </a:p>
          <a:p>
            <a:pPr marL="457200" indent="-457200">
              <a:buAutoNum type="arabicParenR"/>
            </a:pPr>
            <a:r>
              <a:rPr lang="en-US" dirty="0"/>
              <a:t>Vandalism</a:t>
            </a:r>
          </a:p>
          <a:p>
            <a:pPr marL="457200" indent="-457200">
              <a:buAutoNum type="arabicParenR"/>
            </a:pPr>
            <a:r>
              <a:rPr lang="en-US" dirty="0"/>
              <a:t>Larceny</a:t>
            </a:r>
          </a:p>
          <a:p>
            <a:pPr marL="457200" indent="-457200">
              <a:buAutoNum type="arabicParenR"/>
            </a:pPr>
            <a:r>
              <a:rPr lang="en-US" dirty="0"/>
              <a:t>Weapon</a:t>
            </a:r>
          </a:p>
          <a:p>
            <a:endParaRPr lang="en-US" dirty="0"/>
          </a:p>
        </p:txBody>
      </p:sp>
      <p:sp>
        <p:nvSpPr>
          <p:cNvPr id="5" name="TextBox 4"/>
          <p:cNvSpPr txBox="1"/>
          <p:nvPr/>
        </p:nvSpPr>
        <p:spPr>
          <a:xfrm>
            <a:off x="4800600" y="4114800"/>
            <a:ext cx="2152650" cy="1754326"/>
          </a:xfrm>
          <a:prstGeom prst="rect">
            <a:avLst/>
          </a:prstGeom>
          <a:noFill/>
        </p:spPr>
        <p:txBody>
          <a:bodyPr wrap="square" rtlCol="0">
            <a:spAutoFit/>
          </a:bodyPr>
          <a:lstStyle/>
          <a:p>
            <a:r>
              <a:rPr lang="en-US" dirty="0" smtClean="0"/>
              <a:t>7) Drug/Narcotic</a:t>
            </a:r>
          </a:p>
          <a:p>
            <a:r>
              <a:rPr lang="en-US" dirty="0" smtClean="0"/>
              <a:t>8) Burglary</a:t>
            </a:r>
          </a:p>
          <a:p>
            <a:r>
              <a:rPr lang="en-US" dirty="0" smtClean="0"/>
              <a:t>9) Other Offenses</a:t>
            </a:r>
          </a:p>
          <a:p>
            <a:r>
              <a:rPr lang="en-US" dirty="0" smtClean="0"/>
              <a:t>10) Pornography</a:t>
            </a:r>
          </a:p>
          <a:p>
            <a:r>
              <a:rPr lang="en-US" dirty="0" smtClean="0"/>
              <a:t>11) Sex Offenses</a:t>
            </a:r>
          </a:p>
          <a:p>
            <a:r>
              <a:rPr lang="en-US" dirty="0" smtClean="0"/>
              <a:t>12) Embezzlement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825"/>
            <a:ext cx="8229600" cy="1143000"/>
          </a:xfrm>
        </p:spPr>
        <p:txBody>
          <a:bodyPr/>
          <a:lstStyle/>
          <a:p>
            <a:r>
              <a:rPr lang="en-US" dirty="0" smtClean="0"/>
              <a:t>Assault!</a:t>
            </a:r>
            <a:endParaRPr lang="en-US" dirty="0"/>
          </a:p>
        </p:txBody>
      </p:sp>
      <p:pic>
        <p:nvPicPr>
          <p:cNvPr id="3074" name="Picture 2" descr="H:\apps\xp\Desktop\Pic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5283201"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00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Initial Algorithm Idea</a:t>
            </a:r>
            <a:endParaRPr lang="en-US" dirty="0">
              <a:solidFill>
                <a:schemeClr val="accent3">
                  <a:lumMod val="50000"/>
                </a:schemeClr>
              </a:solidFill>
            </a:endParaRPr>
          </a:p>
        </p:txBody>
      </p:sp>
      <p:sp>
        <p:nvSpPr>
          <p:cNvPr id="3" name="Content Placeholder 2"/>
          <p:cNvSpPr>
            <a:spLocks noGrp="1"/>
          </p:cNvSpPr>
          <p:nvPr>
            <p:ph idx="1"/>
          </p:nvPr>
        </p:nvSpPr>
        <p:spPr>
          <a:xfrm>
            <a:off x="152400" y="1600200"/>
            <a:ext cx="8991600" cy="4525963"/>
          </a:xfrm>
        </p:spPr>
        <p:txBody>
          <a:bodyPr/>
          <a:lstStyle/>
          <a:p>
            <a:pPr marL="0" indent="0">
              <a:buNone/>
            </a:pPr>
            <a:r>
              <a:rPr lang="en-US" dirty="0" smtClean="0">
                <a:solidFill>
                  <a:schemeClr val="accent3">
                    <a:lumMod val="75000"/>
                  </a:schemeClr>
                </a:solidFill>
              </a:rPr>
              <a:t>3 Data Sets –</a:t>
            </a:r>
          </a:p>
          <a:p>
            <a:pPr marL="0" indent="0">
              <a:buNone/>
            </a:pPr>
            <a:endParaRPr lang="en-US" sz="800" dirty="0">
              <a:solidFill>
                <a:schemeClr val="accent3">
                  <a:lumMod val="75000"/>
                </a:schemeClr>
              </a:solidFill>
            </a:endParaRPr>
          </a:p>
          <a:p>
            <a:pPr marL="857250" lvl="1" indent="-457200">
              <a:buAutoNum type="arabicParenR"/>
            </a:pPr>
            <a:r>
              <a:rPr lang="en-US" dirty="0" smtClean="0">
                <a:solidFill>
                  <a:schemeClr val="accent3">
                    <a:lumMod val="75000"/>
                  </a:schemeClr>
                </a:solidFill>
              </a:rPr>
              <a:t>Crime Data – 10 years: 200MB of time, date, lat, long, and crime type</a:t>
            </a:r>
          </a:p>
          <a:p>
            <a:pPr marL="857250" lvl="1" indent="-457200">
              <a:buAutoNum type="arabicParenR"/>
            </a:pPr>
            <a:r>
              <a:rPr lang="en-US" dirty="0" smtClean="0">
                <a:solidFill>
                  <a:schemeClr val="accent3">
                    <a:lumMod val="75000"/>
                  </a:schemeClr>
                </a:solidFill>
              </a:rPr>
              <a:t>Permit Data -  10 years: 60MB of address, type and housing renovation costs</a:t>
            </a:r>
          </a:p>
          <a:p>
            <a:pPr marL="857250" lvl="1" indent="-457200">
              <a:buAutoNum type="arabicParenR"/>
            </a:pPr>
            <a:r>
              <a:rPr lang="en-US" dirty="0" smtClean="0">
                <a:solidFill>
                  <a:schemeClr val="accent3">
                    <a:lumMod val="75000"/>
                  </a:schemeClr>
                </a:solidFill>
              </a:rPr>
              <a:t>Zillow Data – 10 years of locational housing data</a:t>
            </a:r>
          </a:p>
          <a:p>
            <a:pPr marL="400050" lvl="1" indent="0">
              <a:buNone/>
            </a:pPr>
            <a:endParaRPr lang="en-US" sz="800" dirty="0">
              <a:solidFill>
                <a:schemeClr val="accent3">
                  <a:lumMod val="75000"/>
                </a:schemeClr>
              </a:solidFill>
            </a:endParaRPr>
          </a:p>
          <a:p>
            <a:pPr marL="0" indent="0">
              <a:buNone/>
            </a:pPr>
            <a:r>
              <a:rPr lang="en-US" dirty="0" smtClean="0">
                <a:solidFill>
                  <a:schemeClr val="accent3">
                    <a:lumMod val="75000"/>
                  </a:schemeClr>
                </a:solidFill>
              </a:rPr>
              <a:t>	Initial concept was to overlay the crime data with permit data to find the high crime areas that turned around when X amount of housing investment was made. I was going to confirm the reversal trend with a rise in housing costs for that specific area using Zillow data. This gives real estate investors a location to scout for future investment gains. </a:t>
            </a:r>
          </a:p>
          <a:p>
            <a:pPr marL="457200" indent="-457200">
              <a:buFont typeface="+mj-lt"/>
              <a:buAutoNum type="arabicPeriod"/>
            </a:pPr>
            <a:endParaRPr lang="en-US" dirty="0" smtClean="0">
              <a:solidFill>
                <a:schemeClr val="accent3">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Challenges</a:t>
            </a:r>
            <a:endParaRPr lang="en-US" dirty="0">
              <a:solidFill>
                <a:schemeClr val="accent3">
                  <a:lumMod val="50000"/>
                </a:schemeClr>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3">
                    <a:lumMod val="75000"/>
                  </a:schemeClr>
                </a:solidFill>
              </a:rPr>
              <a:t>Time – Never enough</a:t>
            </a:r>
          </a:p>
          <a:p>
            <a:r>
              <a:rPr lang="en-US" dirty="0" smtClean="0">
                <a:solidFill>
                  <a:schemeClr val="accent3">
                    <a:lumMod val="75000"/>
                  </a:schemeClr>
                </a:solidFill>
              </a:rPr>
              <a:t>The permit data didn’t have Lat / Longs so I used the below to convert. </a:t>
            </a:r>
          </a:p>
          <a:p>
            <a:pPr marL="1257300" lvl="3" indent="0">
              <a:buNone/>
            </a:pPr>
            <a:r>
              <a:rPr lang="en-US" dirty="0">
                <a:solidFill>
                  <a:srgbClr val="FF0000"/>
                </a:solidFill>
              </a:rPr>
              <a:t>from geopy.geocoders import Nominatim </a:t>
            </a:r>
            <a:endParaRPr lang="en-US" dirty="0" smtClean="0">
              <a:solidFill>
                <a:srgbClr val="FF0000"/>
              </a:solidFill>
            </a:endParaRPr>
          </a:p>
          <a:p>
            <a:pPr marL="1257300" lvl="3" indent="0">
              <a:buNone/>
            </a:pPr>
            <a:r>
              <a:rPr lang="en-US" dirty="0" smtClean="0">
                <a:solidFill>
                  <a:srgbClr val="FF0000"/>
                </a:solidFill>
              </a:rPr>
              <a:t>geolocator </a:t>
            </a:r>
            <a:r>
              <a:rPr lang="en-US" dirty="0">
                <a:solidFill>
                  <a:srgbClr val="FF0000"/>
                </a:solidFill>
              </a:rPr>
              <a:t>= Nominatim() </a:t>
            </a:r>
            <a:endParaRPr lang="en-US" dirty="0" smtClean="0">
              <a:solidFill>
                <a:srgbClr val="FF0000"/>
              </a:solidFill>
            </a:endParaRPr>
          </a:p>
          <a:p>
            <a:pPr marL="1257300" lvl="3" indent="0">
              <a:buNone/>
            </a:pPr>
            <a:r>
              <a:rPr lang="en-US" dirty="0" smtClean="0">
                <a:solidFill>
                  <a:srgbClr val="FF0000"/>
                </a:solidFill>
              </a:rPr>
              <a:t>location </a:t>
            </a:r>
            <a:r>
              <a:rPr lang="en-US" dirty="0">
                <a:solidFill>
                  <a:srgbClr val="FF0000"/>
                </a:solidFill>
              </a:rPr>
              <a:t>= geolocator.geocode("185 Channel street, San Francisco")</a:t>
            </a:r>
          </a:p>
          <a:p>
            <a:pPr marL="1257300" lvl="3" indent="0">
              <a:buNone/>
            </a:pPr>
            <a:r>
              <a:rPr lang="en-US" dirty="0">
                <a:solidFill>
                  <a:srgbClr val="FF0000"/>
                </a:solidFill>
              </a:rPr>
              <a:t>print(location.address)</a:t>
            </a:r>
          </a:p>
          <a:p>
            <a:pPr marL="1257300" lvl="3" indent="0">
              <a:buNone/>
            </a:pPr>
            <a:r>
              <a:rPr lang="en-US" dirty="0">
                <a:solidFill>
                  <a:srgbClr val="FF0000"/>
                </a:solidFill>
              </a:rPr>
              <a:t>print((location.latitude, location.longitude))</a:t>
            </a:r>
          </a:p>
          <a:p>
            <a:r>
              <a:rPr lang="en-US" dirty="0" smtClean="0">
                <a:solidFill>
                  <a:schemeClr val="accent3">
                    <a:lumMod val="75000"/>
                  </a:schemeClr>
                </a:solidFill>
              </a:rPr>
              <a:t>The conversion module would only allow ~50 conversions every few minutes. I had 1.7M rows of data to convert…</a:t>
            </a:r>
          </a:p>
          <a:p>
            <a:r>
              <a:rPr lang="en-US" dirty="0" smtClean="0">
                <a:solidFill>
                  <a:schemeClr val="accent3">
                    <a:lumMod val="75000"/>
                  </a:schemeClr>
                </a:solidFill>
              </a:rPr>
              <a:t>The permit data spanned 10 years and they changed the order and column headers every couple years. </a:t>
            </a:r>
            <a:endParaRPr lang="en-US" dirty="0">
              <a:solidFill>
                <a:schemeClr val="accent3">
                  <a:lumMod val="75000"/>
                </a:schemeClr>
              </a:solidFill>
            </a:endParaRPr>
          </a:p>
          <a:p>
            <a:r>
              <a:rPr lang="en-US" dirty="0" smtClean="0">
                <a:solidFill>
                  <a:srgbClr val="FF0000"/>
                </a:solidFill>
              </a:rPr>
              <a:t>Note</a:t>
            </a:r>
            <a:r>
              <a:rPr lang="en-US" dirty="0" smtClean="0">
                <a:solidFill>
                  <a:schemeClr val="accent3">
                    <a:lumMod val="75000"/>
                  </a:schemeClr>
                </a:solidFill>
              </a:rPr>
              <a:t>: I have this cleaned data if anyone's interested.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Resolution</a:t>
            </a:r>
            <a:endParaRPr lang="en-US" dirty="0">
              <a:solidFill>
                <a:schemeClr val="accent3">
                  <a:lumMod val="50000"/>
                </a:schemeClr>
              </a:solidFill>
            </a:endParaRPr>
          </a:p>
        </p:txBody>
      </p:sp>
      <p:sp>
        <p:nvSpPr>
          <p:cNvPr id="3" name="Content Placeholder 2"/>
          <p:cNvSpPr>
            <a:spLocks noGrp="1"/>
          </p:cNvSpPr>
          <p:nvPr>
            <p:ph idx="1"/>
          </p:nvPr>
        </p:nvSpPr>
        <p:spPr/>
        <p:txBody>
          <a:bodyPr/>
          <a:lstStyle/>
          <a:p>
            <a:r>
              <a:rPr lang="en-US" dirty="0" smtClean="0">
                <a:solidFill>
                  <a:schemeClr val="accent3">
                    <a:lumMod val="75000"/>
                  </a:schemeClr>
                </a:solidFill>
              </a:rPr>
              <a:t>Instead of amalgamating three separate data sets I chose to simplify the project into one set on local crime. </a:t>
            </a:r>
            <a:endParaRPr lang="en-US" dirty="0">
              <a:solidFill>
                <a:schemeClr val="accent3">
                  <a:lumMod val="75000"/>
                </a:schemeClr>
              </a:solidFill>
            </a:endParaRPr>
          </a:p>
          <a:p>
            <a:pPr marL="0" indent="0">
              <a:buNone/>
            </a:pPr>
            <a:r>
              <a:rPr lang="en-US" dirty="0" smtClean="0">
                <a:solidFill>
                  <a:schemeClr val="accent3">
                    <a:lumMod val="75000"/>
                  </a:schemeClr>
                </a:solidFill>
              </a:rPr>
              <a:t> </a:t>
            </a:r>
          </a:p>
          <a:p>
            <a:r>
              <a:rPr lang="en-US" dirty="0" smtClean="0">
                <a:solidFill>
                  <a:schemeClr val="accent3">
                    <a:lumMod val="75000"/>
                  </a:schemeClr>
                </a:solidFill>
              </a:rPr>
              <a:t>The new goal was find the crime most likely to occur in your specific latitude and longitude. This was far more accurate that other websites as you can input the exact location. </a:t>
            </a:r>
          </a:p>
          <a:p>
            <a:endParaRPr lang="en-US" dirty="0">
              <a:solidFill>
                <a:schemeClr val="accent3">
                  <a:lumMod val="75000"/>
                </a:schemeClr>
              </a:solidFill>
            </a:endParaRPr>
          </a:p>
          <a:p>
            <a:r>
              <a:rPr lang="en-US" dirty="0" smtClean="0">
                <a:solidFill>
                  <a:schemeClr val="accent3">
                    <a:lumMod val="75000"/>
                  </a:schemeClr>
                </a:solidFill>
              </a:rPr>
              <a:t>A latitude or longitude with 8 decimal places pinpoints a location to within 1 millimeter or 1/16 of an inch. </a:t>
            </a:r>
            <a:endParaRPr lang="en-US"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50000"/>
                  </a:schemeClr>
                </a:solidFill>
              </a:rPr>
              <a:t>Why </a:t>
            </a:r>
            <a:r>
              <a:rPr lang="en-US" dirty="0" err="1" smtClean="0">
                <a:solidFill>
                  <a:schemeClr val="accent3">
                    <a:lumMod val="50000"/>
                  </a:schemeClr>
                </a:solidFill>
              </a:rPr>
              <a:t>kNN</a:t>
            </a:r>
            <a:endParaRPr lang="en-US" dirty="0">
              <a:solidFill>
                <a:schemeClr val="accent3">
                  <a:lumMod val="50000"/>
                </a:schemeClr>
              </a:solidFill>
            </a:endParaRPr>
          </a:p>
        </p:txBody>
      </p:sp>
      <p:sp>
        <p:nvSpPr>
          <p:cNvPr id="3" name="Content Placeholder 2"/>
          <p:cNvSpPr>
            <a:spLocks noGrp="1"/>
          </p:cNvSpPr>
          <p:nvPr>
            <p:ph idx="1"/>
          </p:nvPr>
        </p:nvSpPr>
        <p:spPr/>
        <p:txBody>
          <a:bodyPr/>
          <a:lstStyle/>
          <a:p>
            <a:r>
              <a:rPr lang="en-US" dirty="0" err="1" smtClean="0">
                <a:solidFill>
                  <a:schemeClr val="accent3">
                    <a:lumMod val="75000"/>
                  </a:schemeClr>
                </a:solidFill>
              </a:rPr>
              <a:t>kNN</a:t>
            </a:r>
            <a:r>
              <a:rPr lang="en-US" dirty="0" smtClean="0">
                <a:solidFill>
                  <a:schemeClr val="accent3">
                    <a:lumMod val="75000"/>
                  </a:schemeClr>
                </a:solidFill>
              </a:rPr>
              <a:t> is simple to use and is versatile for </a:t>
            </a:r>
            <a:r>
              <a:rPr lang="en-US" b="1" dirty="0" smtClean="0">
                <a:solidFill>
                  <a:schemeClr val="accent3">
                    <a:lumMod val="75000"/>
                  </a:schemeClr>
                </a:solidFill>
              </a:rPr>
              <a:t>classification</a:t>
            </a:r>
            <a:r>
              <a:rPr lang="en-US" dirty="0" smtClean="0">
                <a:solidFill>
                  <a:schemeClr val="accent3">
                    <a:lumMod val="75000"/>
                  </a:schemeClr>
                </a:solidFill>
              </a:rPr>
              <a:t> (category) and regression (number). </a:t>
            </a:r>
          </a:p>
          <a:p>
            <a:endParaRPr lang="en-US" dirty="0">
              <a:solidFill>
                <a:schemeClr val="accent3">
                  <a:lumMod val="75000"/>
                </a:schemeClr>
              </a:solidFill>
            </a:endParaRPr>
          </a:p>
          <a:p>
            <a:r>
              <a:rPr lang="en-US" dirty="0" smtClean="0">
                <a:solidFill>
                  <a:schemeClr val="accent3">
                    <a:lumMod val="75000"/>
                  </a:schemeClr>
                </a:solidFill>
              </a:rPr>
              <a:t>Although it’s computationally expensive (requires a lot of storage) I didn’t have a lot of irrelevant attributes (outliers) to throw off my numbers. </a:t>
            </a:r>
          </a:p>
          <a:p>
            <a:pPr marL="0" indent="0">
              <a:buNone/>
            </a:pPr>
            <a:endParaRPr lang="en-US"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3">
                    <a:lumMod val="50000"/>
                  </a:schemeClr>
                </a:solidFill>
              </a:rPr>
              <a:t>SFData</a:t>
            </a:r>
            <a:r>
              <a:rPr lang="en-US" dirty="0" smtClean="0">
                <a:solidFill>
                  <a:schemeClr val="accent3">
                    <a:lumMod val="50000"/>
                  </a:schemeClr>
                </a:solidFill>
              </a:rPr>
              <a:t> Heat Map</a:t>
            </a:r>
            <a:endParaRPr lang="en-US" dirty="0">
              <a:solidFill>
                <a:schemeClr val="accent3">
                  <a:lumMod val="50000"/>
                </a:schemeClr>
              </a:solidFill>
            </a:endParaRPr>
          </a:p>
        </p:txBody>
      </p:sp>
      <p:pic>
        <p:nvPicPr>
          <p:cNvPr id="2050" name="Picture 2" descr="H:\apps\xp\Desktop\Crime 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8861"/>
            <a:ext cx="7772400" cy="5495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50000"/>
                  </a:schemeClr>
                </a:solidFill>
              </a:rPr>
              <a:t>Code Setup</a:t>
            </a:r>
            <a:endParaRPr lang="en-US" dirty="0">
              <a:solidFill>
                <a:schemeClr val="accent3">
                  <a:lumMod val="50000"/>
                </a:schemeClr>
              </a:solidFill>
            </a:endParaRPr>
          </a:p>
        </p:txBody>
      </p:sp>
      <p:sp>
        <p:nvSpPr>
          <p:cNvPr id="3" name="TextBox 2"/>
          <p:cNvSpPr txBox="1"/>
          <p:nvPr/>
        </p:nvSpPr>
        <p:spPr>
          <a:xfrm>
            <a:off x="5867400" y="1295400"/>
            <a:ext cx="3124200" cy="1477328"/>
          </a:xfrm>
          <a:prstGeom prst="rect">
            <a:avLst/>
          </a:prstGeom>
          <a:noFill/>
        </p:spPr>
        <p:txBody>
          <a:bodyPr wrap="square" rtlCol="0">
            <a:spAutoFit/>
          </a:bodyPr>
          <a:lstStyle/>
          <a:p>
            <a:pPr marL="342900" indent="-342900">
              <a:buAutoNum type="arabicParenR"/>
            </a:pPr>
            <a:r>
              <a:rPr lang="en-US" dirty="0" smtClean="0"/>
              <a:t>Import all modules.</a:t>
            </a:r>
          </a:p>
          <a:p>
            <a:pPr marL="342900" indent="-342900">
              <a:buAutoNum type="arabicParenR"/>
            </a:pPr>
            <a:r>
              <a:rPr lang="en-US" dirty="0" smtClean="0"/>
              <a:t>Find test address </a:t>
            </a:r>
            <a:r>
              <a:rPr lang="en-US" dirty="0" err="1" smtClean="0"/>
              <a:t>lat</a:t>
            </a:r>
            <a:r>
              <a:rPr lang="en-US" dirty="0" smtClean="0"/>
              <a:t>/long</a:t>
            </a:r>
          </a:p>
          <a:p>
            <a:pPr marL="342900" indent="-342900">
              <a:buAutoNum type="arabicParenR"/>
            </a:pPr>
            <a:r>
              <a:rPr lang="en-US" dirty="0" smtClean="0"/>
              <a:t>Read in csv data</a:t>
            </a:r>
          </a:p>
          <a:p>
            <a:pPr marL="342900" indent="-342900">
              <a:buAutoNum type="arabicParenR"/>
            </a:pPr>
            <a:r>
              <a:rPr lang="en-US" dirty="0" smtClean="0"/>
              <a:t>Break down “Time” column into four different features</a:t>
            </a:r>
            <a:endParaRPr lang="en-US" dirty="0"/>
          </a:p>
        </p:txBody>
      </p:sp>
      <p:pic>
        <p:nvPicPr>
          <p:cNvPr id="1026" name="Picture 2" descr="H:\apps\xp\Desktop\cod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5486400" cy="5443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50000"/>
                  </a:schemeClr>
                </a:solidFill>
              </a:rPr>
              <a:t>Code Setup Continued</a:t>
            </a:r>
            <a:endParaRPr lang="en-US" dirty="0">
              <a:solidFill>
                <a:schemeClr val="accent3">
                  <a:lumMod val="50000"/>
                </a:schemeClr>
              </a:solidFill>
            </a:endParaRPr>
          </a:p>
        </p:txBody>
      </p:sp>
      <p:pic>
        <p:nvPicPr>
          <p:cNvPr id="2050" name="Picture 2" descr="H:\apps\xp\Desktop\cod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5334000" cy="53992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15000" y="1295400"/>
            <a:ext cx="3276600" cy="2031325"/>
          </a:xfrm>
          <a:prstGeom prst="rect">
            <a:avLst/>
          </a:prstGeom>
          <a:noFill/>
        </p:spPr>
        <p:txBody>
          <a:bodyPr wrap="square" rtlCol="0">
            <a:spAutoFit/>
          </a:bodyPr>
          <a:lstStyle/>
          <a:p>
            <a:pPr marL="342900" indent="-342900">
              <a:buAutoNum type="arabicParenR"/>
            </a:pPr>
            <a:r>
              <a:rPr lang="en-US" dirty="0" smtClean="0"/>
              <a:t>Convert the string into a number for </a:t>
            </a:r>
            <a:r>
              <a:rPr lang="en-US" dirty="0" err="1" smtClean="0"/>
              <a:t>kNN</a:t>
            </a:r>
            <a:r>
              <a:rPr lang="en-US" dirty="0" smtClean="0"/>
              <a:t> to recognize</a:t>
            </a:r>
          </a:p>
          <a:p>
            <a:pPr marL="342900" indent="-342900">
              <a:buAutoNum type="arabicParenR"/>
            </a:pPr>
            <a:r>
              <a:rPr lang="en-US" dirty="0" smtClean="0"/>
              <a:t>Define my y </a:t>
            </a:r>
          </a:p>
          <a:p>
            <a:pPr marL="342900" indent="-342900">
              <a:buAutoNum type="arabicParenR"/>
            </a:pPr>
            <a:r>
              <a:rPr lang="en-US" dirty="0" smtClean="0"/>
              <a:t>Train my data and compute accuracy</a:t>
            </a:r>
          </a:p>
          <a:p>
            <a:pPr marL="342900" indent="-342900">
              <a:buAutoNum type="arabicParenR"/>
            </a:pPr>
            <a:r>
              <a:rPr lang="en-US" dirty="0" smtClean="0"/>
              <a:t>Find most accurate number of neighbors</a:t>
            </a:r>
            <a:endParaRPr lang="en-US" dirty="0"/>
          </a:p>
        </p:txBody>
      </p:sp>
      <p:pic>
        <p:nvPicPr>
          <p:cNvPr id="2051" name="Picture 3" descr="H:\apps\xp\Desktop\Pic 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700" y="3367276"/>
            <a:ext cx="1981200" cy="309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3">
                    <a:lumMod val="50000"/>
                  </a:schemeClr>
                </a:solidFill>
              </a:rPr>
              <a:t>kNN</a:t>
            </a:r>
            <a:r>
              <a:rPr lang="en-US" dirty="0" smtClean="0">
                <a:solidFill>
                  <a:schemeClr val="accent3">
                    <a:lumMod val="50000"/>
                  </a:schemeClr>
                </a:solidFill>
              </a:rPr>
              <a:t> </a:t>
            </a:r>
            <a:endParaRPr lang="en-US" dirty="0">
              <a:solidFill>
                <a:schemeClr val="accent3">
                  <a:lumMod val="50000"/>
                </a:schemeClr>
              </a:solidFill>
            </a:endParaRPr>
          </a:p>
        </p:txBody>
      </p:sp>
      <p:sp>
        <p:nvSpPr>
          <p:cNvPr id="3" name="Content Placeholder 2"/>
          <p:cNvSpPr>
            <a:spLocks noGrp="1"/>
          </p:cNvSpPr>
          <p:nvPr>
            <p:ph idx="1"/>
          </p:nvPr>
        </p:nvSpPr>
        <p:spPr/>
        <p:txBody>
          <a:bodyPr/>
          <a:lstStyle/>
          <a:p>
            <a:pPr marL="0" indent="0">
              <a:buNone/>
            </a:pPr>
            <a:r>
              <a:rPr lang="en-US" dirty="0" smtClean="0">
                <a:solidFill>
                  <a:schemeClr val="accent3">
                    <a:lumMod val="75000"/>
                  </a:schemeClr>
                </a:solidFill>
              </a:rPr>
              <a:t>Features: 13 total features. </a:t>
            </a:r>
            <a:r>
              <a:rPr lang="en-US" dirty="0" smtClean="0">
                <a:solidFill>
                  <a:srgbClr val="FF0000"/>
                </a:solidFill>
              </a:rPr>
              <a:t>Only two needed. </a:t>
            </a:r>
          </a:p>
          <a:p>
            <a:pPr marL="457200" indent="-457200">
              <a:buAutoNum type="arabicParenR"/>
            </a:pPr>
            <a:r>
              <a:rPr lang="en-US" dirty="0" smtClean="0">
                <a:solidFill>
                  <a:schemeClr val="accent3">
                    <a:lumMod val="75000"/>
                  </a:schemeClr>
                </a:solidFill>
              </a:rPr>
              <a:t>Latitude</a:t>
            </a:r>
          </a:p>
          <a:p>
            <a:pPr marL="457200" indent="-457200">
              <a:buAutoNum type="arabicParenR"/>
            </a:pPr>
            <a:r>
              <a:rPr lang="en-US" dirty="0" smtClean="0">
                <a:solidFill>
                  <a:schemeClr val="accent3">
                    <a:lumMod val="75000"/>
                  </a:schemeClr>
                </a:solidFill>
              </a:rPr>
              <a:t>Longitude</a:t>
            </a:r>
          </a:p>
          <a:p>
            <a:pPr marL="457200" indent="-457200">
              <a:buAutoNum type="arabicParenR"/>
            </a:pPr>
            <a:r>
              <a:rPr lang="en-US" dirty="0" smtClean="0">
                <a:solidFill>
                  <a:schemeClr val="accent3">
                    <a:lumMod val="75000"/>
                  </a:schemeClr>
                </a:solidFill>
              </a:rPr>
              <a:t>Day of week (7 total)</a:t>
            </a:r>
          </a:p>
          <a:p>
            <a:pPr marL="457200" indent="-457200">
              <a:buAutoNum type="arabicParenR"/>
            </a:pPr>
            <a:r>
              <a:rPr lang="en-US" dirty="0" smtClean="0">
                <a:solidFill>
                  <a:schemeClr val="accent3">
                    <a:lumMod val="75000"/>
                  </a:schemeClr>
                </a:solidFill>
              </a:rPr>
              <a:t>Time of day (4 total)</a:t>
            </a:r>
          </a:p>
          <a:p>
            <a:pPr marL="0" indent="0">
              <a:buNone/>
            </a:pPr>
            <a:endParaRPr lang="en-US" dirty="0">
              <a:solidFill>
                <a:schemeClr val="accent3">
                  <a:lumMod val="75000"/>
                </a:schemeClr>
              </a:solidFill>
            </a:endParaRPr>
          </a:p>
          <a:p>
            <a:pPr marL="0" indent="0">
              <a:buNone/>
            </a:pPr>
            <a:r>
              <a:rPr lang="en-US" dirty="0" smtClean="0">
                <a:solidFill>
                  <a:schemeClr val="accent3">
                    <a:lumMod val="75000"/>
                  </a:schemeClr>
                </a:solidFill>
              </a:rPr>
              <a:t>Day of the week and Time of day were negligible in their accuracy weights. Latitude and Longitude were both the key features. </a:t>
            </a:r>
            <a:endParaRPr lang="en-US" dirty="0">
              <a:solidFill>
                <a:schemeClr val="accent3">
                  <a:lumMod val="7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rgWaveBusPlan">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B852922-DE84-443C-ACF9-B65630A64A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BurgWaveBusPlan</Template>
  <TotalTime>214</TotalTime>
  <Words>478</Words>
  <Application>Microsoft Office PowerPoint</Application>
  <PresentationFormat>On-screen Show (4:3)</PresentationFormat>
  <Paragraphs>68</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BurgWaveBusPlan</vt:lpstr>
      <vt:lpstr>Custom Design</vt:lpstr>
      <vt:lpstr>Crime Data</vt:lpstr>
      <vt:lpstr>Initial Algorithm Idea</vt:lpstr>
      <vt:lpstr>Challenges</vt:lpstr>
      <vt:lpstr>Resolution</vt:lpstr>
      <vt:lpstr>Why kNN</vt:lpstr>
      <vt:lpstr>SFData Heat Map</vt:lpstr>
      <vt:lpstr>Code Setup</vt:lpstr>
      <vt:lpstr>Code Setup Continued</vt:lpstr>
      <vt:lpstr>kNN </vt:lpstr>
      <vt:lpstr>Conclusion &amp; Questions</vt:lpstr>
      <vt:lpstr>Assault!</vt:lpstr>
    </vt:vector>
  </TitlesOfParts>
  <Company>BlackRock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 Data</dc:title>
  <dc:creator>Buck, Weston</dc:creator>
  <cp:lastModifiedBy>Buck, Weston</cp:lastModifiedBy>
  <cp:revision>25</cp:revision>
  <dcterms:created xsi:type="dcterms:W3CDTF">2015-08-24T23:21:22Z</dcterms:created>
  <dcterms:modified xsi:type="dcterms:W3CDTF">2015-08-26T21:57:26Z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TC103852689990</vt:lpwstr>
  </property>
</Properties>
</file>