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086837-CB7C-4D9E-900F-358707814FA3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7C0ACB-4D49-48B0-93BA-AD2CE59CDA67}">
      <dgm:prSet/>
      <dgm:spPr/>
      <dgm:t>
        <a:bodyPr/>
        <a:lstStyle/>
        <a:p>
          <a:r>
            <a:rPr lang="en-US"/>
            <a:t>Emergency Calc is a web-based calculator built for STEM students in need</a:t>
          </a:r>
        </a:p>
      </dgm:t>
    </dgm:pt>
    <dgm:pt modelId="{A022875E-0C55-4070-A062-0AF3B97FE7FB}" type="parTrans" cxnId="{CC9522D9-B242-47A8-906A-0A9EE7E0C2FB}">
      <dgm:prSet/>
      <dgm:spPr/>
      <dgm:t>
        <a:bodyPr/>
        <a:lstStyle/>
        <a:p>
          <a:endParaRPr lang="en-US"/>
        </a:p>
      </dgm:t>
    </dgm:pt>
    <dgm:pt modelId="{5C3F9BFC-9B22-4CD5-B79B-DC30D859A334}" type="sibTrans" cxnId="{CC9522D9-B242-47A8-906A-0A9EE7E0C2FB}">
      <dgm:prSet/>
      <dgm:spPr/>
      <dgm:t>
        <a:bodyPr/>
        <a:lstStyle/>
        <a:p>
          <a:endParaRPr lang="en-US"/>
        </a:p>
      </dgm:t>
    </dgm:pt>
    <dgm:pt modelId="{E2E37A98-9BEA-4CFB-8095-7E8E44B39369}">
      <dgm:prSet/>
      <dgm:spPr/>
      <dgm:t>
        <a:bodyPr/>
        <a:lstStyle/>
        <a:p>
          <a:r>
            <a:rPr lang="en-US"/>
            <a:t>Ran off HTML,CSS, JavaScript, Typescript for frontend</a:t>
          </a:r>
        </a:p>
      </dgm:t>
    </dgm:pt>
    <dgm:pt modelId="{5DF6A43B-472A-4CF8-A057-F816404D8FF5}" type="parTrans" cxnId="{55FFFA4C-679E-4543-97A9-58C7C20A5023}">
      <dgm:prSet/>
      <dgm:spPr/>
      <dgm:t>
        <a:bodyPr/>
        <a:lstStyle/>
        <a:p>
          <a:endParaRPr lang="en-US"/>
        </a:p>
      </dgm:t>
    </dgm:pt>
    <dgm:pt modelId="{8AA948EB-82C5-46E8-9DBC-9DA425889539}" type="sibTrans" cxnId="{55FFFA4C-679E-4543-97A9-58C7C20A5023}">
      <dgm:prSet/>
      <dgm:spPr/>
      <dgm:t>
        <a:bodyPr/>
        <a:lstStyle/>
        <a:p>
          <a:endParaRPr lang="en-US"/>
        </a:p>
      </dgm:t>
    </dgm:pt>
    <dgm:pt modelId="{6F4DB54E-D8D4-456C-B86D-801AE8E84F9D}">
      <dgm:prSet/>
      <dgm:spPr/>
      <dgm:t>
        <a:bodyPr/>
        <a:lstStyle/>
        <a:p>
          <a:r>
            <a:rPr lang="en-US"/>
            <a:t>Backend will consist of Docker, Node.js, Microsoft SQL server, SQL</a:t>
          </a:r>
        </a:p>
      </dgm:t>
    </dgm:pt>
    <dgm:pt modelId="{430954EB-73F9-4EEE-9F80-3D8F78528648}" type="parTrans" cxnId="{0A3FA318-E6C0-4E5E-BFD6-0B35CE899365}">
      <dgm:prSet/>
      <dgm:spPr/>
      <dgm:t>
        <a:bodyPr/>
        <a:lstStyle/>
        <a:p>
          <a:endParaRPr lang="en-US"/>
        </a:p>
      </dgm:t>
    </dgm:pt>
    <dgm:pt modelId="{CAC00A5F-70CC-4ED5-A9F1-A0B59011A663}" type="sibTrans" cxnId="{0A3FA318-E6C0-4E5E-BFD6-0B35CE899365}">
      <dgm:prSet/>
      <dgm:spPr/>
      <dgm:t>
        <a:bodyPr/>
        <a:lstStyle/>
        <a:p>
          <a:endParaRPr lang="en-US"/>
        </a:p>
      </dgm:t>
    </dgm:pt>
    <dgm:pt modelId="{A5D27208-1753-4AAE-BE8E-22FFA36EA100}">
      <dgm:prSet/>
      <dgm:spPr/>
      <dgm:t>
        <a:bodyPr/>
        <a:lstStyle/>
        <a:p>
          <a:r>
            <a:rPr lang="en-US" dirty="0"/>
            <a:t>Will run on Google Chrome</a:t>
          </a:r>
        </a:p>
      </dgm:t>
    </dgm:pt>
    <dgm:pt modelId="{3A07D0B4-8477-4A3B-9A6E-7ABC6B054668}" type="parTrans" cxnId="{8EED7A4B-9F18-4BB4-B893-49D78E749518}">
      <dgm:prSet/>
      <dgm:spPr/>
      <dgm:t>
        <a:bodyPr/>
        <a:lstStyle/>
        <a:p>
          <a:endParaRPr lang="en-US"/>
        </a:p>
      </dgm:t>
    </dgm:pt>
    <dgm:pt modelId="{5D3A252B-5A65-44EC-A429-8BAEBF134FD8}" type="sibTrans" cxnId="{8EED7A4B-9F18-4BB4-B893-49D78E749518}">
      <dgm:prSet/>
      <dgm:spPr/>
      <dgm:t>
        <a:bodyPr/>
        <a:lstStyle/>
        <a:p>
          <a:endParaRPr lang="en-US"/>
        </a:p>
      </dgm:t>
    </dgm:pt>
    <dgm:pt modelId="{8792A912-F7CF-4BB5-AE3F-C38EF64E2FB6}" type="pres">
      <dgm:prSet presAssocID="{33086837-CB7C-4D9E-900F-358707814FA3}" presName="vert0" presStyleCnt="0">
        <dgm:presLayoutVars>
          <dgm:dir/>
          <dgm:animOne val="branch"/>
          <dgm:animLvl val="lvl"/>
        </dgm:presLayoutVars>
      </dgm:prSet>
      <dgm:spPr/>
    </dgm:pt>
    <dgm:pt modelId="{92FEE997-FAFE-490B-BB7B-6A16A7C8C8F9}" type="pres">
      <dgm:prSet presAssocID="{9C7C0ACB-4D49-48B0-93BA-AD2CE59CDA67}" presName="thickLine" presStyleLbl="alignNode1" presStyleIdx="0" presStyleCnt="4"/>
      <dgm:spPr/>
    </dgm:pt>
    <dgm:pt modelId="{EC9426BF-5AEC-4866-9B47-6142A316ADB2}" type="pres">
      <dgm:prSet presAssocID="{9C7C0ACB-4D49-48B0-93BA-AD2CE59CDA67}" presName="horz1" presStyleCnt="0"/>
      <dgm:spPr/>
    </dgm:pt>
    <dgm:pt modelId="{E99BCCBD-8B98-4810-A872-378C66CEB19D}" type="pres">
      <dgm:prSet presAssocID="{9C7C0ACB-4D49-48B0-93BA-AD2CE59CDA67}" presName="tx1" presStyleLbl="revTx" presStyleIdx="0" presStyleCnt="4"/>
      <dgm:spPr/>
    </dgm:pt>
    <dgm:pt modelId="{F8162282-DECB-4EC0-870A-0404102D3385}" type="pres">
      <dgm:prSet presAssocID="{9C7C0ACB-4D49-48B0-93BA-AD2CE59CDA67}" presName="vert1" presStyleCnt="0"/>
      <dgm:spPr/>
    </dgm:pt>
    <dgm:pt modelId="{8B71BB72-BB74-442D-B958-DAAE298B59E9}" type="pres">
      <dgm:prSet presAssocID="{E2E37A98-9BEA-4CFB-8095-7E8E44B39369}" presName="thickLine" presStyleLbl="alignNode1" presStyleIdx="1" presStyleCnt="4"/>
      <dgm:spPr/>
    </dgm:pt>
    <dgm:pt modelId="{1B2EB110-871D-496A-B3BB-4EFB735C8020}" type="pres">
      <dgm:prSet presAssocID="{E2E37A98-9BEA-4CFB-8095-7E8E44B39369}" presName="horz1" presStyleCnt="0"/>
      <dgm:spPr/>
    </dgm:pt>
    <dgm:pt modelId="{BD62A395-43DD-4A98-AA43-B8331B4F4FC2}" type="pres">
      <dgm:prSet presAssocID="{E2E37A98-9BEA-4CFB-8095-7E8E44B39369}" presName="tx1" presStyleLbl="revTx" presStyleIdx="1" presStyleCnt="4"/>
      <dgm:spPr/>
    </dgm:pt>
    <dgm:pt modelId="{42BD2F16-7038-4A15-8913-127470BA99CC}" type="pres">
      <dgm:prSet presAssocID="{E2E37A98-9BEA-4CFB-8095-7E8E44B39369}" presName="vert1" presStyleCnt="0"/>
      <dgm:spPr/>
    </dgm:pt>
    <dgm:pt modelId="{412014B5-13BA-48D0-883A-66C00EC19630}" type="pres">
      <dgm:prSet presAssocID="{6F4DB54E-D8D4-456C-B86D-801AE8E84F9D}" presName="thickLine" presStyleLbl="alignNode1" presStyleIdx="2" presStyleCnt="4"/>
      <dgm:spPr/>
    </dgm:pt>
    <dgm:pt modelId="{E756AFE2-DD0A-4B8C-BF91-F2F5C0941CF0}" type="pres">
      <dgm:prSet presAssocID="{6F4DB54E-D8D4-456C-B86D-801AE8E84F9D}" presName="horz1" presStyleCnt="0"/>
      <dgm:spPr/>
    </dgm:pt>
    <dgm:pt modelId="{A0AEC13C-0887-4C46-B1F6-EFC70471F248}" type="pres">
      <dgm:prSet presAssocID="{6F4DB54E-D8D4-456C-B86D-801AE8E84F9D}" presName="tx1" presStyleLbl="revTx" presStyleIdx="2" presStyleCnt="4"/>
      <dgm:spPr/>
    </dgm:pt>
    <dgm:pt modelId="{BB6DD0C6-ECE3-4090-99A0-C759095373D8}" type="pres">
      <dgm:prSet presAssocID="{6F4DB54E-D8D4-456C-B86D-801AE8E84F9D}" presName="vert1" presStyleCnt="0"/>
      <dgm:spPr/>
    </dgm:pt>
    <dgm:pt modelId="{EE04145D-FA3D-4BC9-B2B3-512E5DBE1913}" type="pres">
      <dgm:prSet presAssocID="{A5D27208-1753-4AAE-BE8E-22FFA36EA100}" presName="thickLine" presStyleLbl="alignNode1" presStyleIdx="3" presStyleCnt="4"/>
      <dgm:spPr/>
    </dgm:pt>
    <dgm:pt modelId="{3AB533F8-B08F-457F-BD07-A2DE7322AC19}" type="pres">
      <dgm:prSet presAssocID="{A5D27208-1753-4AAE-BE8E-22FFA36EA100}" presName="horz1" presStyleCnt="0"/>
      <dgm:spPr/>
    </dgm:pt>
    <dgm:pt modelId="{AC478D16-BAF7-496B-80AC-7B7EA48CC0BB}" type="pres">
      <dgm:prSet presAssocID="{A5D27208-1753-4AAE-BE8E-22FFA36EA100}" presName="tx1" presStyleLbl="revTx" presStyleIdx="3" presStyleCnt="4"/>
      <dgm:spPr/>
    </dgm:pt>
    <dgm:pt modelId="{2A9CBC14-93A3-4B4E-8073-737F668AB277}" type="pres">
      <dgm:prSet presAssocID="{A5D27208-1753-4AAE-BE8E-22FFA36EA100}" presName="vert1" presStyleCnt="0"/>
      <dgm:spPr/>
    </dgm:pt>
  </dgm:ptLst>
  <dgm:cxnLst>
    <dgm:cxn modelId="{2C29C302-749F-4BB0-8CC0-2A5B9C5F7093}" type="presOf" srcId="{E2E37A98-9BEA-4CFB-8095-7E8E44B39369}" destId="{BD62A395-43DD-4A98-AA43-B8331B4F4FC2}" srcOrd="0" destOrd="0" presId="urn:microsoft.com/office/officeart/2008/layout/LinedList"/>
    <dgm:cxn modelId="{0A3FA318-E6C0-4E5E-BFD6-0B35CE899365}" srcId="{33086837-CB7C-4D9E-900F-358707814FA3}" destId="{6F4DB54E-D8D4-456C-B86D-801AE8E84F9D}" srcOrd="2" destOrd="0" parTransId="{430954EB-73F9-4EEE-9F80-3D8F78528648}" sibTransId="{CAC00A5F-70CC-4ED5-A9F1-A0B59011A663}"/>
    <dgm:cxn modelId="{AD37992C-E3FB-41D0-B926-9B265D28A496}" type="presOf" srcId="{33086837-CB7C-4D9E-900F-358707814FA3}" destId="{8792A912-F7CF-4BB5-AE3F-C38EF64E2FB6}" srcOrd="0" destOrd="0" presId="urn:microsoft.com/office/officeart/2008/layout/LinedList"/>
    <dgm:cxn modelId="{8EED7A4B-9F18-4BB4-B893-49D78E749518}" srcId="{33086837-CB7C-4D9E-900F-358707814FA3}" destId="{A5D27208-1753-4AAE-BE8E-22FFA36EA100}" srcOrd="3" destOrd="0" parTransId="{3A07D0B4-8477-4A3B-9A6E-7ABC6B054668}" sibTransId="{5D3A252B-5A65-44EC-A429-8BAEBF134FD8}"/>
    <dgm:cxn modelId="{55FFFA4C-679E-4543-97A9-58C7C20A5023}" srcId="{33086837-CB7C-4D9E-900F-358707814FA3}" destId="{E2E37A98-9BEA-4CFB-8095-7E8E44B39369}" srcOrd="1" destOrd="0" parTransId="{5DF6A43B-472A-4CF8-A057-F816404D8FF5}" sibTransId="{8AA948EB-82C5-46E8-9DBC-9DA425889539}"/>
    <dgm:cxn modelId="{039A364D-B14C-440E-B44B-CFE65D757F0B}" type="presOf" srcId="{9C7C0ACB-4D49-48B0-93BA-AD2CE59CDA67}" destId="{E99BCCBD-8B98-4810-A872-378C66CEB19D}" srcOrd="0" destOrd="0" presId="urn:microsoft.com/office/officeart/2008/layout/LinedList"/>
    <dgm:cxn modelId="{3AB7A672-2737-4901-8B5C-88D726045C3B}" type="presOf" srcId="{A5D27208-1753-4AAE-BE8E-22FFA36EA100}" destId="{AC478D16-BAF7-496B-80AC-7B7EA48CC0BB}" srcOrd="0" destOrd="0" presId="urn:microsoft.com/office/officeart/2008/layout/LinedList"/>
    <dgm:cxn modelId="{AEFB58C3-045E-4B4C-8E53-63B626B97844}" type="presOf" srcId="{6F4DB54E-D8D4-456C-B86D-801AE8E84F9D}" destId="{A0AEC13C-0887-4C46-B1F6-EFC70471F248}" srcOrd="0" destOrd="0" presId="urn:microsoft.com/office/officeart/2008/layout/LinedList"/>
    <dgm:cxn modelId="{CC9522D9-B242-47A8-906A-0A9EE7E0C2FB}" srcId="{33086837-CB7C-4D9E-900F-358707814FA3}" destId="{9C7C0ACB-4D49-48B0-93BA-AD2CE59CDA67}" srcOrd="0" destOrd="0" parTransId="{A022875E-0C55-4070-A062-0AF3B97FE7FB}" sibTransId="{5C3F9BFC-9B22-4CD5-B79B-DC30D859A334}"/>
    <dgm:cxn modelId="{1C71C208-544B-4DD0-923D-42D5AD6FF76D}" type="presParOf" srcId="{8792A912-F7CF-4BB5-AE3F-C38EF64E2FB6}" destId="{92FEE997-FAFE-490B-BB7B-6A16A7C8C8F9}" srcOrd="0" destOrd="0" presId="urn:microsoft.com/office/officeart/2008/layout/LinedList"/>
    <dgm:cxn modelId="{910E6EEB-B877-45F9-AE11-A9D2578FA9E6}" type="presParOf" srcId="{8792A912-F7CF-4BB5-AE3F-C38EF64E2FB6}" destId="{EC9426BF-5AEC-4866-9B47-6142A316ADB2}" srcOrd="1" destOrd="0" presId="urn:microsoft.com/office/officeart/2008/layout/LinedList"/>
    <dgm:cxn modelId="{7D3123A7-B203-4129-B677-C310E934BF1A}" type="presParOf" srcId="{EC9426BF-5AEC-4866-9B47-6142A316ADB2}" destId="{E99BCCBD-8B98-4810-A872-378C66CEB19D}" srcOrd="0" destOrd="0" presId="urn:microsoft.com/office/officeart/2008/layout/LinedList"/>
    <dgm:cxn modelId="{93730251-9F7D-4076-A37E-EA2D7DF6A702}" type="presParOf" srcId="{EC9426BF-5AEC-4866-9B47-6142A316ADB2}" destId="{F8162282-DECB-4EC0-870A-0404102D3385}" srcOrd="1" destOrd="0" presId="urn:microsoft.com/office/officeart/2008/layout/LinedList"/>
    <dgm:cxn modelId="{4AE66E6A-C199-486F-9156-5A36D633A505}" type="presParOf" srcId="{8792A912-F7CF-4BB5-AE3F-C38EF64E2FB6}" destId="{8B71BB72-BB74-442D-B958-DAAE298B59E9}" srcOrd="2" destOrd="0" presId="urn:microsoft.com/office/officeart/2008/layout/LinedList"/>
    <dgm:cxn modelId="{6BF524AF-63A7-42D1-A3A1-041D9A166B4B}" type="presParOf" srcId="{8792A912-F7CF-4BB5-AE3F-C38EF64E2FB6}" destId="{1B2EB110-871D-496A-B3BB-4EFB735C8020}" srcOrd="3" destOrd="0" presId="urn:microsoft.com/office/officeart/2008/layout/LinedList"/>
    <dgm:cxn modelId="{F173A231-062D-4E9C-B442-66402DDCF416}" type="presParOf" srcId="{1B2EB110-871D-496A-B3BB-4EFB735C8020}" destId="{BD62A395-43DD-4A98-AA43-B8331B4F4FC2}" srcOrd="0" destOrd="0" presId="urn:microsoft.com/office/officeart/2008/layout/LinedList"/>
    <dgm:cxn modelId="{1F87BF7E-105E-43E9-AF6A-FD4CE14B9F19}" type="presParOf" srcId="{1B2EB110-871D-496A-B3BB-4EFB735C8020}" destId="{42BD2F16-7038-4A15-8913-127470BA99CC}" srcOrd="1" destOrd="0" presId="urn:microsoft.com/office/officeart/2008/layout/LinedList"/>
    <dgm:cxn modelId="{C535A322-8A32-4F4E-BB42-2C4D64A1820C}" type="presParOf" srcId="{8792A912-F7CF-4BB5-AE3F-C38EF64E2FB6}" destId="{412014B5-13BA-48D0-883A-66C00EC19630}" srcOrd="4" destOrd="0" presId="urn:microsoft.com/office/officeart/2008/layout/LinedList"/>
    <dgm:cxn modelId="{622A2615-FBFA-4707-BF73-52527AFA8C7D}" type="presParOf" srcId="{8792A912-F7CF-4BB5-AE3F-C38EF64E2FB6}" destId="{E756AFE2-DD0A-4B8C-BF91-F2F5C0941CF0}" srcOrd="5" destOrd="0" presId="urn:microsoft.com/office/officeart/2008/layout/LinedList"/>
    <dgm:cxn modelId="{A4AB823F-0A9E-4A99-ACBC-C6D10FC256F8}" type="presParOf" srcId="{E756AFE2-DD0A-4B8C-BF91-F2F5C0941CF0}" destId="{A0AEC13C-0887-4C46-B1F6-EFC70471F248}" srcOrd="0" destOrd="0" presId="urn:microsoft.com/office/officeart/2008/layout/LinedList"/>
    <dgm:cxn modelId="{BE29AE48-993E-41B8-8FCA-8516140AA1BA}" type="presParOf" srcId="{E756AFE2-DD0A-4B8C-BF91-F2F5C0941CF0}" destId="{BB6DD0C6-ECE3-4090-99A0-C759095373D8}" srcOrd="1" destOrd="0" presId="urn:microsoft.com/office/officeart/2008/layout/LinedList"/>
    <dgm:cxn modelId="{AFEC7064-45E0-4EEF-B3D7-CAD2CDB37553}" type="presParOf" srcId="{8792A912-F7CF-4BB5-AE3F-C38EF64E2FB6}" destId="{EE04145D-FA3D-4BC9-B2B3-512E5DBE1913}" srcOrd="6" destOrd="0" presId="urn:microsoft.com/office/officeart/2008/layout/LinedList"/>
    <dgm:cxn modelId="{5742AB7C-9CF7-4CC8-92DB-1CF2213E4504}" type="presParOf" srcId="{8792A912-F7CF-4BB5-AE3F-C38EF64E2FB6}" destId="{3AB533F8-B08F-457F-BD07-A2DE7322AC19}" srcOrd="7" destOrd="0" presId="urn:microsoft.com/office/officeart/2008/layout/LinedList"/>
    <dgm:cxn modelId="{4F236963-D1B8-47ED-8FDF-E66DE55A99D6}" type="presParOf" srcId="{3AB533F8-B08F-457F-BD07-A2DE7322AC19}" destId="{AC478D16-BAF7-496B-80AC-7B7EA48CC0BB}" srcOrd="0" destOrd="0" presId="urn:microsoft.com/office/officeart/2008/layout/LinedList"/>
    <dgm:cxn modelId="{B06D62DE-E4E1-4FB4-9BD6-67621162D2FB}" type="presParOf" srcId="{3AB533F8-B08F-457F-BD07-A2DE7322AC19}" destId="{2A9CBC14-93A3-4B4E-8073-737F668AB2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EE997-FAFE-490B-BB7B-6A16A7C8C8F9}">
      <dsp:nvSpPr>
        <dsp:cNvPr id="0" name=""/>
        <dsp:cNvSpPr/>
      </dsp:nvSpPr>
      <dsp:spPr>
        <a:xfrm>
          <a:off x="0" y="0"/>
          <a:ext cx="961813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9BCCBD-8B98-4810-A872-378C66CEB19D}">
      <dsp:nvSpPr>
        <dsp:cNvPr id="0" name=""/>
        <dsp:cNvSpPr/>
      </dsp:nvSpPr>
      <dsp:spPr>
        <a:xfrm>
          <a:off x="0" y="0"/>
          <a:ext cx="9618132" cy="767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Emergency Calc is a web-based calculator built for STEM students in need</a:t>
          </a:r>
        </a:p>
      </dsp:txBody>
      <dsp:txXfrm>
        <a:off x="0" y="0"/>
        <a:ext cx="9618132" cy="767926"/>
      </dsp:txXfrm>
    </dsp:sp>
    <dsp:sp modelId="{8B71BB72-BB74-442D-B958-DAAE298B59E9}">
      <dsp:nvSpPr>
        <dsp:cNvPr id="0" name=""/>
        <dsp:cNvSpPr/>
      </dsp:nvSpPr>
      <dsp:spPr>
        <a:xfrm>
          <a:off x="0" y="767926"/>
          <a:ext cx="961813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62A395-43DD-4A98-AA43-B8331B4F4FC2}">
      <dsp:nvSpPr>
        <dsp:cNvPr id="0" name=""/>
        <dsp:cNvSpPr/>
      </dsp:nvSpPr>
      <dsp:spPr>
        <a:xfrm>
          <a:off x="0" y="767926"/>
          <a:ext cx="9618132" cy="767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 off HTML,CSS, JavaScript, Typescript for frontend</a:t>
          </a:r>
        </a:p>
      </dsp:txBody>
      <dsp:txXfrm>
        <a:off x="0" y="767926"/>
        <a:ext cx="9618132" cy="767926"/>
      </dsp:txXfrm>
    </dsp:sp>
    <dsp:sp modelId="{412014B5-13BA-48D0-883A-66C00EC19630}">
      <dsp:nvSpPr>
        <dsp:cNvPr id="0" name=""/>
        <dsp:cNvSpPr/>
      </dsp:nvSpPr>
      <dsp:spPr>
        <a:xfrm>
          <a:off x="0" y="1535852"/>
          <a:ext cx="961813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AEC13C-0887-4C46-B1F6-EFC70471F248}">
      <dsp:nvSpPr>
        <dsp:cNvPr id="0" name=""/>
        <dsp:cNvSpPr/>
      </dsp:nvSpPr>
      <dsp:spPr>
        <a:xfrm>
          <a:off x="0" y="1535852"/>
          <a:ext cx="9618132" cy="767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Backend will consist of Docker, Node.js, Microsoft SQL server, SQL</a:t>
          </a:r>
        </a:p>
      </dsp:txBody>
      <dsp:txXfrm>
        <a:off x="0" y="1535852"/>
        <a:ext cx="9618132" cy="767926"/>
      </dsp:txXfrm>
    </dsp:sp>
    <dsp:sp modelId="{EE04145D-FA3D-4BC9-B2B3-512E5DBE1913}">
      <dsp:nvSpPr>
        <dsp:cNvPr id="0" name=""/>
        <dsp:cNvSpPr/>
      </dsp:nvSpPr>
      <dsp:spPr>
        <a:xfrm>
          <a:off x="0" y="2303779"/>
          <a:ext cx="961813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478D16-BAF7-496B-80AC-7B7EA48CC0BB}">
      <dsp:nvSpPr>
        <dsp:cNvPr id="0" name=""/>
        <dsp:cNvSpPr/>
      </dsp:nvSpPr>
      <dsp:spPr>
        <a:xfrm>
          <a:off x="0" y="2303779"/>
          <a:ext cx="9618132" cy="767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Will run on Google Chrome</a:t>
          </a:r>
        </a:p>
      </dsp:txBody>
      <dsp:txXfrm>
        <a:off x="0" y="2303779"/>
        <a:ext cx="9618132" cy="767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865-6F26-409B-A8B1-47E90EBD1D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EF5D-BB0C-4F17-B331-A8F5789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7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865-6F26-409B-A8B1-47E90EBD1D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EF5D-BB0C-4F17-B331-A8F5789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865-6F26-409B-A8B1-47E90EBD1D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EF5D-BB0C-4F17-B331-A8F5789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7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865-6F26-409B-A8B1-47E90EBD1D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EF5D-BB0C-4F17-B331-A8F57898ED7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307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865-6F26-409B-A8B1-47E90EBD1D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EF5D-BB0C-4F17-B331-A8F5789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63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865-6F26-409B-A8B1-47E90EBD1D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EF5D-BB0C-4F17-B331-A8F5789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7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865-6F26-409B-A8B1-47E90EBD1D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EF5D-BB0C-4F17-B331-A8F5789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2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865-6F26-409B-A8B1-47E90EBD1D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EF5D-BB0C-4F17-B331-A8F5789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39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865-6F26-409B-A8B1-47E90EBD1D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EF5D-BB0C-4F17-B331-A8F5789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81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865-6F26-409B-A8B1-47E90EBD1D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EF5D-BB0C-4F17-B331-A8F5789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0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865-6F26-409B-A8B1-47E90EBD1D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EF5D-BB0C-4F17-B331-A8F5789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6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865-6F26-409B-A8B1-47E90EBD1D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EF5D-BB0C-4F17-B331-A8F5789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865-6F26-409B-A8B1-47E90EBD1D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EF5D-BB0C-4F17-B331-A8F5789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9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865-6F26-409B-A8B1-47E90EBD1D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EF5D-BB0C-4F17-B331-A8F5789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865-6F26-409B-A8B1-47E90EBD1D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EF5D-BB0C-4F17-B331-A8F5789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2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865-6F26-409B-A8B1-47E90EBD1D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EF5D-BB0C-4F17-B331-A8F5789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865-6F26-409B-A8B1-47E90EBD1D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EF5D-BB0C-4F17-B331-A8F5789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3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865-6F26-409B-A8B1-47E90EBD1D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EF5D-BB0C-4F17-B331-A8F5789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0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F934865-6F26-409B-A8B1-47E90EBD1D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4BEF5D-BB0C-4F17-B331-A8F57898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164E-FF54-4803-B943-103DF4A2E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Emergency Calc Project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D243B-3871-415A-BA5B-1066E856D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 Engle, Eric Bunch, Weston Abner</a:t>
            </a:r>
          </a:p>
        </p:txBody>
      </p:sp>
    </p:spTree>
    <p:extLst>
      <p:ext uri="{BB962C8B-B14F-4D97-AF65-F5344CB8AC3E}">
        <p14:creationId xmlns:p14="http://schemas.microsoft.com/office/powerpoint/2010/main" val="376871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1164A-3724-488A-A2FB-004F4750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62" y="1227279"/>
            <a:ext cx="4328819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Base UI</a:t>
            </a:r>
          </a:p>
        </p:txBody>
      </p:sp>
      <p:pic>
        <p:nvPicPr>
          <p:cNvPr id="23" name="Picture 15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57ADE383-52FE-4D8B-9EF5-FA69DC127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1964"/>
            <a:ext cx="5132324" cy="33360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8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8" name="Rectangle 24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E470212-33AE-49FF-8E55-926BD40B6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38" y="957486"/>
            <a:ext cx="5073869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91164A-3724-488A-A2FB-004F4750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Calculator UI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9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E163AF-1EFB-4BC5-8C03-591CEF568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05" y="643466"/>
            <a:ext cx="7553990" cy="55710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9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2BA2D5-46A3-46C0-98C9-A072D543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359CF1B-117E-4ED8-96AB-A9ABC55FA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484396"/>
            <a:ext cx="6002432" cy="388657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73895B-DA42-4260-AE1E-182BA412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91164A-3724-488A-A2FB-004F4750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File Sytem UI</a:t>
            </a:r>
          </a:p>
        </p:txBody>
      </p:sp>
    </p:spTree>
    <p:extLst>
      <p:ext uri="{BB962C8B-B14F-4D97-AF65-F5344CB8AC3E}">
        <p14:creationId xmlns:p14="http://schemas.microsoft.com/office/powerpoint/2010/main" val="2912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4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C91BC0B-6517-41E5-943D-1094EF203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52345"/>
            <a:ext cx="10905066" cy="3353308"/>
          </a:xfrm>
          <a:prstGeom prst="rect">
            <a:avLst/>
          </a:prstGeom>
        </p:spPr>
      </p:pic>
      <p:pic>
        <p:nvPicPr>
          <p:cNvPr id="36" name="Picture 28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1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B71B-EAE2-4530-B66C-F33AAD54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587240"/>
            <a:ext cx="10364451" cy="1296035"/>
          </a:xfrm>
        </p:spPr>
        <p:txBody>
          <a:bodyPr>
            <a:normAutofit/>
          </a:bodyPr>
          <a:lstStyle/>
          <a:p>
            <a:r>
              <a:rPr lang="en-US"/>
              <a:t>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D3FE7E-1D69-42B2-A8EC-B915B3DBB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275756"/>
              </p:ext>
            </p:extLst>
          </p:nvPr>
        </p:nvGraphicFramePr>
        <p:xfrm>
          <a:off x="1286934" y="1286934"/>
          <a:ext cx="9618132" cy="3071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533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500D-2741-40A4-BA3B-F0E2D769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DD5-4312-4074-A3A1-1C2865B61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Cui, UI, graphing canvas, and image exporter are all built upon the main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Website will communicate with the server,  and server with the database</a:t>
            </a:r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F457B41-E959-4939-BA67-C0DF0DFCA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743" y="1621226"/>
            <a:ext cx="5202525" cy="380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7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2639D3-3652-44A1-BF39-88DCBF55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chemeClr val="bg1"/>
                </a:solidFill>
              </a:rPr>
              <a:t>Backend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5E5A-A021-4D66-9DA0-86B4EFB53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078" y="960814"/>
            <a:ext cx="6247722" cy="4830385"/>
          </a:xfrm>
        </p:spPr>
        <p:txBody>
          <a:bodyPr anchor="ctr">
            <a:normAutofit/>
          </a:bodyPr>
          <a:lstStyle/>
          <a:p>
            <a:r>
              <a:rPr lang="en-US" sz="1800"/>
              <a:t>Website will communicate directly with the server, which in turn communicates with the database.</a:t>
            </a:r>
          </a:p>
          <a:p>
            <a:endParaRPr lang="en-US" sz="1800"/>
          </a:p>
          <a:p>
            <a:r>
              <a:rPr lang="en-US" sz="1800"/>
              <a:t>Database used to store user information, share user created graphs, and save and load calculations</a:t>
            </a:r>
          </a:p>
          <a:p>
            <a:endParaRPr lang="en-US" sz="1800"/>
          </a:p>
          <a:p>
            <a:r>
              <a:rPr lang="en-US" sz="1800"/>
              <a:t>Graph functions will be saved to database, images of graphs will be saved locally</a:t>
            </a:r>
          </a:p>
          <a:p>
            <a:endParaRPr lang="en-US" sz="1800"/>
          </a:p>
          <a:p>
            <a:r>
              <a:rPr lang="en-US" sz="1800"/>
              <a:t>Will be susceptible to hacking</a:t>
            </a:r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9807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941A3B-7AB9-4DC4-BEEE-98D3F6FC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Database</a:t>
            </a:r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38A1C4-48F2-439B-98B2-1EC18C81B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1487" y="2374398"/>
            <a:ext cx="6373490" cy="20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BBFE-3FCB-43D9-A7F7-8437581C2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Will consist of two tables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700"/>
              <a:t>User</a:t>
            </a:r>
          </a:p>
          <a:p>
            <a:pPr lvl="2">
              <a:lnSpc>
                <a:spcPct val="110000"/>
              </a:lnSpc>
            </a:pPr>
            <a:r>
              <a:rPr lang="en-US" sz="1700"/>
              <a:t>User_ID - PK</a:t>
            </a:r>
          </a:p>
          <a:p>
            <a:pPr lvl="2">
              <a:lnSpc>
                <a:spcPct val="110000"/>
              </a:lnSpc>
            </a:pPr>
            <a:r>
              <a:rPr lang="en-US" sz="1700"/>
              <a:t>Username</a:t>
            </a:r>
          </a:p>
          <a:p>
            <a:pPr lvl="2">
              <a:lnSpc>
                <a:spcPct val="110000"/>
              </a:lnSpc>
            </a:pPr>
            <a:r>
              <a:rPr lang="en-US" sz="1700"/>
              <a:t>Password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700"/>
              <a:t>Calculations</a:t>
            </a:r>
          </a:p>
          <a:p>
            <a:pPr lvl="2">
              <a:lnSpc>
                <a:spcPct val="110000"/>
              </a:lnSpc>
            </a:pPr>
            <a:r>
              <a:rPr lang="en-US" sz="1700"/>
              <a:t>Calculation_ID –PK</a:t>
            </a:r>
          </a:p>
          <a:p>
            <a:pPr lvl="2">
              <a:lnSpc>
                <a:spcPct val="110000"/>
              </a:lnSpc>
            </a:pPr>
            <a:r>
              <a:rPr lang="en-US" sz="1700"/>
              <a:t>User_ID -FK</a:t>
            </a:r>
          </a:p>
          <a:p>
            <a:pPr lvl="2">
              <a:lnSpc>
                <a:spcPct val="110000"/>
              </a:lnSpc>
            </a:pPr>
            <a:r>
              <a:rPr lang="en-US" sz="1700"/>
              <a:t>Calculation_Date</a:t>
            </a:r>
          </a:p>
          <a:p>
            <a:pPr lvl="2">
              <a:lnSpc>
                <a:spcPct val="110000"/>
              </a:lnSpc>
            </a:pPr>
            <a:r>
              <a:rPr lang="en-US" sz="1700"/>
              <a:t>Calculation</a:t>
            </a:r>
          </a:p>
          <a:p>
            <a:pPr lvl="2">
              <a:lnSpc>
                <a:spcPct val="110000"/>
              </a:lnSpc>
            </a:pPr>
            <a:r>
              <a:rPr lang="en-US" sz="1700"/>
              <a:t>Graph_Functions</a:t>
            </a:r>
          </a:p>
          <a:p>
            <a:pPr lvl="2">
              <a:lnSpc>
                <a:spcPct val="11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18361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C40A-6C19-4649-B4FA-343E10D3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3227-BA94-4099-826C-8D6A0873A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5839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Messages will be sent using .JSON files</a:t>
            </a:r>
          </a:p>
          <a:p>
            <a:pPr lvl="1"/>
            <a:r>
              <a:rPr lang="en-US" dirty="0"/>
              <a:t>Create Account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/>
              <a:t>Login not correct</a:t>
            </a:r>
          </a:p>
          <a:p>
            <a:pPr lvl="1"/>
            <a:r>
              <a:rPr lang="en-US" dirty="0"/>
              <a:t>Request to save calculation</a:t>
            </a:r>
          </a:p>
          <a:p>
            <a:pPr lvl="1"/>
            <a:r>
              <a:rPr lang="en-US" dirty="0"/>
              <a:t>Request to load calculation</a:t>
            </a:r>
          </a:p>
          <a:p>
            <a:pPr lvl="1"/>
            <a:r>
              <a:rPr lang="en-US" dirty="0"/>
              <a:t>Request to save graph function </a:t>
            </a:r>
          </a:p>
          <a:p>
            <a:pPr lvl="1"/>
            <a:r>
              <a:rPr lang="en-US" dirty="0"/>
              <a:t>Request to load graph function</a:t>
            </a:r>
          </a:p>
          <a:p>
            <a:pPr lvl="1"/>
            <a:r>
              <a:rPr lang="en-US" dirty="0"/>
              <a:t>Request to share calculation</a:t>
            </a:r>
          </a:p>
          <a:p>
            <a:pPr lvl="1"/>
            <a:r>
              <a:rPr lang="en-US" dirty="0"/>
              <a:t>Request to share graph function</a:t>
            </a:r>
          </a:p>
          <a:p>
            <a:pPr lvl="1"/>
            <a:r>
              <a:rPr lang="en-US" dirty="0"/>
              <a:t>Requested username to share with does not exist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1C466-FB42-4D36-AE30-57A1387B203D}"/>
              </a:ext>
            </a:extLst>
          </p:cNvPr>
          <p:cNvSpPr txBox="1"/>
          <p:nvPr/>
        </p:nvSpPr>
        <p:spPr>
          <a:xfrm>
            <a:off x="6688183" y="1825625"/>
            <a:ext cx="46656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JSON Samples: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Create Account: </a:t>
            </a:r>
          </a:p>
          <a:p>
            <a:pPr lvl="1"/>
            <a:r>
              <a:rPr lang="en-US" sz="2200" dirty="0"/>
              <a:t>{“Username”: “</a:t>
            </a:r>
            <a:r>
              <a:rPr lang="en-US" sz="2200" dirty="0" err="1"/>
              <a:t>ShadowGear</a:t>
            </a:r>
            <a:r>
              <a:rPr lang="en-US" sz="2200" dirty="0"/>
              <a:t>”, “Password”: “AbCd1846”}</a:t>
            </a:r>
          </a:p>
          <a:p>
            <a:pPr lvl="1"/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Request to save application:</a:t>
            </a:r>
          </a:p>
          <a:p>
            <a:pPr lvl="1"/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JSON Sample: {"Calculation" :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"a^2 + b^2 = c^2", "Calculation_Date": "09/20/2021"}</a:t>
            </a:r>
            <a:endParaRPr lang="en-US" sz="2200" dirty="0"/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6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A639C2-0A81-42DE-B8AD-4E18239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lang="en-US" sz="4000"/>
              <a:t>Frontend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9616-3648-4559-85FD-C6DEC7CD9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2367092"/>
            <a:ext cx="7859565" cy="34241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Calculator UI (cui) is how the interface for the calculator portion of the website will look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500"/>
              <a:t>Separate from the user interface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500"/>
              <a:t>Can be expanded using the button in the hamburger menu</a:t>
            </a:r>
          </a:p>
          <a:p>
            <a:pPr>
              <a:lnSpc>
                <a:spcPct val="110000"/>
              </a:lnSpc>
            </a:pPr>
            <a:r>
              <a:rPr lang="en-US" sz="1500"/>
              <a:t>Graph Canvas is how the inputted graph function will be overlayed onto the screen.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Will have buttons for basic graphing functions (+, -, / , cos, tan, sin etc.)</a:t>
            </a:r>
          </a:p>
          <a:p>
            <a:pPr lvl="2">
              <a:lnSpc>
                <a:spcPct val="110000"/>
              </a:lnSpc>
            </a:pPr>
            <a:r>
              <a:rPr lang="en-US" sz="1500"/>
              <a:t>These buttons will also work for cui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Graphing is based upon a table menu that will allow users to input functions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1500"/>
          </a:p>
          <a:p>
            <a:pPr lvl="1">
              <a:lnSpc>
                <a:spcPct val="110000"/>
              </a:lnSpc>
            </a:pPr>
            <a:endParaRPr lang="en-US" sz="15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811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AF2536-8966-44AA-B5D4-AE0E4FBC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lang="en-US" sz="4000"/>
              <a:t>Frontend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68BA8-EF4F-4FFA-B306-9A852F13D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2367092"/>
            <a:ext cx="7859565" cy="34241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Hamburger style menu is where many features of website will be housed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Where the save, share, load, and image export buttons will be saved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Option to expand to have more functionality than a default calculator </a:t>
            </a:r>
          </a:p>
          <a:p>
            <a:pPr lvl="2">
              <a:lnSpc>
                <a:spcPct val="110000"/>
              </a:lnSpc>
            </a:pPr>
            <a:r>
              <a:rPr lang="en-US" sz="1500"/>
              <a:t>Buttons such as sin and cos will not be on the screen at default but can be shown on screen with click of button</a:t>
            </a:r>
          </a:p>
          <a:p>
            <a:pPr>
              <a:lnSpc>
                <a:spcPct val="110000"/>
              </a:lnSpc>
            </a:pPr>
            <a:r>
              <a:rPr lang="en-US" sz="1500"/>
              <a:t>Graph will allow for different colors for lines and different patterns for lines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Colors will include yellow, green, blue, violet, red, orange, and black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Patterns will include Points, lines, and dotted lines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928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F4DB63-A191-45D9-8A53-9B18F8FE2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BB8E50-9569-495A-A548-A5AD5055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26545-4582-4DBE-973B-ED1BC9CBD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91"/>
            <a:ext cx="12188952" cy="228600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7A6981-7EBF-4F2B-BD20-3124170BF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77277" y="-1"/>
            <a:ext cx="1272021" cy="841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97DCFF-C2AA-4065-BFCF-1E7535B0D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4" t="86960" r="29150"/>
          <a:stretch/>
        </p:blipFill>
        <p:spPr>
          <a:xfrm>
            <a:off x="11061755" y="-1"/>
            <a:ext cx="1127197" cy="5539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E1159C-5B31-49A8-A933-C1179723C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59" t="72411" r="-74" b="13790"/>
          <a:stretch/>
        </p:blipFill>
        <p:spPr>
          <a:xfrm>
            <a:off x="77277" y="1444827"/>
            <a:ext cx="1096303" cy="841175"/>
          </a:xfrm>
          <a:custGeom>
            <a:avLst/>
            <a:gdLst>
              <a:gd name="connsiteX0" fmla="*/ 0 w 915864"/>
              <a:gd name="connsiteY0" fmla="*/ 0 h 702727"/>
              <a:gd name="connsiteX1" fmla="*/ 915864 w 915864"/>
              <a:gd name="connsiteY1" fmla="*/ 0 h 702727"/>
              <a:gd name="connsiteX2" fmla="*/ 915864 w 915864"/>
              <a:gd name="connsiteY2" fmla="*/ 702727 h 702727"/>
              <a:gd name="connsiteX3" fmla="*/ 176126 w 915864"/>
              <a:gd name="connsiteY3" fmla="*/ 702727 h 702727"/>
              <a:gd name="connsiteX4" fmla="*/ 175195 w 915864"/>
              <a:gd name="connsiteY4" fmla="*/ 702179 h 702727"/>
              <a:gd name="connsiteX5" fmla="*/ 45222 w 915864"/>
              <a:gd name="connsiteY5" fmla="*/ 592499 h 702727"/>
              <a:gd name="connsiteX6" fmla="*/ 0 w 915864"/>
              <a:gd name="connsiteY6" fmla="*/ 531614 h 70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864" h="702727">
                <a:moveTo>
                  <a:pt x="0" y="0"/>
                </a:moveTo>
                <a:lnTo>
                  <a:pt x="915864" y="0"/>
                </a:lnTo>
                <a:lnTo>
                  <a:pt x="915864" y="702727"/>
                </a:lnTo>
                <a:lnTo>
                  <a:pt x="176126" y="702727"/>
                </a:lnTo>
                <a:lnTo>
                  <a:pt x="175195" y="702179"/>
                </a:lnTo>
                <a:cubicBezTo>
                  <a:pt x="126139" y="669596"/>
                  <a:pt x="82453" y="632772"/>
                  <a:pt x="45222" y="592499"/>
                </a:cubicBezTo>
                <a:lnTo>
                  <a:pt x="0" y="531614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9BD01A-0D38-48EA-98E5-BB66386F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1036686" y="1071807"/>
            <a:ext cx="1155314" cy="1230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F04278-9EEE-46CB-A464-39D9C6A7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39924"/>
            <a:ext cx="10364451" cy="14379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Image Exporter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F896-AABA-4DC0-9757-E547A4314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705878"/>
            <a:ext cx="10363826" cy="3085322"/>
          </a:xfrm>
        </p:spPr>
        <p:txBody>
          <a:bodyPr anchor="ctr">
            <a:normAutofit/>
          </a:bodyPr>
          <a:lstStyle/>
          <a:p>
            <a:r>
              <a:rPr lang="en-US" dirty="0"/>
              <a:t>Saves an image of the graph/graphs that are currently inside of the graphing canvas</a:t>
            </a:r>
          </a:p>
          <a:p>
            <a:r>
              <a:rPr lang="en-US" dirty="0"/>
              <a:t>Will be located inside of the hamburger menu</a:t>
            </a:r>
          </a:p>
          <a:p>
            <a:r>
              <a:rPr lang="en-US" dirty="0"/>
              <a:t>Upon button click, will pull up menu for user to decide their save location</a:t>
            </a:r>
          </a:p>
          <a:p>
            <a:pPr lvl="1"/>
            <a:r>
              <a:rPr lang="en-US" dirty="0"/>
              <a:t>Will give option for .PNG or .JPG</a:t>
            </a:r>
          </a:p>
          <a:p>
            <a:r>
              <a:rPr lang="en-US" dirty="0"/>
              <a:t>This save menu will just be the normal file save menu</a:t>
            </a:r>
          </a:p>
        </p:txBody>
      </p:sp>
    </p:spTree>
    <p:extLst>
      <p:ext uri="{BB962C8B-B14F-4D97-AF65-F5344CB8AC3E}">
        <p14:creationId xmlns:p14="http://schemas.microsoft.com/office/powerpoint/2010/main" val="26154545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71</TotalTime>
  <Words>535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</vt:lpstr>
      <vt:lpstr>Tw Cen MT</vt:lpstr>
      <vt:lpstr>Wingdings</vt:lpstr>
      <vt:lpstr>Droplet</vt:lpstr>
      <vt:lpstr>Emergency Calc Project Design</vt:lpstr>
      <vt:lpstr>Design</vt:lpstr>
      <vt:lpstr>Block Diagram</vt:lpstr>
      <vt:lpstr>Backend </vt:lpstr>
      <vt:lpstr>Database</vt:lpstr>
      <vt:lpstr>Server Messaging</vt:lpstr>
      <vt:lpstr>Frontend</vt:lpstr>
      <vt:lpstr>Frontend</vt:lpstr>
      <vt:lpstr>Image Exporter</vt:lpstr>
      <vt:lpstr>Base UI</vt:lpstr>
      <vt:lpstr>Calculator UI</vt:lpstr>
      <vt:lpstr>PowerPoint Presentation</vt:lpstr>
      <vt:lpstr>File Sytem UI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Calc Project Design</dc:title>
  <dc:creator>Eric Bunch</dc:creator>
  <cp:lastModifiedBy>Engle, Dylan M.</cp:lastModifiedBy>
  <cp:revision>5</cp:revision>
  <dcterms:created xsi:type="dcterms:W3CDTF">2021-09-21T18:32:01Z</dcterms:created>
  <dcterms:modified xsi:type="dcterms:W3CDTF">2021-09-22T13:08:32Z</dcterms:modified>
</cp:coreProperties>
</file>