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9" r:id="rId2"/>
    <p:sldId id="260" r:id="rId3"/>
    <p:sldId id="262" r:id="rId4"/>
    <p:sldId id="272" r:id="rId5"/>
    <p:sldId id="281" r:id="rId6"/>
    <p:sldId id="265" r:id="rId7"/>
    <p:sldId id="266" r:id="rId8"/>
    <p:sldId id="271" r:id="rId9"/>
    <p:sldId id="275" r:id="rId10"/>
    <p:sldId id="282" r:id="rId11"/>
    <p:sldId id="283" r:id="rId12"/>
    <p:sldId id="284" r:id="rId13"/>
    <p:sldId id="285" r:id="rId14"/>
    <p:sldId id="286" r:id="rId15"/>
    <p:sldId id="277" r:id="rId16"/>
    <p:sldId id="270" r:id="rId17"/>
    <p:sldId id="28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0"/>
    <p:restoredTop sz="91022" autoAdjust="0"/>
  </p:normalViewPr>
  <p:slideViewPr>
    <p:cSldViewPr snapToGrid="0" snapToObjects="1">
      <p:cViewPr varScale="1">
        <p:scale>
          <a:sx n="79" d="100"/>
          <a:sy n="79" d="100"/>
        </p:scale>
        <p:origin x="97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B287F-8228-465C-9192-4EB12AEC34E4}" type="datetimeFigureOut">
              <a:rPr lang="zh-CN" altLang="en-US" smtClean="0"/>
              <a:t>2018/5/17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5AD34-78AD-4799-965B-7471868037C3}" type="slidenum">
              <a:rPr lang="zh-CN" altLang="en-US" smtClean="0"/>
              <a:t>‹#›</a:t>
            </a:fld>
            <a:endParaRPr lang="zh-CN" altLang="en-US"/>
          </a:p>
        </p:txBody>
      </p:sp>
    </p:spTree>
    <p:extLst>
      <p:ext uri="{BB962C8B-B14F-4D97-AF65-F5344CB8AC3E}">
        <p14:creationId xmlns:p14="http://schemas.microsoft.com/office/powerpoint/2010/main" val="36075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这个流程中，每一个步骤都要重复人工操作，很大增加了时间成本，不能保证操作的准确性。对于 </a:t>
            </a:r>
            <a:r>
              <a:rPr lang="en-US" altLang="zh-CN" sz="1200" b="0" i="0" kern="1200" dirty="0">
                <a:solidFill>
                  <a:schemeClr val="tx1"/>
                </a:solidFill>
                <a:effectLst/>
                <a:latin typeface="+mn-lt"/>
                <a:ea typeface="+mn-ea"/>
                <a:cs typeface="+mn-cs"/>
              </a:rPr>
              <a:t>unit </a:t>
            </a:r>
            <a:r>
              <a:rPr lang="zh-CN" altLang="en-US" sz="1200" b="0" i="0" kern="1200" dirty="0">
                <a:solidFill>
                  <a:schemeClr val="tx1"/>
                </a:solidFill>
                <a:effectLst/>
                <a:latin typeface="+mn-lt"/>
                <a:ea typeface="+mn-ea"/>
                <a:cs typeface="+mn-cs"/>
              </a:rPr>
              <a:t>或者 </a:t>
            </a:r>
            <a:r>
              <a:rPr lang="en-US" altLang="zh-CN" sz="1200" b="0" i="0" kern="1200" dirty="0">
                <a:solidFill>
                  <a:schemeClr val="tx1"/>
                </a:solidFill>
                <a:effectLst/>
                <a:latin typeface="+mn-lt"/>
                <a:ea typeface="+mn-ea"/>
                <a:cs typeface="+mn-cs"/>
              </a:rPr>
              <a:t>build </a:t>
            </a:r>
            <a:r>
              <a:rPr lang="zh-CN" altLang="en-US" sz="1200" b="0" i="0" kern="1200" dirty="0">
                <a:solidFill>
                  <a:schemeClr val="tx1"/>
                </a:solidFill>
                <a:effectLst/>
                <a:latin typeface="+mn-lt"/>
                <a:ea typeface="+mn-ea"/>
                <a:cs typeface="+mn-cs"/>
              </a:rPr>
              <a:t>的结果，没有一个自动的反馈机制，需要人工 </a:t>
            </a:r>
            <a:r>
              <a:rPr lang="en-US" altLang="zh-CN" sz="1200" b="0" i="0" kern="1200" dirty="0">
                <a:solidFill>
                  <a:schemeClr val="tx1"/>
                </a:solidFill>
                <a:effectLst/>
                <a:latin typeface="+mn-lt"/>
                <a:ea typeface="+mn-ea"/>
                <a:cs typeface="+mn-cs"/>
              </a:rPr>
              <a:t>check </a:t>
            </a:r>
            <a:r>
              <a:rPr lang="zh-CN" altLang="en-US" sz="1200" b="0" i="0" kern="1200" dirty="0">
                <a:solidFill>
                  <a:schemeClr val="tx1"/>
                </a:solidFill>
                <a:effectLst/>
                <a:latin typeface="+mn-lt"/>
                <a:ea typeface="+mn-ea"/>
                <a:cs typeface="+mn-cs"/>
              </a:rPr>
              <a:t>运行结果，最后部署也是人工登录服务器执行脚本，非常繁琐。</a:t>
            </a:r>
            <a:endParaRPr lang="en-US" altLang="zh-CN" sz="1200" b="0" i="0" kern="1200" dirty="0">
              <a:solidFill>
                <a:schemeClr val="tx1"/>
              </a:solidFill>
              <a:effectLst/>
              <a:latin typeface="+mn-lt"/>
              <a:ea typeface="+mn-ea"/>
              <a:cs typeface="+mn-cs"/>
            </a:endParaRPr>
          </a:p>
          <a:p>
            <a:r>
              <a:rPr lang="en-US" altLang="zh-CN" dirty="0"/>
              <a:t>·</a:t>
            </a:r>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CI/CD </a:t>
            </a:r>
            <a:r>
              <a:rPr lang="zh-CN" altLang="en-US" sz="1200" b="0" i="0" kern="1200" dirty="0">
                <a:solidFill>
                  <a:schemeClr val="tx1"/>
                </a:solidFill>
                <a:effectLst/>
                <a:latin typeface="+mn-lt"/>
                <a:ea typeface="+mn-ea"/>
                <a:cs typeface="+mn-cs"/>
              </a:rPr>
              <a:t>流程中，只有步骤</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和步骤</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需要人工操作，其他步骤都是自动运行，是一个非常标准化的流程，减少了人工操作的风险，省去了重复性工作，增强了项目的可见性。</a:t>
            </a:r>
            <a:endParaRPr lang="zh-CN" altLang="en-US" dirty="0"/>
          </a:p>
        </p:txBody>
      </p:sp>
      <p:sp>
        <p:nvSpPr>
          <p:cNvPr id="4" name="灯片编号占位符 3"/>
          <p:cNvSpPr>
            <a:spLocks noGrp="1"/>
          </p:cNvSpPr>
          <p:nvPr>
            <p:ph type="sldNum" sz="quarter" idx="10"/>
          </p:nvPr>
        </p:nvSpPr>
        <p:spPr/>
        <p:txBody>
          <a:bodyPr/>
          <a:lstStyle/>
          <a:p>
            <a:fld id="{0E15AD34-78AD-4799-965B-7471868037C3}" type="slidenum">
              <a:rPr lang="zh-CN" altLang="en-US" smtClean="0"/>
              <a:t>7</a:t>
            </a:fld>
            <a:endParaRPr lang="zh-CN" altLang="en-US"/>
          </a:p>
        </p:txBody>
      </p:sp>
    </p:spTree>
    <p:extLst>
      <p:ext uri="{BB962C8B-B14F-4D97-AF65-F5344CB8AC3E}">
        <p14:creationId xmlns:p14="http://schemas.microsoft.com/office/powerpoint/2010/main" val="213247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0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Tree>
    <p:extLst>
      <p:ext uri="{BB962C8B-B14F-4D97-AF65-F5344CB8AC3E}">
        <p14:creationId xmlns:p14="http://schemas.microsoft.com/office/powerpoint/2010/main" val="84693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18"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defRPr>
            </a:lvl1pPr>
          </a:lstStyle>
          <a:p>
            <a:pPr lvl="0"/>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48705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defRPr>
            </a:lvl1pPr>
          </a:lstStyle>
          <a:p>
            <a:pPr lvl="0"/>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92818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31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53049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7" dirty="0">
                <a:solidFill>
                  <a:srgbClr val="000000"/>
                </a:solidFill>
                <a:latin typeface="Segoe UI Light"/>
                <a:ea typeface="微软雅黑"/>
                <a:cs typeface="Segoe UI Light"/>
              </a:rPr>
              <a:t>背景图片素材</a:t>
            </a: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7">
                <a:solidFill>
                  <a:srgbClr val="000000"/>
                </a:solidFill>
                <a:latin typeface="Segoe UI Light"/>
                <a:cs typeface="Segoe UI Light"/>
              </a:rPr>
              <a:t>OfficePLUS</a:t>
            </a:r>
            <a:endParaRPr lang="zh-CN" altLang="en-US" sz="1067" dirty="0">
              <a:solidFill>
                <a:srgbClr val="000000"/>
              </a:solidFill>
              <a:latin typeface="Segoe UI Light"/>
              <a:cs typeface="Segoe UI Light"/>
            </a:endParaRPr>
          </a:p>
        </p:txBody>
      </p:sp>
    </p:spTree>
    <p:extLst>
      <p:ext uri="{BB962C8B-B14F-4D97-AF65-F5344CB8AC3E}">
        <p14:creationId xmlns:p14="http://schemas.microsoft.com/office/powerpoint/2010/main" val="3748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ea typeface="微软雅黑"/>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ea typeface="微软雅黑"/>
                <a:cs typeface="Segoe UI Light"/>
              </a:rPr>
              <a:t>字体使用 </a:t>
            </a: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行距</a:t>
            </a: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背景图片出处</a:t>
            </a: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声明</a:t>
            </a:r>
            <a:endParaRPr lang="en-US" altLang="zh-CN" sz="1333" dirty="0">
              <a:solidFill>
                <a:srgbClr val="FFFFFF"/>
              </a:solidFill>
              <a:latin typeface="Segoe UI Light"/>
              <a:ea typeface="微软雅黑"/>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ea typeface="微软雅黑"/>
                <a:cs typeface="Segoe UI Light"/>
              </a:rPr>
              <a:t>英文 </a:t>
            </a:r>
            <a:r>
              <a:rPr lang="en-US" altLang="zh-CN" sz="1333">
                <a:solidFill>
                  <a:srgbClr val="FFFFFF"/>
                </a:solidFill>
                <a:latin typeface="Segoe UI Light"/>
                <a:ea typeface="微软雅黑" charset="0"/>
                <a:cs typeface="Segoe UI Light"/>
              </a:rPr>
              <a:t>Century Gothic</a:t>
            </a:r>
            <a:endParaRPr lang="en-US" altLang="zh-CN" sz="1333" dirty="0">
              <a:solidFill>
                <a:srgbClr val="FFFFFF"/>
              </a:solidFill>
              <a:latin typeface="Segoe UI Light"/>
              <a:ea typeface="微软雅黑" charset="0"/>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中文 微软雅黑</a:t>
            </a: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正文 </a:t>
            </a:r>
            <a:r>
              <a:rPr lang="en-US" altLang="zh-CN" sz="1333" dirty="0">
                <a:solidFill>
                  <a:srgbClr val="FFFFFF"/>
                </a:solidFill>
                <a:latin typeface="Segoe UI Light"/>
                <a:ea typeface="微软雅黑"/>
                <a:cs typeface="Segoe UI Light"/>
              </a:rPr>
              <a:t>1.3</a:t>
            </a: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en-US" altLang="zh-CN" sz="1333" dirty="0" err="1">
                <a:solidFill>
                  <a:srgbClr val="FFFFFF"/>
                </a:solidFill>
                <a:latin typeface="Segoe UI Light"/>
                <a:ea typeface="微软雅黑"/>
                <a:cs typeface="Segoe UI Light"/>
              </a:rPr>
              <a:t>cn.bing.com</a:t>
            </a:r>
            <a:endParaRPr lang="zh-CN" altLang="en-US" sz="1333" dirty="0">
              <a:solidFill>
                <a:srgbClr val="FFFFFF"/>
              </a:solidFill>
              <a:latin typeface="Segoe UI Light"/>
              <a:ea typeface="微软雅黑"/>
              <a:cs typeface="Segoe UI Light"/>
            </a:endParaRP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r>
              <a:rPr lang="zh-CN" altLang="en-US" sz="1333" dirty="0">
                <a:solidFill>
                  <a:prstClr val="white"/>
                </a:solidFill>
                <a:latin typeface="Century Gothic"/>
                <a:ea typeface="微软雅黑" charset="0"/>
              </a:rPr>
              <a:t>互联网是一个开放共享的平台</a:t>
            </a:r>
          </a:p>
          <a:p>
            <a:pPr defTabSz="609585">
              <a:lnSpc>
                <a:spcPct val="130000"/>
              </a:lnSpc>
            </a:pPr>
            <a:r>
              <a:rPr kumimoji="1" lang="en-US" altLang="zh-CN" sz="1333" dirty="0">
                <a:solidFill>
                  <a:prstClr val="white"/>
                </a:solidFill>
                <a:latin typeface="Segoe UI Light"/>
                <a:ea typeface="微软雅黑" charset="0"/>
                <a:cs typeface="Segoe UI Light"/>
              </a:rPr>
              <a:t>OfficePLUS</a:t>
            </a:r>
            <a:r>
              <a:rPr lang="zh-CN" altLang="en-US" sz="1333" dirty="0">
                <a:solidFill>
                  <a:prstClr val="white"/>
                </a:solidFill>
                <a:latin typeface="Century Gothic"/>
                <a:ea typeface="微软雅黑" charset="0"/>
              </a:rPr>
              <a:t> 部分设计灵感与元素来源于网络</a:t>
            </a:r>
          </a:p>
          <a:p>
            <a:pPr defTabSz="609585">
              <a:lnSpc>
                <a:spcPct val="130000"/>
              </a:lnSpc>
            </a:pPr>
            <a:r>
              <a:rPr lang="zh-CN" altLang="en-US" sz="1333" dirty="0">
                <a:solidFill>
                  <a:prstClr val="white"/>
                </a:solidFill>
                <a:latin typeface="Century Gothic"/>
                <a:ea typeface="微软雅黑" charset="0"/>
              </a:rPr>
              <a:t>如有建议请联系 </a:t>
            </a:r>
            <a:r>
              <a:rPr lang="zh-CN" altLang="en-US" sz="1333" dirty="0">
                <a:solidFill>
                  <a:prstClr val="white"/>
                </a:solidFill>
                <a:latin typeface="Segoe UI Light" charset="0"/>
                <a:ea typeface="Segoe UI Light" charset="0"/>
                <a:cs typeface="Segoe UI Light" charset="0"/>
              </a:rPr>
              <a:t>officeplus@microsoft.com</a:t>
            </a:r>
            <a:endParaRPr lang="en-US" altLang="zh-CN" sz="1333" dirty="0">
              <a:solidFill>
                <a:srgbClr val="FFFFFF"/>
              </a:solidFill>
              <a:latin typeface="Segoe UI Light"/>
              <a:ea typeface="微软雅黑"/>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dirty="0">
                <a:solidFill>
                  <a:prstClr val="white"/>
                </a:solidFill>
                <a:latin typeface="Segoe UI Light"/>
                <a:ea typeface="微软雅黑" charset="0"/>
                <a:cs typeface="Segoe UI Light"/>
              </a:rPr>
              <a:t>OfficePLUS</a:t>
            </a:r>
            <a:endParaRPr lang="zh-CN" altLang="en-US" sz="1067"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23205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25130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6" r:id="rId3"/>
    <p:sldLayoutId id="2147483657" r:id="rId4"/>
    <p:sldLayoutId id="2147483655" r:id="rId5"/>
    <p:sldLayoutId id="2147483651" r:id="rId6"/>
    <p:sldLayoutId id="2147483652" r:id="rId7"/>
    <p:sldLayoutId id="2147483653" r:id="rId8"/>
    <p:sldLayoutId id="214748365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iki.jenkins-ci.org/display/JENKINS/Gitlab+Hook+Plugin"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20320;&#30340;jenkins&#26381;&#21153;&#22120;host/gitlab/build_now"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080/jenkins" TargetMode="External"/><Relationship Id="rId2" Type="http://schemas.openxmlformats.org/officeDocument/2006/relationships/hyperlink" Target="https://jenkins.io/download/" TargetMode="Externa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557" y="1233849"/>
            <a:ext cx="4329586" cy="19744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文本框 115"/>
          <p:cNvSpPr txBox="1"/>
          <p:nvPr/>
        </p:nvSpPr>
        <p:spPr>
          <a:xfrm>
            <a:off x="4101566" y="1457644"/>
            <a:ext cx="4041471" cy="892552"/>
          </a:xfrm>
          <a:prstGeom prst="rect">
            <a:avLst/>
          </a:prstGeom>
          <a:noFill/>
          <a:ln>
            <a:noFill/>
          </a:ln>
        </p:spPr>
        <p:txBody>
          <a:bodyPr wrap="square" rtlCol="0">
            <a:spAutoFit/>
          </a:bodyPr>
          <a:lstStyle/>
          <a:p>
            <a:pPr algn="ctr"/>
            <a:r>
              <a:rPr kumimoji="1" lang="en-US" altLang="zh-CN" sz="5200" b="1" dirty="0">
                <a:solidFill>
                  <a:schemeClr val="bg1"/>
                </a:solidFill>
              </a:rPr>
              <a:t>CD&amp;CI</a:t>
            </a:r>
            <a:endParaRPr kumimoji="1" lang="zh-CN" altLang="en-US" sz="6600" b="1" dirty="0">
              <a:solidFill>
                <a:schemeClr val="bg1"/>
              </a:solidFill>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0" name="文本框 129"/>
          <p:cNvSpPr txBox="1"/>
          <p:nvPr/>
        </p:nvSpPr>
        <p:spPr>
          <a:xfrm>
            <a:off x="5193881" y="3612026"/>
            <a:ext cx="3348733" cy="1200329"/>
          </a:xfrm>
          <a:prstGeom prst="rect">
            <a:avLst/>
          </a:prstGeom>
          <a:noFill/>
        </p:spPr>
        <p:txBody>
          <a:bodyPr wrap="square" rtlCol="0">
            <a:spAutoFit/>
          </a:bodyPr>
          <a:lstStyle/>
          <a:p>
            <a:r>
              <a:rPr kumimoji="1" lang="zh-CN" altLang="en-US" dirty="0">
                <a:solidFill>
                  <a:schemeClr val="bg1"/>
                </a:solidFill>
              </a:rPr>
              <a:t>李晗东</a:t>
            </a:r>
            <a:endParaRPr kumimoji="1" lang="en-US" altLang="zh-CN" dirty="0">
              <a:solidFill>
                <a:schemeClr val="bg1"/>
              </a:solidFill>
            </a:endParaRPr>
          </a:p>
          <a:p>
            <a:r>
              <a:rPr kumimoji="1" lang="zh-CN" altLang="en-US" dirty="0">
                <a:solidFill>
                  <a:schemeClr val="bg1"/>
                </a:solidFill>
              </a:rPr>
              <a:t>吴正雨</a:t>
            </a:r>
            <a:endParaRPr kumimoji="1" lang="en-US" altLang="zh-CN" dirty="0">
              <a:solidFill>
                <a:schemeClr val="bg1"/>
              </a:solidFill>
            </a:endParaRPr>
          </a:p>
          <a:p>
            <a:r>
              <a:rPr kumimoji="1" lang="zh-CN" altLang="en-US" dirty="0">
                <a:solidFill>
                  <a:schemeClr val="bg1"/>
                </a:solidFill>
              </a:rPr>
              <a:t>程浩</a:t>
            </a:r>
            <a:endParaRPr kumimoji="1" lang="en-US" altLang="zh-CN" dirty="0">
              <a:solidFill>
                <a:schemeClr val="bg1"/>
              </a:solidFill>
            </a:endParaRPr>
          </a:p>
          <a:p>
            <a:r>
              <a:rPr kumimoji="1" lang="zh-CN" altLang="en-US" dirty="0">
                <a:solidFill>
                  <a:schemeClr val="bg1"/>
                </a:solidFill>
              </a:rPr>
              <a:t>李嘉昊</a:t>
            </a:r>
            <a:endParaRPr kumimoji="1" lang="en-US" altLang="zh-CN" dirty="0">
              <a:solidFill>
                <a:schemeClr val="bg1"/>
              </a:solidFill>
            </a:endParaRPr>
          </a:p>
        </p:txBody>
      </p:sp>
    </p:spTree>
    <p:extLst>
      <p:ext uri="{BB962C8B-B14F-4D97-AF65-F5344CB8AC3E}">
        <p14:creationId xmlns:p14="http://schemas.microsoft.com/office/powerpoint/2010/main" val="206911069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7435806" y="1913774"/>
            <a:ext cx="4577854" cy="2938048"/>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dirty="0">
                <a:solidFill>
                  <a:schemeClr val="bg1"/>
                </a:solidFill>
              </a:rPr>
              <a:t>在 </a:t>
            </a:r>
            <a:r>
              <a:rPr lang="en-US" altLang="zh-CN" dirty="0" err="1">
                <a:solidFill>
                  <a:schemeClr val="bg1"/>
                </a:solidFill>
              </a:rPr>
              <a:t>jenkins</a:t>
            </a:r>
            <a:r>
              <a:rPr lang="en-US" altLang="zh-CN" dirty="0">
                <a:solidFill>
                  <a:schemeClr val="bg1"/>
                </a:solidFill>
              </a:rPr>
              <a:t> </a:t>
            </a:r>
            <a:r>
              <a:rPr lang="zh-CN" altLang="en-US" dirty="0">
                <a:solidFill>
                  <a:schemeClr val="bg1"/>
                </a:solidFill>
              </a:rPr>
              <a:t>中需要安装 </a:t>
            </a:r>
            <a:r>
              <a:rPr lang="en-US" altLang="zh-CN" u="sng" dirty="0">
                <a:solidFill>
                  <a:schemeClr val="bg1"/>
                </a:solidFill>
                <a:hlinkClick r:id="rId2"/>
              </a:rPr>
              <a:t>Gitlab Hook Plugin</a:t>
            </a:r>
            <a:r>
              <a:rPr lang="en-US" altLang="zh-CN" dirty="0">
                <a:solidFill>
                  <a:schemeClr val="bg1"/>
                </a:solidFill>
              </a:rPr>
              <a:t> </a:t>
            </a:r>
            <a:r>
              <a:rPr lang="zh-CN" altLang="en-US" dirty="0">
                <a:solidFill>
                  <a:schemeClr val="bg1"/>
                </a:solidFill>
              </a:rPr>
              <a:t>这个插件，一支持 </a:t>
            </a:r>
            <a:r>
              <a:rPr lang="en-US" altLang="zh-CN" dirty="0" err="1">
                <a:solidFill>
                  <a:schemeClr val="bg1"/>
                </a:solidFill>
              </a:rPr>
              <a:t>gitlab</a:t>
            </a:r>
            <a:r>
              <a:rPr lang="en-US" altLang="zh-CN" dirty="0">
                <a:solidFill>
                  <a:schemeClr val="bg1"/>
                </a:solidFill>
              </a:rPr>
              <a:t> </a:t>
            </a:r>
            <a:r>
              <a:rPr lang="zh-CN" altLang="en-US" dirty="0">
                <a:solidFill>
                  <a:schemeClr val="bg1"/>
                </a:solidFill>
              </a:rPr>
              <a:t>的 </a:t>
            </a:r>
            <a:r>
              <a:rPr lang="en-US" altLang="zh-CN" dirty="0">
                <a:solidFill>
                  <a:schemeClr val="bg1"/>
                </a:solidFill>
              </a:rPr>
              <a:t>webhook </a:t>
            </a:r>
            <a:r>
              <a:rPr lang="zh-CN" altLang="en-US" dirty="0">
                <a:solidFill>
                  <a:schemeClr val="bg1"/>
                </a:solidFill>
              </a:rPr>
              <a:t>功能</a:t>
            </a:r>
            <a:endParaRPr lang="en-US" altLang="zh-CN" dirty="0">
              <a:solidFill>
                <a:schemeClr val="bg1"/>
              </a:solidFill>
            </a:endParaRPr>
          </a:p>
          <a:p>
            <a:pPr marL="285750" lvl="0" indent="-285750">
              <a:lnSpc>
                <a:spcPct val="130000"/>
              </a:lnSpc>
              <a:buFont typeface="Arial" panose="020B0604020202020204" pitchFamily="34" charset="0"/>
              <a:buChar char="•"/>
            </a:pPr>
            <a:r>
              <a:rPr lang="zh-CN" altLang="en-US" dirty="0">
                <a:solidFill>
                  <a:schemeClr val="bg1"/>
                </a:solidFill>
              </a:rPr>
              <a:t>在 </a:t>
            </a:r>
            <a:r>
              <a:rPr lang="en-US" altLang="zh-CN" dirty="0" err="1">
                <a:solidFill>
                  <a:schemeClr val="bg1"/>
                </a:solidFill>
              </a:rPr>
              <a:t>jenkins</a:t>
            </a:r>
            <a:r>
              <a:rPr lang="en-US" altLang="zh-CN" dirty="0">
                <a:solidFill>
                  <a:schemeClr val="bg1"/>
                </a:solidFill>
              </a:rPr>
              <a:t> </a:t>
            </a:r>
            <a:r>
              <a:rPr lang="zh-CN" altLang="en-US" dirty="0">
                <a:solidFill>
                  <a:schemeClr val="bg1"/>
                </a:solidFill>
              </a:rPr>
              <a:t>左边栏点击 “新建”， 输入 </a:t>
            </a:r>
            <a:r>
              <a:rPr lang="en-US" altLang="zh-CN" dirty="0">
                <a:solidFill>
                  <a:schemeClr val="bg1"/>
                </a:solidFill>
              </a:rPr>
              <a:t>job </a:t>
            </a:r>
            <a:r>
              <a:rPr lang="zh-CN" altLang="en-US" dirty="0">
                <a:solidFill>
                  <a:schemeClr val="bg1"/>
                </a:solidFill>
              </a:rPr>
              <a:t>名称，选择 “构建一个自由风格的软件项目” 一项。点击 “</a:t>
            </a:r>
            <a:r>
              <a:rPr lang="en-US" altLang="zh-CN" dirty="0">
                <a:solidFill>
                  <a:schemeClr val="bg1"/>
                </a:solidFill>
              </a:rPr>
              <a:t>OK”</a:t>
            </a:r>
          </a:p>
          <a:p>
            <a:pPr marL="285750" lvl="0" indent="-285750">
              <a:lnSpc>
                <a:spcPct val="130000"/>
              </a:lnSpc>
              <a:buFont typeface="Arial" panose="020B0604020202020204" pitchFamily="34" charset="0"/>
              <a:buChar char="•"/>
            </a:pPr>
            <a:r>
              <a:rPr lang="zh-CN" altLang="en-US" dirty="0">
                <a:solidFill>
                  <a:schemeClr val="bg1"/>
                </a:solidFill>
              </a:rPr>
              <a:t>进入 </a:t>
            </a:r>
            <a:r>
              <a:rPr lang="en-US" altLang="zh-CN" dirty="0">
                <a:solidFill>
                  <a:schemeClr val="bg1"/>
                </a:solidFill>
              </a:rPr>
              <a:t>job </a:t>
            </a:r>
            <a:r>
              <a:rPr lang="zh-CN" altLang="en-US" dirty="0">
                <a:solidFill>
                  <a:schemeClr val="bg1"/>
                </a:solidFill>
              </a:rPr>
              <a:t>配置页面，点击 “</a:t>
            </a:r>
            <a:r>
              <a:rPr lang="en-US" altLang="zh-CN" dirty="0">
                <a:solidFill>
                  <a:schemeClr val="bg1"/>
                </a:solidFill>
              </a:rPr>
              <a:t>General” </a:t>
            </a:r>
            <a:r>
              <a:rPr lang="zh-CN" altLang="en-US" dirty="0">
                <a:solidFill>
                  <a:schemeClr val="bg1"/>
                </a:solidFill>
              </a:rPr>
              <a:t>选项，配置名称和描述</a:t>
            </a:r>
            <a:endParaRPr lang="en-US" altLang="zh-CN" sz="1600" b="1" dirty="0">
              <a:solidFill>
                <a:schemeClr val="bg1"/>
              </a:solidFill>
              <a:latin typeface="Microsoft YaHei" charset="0"/>
              <a:ea typeface="Microsoft YaHei" charset="0"/>
              <a:cs typeface="Microsoft YaHei" charset="0"/>
            </a:endParaRPr>
          </a:p>
        </p:txBody>
      </p:sp>
      <p:sp>
        <p:nvSpPr>
          <p:cNvPr id="32" name="矩形 31"/>
          <p:cNvSpPr/>
          <p:nvPr/>
        </p:nvSpPr>
        <p:spPr>
          <a:xfrm>
            <a:off x="8100648" y="282558"/>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2</a:t>
            </a:r>
            <a:endParaRPr lang="en-US" altLang="zh-CN" sz="2400" b="1" dirty="0">
              <a:solidFill>
                <a:schemeClr val="accent3"/>
              </a:solidFill>
              <a:latin typeface="+mj-lt"/>
              <a:ea typeface="Microsoft YaHei" charset="0"/>
              <a:cs typeface="Microsoft YaHei" charset="0"/>
            </a:endParaRPr>
          </a:p>
        </p:txBody>
      </p:sp>
      <p:pic>
        <p:nvPicPr>
          <p:cNvPr id="7" name="图片 6">
            <a:extLst>
              <a:ext uri="{FF2B5EF4-FFF2-40B4-BE49-F238E27FC236}">
                <a16:creationId xmlns:a16="http://schemas.microsoft.com/office/drawing/2014/main" id="{53A57B67-9A82-4861-B076-5FAA25601B6F}"/>
              </a:ext>
            </a:extLst>
          </p:cNvPr>
          <p:cNvPicPr>
            <a:picLocks noChangeAspect="1"/>
          </p:cNvPicPr>
          <p:nvPr/>
        </p:nvPicPr>
        <p:blipFill>
          <a:blip r:embed="rId3"/>
          <a:stretch>
            <a:fillRect/>
          </a:stretch>
        </p:blipFill>
        <p:spPr>
          <a:xfrm>
            <a:off x="184076" y="1291935"/>
            <a:ext cx="6535303" cy="1631215"/>
          </a:xfrm>
          <a:prstGeom prst="rect">
            <a:avLst/>
          </a:prstGeom>
        </p:spPr>
      </p:pic>
      <p:pic>
        <p:nvPicPr>
          <p:cNvPr id="9" name="图片 8">
            <a:extLst>
              <a:ext uri="{FF2B5EF4-FFF2-40B4-BE49-F238E27FC236}">
                <a16:creationId xmlns:a16="http://schemas.microsoft.com/office/drawing/2014/main" id="{7D9C6611-EED7-486E-913C-5B406332C2CE}"/>
              </a:ext>
            </a:extLst>
          </p:cNvPr>
          <p:cNvPicPr>
            <a:picLocks noChangeAspect="1"/>
          </p:cNvPicPr>
          <p:nvPr/>
        </p:nvPicPr>
        <p:blipFill>
          <a:blip r:embed="rId4"/>
          <a:stretch>
            <a:fillRect/>
          </a:stretch>
        </p:blipFill>
        <p:spPr>
          <a:xfrm>
            <a:off x="184076" y="3083799"/>
            <a:ext cx="7104434" cy="1702104"/>
          </a:xfrm>
          <a:prstGeom prst="rect">
            <a:avLst/>
          </a:prstGeom>
        </p:spPr>
      </p:pic>
    </p:spTree>
    <p:extLst>
      <p:ext uri="{BB962C8B-B14F-4D97-AF65-F5344CB8AC3E}">
        <p14:creationId xmlns:p14="http://schemas.microsoft.com/office/powerpoint/2010/main" val="411792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7435806" y="1913774"/>
            <a:ext cx="4577854" cy="2217851"/>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dirty="0">
                <a:solidFill>
                  <a:schemeClr val="bg1"/>
                </a:solidFill>
              </a:rPr>
              <a:t>点击 “源码管理” 选项，配置项目的 </a:t>
            </a:r>
            <a:r>
              <a:rPr lang="en-US" altLang="zh-CN" dirty="0">
                <a:solidFill>
                  <a:schemeClr val="bg1"/>
                </a:solidFill>
              </a:rPr>
              <a:t>git </a:t>
            </a:r>
            <a:r>
              <a:rPr lang="zh-CN" altLang="en-US" dirty="0">
                <a:solidFill>
                  <a:schemeClr val="bg1"/>
                </a:solidFill>
              </a:rPr>
              <a:t>仓库地址的需要构建的分支信息</a:t>
            </a:r>
            <a:endParaRPr lang="en-US" altLang="zh-CN" dirty="0">
              <a:solidFill>
                <a:schemeClr val="bg1"/>
              </a:solidFill>
            </a:endParaRPr>
          </a:p>
          <a:p>
            <a:pPr marL="285750" lvl="0" indent="-285750">
              <a:lnSpc>
                <a:spcPct val="130000"/>
              </a:lnSpc>
              <a:buFont typeface="Arial" panose="020B0604020202020204" pitchFamily="34" charset="0"/>
              <a:buChar char="•"/>
            </a:pPr>
            <a:r>
              <a:rPr lang="zh-CN" altLang="en-US" dirty="0">
                <a:solidFill>
                  <a:schemeClr val="bg1"/>
                </a:solidFill>
              </a:rPr>
              <a:t>点击 “构建触发器” 选项，配置 </a:t>
            </a:r>
            <a:r>
              <a:rPr lang="en-US" altLang="zh-CN" dirty="0">
                <a:solidFill>
                  <a:schemeClr val="bg1"/>
                </a:solidFill>
              </a:rPr>
              <a:t>job </a:t>
            </a:r>
            <a:r>
              <a:rPr lang="zh-CN" altLang="en-US" dirty="0">
                <a:solidFill>
                  <a:schemeClr val="bg1"/>
                </a:solidFill>
              </a:rPr>
              <a:t>构建时机，勾选 “</a:t>
            </a:r>
            <a:r>
              <a:rPr lang="en-US" altLang="zh-CN" dirty="0">
                <a:solidFill>
                  <a:schemeClr val="bg1"/>
                </a:solidFill>
              </a:rPr>
              <a:t>Poll SCM”</a:t>
            </a:r>
            <a:r>
              <a:rPr lang="zh-CN" altLang="en-US" dirty="0">
                <a:solidFill>
                  <a:schemeClr val="bg1"/>
                </a:solidFill>
              </a:rPr>
              <a:t>，”日程表” 留空。即可通过 </a:t>
            </a:r>
            <a:r>
              <a:rPr lang="en-US" altLang="zh-CN" dirty="0" err="1">
                <a:solidFill>
                  <a:schemeClr val="bg1"/>
                </a:solidFill>
              </a:rPr>
              <a:t>gitlab</a:t>
            </a:r>
            <a:r>
              <a:rPr lang="en-US" altLang="zh-CN" dirty="0">
                <a:solidFill>
                  <a:schemeClr val="bg1"/>
                </a:solidFill>
              </a:rPr>
              <a:t> webhook </a:t>
            </a:r>
            <a:r>
              <a:rPr lang="zh-CN" altLang="en-US" dirty="0">
                <a:solidFill>
                  <a:schemeClr val="bg1"/>
                </a:solidFill>
              </a:rPr>
              <a:t>来触发 </a:t>
            </a:r>
            <a:r>
              <a:rPr lang="en-US" altLang="zh-CN" dirty="0">
                <a:solidFill>
                  <a:schemeClr val="bg1"/>
                </a:solidFill>
              </a:rPr>
              <a:t>job </a:t>
            </a:r>
            <a:r>
              <a:rPr lang="zh-CN" altLang="en-US" dirty="0">
                <a:solidFill>
                  <a:schemeClr val="bg1"/>
                </a:solidFill>
              </a:rPr>
              <a:t>构建</a:t>
            </a:r>
            <a:endParaRPr lang="en-US" altLang="zh-CN" sz="1600" b="1" dirty="0">
              <a:solidFill>
                <a:schemeClr val="bg1"/>
              </a:solidFill>
              <a:latin typeface="Microsoft YaHei" charset="0"/>
              <a:ea typeface="Microsoft YaHei" charset="0"/>
              <a:cs typeface="Microsoft YaHei" charset="0"/>
            </a:endParaRPr>
          </a:p>
        </p:txBody>
      </p:sp>
      <p:sp>
        <p:nvSpPr>
          <p:cNvPr id="32" name="矩形 31"/>
          <p:cNvSpPr/>
          <p:nvPr/>
        </p:nvSpPr>
        <p:spPr>
          <a:xfrm>
            <a:off x="8100648" y="282558"/>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3</a:t>
            </a:r>
            <a:endParaRPr lang="en-US" altLang="zh-CN" sz="2400" b="1" dirty="0">
              <a:solidFill>
                <a:schemeClr val="accent3"/>
              </a:solidFill>
              <a:latin typeface="+mj-lt"/>
              <a:ea typeface="Microsoft YaHei" charset="0"/>
              <a:cs typeface="Microsoft YaHei" charset="0"/>
            </a:endParaRPr>
          </a:p>
        </p:txBody>
      </p:sp>
      <p:pic>
        <p:nvPicPr>
          <p:cNvPr id="4" name="图片 3">
            <a:extLst>
              <a:ext uri="{FF2B5EF4-FFF2-40B4-BE49-F238E27FC236}">
                <a16:creationId xmlns:a16="http://schemas.microsoft.com/office/drawing/2014/main" id="{B796D444-E983-47A2-AF43-A64A7383A2A3}"/>
              </a:ext>
            </a:extLst>
          </p:cNvPr>
          <p:cNvPicPr>
            <a:picLocks noChangeAspect="1"/>
          </p:cNvPicPr>
          <p:nvPr/>
        </p:nvPicPr>
        <p:blipFill>
          <a:blip r:embed="rId2"/>
          <a:stretch>
            <a:fillRect/>
          </a:stretch>
        </p:blipFill>
        <p:spPr>
          <a:xfrm>
            <a:off x="769918" y="986457"/>
            <a:ext cx="6241915" cy="2846279"/>
          </a:xfrm>
          <a:prstGeom prst="rect">
            <a:avLst/>
          </a:prstGeom>
        </p:spPr>
      </p:pic>
      <p:pic>
        <p:nvPicPr>
          <p:cNvPr id="6" name="图片 5">
            <a:extLst>
              <a:ext uri="{FF2B5EF4-FFF2-40B4-BE49-F238E27FC236}">
                <a16:creationId xmlns:a16="http://schemas.microsoft.com/office/drawing/2014/main" id="{79B3B7A0-CC9E-42E1-B55D-FC8F9922B463}"/>
              </a:ext>
            </a:extLst>
          </p:cNvPr>
          <p:cNvPicPr>
            <a:picLocks noChangeAspect="1"/>
          </p:cNvPicPr>
          <p:nvPr/>
        </p:nvPicPr>
        <p:blipFill>
          <a:blip r:embed="rId3"/>
          <a:stretch>
            <a:fillRect/>
          </a:stretch>
        </p:blipFill>
        <p:spPr>
          <a:xfrm>
            <a:off x="295105" y="4029224"/>
            <a:ext cx="7191540" cy="2586169"/>
          </a:xfrm>
          <a:prstGeom prst="rect">
            <a:avLst/>
          </a:prstGeom>
        </p:spPr>
      </p:pic>
    </p:spTree>
    <p:extLst>
      <p:ext uri="{BB962C8B-B14F-4D97-AF65-F5344CB8AC3E}">
        <p14:creationId xmlns:p14="http://schemas.microsoft.com/office/powerpoint/2010/main" val="64869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7435806" y="1913774"/>
            <a:ext cx="4577854" cy="2211952"/>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dirty="0">
                <a:solidFill>
                  <a:schemeClr val="bg1"/>
                </a:solidFill>
              </a:rPr>
              <a:t>点击 “构建” 选项，再点击 “增加构建步骤”， 选择 “</a:t>
            </a:r>
            <a:r>
              <a:rPr lang="en-US" altLang="zh-CN" dirty="0">
                <a:solidFill>
                  <a:schemeClr val="bg1"/>
                </a:solidFill>
              </a:rPr>
              <a:t>Execute shell”</a:t>
            </a:r>
            <a:r>
              <a:rPr lang="zh-CN" altLang="en-US" dirty="0">
                <a:solidFill>
                  <a:schemeClr val="bg1"/>
                </a:solidFill>
              </a:rPr>
              <a:t>，配置构建命令。 如下，这里配置了 </a:t>
            </a:r>
            <a:r>
              <a:rPr lang="en-US" altLang="zh-CN" dirty="0" err="1">
                <a:solidFill>
                  <a:schemeClr val="bg1"/>
                </a:solidFill>
              </a:rPr>
              <a:t>cnpm</a:t>
            </a:r>
            <a:r>
              <a:rPr lang="en-US" altLang="zh-CN" dirty="0">
                <a:solidFill>
                  <a:schemeClr val="bg1"/>
                </a:solidFill>
              </a:rPr>
              <a:t> install </a:t>
            </a:r>
            <a:r>
              <a:rPr lang="zh-CN" altLang="en-US" dirty="0">
                <a:solidFill>
                  <a:schemeClr val="bg1"/>
                </a:solidFill>
              </a:rPr>
              <a:t>、 </a:t>
            </a:r>
            <a:r>
              <a:rPr lang="en-US" altLang="zh-CN" dirty="0" err="1">
                <a:solidFill>
                  <a:schemeClr val="bg1"/>
                </a:solidFill>
              </a:rPr>
              <a:t>npm</a:t>
            </a:r>
            <a:r>
              <a:rPr lang="en-US" altLang="zh-CN" dirty="0">
                <a:solidFill>
                  <a:schemeClr val="bg1"/>
                </a:solidFill>
              </a:rPr>
              <a:t> run unit </a:t>
            </a:r>
            <a:r>
              <a:rPr lang="zh-CN" altLang="en-US" dirty="0">
                <a:solidFill>
                  <a:schemeClr val="bg1"/>
                </a:solidFill>
              </a:rPr>
              <a:t>、 </a:t>
            </a:r>
            <a:r>
              <a:rPr lang="en-US" altLang="zh-CN" dirty="0" err="1">
                <a:solidFill>
                  <a:schemeClr val="bg1"/>
                </a:solidFill>
              </a:rPr>
              <a:t>npm</a:t>
            </a:r>
            <a:r>
              <a:rPr lang="en-US" altLang="zh-CN" dirty="0">
                <a:solidFill>
                  <a:schemeClr val="bg1"/>
                </a:solidFill>
              </a:rPr>
              <a:t> run build , </a:t>
            </a:r>
            <a:r>
              <a:rPr lang="zh-CN" altLang="en-US" dirty="0">
                <a:solidFill>
                  <a:schemeClr val="bg1"/>
                </a:solidFill>
              </a:rPr>
              <a:t>分别做安装依赖、单元测试、编译打包三件事</a:t>
            </a:r>
            <a:endParaRPr lang="en-US" altLang="zh-CN" dirty="0">
              <a:solidFill>
                <a:schemeClr val="bg1"/>
              </a:solidFill>
            </a:endParaRPr>
          </a:p>
        </p:txBody>
      </p:sp>
      <p:sp>
        <p:nvSpPr>
          <p:cNvPr id="32" name="矩形 31"/>
          <p:cNvSpPr/>
          <p:nvPr/>
        </p:nvSpPr>
        <p:spPr>
          <a:xfrm>
            <a:off x="8100648" y="282558"/>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4</a:t>
            </a:r>
            <a:endParaRPr lang="en-US" altLang="zh-CN" sz="2400" b="1" dirty="0">
              <a:solidFill>
                <a:schemeClr val="accent3"/>
              </a:solidFill>
              <a:latin typeface="+mj-lt"/>
              <a:ea typeface="Microsoft YaHei" charset="0"/>
              <a:cs typeface="Microsoft YaHei" charset="0"/>
            </a:endParaRPr>
          </a:p>
        </p:txBody>
      </p:sp>
      <p:pic>
        <p:nvPicPr>
          <p:cNvPr id="17" name="图片 16">
            <a:extLst>
              <a:ext uri="{FF2B5EF4-FFF2-40B4-BE49-F238E27FC236}">
                <a16:creationId xmlns:a16="http://schemas.microsoft.com/office/drawing/2014/main" id="{85F93492-8A3D-4DE3-8615-E17BC3446BFA}"/>
              </a:ext>
            </a:extLst>
          </p:cNvPr>
          <p:cNvPicPr>
            <a:picLocks noChangeAspect="1"/>
          </p:cNvPicPr>
          <p:nvPr/>
        </p:nvPicPr>
        <p:blipFill>
          <a:blip r:embed="rId2"/>
          <a:stretch>
            <a:fillRect/>
          </a:stretch>
        </p:blipFill>
        <p:spPr>
          <a:xfrm>
            <a:off x="257563" y="2432801"/>
            <a:ext cx="7041423" cy="1992397"/>
          </a:xfrm>
          <a:prstGeom prst="rect">
            <a:avLst/>
          </a:prstGeom>
        </p:spPr>
      </p:pic>
    </p:spTree>
    <p:extLst>
      <p:ext uri="{BB962C8B-B14F-4D97-AF65-F5344CB8AC3E}">
        <p14:creationId xmlns:p14="http://schemas.microsoft.com/office/powerpoint/2010/main" val="314917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7435806" y="1913774"/>
            <a:ext cx="4577854" cy="2031325"/>
          </a:xfrm>
          <a:prstGeom prst="rect">
            <a:avLst/>
          </a:prstGeom>
        </p:spPr>
        <p:txBody>
          <a:bodyPr wrap="square">
            <a:spAutoFit/>
          </a:bodyPr>
          <a:lstStyle/>
          <a:p>
            <a:pPr marL="285750" indent="-285750" fontAlgn="base">
              <a:buFont typeface="Arial" panose="020B0604020202020204" pitchFamily="34" charset="0"/>
              <a:buChar char="•"/>
            </a:pPr>
            <a:r>
              <a:rPr lang="zh-CN" altLang="en-US" dirty="0">
                <a:solidFill>
                  <a:schemeClr val="bg1"/>
                </a:solidFill>
              </a:rPr>
              <a:t>点击 “构建后操作” 选项，添加两个构建后操作步骤：</a:t>
            </a:r>
          </a:p>
          <a:p>
            <a:pPr marL="742950" lvl="1" indent="-285750" fontAlgn="base">
              <a:buFont typeface="Arial" panose="020B0604020202020204" pitchFamily="34" charset="0"/>
              <a:buChar char="•"/>
            </a:pPr>
            <a:r>
              <a:rPr lang="zh-CN" altLang="en-US" dirty="0">
                <a:solidFill>
                  <a:schemeClr val="bg1"/>
                </a:solidFill>
              </a:rPr>
              <a:t>“</a:t>
            </a:r>
            <a:r>
              <a:rPr lang="en-US" altLang="zh-CN" dirty="0">
                <a:solidFill>
                  <a:schemeClr val="bg1"/>
                </a:solidFill>
              </a:rPr>
              <a:t>E-mail Notification”</a:t>
            </a:r>
            <a:r>
              <a:rPr lang="zh-CN" altLang="en-US" dirty="0">
                <a:solidFill>
                  <a:schemeClr val="bg1"/>
                </a:solidFill>
              </a:rPr>
              <a:t>，配置构建失败的邮件通知人；</a:t>
            </a:r>
          </a:p>
          <a:p>
            <a:pPr marL="742950" lvl="1" indent="-285750" fontAlgn="base">
              <a:buFont typeface="Arial" panose="020B0604020202020204" pitchFamily="34" charset="0"/>
              <a:buChar char="•"/>
            </a:pPr>
            <a:r>
              <a:rPr lang="zh-CN" altLang="en-US" dirty="0">
                <a:solidFill>
                  <a:schemeClr val="bg1"/>
                </a:solidFill>
              </a:rPr>
              <a:t>“</a:t>
            </a:r>
            <a:r>
              <a:rPr lang="en-US" altLang="zh-CN" dirty="0">
                <a:solidFill>
                  <a:schemeClr val="bg1"/>
                </a:solidFill>
              </a:rPr>
              <a:t>Send build artifacts over </a:t>
            </a:r>
            <a:r>
              <a:rPr lang="en-US" altLang="zh-CN" dirty="0" err="1">
                <a:solidFill>
                  <a:schemeClr val="bg1"/>
                </a:solidFill>
              </a:rPr>
              <a:t>ssh</a:t>
            </a:r>
            <a:r>
              <a:rPr lang="en-US" altLang="zh-CN" dirty="0">
                <a:solidFill>
                  <a:schemeClr val="bg1"/>
                </a:solidFill>
              </a:rPr>
              <a:t>”, </a:t>
            </a:r>
            <a:r>
              <a:rPr lang="zh-CN" altLang="en-US" dirty="0">
                <a:solidFill>
                  <a:schemeClr val="bg1"/>
                </a:solidFill>
              </a:rPr>
              <a:t>执行预先写好的远程服务器的部署脚本</a:t>
            </a:r>
          </a:p>
        </p:txBody>
      </p:sp>
      <p:sp>
        <p:nvSpPr>
          <p:cNvPr id="32" name="矩形 31"/>
          <p:cNvSpPr/>
          <p:nvPr/>
        </p:nvSpPr>
        <p:spPr>
          <a:xfrm>
            <a:off x="8100648" y="282558"/>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5</a:t>
            </a:r>
            <a:endParaRPr lang="en-US" altLang="zh-CN" sz="2400" b="1" dirty="0">
              <a:solidFill>
                <a:schemeClr val="accent3"/>
              </a:solidFill>
              <a:latin typeface="+mj-lt"/>
              <a:ea typeface="Microsoft YaHei" charset="0"/>
              <a:cs typeface="Microsoft YaHei" charset="0"/>
            </a:endParaRPr>
          </a:p>
        </p:txBody>
      </p:sp>
      <p:pic>
        <p:nvPicPr>
          <p:cNvPr id="4" name="图片 3">
            <a:extLst>
              <a:ext uri="{FF2B5EF4-FFF2-40B4-BE49-F238E27FC236}">
                <a16:creationId xmlns:a16="http://schemas.microsoft.com/office/drawing/2014/main" id="{0E0991D0-7D35-43B8-8AC7-29CA56E72CA1}"/>
              </a:ext>
            </a:extLst>
          </p:cNvPr>
          <p:cNvPicPr>
            <a:picLocks noChangeAspect="1"/>
          </p:cNvPicPr>
          <p:nvPr/>
        </p:nvPicPr>
        <p:blipFill>
          <a:blip r:embed="rId2"/>
          <a:stretch>
            <a:fillRect/>
          </a:stretch>
        </p:blipFill>
        <p:spPr>
          <a:xfrm>
            <a:off x="503553" y="1517514"/>
            <a:ext cx="6607366" cy="3772845"/>
          </a:xfrm>
          <a:prstGeom prst="rect">
            <a:avLst/>
          </a:prstGeom>
        </p:spPr>
      </p:pic>
    </p:spTree>
    <p:extLst>
      <p:ext uri="{BB962C8B-B14F-4D97-AF65-F5344CB8AC3E}">
        <p14:creationId xmlns:p14="http://schemas.microsoft.com/office/powerpoint/2010/main" val="74584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7435806" y="1913774"/>
            <a:ext cx="4577854" cy="3416320"/>
          </a:xfrm>
          <a:prstGeom prst="rect">
            <a:avLst/>
          </a:prstGeom>
        </p:spPr>
        <p:txBody>
          <a:bodyPr wrap="square">
            <a:spAutoFit/>
          </a:bodyPr>
          <a:lstStyle/>
          <a:p>
            <a:pPr marL="285750" indent="-285750" fontAlgn="base">
              <a:buFont typeface="Arial" panose="020B0604020202020204" pitchFamily="34" charset="0"/>
              <a:buChar char="•"/>
            </a:pPr>
            <a:r>
              <a:rPr lang="zh-CN" altLang="en-US" b="1" dirty="0">
                <a:solidFill>
                  <a:schemeClr val="bg1"/>
                </a:solidFill>
              </a:rPr>
              <a:t>配置 </a:t>
            </a:r>
            <a:r>
              <a:rPr lang="en-US" altLang="zh-CN" b="1" dirty="0" err="1">
                <a:solidFill>
                  <a:schemeClr val="bg1"/>
                </a:solidFill>
              </a:rPr>
              <a:t>gitlab</a:t>
            </a:r>
            <a:r>
              <a:rPr lang="en-US" altLang="zh-CN" b="1" dirty="0">
                <a:solidFill>
                  <a:schemeClr val="bg1"/>
                </a:solidFill>
              </a:rPr>
              <a:t> webhook</a:t>
            </a:r>
          </a:p>
          <a:p>
            <a:pPr marL="285750" indent="-285750" fontAlgn="base">
              <a:buFont typeface="Arial" panose="020B0604020202020204" pitchFamily="34" charset="0"/>
              <a:buChar char="•"/>
            </a:pPr>
            <a:r>
              <a:rPr lang="zh-CN" altLang="en-US" dirty="0">
                <a:solidFill>
                  <a:schemeClr val="bg1"/>
                </a:solidFill>
              </a:rPr>
              <a:t>进入项目的 </a:t>
            </a:r>
            <a:r>
              <a:rPr lang="en-US" altLang="zh-CN" dirty="0" err="1">
                <a:solidFill>
                  <a:schemeClr val="bg1"/>
                </a:solidFill>
              </a:rPr>
              <a:t>gitlab</a:t>
            </a:r>
            <a:r>
              <a:rPr lang="en-US" altLang="zh-CN" dirty="0">
                <a:solidFill>
                  <a:schemeClr val="bg1"/>
                </a:solidFill>
              </a:rPr>
              <a:t> </a:t>
            </a:r>
            <a:r>
              <a:rPr lang="zh-CN" altLang="en-US" dirty="0">
                <a:solidFill>
                  <a:schemeClr val="bg1"/>
                </a:solidFill>
              </a:rPr>
              <a:t>页面 </a:t>
            </a:r>
            <a:r>
              <a:rPr lang="en-US" altLang="zh-CN" dirty="0">
                <a:solidFill>
                  <a:schemeClr val="bg1"/>
                </a:solidFill>
              </a:rPr>
              <a:t>&gt;&gt; Settings &gt;&gt; Integrations , </a:t>
            </a:r>
            <a:r>
              <a:rPr lang="zh-CN" altLang="en-US" dirty="0">
                <a:solidFill>
                  <a:schemeClr val="bg1"/>
                </a:solidFill>
              </a:rPr>
              <a:t>添加一条 </a:t>
            </a:r>
            <a:r>
              <a:rPr lang="en-US" altLang="zh-CN" dirty="0">
                <a:solidFill>
                  <a:schemeClr val="bg1"/>
                </a:solidFill>
              </a:rPr>
              <a:t>webhook: URL </a:t>
            </a:r>
            <a:r>
              <a:rPr lang="zh-CN" altLang="en-US" dirty="0">
                <a:solidFill>
                  <a:schemeClr val="bg1"/>
                </a:solidFill>
              </a:rPr>
              <a:t>中输入” </a:t>
            </a:r>
            <a:r>
              <a:rPr lang="en-US" altLang="zh-CN" u="sng" dirty="0">
                <a:solidFill>
                  <a:schemeClr val="bg1"/>
                </a:solidFill>
                <a:hlinkClick r:id="rId2"/>
              </a:rPr>
              <a:t>http://</a:t>
            </a:r>
            <a:r>
              <a:rPr lang="zh-CN" altLang="en-US" u="sng" dirty="0">
                <a:solidFill>
                  <a:schemeClr val="bg1"/>
                </a:solidFill>
                <a:hlinkClick r:id="rId2"/>
              </a:rPr>
              <a:t>你的</a:t>
            </a:r>
            <a:r>
              <a:rPr lang="en-US" altLang="zh-CN" u="sng" dirty="0" err="1">
                <a:solidFill>
                  <a:schemeClr val="bg1"/>
                </a:solidFill>
                <a:hlinkClick r:id="rId2"/>
              </a:rPr>
              <a:t>jenkins</a:t>
            </a:r>
            <a:r>
              <a:rPr lang="zh-CN" altLang="en-US" u="sng" dirty="0">
                <a:solidFill>
                  <a:schemeClr val="bg1"/>
                </a:solidFill>
                <a:hlinkClick r:id="rId2"/>
              </a:rPr>
              <a:t>服务器</a:t>
            </a:r>
            <a:r>
              <a:rPr lang="en-US" altLang="zh-CN" u="sng" dirty="0">
                <a:solidFill>
                  <a:schemeClr val="bg1"/>
                </a:solidFill>
                <a:hlinkClick r:id="rId2"/>
              </a:rPr>
              <a:t>host/</a:t>
            </a:r>
            <a:r>
              <a:rPr lang="en-US" altLang="zh-CN" u="sng" dirty="0" err="1">
                <a:solidFill>
                  <a:schemeClr val="bg1"/>
                </a:solidFill>
                <a:hlinkClick r:id="rId2"/>
              </a:rPr>
              <a:t>gitlab</a:t>
            </a:r>
            <a:r>
              <a:rPr lang="en-US" altLang="zh-CN" u="sng" dirty="0">
                <a:solidFill>
                  <a:schemeClr val="bg1"/>
                </a:solidFill>
                <a:hlinkClick r:id="rId2"/>
              </a:rPr>
              <a:t>/</a:t>
            </a:r>
            <a:r>
              <a:rPr lang="en-US" altLang="zh-CN" u="sng" dirty="0" err="1">
                <a:solidFill>
                  <a:schemeClr val="bg1"/>
                </a:solidFill>
                <a:hlinkClick r:id="rId2"/>
              </a:rPr>
              <a:t>build_now</a:t>
            </a:r>
            <a:r>
              <a:rPr lang="en-US" altLang="zh-CN" u="sng" dirty="0">
                <a:solidFill>
                  <a:schemeClr val="bg1"/>
                </a:solidFill>
                <a:hlinkClick r:id="rId2"/>
              </a:rPr>
              <a:t>"</a:t>
            </a:r>
            <a:r>
              <a:rPr lang="zh-CN" altLang="en-US" u="sng" dirty="0">
                <a:solidFill>
                  <a:schemeClr val="bg1"/>
                </a:solidFill>
                <a:hlinkClick r:id="rId2"/>
              </a:rPr>
              <a:t>，</a:t>
            </a:r>
            <a:r>
              <a:rPr lang="en-US" altLang="zh-CN" dirty="0">
                <a:solidFill>
                  <a:schemeClr val="bg1"/>
                </a:solidFill>
              </a:rPr>
              <a:t> Trigger </a:t>
            </a:r>
            <a:r>
              <a:rPr lang="zh-CN" altLang="en-US" dirty="0">
                <a:solidFill>
                  <a:schemeClr val="bg1"/>
                </a:solidFill>
              </a:rPr>
              <a:t>勾选</a:t>
            </a:r>
            <a:r>
              <a:rPr lang="en-US" altLang="zh-CN" dirty="0">
                <a:solidFill>
                  <a:schemeClr val="bg1"/>
                </a:solidFill>
              </a:rPr>
              <a:t>Push events</a:t>
            </a:r>
            <a:r>
              <a:rPr lang="zh-CN" altLang="en-US" dirty="0">
                <a:solidFill>
                  <a:schemeClr val="bg1"/>
                </a:solidFill>
              </a:rPr>
              <a:t>，点击 “</a:t>
            </a:r>
            <a:r>
              <a:rPr lang="en-US" altLang="zh-CN" dirty="0">
                <a:solidFill>
                  <a:schemeClr val="bg1"/>
                </a:solidFill>
              </a:rPr>
              <a:t>Add webhook”</a:t>
            </a:r>
          </a:p>
          <a:p>
            <a:pPr marL="285750" indent="-285750" fontAlgn="base">
              <a:buFont typeface="Arial" panose="020B0604020202020204" pitchFamily="34" charset="0"/>
              <a:buChar char="•"/>
            </a:pPr>
            <a:r>
              <a:rPr lang="zh-CN" altLang="en-US" dirty="0">
                <a:solidFill>
                  <a:schemeClr val="bg1"/>
                </a:solidFill>
              </a:rPr>
              <a:t>这样，当有代码 </a:t>
            </a:r>
            <a:r>
              <a:rPr lang="en-US" altLang="zh-CN" dirty="0">
                <a:solidFill>
                  <a:schemeClr val="bg1"/>
                </a:solidFill>
              </a:rPr>
              <a:t>push </a:t>
            </a:r>
            <a:r>
              <a:rPr lang="zh-CN" altLang="en-US" dirty="0">
                <a:solidFill>
                  <a:schemeClr val="bg1"/>
                </a:solidFill>
              </a:rPr>
              <a:t>到</a:t>
            </a:r>
            <a:r>
              <a:rPr lang="en-US" altLang="zh-CN" dirty="0">
                <a:solidFill>
                  <a:schemeClr val="bg1"/>
                </a:solidFill>
              </a:rPr>
              <a:t>git </a:t>
            </a:r>
            <a:r>
              <a:rPr lang="zh-CN" altLang="en-US" dirty="0">
                <a:solidFill>
                  <a:schemeClr val="bg1"/>
                </a:solidFill>
              </a:rPr>
              <a:t>仓库时，</a:t>
            </a:r>
            <a:r>
              <a:rPr lang="en-US" altLang="zh-CN" dirty="0" err="1">
                <a:solidFill>
                  <a:schemeClr val="bg1"/>
                </a:solidFill>
              </a:rPr>
              <a:t>gitlab</a:t>
            </a:r>
            <a:r>
              <a:rPr lang="en-US" altLang="zh-CN" dirty="0">
                <a:solidFill>
                  <a:schemeClr val="bg1"/>
                </a:solidFill>
              </a:rPr>
              <a:t> </a:t>
            </a:r>
            <a:r>
              <a:rPr lang="zh-CN" altLang="en-US" dirty="0">
                <a:solidFill>
                  <a:schemeClr val="bg1"/>
                </a:solidFill>
              </a:rPr>
              <a:t>会想 </a:t>
            </a:r>
            <a:r>
              <a:rPr lang="en-US" altLang="zh-CN" dirty="0" err="1">
                <a:solidFill>
                  <a:schemeClr val="bg1"/>
                </a:solidFill>
              </a:rPr>
              <a:t>jenkins</a:t>
            </a:r>
            <a:r>
              <a:rPr lang="en-US" altLang="zh-CN" dirty="0">
                <a:solidFill>
                  <a:schemeClr val="bg1"/>
                </a:solidFill>
              </a:rPr>
              <a:t> </a:t>
            </a:r>
            <a:r>
              <a:rPr lang="zh-CN" altLang="en-US" dirty="0">
                <a:solidFill>
                  <a:schemeClr val="bg1"/>
                </a:solidFill>
              </a:rPr>
              <a:t>服务器发送提交 </a:t>
            </a:r>
            <a:r>
              <a:rPr lang="en-US" altLang="zh-CN" dirty="0">
                <a:solidFill>
                  <a:schemeClr val="bg1"/>
                </a:solidFill>
              </a:rPr>
              <a:t>post </a:t>
            </a:r>
            <a:r>
              <a:rPr lang="zh-CN" altLang="en-US" dirty="0">
                <a:solidFill>
                  <a:schemeClr val="bg1"/>
                </a:solidFill>
              </a:rPr>
              <a:t>请求，触发之前创建好的 </a:t>
            </a:r>
            <a:r>
              <a:rPr lang="en-US" altLang="zh-CN" dirty="0" err="1">
                <a:solidFill>
                  <a:schemeClr val="bg1"/>
                </a:solidFill>
              </a:rPr>
              <a:t>jenkins</a:t>
            </a:r>
            <a:r>
              <a:rPr lang="en-US" altLang="zh-CN" dirty="0">
                <a:solidFill>
                  <a:schemeClr val="bg1"/>
                </a:solidFill>
              </a:rPr>
              <a:t> job </a:t>
            </a:r>
            <a:r>
              <a:rPr lang="zh-CN" altLang="en-US" dirty="0">
                <a:solidFill>
                  <a:schemeClr val="bg1"/>
                </a:solidFill>
              </a:rPr>
              <a:t>运行</a:t>
            </a:r>
            <a:r>
              <a:rPr lang="en-US" altLang="zh-CN" dirty="0">
                <a:solidFill>
                  <a:schemeClr val="bg1"/>
                </a:solidFill>
              </a:rPr>
              <a:t>, </a:t>
            </a:r>
            <a:r>
              <a:rPr lang="zh-CN" altLang="en-US" dirty="0">
                <a:solidFill>
                  <a:schemeClr val="bg1"/>
                </a:solidFill>
              </a:rPr>
              <a:t>代码从开发到部署测试，是一个持续的过程，同时对整个过程错误提供了反馈机制。</a:t>
            </a:r>
            <a:endParaRPr lang="en-US" altLang="zh-CN" b="1" dirty="0">
              <a:solidFill>
                <a:schemeClr val="bg1"/>
              </a:solidFill>
            </a:endParaRPr>
          </a:p>
        </p:txBody>
      </p:sp>
      <p:sp>
        <p:nvSpPr>
          <p:cNvPr id="32" name="矩形 31"/>
          <p:cNvSpPr/>
          <p:nvPr/>
        </p:nvSpPr>
        <p:spPr>
          <a:xfrm>
            <a:off x="8100648" y="282558"/>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6</a:t>
            </a:r>
            <a:endParaRPr lang="en-US" altLang="zh-CN" sz="2400" b="1" dirty="0">
              <a:solidFill>
                <a:schemeClr val="accent3"/>
              </a:solidFill>
              <a:latin typeface="+mj-lt"/>
              <a:ea typeface="Microsoft YaHei" charset="0"/>
              <a:cs typeface="Microsoft YaHei" charset="0"/>
            </a:endParaRPr>
          </a:p>
        </p:txBody>
      </p:sp>
      <p:pic>
        <p:nvPicPr>
          <p:cNvPr id="5" name="图片 4">
            <a:extLst>
              <a:ext uri="{FF2B5EF4-FFF2-40B4-BE49-F238E27FC236}">
                <a16:creationId xmlns:a16="http://schemas.microsoft.com/office/drawing/2014/main" id="{27F975D2-0971-428F-822C-70786A46F4B5}"/>
              </a:ext>
            </a:extLst>
          </p:cNvPr>
          <p:cNvPicPr>
            <a:picLocks noChangeAspect="1"/>
          </p:cNvPicPr>
          <p:nvPr/>
        </p:nvPicPr>
        <p:blipFill>
          <a:blip r:embed="rId3"/>
          <a:stretch>
            <a:fillRect/>
          </a:stretch>
        </p:blipFill>
        <p:spPr>
          <a:xfrm>
            <a:off x="256546" y="1222451"/>
            <a:ext cx="6846839" cy="5039661"/>
          </a:xfrm>
          <a:prstGeom prst="rect">
            <a:avLst/>
          </a:prstGeom>
        </p:spPr>
      </p:pic>
    </p:spTree>
    <p:extLst>
      <p:ext uri="{BB962C8B-B14F-4D97-AF65-F5344CB8AC3E}">
        <p14:creationId xmlns:p14="http://schemas.microsoft.com/office/powerpoint/2010/main" val="325460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853755" y="2137583"/>
            <a:ext cx="4484394" cy="1038313"/>
            <a:chOff x="3880105" y="1328691"/>
            <a:chExt cx="4484394"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880105" y="1328691"/>
              <a:ext cx="4484394" cy="1015663"/>
            </a:xfrm>
            <a:prstGeom prst="rect">
              <a:avLst/>
            </a:prstGeom>
            <a:noFill/>
            <a:ln>
              <a:noFill/>
            </a:ln>
          </p:spPr>
          <p:txBody>
            <a:bodyPr wrap="square" rtlCol="0">
              <a:spAutoFit/>
            </a:bodyPr>
            <a:lstStyle/>
            <a:p>
              <a:pPr algn="ctr"/>
              <a:r>
                <a:rPr kumimoji="1" lang="en-US" altLang="zh-CN" sz="6000" b="1" dirty="0">
                  <a:solidFill>
                    <a:schemeClr val="bg1"/>
                  </a:solidFill>
                </a:rPr>
                <a:t>PART</a:t>
              </a:r>
              <a:r>
                <a:rPr kumimoji="1" lang="zh-CN" altLang="en-US" sz="6000" b="1" dirty="0">
                  <a:solidFill>
                    <a:schemeClr val="bg1"/>
                  </a:solidFill>
                </a:rPr>
                <a:t> </a:t>
              </a:r>
              <a:r>
                <a:rPr kumimoji="1" lang="en-US" altLang="zh-CN" sz="6000" b="1" dirty="0">
                  <a:solidFill>
                    <a:schemeClr val="bg1"/>
                  </a:solidFill>
                </a:rPr>
                <a:t>FOUR</a:t>
              </a:r>
              <a:endParaRPr kumimoji="1" lang="zh-CN" altLang="en-US" sz="6000" b="1" dirty="0">
                <a:solidFill>
                  <a:schemeClr val="bg1"/>
                </a:solidFill>
              </a:endParaRPr>
            </a:p>
          </p:txBody>
        </p:sp>
      </p:grpSp>
      <p:sp>
        <p:nvSpPr>
          <p:cNvPr id="5" name="文本框 4"/>
          <p:cNvSpPr txBox="1"/>
          <p:nvPr/>
        </p:nvSpPr>
        <p:spPr>
          <a:xfrm>
            <a:off x="3931207" y="3340019"/>
            <a:ext cx="4329586" cy="1323439"/>
          </a:xfrm>
          <a:prstGeom prst="rect">
            <a:avLst/>
          </a:prstGeom>
          <a:noFill/>
          <a:ln>
            <a:noFill/>
          </a:ln>
        </p:spPr>
        <p:txBody>
          <a:bodyPr wrap="square" rtlCol="0">
            <a:spAutoFit/>
          </a:bodyPr>
          <a:lstStyle/>
          <a:p>
            <a:pPr algn="ctr"/>
            <a:r>
              <a:rPr kumimoji="1" lang="zh-CN" altLang="en-US" sz="8000" b="1" dirty="0">
                <a:solidFill>
                  <a:schemeClr val="bg1"/>
                </a:solidFill>
                <a:latin typeface="Microsoft YaHei" charset="0"/>
                <a:ea typeface="Microsoft YaHei" charset="0"/>
                <a:cs typeface="Microsoft YaHei" charset="0"/>
              </a:rPr>
              <a:t>个人思考</a:t>
            </a: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82320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r>
              <a:rPr kumimoji="1" lang="zh-CN" altLang="en-US" dirty="0"/>
              <a:t> </a:t>
            </a:r>
            <a:r>
              <a:rPr kumimoji="1" lang="zh-CN" altLang="en-US" dirty="0">
                <a:latin typeface="Microsoft YaHei" charset="0"/>
                <a:ea typeface="Microsoft YaHei" charset="0"/>
                <a:cs typeface="Microsoft YaHei" charset="0"/>
              </a:rPr>
              <a:t>新年计划</a:t>
            </a:r>
          </a:p>
        </p:txBody>
      </p:sp>
      <p:grpSp>
        <p:nvGrpSpPr>
          <p:cNvPr id="7" name="组 6"/>
          <p:cNvGrpSpPr/>
          <p:nvPr/>
        </p:nvGrpSpPr>
        <p:grpSpPr>
          <a:xfrm>
            <a:off x="6170732" y="3795629"/>
            <a:ext cx="4754582" cy="2197100"/>
            <a:chOff x="6170732" y="3795629"/>
            <a:chExt cx="4754582" cy="2197100"/>
          </a:xfrm>
        </p:grpSpPr>
        <p:grpSp>
          <p:nvGrpSpPr>
            <p:cNvPr id="50" name="组 49"/>
            <p:cNvGrpSpPr/>
            <p:nvPr/>
          </p:nvGrpSpPr>
          <p:grpSpPr>
            <a:xfrm>
              <a:off x="6170732" y="3795629"/>
              <a:ext cx="4754582" cy="2197100"/>
              <a:chOff x="769918" y="1435100"/>
              <a:chExt cx="4754582" cy="2197100"/>
            </a:xfrm>
          </p:grpSpPr>
          <p:sp>
            <p:nvSpPr>
              <p:cNvPr id="55" name="矩形 54"/>
              <p:cNvSpPr/>
              <p:nvPr/>
            </p:nvSpPr>
            <p:spPr>
              <a:xfrm>
                <a:off x="769918" y="1435100"/>
                <a:ext cx="4754582" cy="2197100"/>
              </a:xfrm>
              <a:prstGeom prst="rect">
                <a:avLst/>
              </a:prstGeom>
              <a:solidFill>
                <a:schemeClr val="accent4">
                  <a:lumMod val="75000"/>
                  <a:lumOff val="2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文本框 55"/>
              <p:cNvSpPr txBox="1"/>
              <p:nvPr/>
            </p:nvSpPr>
            <p:spPr>
              <a:xfrm>
                <a:off x="1030655" y="2542931"/>
                <a:ext cx="4189045"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Microsoft YaHei" charset="0"/>
                    <a:ea typeface="Microsoft YaHei" charset="0"/>
                    <a:cs typeface="Microsoft YaHei" charset="0"/>
                  </a:rPr>
                  <a:t>标题数字等都可以通过点击和重新输入进行更改，顶部“开始”面板中可以对字体、字号、颜色、行距等进行修改。建议正文</a:t>
                </a:r>
                <a:r>
                  <a:rPr lang="en-US" altLang="zh-CN" sz="1200" dirty="0">
                    <a:solidFill>
                      <a:schemeClr val="bg1"/>
                    </a:solidFill>
                    <a:latin typeface="Microsoft YaHei" charset="0"/>
                    <a:ea typeface="Microsoft YaHei" charset="0"/>
                    <a:cs typeface="Microsoft YaHei" charset="0"/>
                  </a:rPr>
                  <a:t>8-10</a:t>
                </a:r>
                <a:r>
                  <a:rPr lang="zh-CN" altLang="en-US" sz="1200" dirty="0">
                    <a:solidFill>
                      <a:schemeClr val="bg1"/>
                    </a:solidFill>
                    <a:latin typeface="Microsoft YaHei" charset="0"/>
                    <a:ea typeface="Microsoft YaHei" charset="0"/>
                    <a:cs typeface="Microsoft YaHei" charset="0"/>
                  </a:rPr>
                  <a:t>号字，</a:t>
                </a:r>
                <a:r>
                  <a:rPr lang="en-US" altLang="zh-CN" sz="1200" dirty="0">
                    <a:solidFill>
                      <a:schemeClr val="bg1"/>
                    </a:solidFill>
                    <a:latin typeface="Microsoft YaHei" charset="0"/>
                    <a:ea typeface="Microsoft YaHei" charset="0"/>
                    <a:cs typeface="Microsoft YaHei" charset="0"/>
                  </a:rPr>
                  <a:t>1.3</a:t>
                </a:r>
                <a:r>
                  <a:rPr lang="zh-CN" altLang="en-US" sz="1200" dirty="0">
                    <a:solidFill>
                      <a:schemeClr val="bg1"/>
                    </a:solidFill>
                    <a:latin typeface="Microsoft YaHei" charset="0"/>
                    <a:ea typeface="Microsoft YaHei" charset="0"/>
                    <a:cs typeface="Microsoft YaHei" charset="0"/>
                  </a:rPr>
                  <a:t>倍字间距。</a:t>
                </a:r>
              </a:p>
            </p:txBody>
          </p:sp>
          <p:sp>
            <p:nvSpPr>
              <p:cNvPr id="57" name="矩形 56"/>
              <p:cNvSpPr/>
              <p:nvPr/>
            </p:nvSpPr>
            <p:spPr>
              <a:xfrm>
                <a:off x="1030656" y="2145812"/>
                <a:ext cx="1918243" cy="412421"/>
              </a:xfrm>
              <a:prstGeom prst="rect">
                <a:avLst/>
              </a:prstGeom>
            </p:spPr>
            <p:txBody>
              <a:bodyPr wrap="none">
                <a:spAutoFit/>
              </a:bodyPr>
              <a:lstStyle/>
              <a:p>
                <a:pPr lvl="0">
                  <a:lnSpc>
                    <a:spcPct val="130000"/>
                  </a:lnSpc>
                </a:pPr>
                <a:r>
                  <a:rPr lang="zh-CN" altLang="en-US" sz="1600" b="1" dirty="0">
                    <a:solidFill>
                      <a:schemeClr val="bg1"/>
                    </a:solidFill>
                    <a:latin typeface="Microsoft YaHei" charset="0"/>
                    <a:ea typeface="Microsoft YaHei" charset="0"/>
                    <a:cs typeface="Microsoft YaHei" charset="0"/>
                  </a:rPr>
                  <a:t>点击此处添加标题</a:t>
                </a:r>
                <a:endParaRPr lang="en-US" altLang="zh-CN" sz="1600" b="1" dirty="0">
                  <a:solidFill>
                    <a:schemeClr val="bg1"/>
                  </a:solidFill>
                  <a:latin typeface="Microsoft YaHei" charset="0"/>
                  <a:ea typeface="Microsoft YaHei" charset="0"/>
                  <a:cs typeface="Microsoft YaHei" charset="0"/>
                </a:endParaRPr>
              </a:p>
            </p:txBody>
          </p:sp>
        </p:grpSp>
        <p:sp>
          <p:nvSpPr>
            <p:cNvPr id="75" name="Freeform 363"/>
            <p:cNvSpPr>
              <a:spLocks noEditPoints="1"/>
            </p:cNvSpPr>
            <p:nvPr/>
          </p:nvSpPr>
          <p:spPr bwMode="auto">
            <a:xfrm>
              <a:off x="6489953" y="4007822"/>
              <a:ext cx="444247" cy="442626"/>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 name="组 2"/>
          <p:cNvGrpSpPr/>
          <p:nvPr/>
        </p:nvGrpSpPr>
        <p:grpSpPr>
          <a:xfrm>
            <a:off x="1316018" y="1478149"/>
            <a:ext cx="4754582" cy="2197100"/>
            <a:chOff x="1316018" y="1478149"/>
            <a:chExt cx="4754582" cy="2197100"/>
          </a:xfrm>
        </p:grpSpPr>
        <p:sp>
          <p:nvSpPr>
            <p:cNvPr id="6" name="矩形 5"/>
            <p:cNvSpPr/>
            <p:nvPr/>
          </p:nvSpPr>
          <p:spPr>
            <a:xfrm>
              <a:off x="1316018" y="1478149"/>
              <a:ext cx="4754582" cy="2197100"/>
            </a:xfrm>
            <a:prstGeom prst="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p:nvSpPr>
          <p:spPr>
            <a:xfrm>
              <a:off x="1576755" y="2585980"/>
              <a:ext cx="4189045"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Microsoft YaHei" charset="0"/>
                  <a:ea typeface="Microsoft YaHei" charset="0"/>
                  <a:cs typeface="Microsoft YaHei" charset="0"/>
                </a:rPr>
                <a:t>标题数字等都可以通过点击和重新输入进行更改，顶部“开始”面板中可以对字体、字号、颜色、行距等进行修改。建议正文</a:t>
              </a:r>
              <a:r>
                <a:rPr lang="en-US" altLang="zh-CN" sz="1200" dirty="0">
                  <a:solidFill>
                    <a:schemeClr val="bg1"/>
                  </a:solidFill>
                  <a:latin typeface="Microsoft YaHei" charset="0"/>
                  <a:ea typeface="Microsoft YaHei" charset="0"/>
                  <a:cs typeface="Microsoft YaHei" charset="0"/>
                </a:rPr>
                <a:t>8-10</a:t>
              </a:r>
              <a:r>
                <a:rPr lang="zh-CN" altLang="en-US" sz="1200" dirty="0">
                  <a:solidFill>
                    <a:schemeClr val="bg1"/>
                  </a:solidFill>
                  <a:latin typeface="Microsoft YaHei" charset="0"/>
                  <a:ea typeface="Microsoft YaHei" charset="0"/>
                  <a:cs typeface="Microsoft YaHei" charset="0"/>
                </a:rPr>
                <a:t>号字，</a:t>
              </a:r>
              <a:r>
                <a:rPr lang="en-US" altLang="zh-CN" sz="1200" dirty="0">
                  <a:solidFill>
                    <a:schemeClr val="bg1"/>
                  </a:solidFill>
                  <a:latin typeface="Microsoft YaHei" charset="0"/>
                  <a:ea typeface="Microsoft YaHei" charset="0"/>
                  <a:cs typeface="Microsoft YaHei" charset="0"/>
                </a:rPr>
                <a:t>1.3</a:t>
              </a:r>
              <a:r>
                <a:rPr lang="zh-CN" altLang="en-US" sz="1200" dirty="0">
                  <a:solidFill>
                    <a:schemeClr val="bg1"/>
                  </a:solidFill>
                  <a:latin typeface="Microsoft YaHei" charset="0"/>
                  <a:ea typeface="Microsoft YaHei" charset="0"/>
                  <a:cs typeface="Microsoft YaHei" charset="0"/>
                </a:rPr>
                <a:t>倍字间距。</a:t>
              </a:r>
            </a:p>
          </p:txBody>
        </p:sp>
        <p:sp>
          <p:nvSpPr>
            <p:cNvPr id="27" name="矩形 26"/>
            <p:cNvSpPr/>
            <p:nvPr/>
          </p:nvSpPr>
          <p:spPr>
            <a:xfrm>
              <a:off x="1576756" y="2188861"/>
              <a:ext cx="1918243" cy="412421"/>
            </a:xfrm>
            <a:prstGeom prst="rect">
              <a:avLst/>
            </a:prstGeom>
          </p:spPr>
          <p:txBody>
            <a:bodyPr wrap="none">
              <a:spAutoFit/>
            </a:bodyPr>
            <a:lstStyle/>
            <a:p>
              <a:pPr lvl="0">
                <a:lnSpc>
                  <a:spcPct val="130000"/>
                </a:lnSpc>
              </a:pPr>
              <a:r>
                <a:rPr lang="zh-CN" altLang="en-US" sz="1600" b="1" dirty="0">
                  <a:solidFill>
                    <a:schemeClr val="bg1"/>
                  </a:solidFill>
                  <a:latin typeface="Microsoft YaHei" charset="0"/>
                  <a:ea typeface="Microsoft YaHei" charset="0"/>
                  <a:cs typeface="Microsoft YaHei" charset="0"/>
                </a:rPr>
                <a:t>点击此处添加标题</a:t>
              </a:r>
              <a:endParaRPr lang="en-US" altLang="zh-CN" sz="1600" b="1" dirty="0">
                <a:solidFill>
                  <a:schemeClr val="bg1"/>
                </a:solidFill>
                <a:latin typeface="Microsoft YaHei" charset="0"/>
                <a:ea typeface="Microsoft YaHei" charset="0"/>
                <a:cs typeface="Microsoft YaHei" charset="0"/>
              </a:endParaRPr>
            </a:p>
          </p:txBody>
        </p:sp>
        <p:sp>
          <p:nvSpPr>
            <p:cNvPr id="76" name="Freeform 345"/>
            <p:cNvSpPr>
              <a:spLocks noEditPoints="1"/>
            </p:cNvSpPr>
            <p:nvPr/>
          </p:nvSpPr>
          <p:spPr bwMode="auto">
            <a:xfrm>
              <a:off x="1628559" y="1622763"/>
              <a:ext cx="382013" cy="540697"/>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 name="组 3"/>
          <p:cNvGrpSpPr/>
          <p:nvPr/>
        </p:nvGrpSpPr>
        <p:grpSpPr>
          <a:xfrm>
            <a:off x="6170732" y="1478149"/>
            <a:ext cx="4754582" cy="2197100"/>
            <a:chOff x="6170732" y="1478149"/>
            <a:chExt cx="4754582" cy="2197100"/>
          </a:xfrm>
        </p:grpSpPr>
        <p:grpSp>
          <p:nvGrpSpPr>
            <p:cNvPr id="29" name="组 28"/>
            <p:cNvGrpSpPr/>
            <p:nvPr/>
          </p:nvGrpSpPr>
          <p:grpSpPr>
            <a:xfrm>
              <a:off x="6170732" y="1478149"/>
              <a:ext cx="4754582" cy="2197100"/>
              <a:chOff x="769918" y="1435100"/>
              <a:chExt cx="4754582" cy="2197100"/>
            </a:xfrm>
          </p:grpSpPr>
          <p:sp>
            <p:nvSpPr>
              <p:cNvPr id="31" name="矩形 30"/>
              <p:cNvSpPr/>
              <p:nvPr/>
            </p:nvSpPr>
            <p:spPr>
              <a:xfrm>
                <a:off x="769918" y="1435100"/>
                <a:ext cx="4754582" cy="21971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p:cNvSpPr txBox="1"/>
              <p:nvPr/>
            </p:nvSpPr>
            <p:spPr>
              <a:xfrm>
                <a:off x="1030655" y="2542931"/>
                <a:ext cx="4189045"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Microsoft YaHei" charset="0"/>
                    <a:ea typeface="Microsoft YaHei" charset="0"/>
                    <a:cs typeface="Microsoft YaHei" charset="0"/>
                  </a:rPr>
                  <a:t>标题数字等都可以通过点击和重新输入进行更改，顶部“开始”面板中可以对字体、字号、颜色、行距等进行修改。建议正文</a:t>
                </a:r>
                <a:r>
                  <a:rPr lang="en-US" altLang="zh-CN" sz="1200" dirty="0">
                    <a:solidFill>
                      <a:schemeClr val="bg1"/>
                    </a:solidFill>
                    <a:latin typeface="Microsoft YaHei" charset="0"/>
                    <a:ea typeface="Microsoft YaHei" charset="0"/>
                    <a:cs typeface="Microsoft YaHei" charset="0"/>
                  </a:rPr>
                  <a:t>8-10</a:t>
                </a:r>
                <a:r>
                  <a:rPr lang="zh-CN" altLang="en-US" sz="1200" dirty="0">
                    <a:solidFill>
                      <a:schemeClr val="bg1"/>
                    </a:solidFill>
                    <a:latin typeface="Microsoft YaHei" charset="0"/>
                    <a:ea typeface="Microsoft YaHei" charset="0"/>
                    <a:cs typeface="Microsoft YaHei" charset="0"/>
                  </a:rPr>
                  <a:t>号字，</a:t>
                </a:r>
                <a:r>
                  <a:rPr lang="en-US" altLang="zh-CN" sz="1200" dirty="0">
                    <a:solidFill>
                      <a:schemeClr val="bg1"/>
                    </a:solidFill>
                    <a:latin typeface="Microsoft YaHei" charset="0"/>
                    <a:ea typeface="Microsoft YaHei" charset="0"/>
                    <a:cs typeface="Microsoft YaHei" charset="0"/>
                  </a:rPr>
                  <a:t>1.3</a:t>
                </a:r>
                <a:r>
                  <a:rPr lang="zh-CN" altLang="en-US" sz="1200" dirty="0">
                    <a:solidFill>
                      <a:schemeClr val="bg1"/>
                    </a:solidFill>
                    <a:latin typeface="Microsoft YaHei" charset="0"/>
                    <a:ea typeface="Microsoft YaHei" charset="0"/>
                    <a:cs typeface="Microsoft YaHei" charset="0"/>
                  </a:rPr>
                  <a:t>倍字间距。</a:t>
                </a:r>
              </a:p>
            </p:txBody>
          </p:sp>
          <p:sp>
            <p:nvSpPr>
              <p:cNvPr id="34" name="矩形 33"/>
              <p:cNvSpPr/>
              <p:nvPr/>
            </p:nvSpPr>
            <p:spPr>
              <a:xfrm>
                <a:off x="1030656" y="2145812"/>
                <a:ext cx="1918243" cy="412421"/>
              </a:xfrm>
              <a:prstGeom prst="rect">
                <a:avLst/>
              </a:prstGeom>
            </p:spPr>
            <p:txBody>
              <a:bodyPr wrap="none">
                <a:spAutoFit/>
              </a:bodyPr>
              <a:lstStyle/>
              <a:p>
                <a:pPr lvl="0">
                  <a:lnSpc>
                    <a:spcPct val="130000"/>
                  </a:lnSpc>
                </a:pPr>
                <a:r>
                  <a:rPr lang="zh-CN" altLang="en-US" sz="1600" b="1" dirty="0">
                    <a:solidFill>
                      <a:schemeClr val="bg1"/>
                    </a:solidFill>
                    <a:latin typeface="Microsoft YaHei" charset="0"/>
                    <a:ea typeface="Microsoft YaHei" charset="0"/>
                    <a:cs typeface="Microsoft YaHei" charset="0"/>
                  </a:rPr>
                  <a:t>点击此处添加标题</a:t>
                </a:r>
                <a:endParaRPr lang="en-US" altLang="zh-CN" sz="1600" b="1" dirty="0">
                  <a:solidFill>
                    <a:schemeClr val="bg1"/>
                  </a:solidFill>
                  <a:latin typeface="Microsoft YaHei" charset="0"/>
                  <a:ea typeface="Microsoft YaHei" charset="0"/>
                  <a:cs typeface="Microsoft YaHei" charset="0"/>
                </a:endParaRPr>
              </a:p>
            </p:txBody>
          </p:sp>
        </p:grpSp>
        <p:sp>
          <p:nvSpPr>
            <p:cNvPr id="77" name="Freeform 387"/>
            <p:cNvSpPr>
              <a:spLocks noEditPoints="1"/>
            </p:cNvSpPr>
            <p:nvPr/>
          </p:nvSpPr>
          <p:spPr bwMode="auto">
            <a:xfrm>
              <a:off x="6489954" y="1600466"/>
              <a:ext cx="429030" cy="568123"/>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 name="组 4"/>
          <p:cNvGrpSpPr/>
          <p:nvPr/>
        </p:nvGrpSpPr>
        <p:grpSpPr>
          <a:xfrm>
            <a:off x="1316018" y="3795629"/>
            <a:ext cx="4754582" cy="2197100"/>
            <a:chOff x="1316018" y="3795629"/>
            <a:chExt cx="4754582" cy="2197100"/>
          </a:xfrm>
        </p:grpSpPr>
        <p:sp>
          <p:nvSpPr>
            <p:cNvPr id="45" name="矩形 44"/>
            <p:cNvSpPr/>
            <p:nvPr/>
          </p:nvSpPr>
          <p:spPr>
            <a:xfrm>
              <a:off x="1316018" y="3795629"/>
              <a:ext cx="4754582" cy="2197100"/>
            </a:xfrm>
            <a:prstGeom prst="rect">
              <a:avLst/>
            </a:prstGeom>
            <a:solidFill>
              <a:schemeClr val="accent3">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框 45"/>
            <p:cNvSpPr txBox="1"/>
            <p:nvPr/>
          </p:nvSpPr>
          <p:spPr>
            <a:xfrm>
              <a:off x="1576755" y="4903460"/>
              <a:ext cx="4189045"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Microsoft YaHei" charset="0"/>
                  <a:ea typeface="Microsoft YaHei" charset="0"/>
                  <a:cs typeface="Microsoft YaHei" charset="0"/>
                </a:rPr>
                <a:t>标题数字等都可以通过点击和重新输入进行更改，顶部“开始”面板中可以对字体、字号、颜色、行距等进行修改。建议正文</a:t>
              </a:r>
              <a:r>
                <a:rPr lang="en-US" altLang="zh-CN" sz="1200" dirty="0">
                  <a:solidFill>
                    <a:schemeClr val="bg1"/>
                  </a:solidFill>
                  <a:latin typeface="Microsoft YaHei" charset="0"/>
                  <a:ea typeface="Microsoft YaHei" charset="0"/>
                  <a:cs typeface="Microsoft YaHei" charset="0"/>
                </a:rPr>
                <a:t>8-10</a:t>
              </a:r>
              <a:r>
                <a:rPr lang="zh-CN" altLang="en-US" sz="1200" dirty="0">
                  <a:solidFill>
                    <a:schemeClr val="bg1"/>
                  </a:solidFill>
                  <a:latin typeface="Microsoft YaHei" charset="0"/>
                  <a:ea typeface="Microsoft YaHei" charset="0"/>
                  <a:cs typeface="Microsoft YaHei" charset="0"/>
                </a:rPr>
                <a:t>号字，</a:t>
              </a:r>
              <a:r>
                <a:rPr lang="en-US" altLang="zh-CN" sz="1200" dirty="0">
                  <a:solidFill>
                    <a:schemeClr val="bg1"/>
                  </a:solidFill>
                  <a:latin typeface="Microsoft YaHei" charset="0"/>
                  <a:ea typeface="Microsoft YaHei" charset="0"/>
                  <a:cs typeface="Microsoft YaHei" charset="0"/>
                </a:rPr>
                <a:t>1.3</a:t>
              </a:r>
              <a:r>
                <a:rPr lang="zh-CN" altLang="en-US" sz="1200" dirty="0">
                  <a:solidFill>
                    <a:schemeClr val="bg1"/>
                  </a:solidFill>
                  <a:latin typeface="Microsoft YaHei" charset="0"/>
                  <a:ea typeface="Microsoft YaHei" charset="0"/>
                  <a:cs typeface="Microsoft YaHei" charset="0"/>
                </a:rPr>
                <a:t>倍字间距。</a:t>
              </a:r>
            </a:p>
          </p:txBody>
        </p:sp>
        <p:sp>
          <p:nvSpPr>
            <p:cNvPr id="47" name="矩形 46"/>
            <p:cNvSpPr/>
            <p:nvPr/>
          </p:nvSpPr>
          <p:spPr>
            <a:xfrm>
              <a:off x="1576756" y="4506341"/>
              <a:ext cx="1918243" cy="412421"/>
            </a:xfrm>
            <a:prstGeom prst="rect">
              <a:avLst/>
            </a:prstGeom>
          </p:spPr>
          <p:txBody>
            <a:bodyPr wrap="none">
              <a:spAutoFit/>
            </a:bodyPr>
            <a:lstStyle/>
            <a:p>
              <a:pPr lvl="0">
                <a:lnSpc>
                  <a:spcPct val="130000"/>
                </a:lnSpc>
              </a:pPr>
              <a:r>
                <a:rPr lang="zh-CN" altLang="en-US" sz="1600" b="1" dirty="0">
                  <a:solidFill>
                    <a:schemeClr val="bg1"/>
                  </a:solidFill>
                  <a:latin typeface="Microsoft YaHei" charset="0"/>
                  <a:ea typeface="Microsoft YaHei" charset="0"/>
                  <a:cs typeface="Microsoft YaHei" charset="0"/>
                </a:rPr>
                <a:t>点击此处添加标题</a:t>
              </a:r>
              <a:endParaRPr lang="en-US" altLang="zh-CN" sz="1600" b="1" dirty="0">
                <a:solidFill>
                  <a:schemeClr val="bg1"/>
                </a:solidFill>
                <a:latin typeface="Microsoft YaHei" charset="0"/>
                <a:ea typeface="Microsoft YaHei" charset="0"/>
                <a:cs typeface="Microsoft YaHei" charset="0"/>
              </a:endParaRPr>
            </a:p>
          </p:txBody>
        </p:sp>
        <p:sp>
          <p:nvSpPr>
            <p:cNvPr id="78" name="Freeform 463"/>
            <p:cNvSpPr>
              <a:spLocks noEditPoints="1"/>
            </p:cNvSpPr>
            <p:nvPr/>
          </p:nvSpPr>
          <p:spPr bwMode="auto">
            <a:xfrm>
              <a:off x="1628559" y="4058327"/>
              <a:ext cx="638649" cy="362424"/>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21" name="图片 20">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5633" y="6338322"/>
            <a:ext cx="1828800" cy="243840"/>
          </a:xfrm>
          <a:prstGeom prst="rect">
            <a:avLst/>
          </a:prstGeom>
        </p:spPr>
      </p:pic>
    </p:spTree>
    <p:extLst>
      <p:ext uri="{BB962C8B-B14F-4D97-AF65-F5344CB8AC3E}">
        <p14:creationId xmlns:p14="http://schemas.microsoft.com/office/powerpoint/2010/main" val="158357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557" y="1233849"/>
            <a:ext cx="4329586" cy="43295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文本框 115"/>
          <p:cNvSpPr txBox="1"/>
          <p:nvPr/>
        </p:nvSpPr>
        <p:spPr>
          <a:xfrm>
            <a:off x="4101566" y="1457644"/>
            <a:ext cx="4041471" cy="2462213"/>
          </a:xfrm>
          <a:prstGeom prst="rect">
            <a:avLst/>
          </a:prstGeom>
          <a:noFill/>
          <a:ln>
            <a:noFill/>
          </a:ln>
        </p:spPr>
        <p:txBody>
          <a:bodyPr wrap="square" rtlCol="0">
            <a:spAutoFit/>
          </a:bodyPr>
          <a:lstStyle/>
          <a:p>
            <a:pPr algn="ctr"/>
            <a:r>
              <a:rPr kumimoji="1" lang="en-US" altLang="zh-CN" sz="5200" b="1" dirty="0">
                <a:solidFill>
                  <a:schemeClr val="bg1"/>
                </a:solidFill>
              </a:rPr>
              <a:t>THANK</a:t>
            </a:r>
            <a:r>
              <a:rPr kumimoji="1" lang="zh-CN" altLang="en-US" sz="5200" b="1" dirty="0">
                <a:solidFill>
                  <a:schemeClr val="bg1"/>
                </a:solidFill>
              </a:rPr>
              <a:t> </a:t>
            </a:r>
            <a:r>
              <a:rPr kumimoji="1" lang="en-US" altLang="zh-CN" sz="5200" b="1" dirty="0">
                <a:solidFill>
                  <a:schemeClr val="bg1"/>
                </a:solidFill>
              </a:rPr>
              <a:t>YOU</a:t>
            </a:r>
          </a:p>
          <a:p>
            <a:pPr algn="ctr"/>
            <a:r>
              <a:rPr kumimoji="1" lang="en-US" altLang="zh-CN" sz="4800" b="1" dirty="0">
                <a:solidFill>
                  <a:schemeClr val="bg1"/>
                </a:solidFill>
              </a:rPr>
              <a:t>FOR</a:t>
            </a:r>
          </a:p>
          <a:p>
            <a:pPr algn="ctr"/>
            <a:r>
              <a:rPr kumimoji="1" lang="en-US" altLang="zh-CN" sz="5400" b="1" dirty="0">
                <a:solidFill>
                  <a:schemeClr val="bg1"/>
                </a:solidFill>
              </a:rPr>
              <a:t>WATCHING</a:t>
            </a:r>
            <a:endParaRPr kumimoji="1" lang="zh-CN" altLang="en-US" sz="5400" b="1" dirty="0">
              <a:solidFill>
                <a:schemeClr val="bg1"/>
              </a:solidFill>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1" name="文本框 130"/>
          <p:cNvSpPr txBox="1"/>
          <p:nvPr/>
        </p:nvSpPr>
        <p:spPr>
          <a:xfrm>
            <a:off x="4101566" y="4148809"/>
            <a:ext cx="4041471" cy="1200329"/>
          </a:xfrm>
          <a:prstGeom prst="rect">
            <a:avLst/>
          </a:prstGeom>
          <a:noFill/>
          <a:ln>
            <a:noFill/>
          </a:ln>
        </p:spPr>
        <p:txBody>
          <a:bodyPr wrap="square" rtlCol="0">
            <a:spAutoFit/>
          </a:bodyPr>
          <a:lstStyle/>
          <a:p>
            <a:pPr algn="ctr"/>
            <a:r>
              <a:rPr kumimoji="1" lang="zh-CN" altLang="en-US" sz="7200" b="1" dirty="0">
                <a:solidFill>
                  <a:schemeClr val="bg1"/>
                </a:solidFill>
                <a:latin typeface="Microsoft YaHei" charset="0"/>
                <a:ea typeface="Microsoft YaHei" charset="0"/>
                <a:cs typeface="Microsoft YaHei" charset="0"/>
              </a:rPr>
              <a:t>感谢聆听</a:t>
            </a: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0" name="文本框 129"/>
          <p:cNvSpPr txBox="1"/>
          <p:nvPr/>
        </p:nvSpPr>
        <p:spPr>
          <a:xfrm>
            <a:off x="3853384" y="5696614"/>
            <a:ext cx="3348733" cy="369332"/>
          </a:xfrm>
          <a:prstGeom prst="rect">
            <a:avLst/>
          </a:prstGeom>
          <a:noFill/>
        </p:spPr>
        <p:txBody>
          <a:bodyPr wrap="square" rtlCol="0">
            <a:spAutoFit/>
          </a:bodyPr>
          <a:lstStyle/>
          <a:p>
            <a:r>
              <a:rPr kumimoji="1" lang="en-US" altLang="zh-CN" dirty="0">
                <a:solidFill>
                  <a:schemeClr val="bg1"/>
                </a:solidFill>
              </a:rPr>
              <a:t>PRESENTED BY </a:t>
            </a:r>
            <a:r>
              <a:rPr kumimoji="1" lang="en-US" altLang="zh-CN" dirty="0" err="1">
                <a:solidFill>
                  <a:schemeClr val="bg1"/>
                </a:solidFill>
              </a:rPr>
              <a:t>OfficePLUS</a:t>
            </a:r>
            <a:endParaRPr kumimoji="1" lang="zh-CN" altLang="en-US" dirty="0">
              <a:solidFill>
                <a:schemeClr val="bg1"/>
              </a:solidFill>
            </a:endParaRPr>
          </a:p>
        </p:txBody>
      </p:sp>
      <p:pic>
        <p:nvPicPr>
          <p:cNvPr id="98" name="图片 97">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338322"/>
            <a:ext cx="1828800" cy="243840"/>
          </a:xfrm>
          <a:prstGeom prst="rect">
            <a:avLst/>
          </a:prstGeom>
        </p:spPr>
      </p:pic>
    </p:spTree>
    <p:extLst>
      <p:ext uri="{BB962C8B-B14F-4D97-AF65-F5344CB8AC3E}">
        <p14:creationId xmlns:p14="http://schemas.microsoft.com/office/powerpoint/2010/main" val="960697114"/>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3931207" y="578414"/>
            <a:ext cx="4329586" cy="1038313"/>
            <a:chOff x="3957557" y="1328691"/>
            <a:chExt cx="4329586" cy="1038313"/>
          </a:xfrm>
        </p:grpSpPr>
        <p:sp>
          <p:nvSpPr>
            <p:cNvPr id="7" name="矩形 6"/>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a:solidFill>
                    <a:schemeClr val="bg1"/>
                  </a:solidFill>
                </a:rPr>
                <a:t>CONTENTS</a:t>
              </a:r>
              <a:endParaRPr kumimoji="1" lang="zh-CN" altLang="en-US" sz="6000" b="1" dirty="0">
                <a:solidFill>
                  <a:schemeClr val="bg1"/>
                </a:solidFill>
              </a:endParaRPr>
            </a:p>
          </p:txBody>
        </p:sp>
      </p:grpSp>
      <p:grpSp>
        <p:nvGrpSpPr>
          <p:cNvPr id="10" name="组 9"/>
          <p:cNvGrpSpPr/>
          <p:nvPr/>
        </p:nvGrpSpPr>
        <p:grpSpPr>
          <a:xfrm rot="19416438">
            <a:off x="3263195" y="398397"/>
            <a:ext cx="1024513" cy="1398348"/>
            <a:chOff x="3087349" y="2414413"/>
            <a:chExt cx="1024513" cy="1398348"/>
          </a:xfrm>
        </p:grpSpPr>
        <p:sp>
          <p:nvSpPr>
            <p:cNvPr id="11" name="椭圆 10"/>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rot="8798391">
            <a:off x="7173354" y="665084"/>
            <a:ext cx="1587497" cy="1146873"/>
            <a:chOff x="7306290" y="4611207"/>
            <a:chExt cx="1587497" cy="1146873"/>
          </a:xfrm>
        </p:grpSpPr>
        <p:sp>
          <p:nvSpPr>
            <p:cNvPr id="16" name="椭圆 1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0" name="文本框 19"/>
          <p:cNvSpPr txBox="1"/>
          <p:nvPr/>
        </p:nvSpPr>
        <p:spPr>
          <a:xfrm>
            <a:off x="5171455" y="2632304"/>
            <a:ext cx="2945232" cy="584775"/>
          </a:xfrm>
          <a:prstGeom prst="rect">
            <a:avLst/>
          </a:prstGeom>
          <a:noFill/>
          <a:ln>
            <a:noFill/>
          </a:ln>
        </p:spPr>
        <p:txBody>
          <a:bodyPr wrap="square" rtlCol="0">
            <a:spAutoFit/>
          </a:bodyPr>
          <a:lstStyle/>
          <a:p>
            <a:r>
              <a:rPr kumimoji="1" lang="zh-CN" altLang="en-US" sz="3200" b="1" dirty="0">
                <a:solidFill>
                  <a:schemeClr val="bg1"/>
                </a:solidFill>
                <a:latin typeface="Microsoft YaHei" charset="0"/>
                <a:ea typeface="Microsoft YaHei" charset="0"/>
                <a:cs typeface="Microsoft YaHei" charset="0"/>
              </a:rPr>
              <a:t>什么是</a:t>
            </a:r>
            <a:r>
              <a:rPr kumimoji="1" lang="en-US" altLang="zh-CN" sz="3200" b="1" dirty="0">
                <a:solidFill>
                  <a:schemeClr val="bg1"/>
                </a:solidFill>
                <a:latin typeface="Microsoft YaHei" charset="0"/>
                <a:ea typeface="Microsoft YaHei" charset="0"/>
                <a:cs typeface="Microsoft YaHei" charset="0"/>
              </a:rPr>
              <a:t>CD&amp;CI</a:t>
            </a:r>
            <a:endParaRPr kumimoji="1" lang="zh-CN" altLang="en-US" sz="3200" b="1" dirty="0">
              <a:solidFill>
                <a:schemeClr val="bg1"/>
              </a:solidFill>
              <a:latin typeface="Microsoft YaHei" charset="0"/>
              <a:ea typeface="Microsoft YaHei" charset="0"/>
              <a:cs typeface="Microsoft YaHei" charset="0"/>
            </a:endParaRPr>
          </a:p>
        </p:txBody>
      </p:sp>
      <p:sp>
        <p:nvSpPr>
          <p:cNvPr id="21" name="文本框 20"/>
          <p:cNvSpPr txBox="1"/>
          <p:nvPr/>
        </p:nvSpPr>
        <p:spPr>
          <a:xfrm>
            <a:off x="5171455" y="3440836"/>
            <a:ext cx="3437524" cy="584775"/>
          </a:xfrm>
          <a:prstGeom prst="rect">
            <a:avLst/>
          </a:prstGeom>
          <a:noFill/>
          <a:ln>
            <a:noFill/>
          </a:ln>
        </p:spPr>
        <p:txBody>
          <a:bodyPr wrap="square" rtlCol="0">
            <a:spAutoFit/>
          </a:bodyPr>
          <a:lstStyle/>
          <a:p>
            <a:r>
              <a:rPr kumimoji="1" lang="zh-CN" altLang="en-US" sz="3200" b="1" dirty="0">
                <a:solidFill>
                  <a:schemeClr val="bg1"/>
                </a:solidFill>
                <a:latin typeface="Microsoft YaHei" charset="0"/>
                <a:ea typeface="Microsoft YaHei" charset="0"/>
                <a:cs typeface="Microsoft YaHei" charset="0"/>
              </a:rPr>
              <a:t>使用</a:t>
            </a:r>
            <a:r>
              <a:rPr kumimoji="1" lang="en-US" altLang="zh-CN" sz="3200" b="1" dirty="0">
                <a:solidFill>
                  <a:schemeClr val="bg1"/>
                </a:solidFill>
                <a:latin typeface="Microsoft YaHei" charset="0"/>
                <a:ea typeface="Microsoft YaHei" charset="0"/>
                <a:cs typeface="Microsoft YaHei" charset="0"/>
              </a:rPr>
              <a:t>CD&amp;CI</a:t>
            </a:r>
            <a:r>
              <a:rPr kumimoji="1" lang="zh-CN" altLang="en-US" sz="3200" b="1" dirty="0">
                <a:solidFill>
                  <a:schemeClr val="bg1"/>
                </a:solidFill>
                <a:latin typeface="Microsoft YaHei" charset="0"/>
                <a:ea typeface="Microsoft YaHei" charset="0"/>
                <a:cs typeface="Microsoft YaHei" charset="0"/>
              </a:rPr>
              <a:t>好处</a:t>
            </a:r>
          </a:p>
        </p:txBody>
      </p:sp>
      <p:sp>
        <p:nvSpPr>
          <p:cNvPr id="22" name="文本框 21"/>
          <p:cNvSpPr txBox="1"/>
          <p:nvPr/>
        </p:nvSpPr>
        <p:spPr>
          <a:xfrm>
            <a:off x="5171455" y="4249368"/>
            <a:ext cx="2428016" cy="584775"/>
          </a:xfrm>
          <a:prstGeom prst="rect">
            <a:avLst/>
          </a:prstGeom>
          <a:noFill/>
          <a:ln>
            <a:noFill/>
          </a:ln>
        </p:spPr>
        <p:txBody>
          <a:bodyPr wrap="square" rtlCol="0">
            <a:spAutoFit/>
          </a:bodyPr>
          <a:lstStyle/>
          <a:p>
            <a:r>
              <a:rPr kumimoji="1" lang="zh-CN" altLang="en-US" sz="3200" b="1" dirty="0">
                <a:solidFill>
                  <a:schemeClr val="bg1"/>
                </a:solidFill>
                <a:latin typeface="Microsoft YaHei" charset="0"/>
                <a:ea typeface="Microsoft YaHei" charset="0"/>
                <a:cs typeface="Microsoft YaHei" charset="0"/>
              </a:rPr>
              <a:t>部署实践</a:t>
            </a:r>
          </a:p>
        </p:txBody>
      </p:sp>
      <p:sp>
        <p:nvSpPr>
          <p:cNvPr id="23" name="文本框 22"/>
          <p:cNvSpPr txBox="1"/>
          <p:nvPr/>
        </p:nvSpPr>
        <p:spPr>
          <a:xfrm>
            <a:off x="5171455" y="5057899"/>
            <a:ext cx="2428016" cy="584775"/>
          </a:xfrm>
          <a:prstGeom prst="rect">
            <a:avLst/>
          </a:prstGeom>
          <a:noFill/>
          <a:ln>
            <a:noFill/>
          </a:ln>
        </p:spPr>
        <p:txBody>
          <a:bodyPr wrap="square" rtlCol="0">
            <a:spAutoFit/>
          </a:bodyPr>
          <a:lstStyle/>
          <a:p>
            <a:r>
              <a:rPr kumimoji="1" lang="zh-CN" altLang="en-US" sz="3200" b="1" dirty="0">
                <a:solidFill>
                  <a:schemeClr val="bg1"/>
                </a:solidFill>
                <a:latin typeface="Microsoft YaHei" charset="0"/>
                <a:ea typeface="Microsoft YaHei" charset="0"/>
                <a:cs typeface="Microsoft YaHei" charset="0"/>
              </a:rPr>
              <a:t>个人思考</a:t>
            </a:r>
          </a:p>
        </p:txBody>
      </p:sp>
      <p:sp>
        <p:nvSpPr>
          <p:cNvPr id="24" name="椭圆 23"/>
          <p:cNvSpPr/>
          <p:nvPr/>
        </p:nvSpPr>
        <p:spPr>
          <a:xfrm>
            <a:off x="4294397" y="2611767"/>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1</a:t>
            </a:r>
            <a:endParaRPr kumimoji="1" lang="zh-CN" altLang="en-US" sz="2800" b="1" dirty="0">
              <a:solidFill>
                <a:schemeClr val="bg1"/>
              </a:solidFill>
            </a:endParaRPr>
          </a:p>
        </p:txBody>
      </p:sp>
      <p:sp>
        <p:nvSpPr>
          <p:cNvPr id="25" name="椭圆 24"/>
          <p:cNvSpPr/>
          <p:nvPr/>
        </p:nvSpPr>
        <p:spPr>
          <a:xfrm>
            <a:off x="4285387" y="3443377"/>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2</a:t>
            </a:r>
            <a:endParaRPr kumimoji="1" lang="zh-CN" altLang="en-US" sz="2800" b="1" dirty="0">
              <a:solidFill>
                <a:schemeClr val="bg1"/>
              </a:solidFill>
            </a:endParaRPr>
          </a:p>
        </p:txBody>
      </p:sp>
      <p:sp>
        <p:nvSpPr>
          <p:cNvPr id="26" name="椭圆 25"/>
          <p:cNvSpPr/>
          <p:nvPr/>
        </p:nvSpPr>
        <p:spPr>
          <a:xfrm>
            <a:off x="4285386" y="4270752"/>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3</a:t>
            </a:r>
            <a:endParaRPr kumimoji="1" lang="zh-CN" altLang="en-US" sz="2800" b="1" dirty="0">
              <a:solidFill>
                <a:schemeClr val="bg1"/>
              </a:solidFill>
            </a:endParaRPr>
          </a:p>
        </p:txBody>
      </p:sp>
      <p:sp>
        <p:nvSpPr>
          <p:cNvPr id="27" name="椭圆 26"/>
          <p:cNvSpPr/>
          <p:nvPr/>
        </p:nvSpPr>
        <p:spPr>
          <a:xfrm>
            <a:off x="4285386" y="5062982"/>
            <a:ext cx="579692" cy="579692"/>
          </a:xfrm>
          <a:prstGeom prst="ellips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4</a:t>
            </a:r>
            <a:endParaRPr kumimoji="1" lang="zh-CN" altLang="en-US" sz="2800" b="1" dirty="0">
              <a:solidFill>
                <a:schemeClr val="bg1"/>
              </a:solidFill>
            </a:endParaRPr>
          </a:p>
        </p:txBody>
      </p:sp>
    </p:spTree>
    <p:extLst>
      <p:ext uri="{BB962C8B-B14F-4D97-AF65-F5344CB8AC3E}">
        <p14:creationId xmlns:p14="http://schemas.microsoft.com/office/powerpoint/2010/main" val="16339387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207" y="2137583"/>
            <a:ext cx="4329586" cy="1038313"/>
            <a:chOff x="3957557" y="1328691"/>
            <a:chExt cx="4329586"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dirty="0">
                  <a:solidFill>
                    <a:schemeClr val="bg1"/>
                  </a:solidFill>
                </a:rPr>
                <a:t>PART</a:t>
              </a:r>
              <a:r>
                <a:rPr kumimoji="1" lang="zh-CN" altLang="en-US" sz="6000" b="1" dirty="0">
                  <a:solidFill>
                    <a:schemeClr val="bg1"/>
                  </a:solidFill>
                </a:rPr>
                <a:t> </a:t>
              </a:r>
              <a:r>
                <a:rPr kumimoji="1" lang="en-US" altLang="zh-CN" sz="6000" b="1" dirty="0">
                  <a:solidFill>
                    <a:schemeClr val="bg1"/>
                  </a:solidFill>
                </a:rPr>
                <a:t>ONE</a:t>
              </a:r>
              <a:endParaRPr kumimoji="1" lang="zh-CN" altLang="en-US" sz="6000" b="1" dirty="0">
                <a:solidFill>
                  <a:schemeClr val="bg1"/>
                </a:solidFill>
              </a:endParaRPr>
            </a:p>
          </p:txBody>
        </p:sp>
      </p:grpSp>
      <p:sp>
        <p:nvSpPr>
          <p:cNvPr id="5" name="文本框 4"/>
          <p:cNvSpPr txBox="1"/>
          <p:nvPr/>
        </p:nvSpPr>
        <p:spPr>
          <a:xfrm>
            <a:off x="3375044" y="3340019"/>
            <a:ext cx="5171797" cy="2123658"/>
          </a:xfrm>
          <a:prstGeom prst="rect">
            <a:avLst/>
          </a:prstGeom>
          <a:noFill/>
          <a:ln>
            <a:noFill/>
          </a:ln>
        </p:spPr>
        <p:txBody>
          <a:bodyPr wrap="square" rtlCol="0">
            <a:spAutoFit/>
          </a:bodyPr>
          <a:lstStyle/>
          <a:p>
            <a:pPr algn="ctr"/>
            <a:r>
              <a:rPr kumimoji="1" lang="zh-CN" altLang="en-US" sz="6600" b="1" dirty="0">
                <a:solidFill>
                  <a:schemeClr val="bg1"/>
                </a:solidFill>
                <a:latin typeface="Microsoft YaHei" charset="0"/>
                <a:ea typeface="Microsoft YaHei" charset="0"/>
                <a:cs typeface="Microsoft YaHei" charset="0"/>
              </a:rPr>
              <a:t>什么是</a:t>
            </a:r>
            <a:r>
              <a:rPr kumimoji="1" lang="en-US" altLang="zh-CN" sz="6600" b="1" dirty="0">
                <a:solidFill>
                  <a:schemeClr val="bg1"/>
                </a:solidFill>
                <a:latin typeface="Microsoft YaHei" charset="0"/>
                <a:ea typeface="Microsoft YaHei" charset="0"/>
                <a:cs typeface="Microsoft YaHei" charset="0"/>
              </a:rPr>
              <a:t>CD&amp;CI</a:t>
            </a:r>
            <a:endParaRPr kumimoji="1" lang="zh-CN" altLang="en-US" sz="6600" b="1" dirty="0">
              <a:solidFill>
                <a:schemeClr val="bg1"/>
              </a:solidFill>
              <a:latin typeface="Microsoft YaHei" charset="0"/>
              <a:ea typeface="Microsoft YaHei" charset="0"/>
              <a:cs typeface="Microsoft YaHei" charset="0"/>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12" name="图片 1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338322"/>
            <a:ext cx="1828800" cy="243840"/>
          </a:xfrm>
          <a:prstGeom prst="rect">
            <a:avLst/>
          </a:prstGeom>
        </p:spPr>
      </p:pic>
    </p:spTree>
    <p:extLst>
      <p:ext uri="{BB962C8B-B14F-4D97-AF65-F5344CB8AC3E}">
        <p14:creationId xmlns:p14="http://schemas.microsoft.com/office/powerpoint/2010/main" val="394709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918" y="260400"/>
            <a:ext cx="3669972" cy="529569"/>
          </a:xfrm>
        </p:spPr>
        <p:txBody>
          <a:bodyPr/>
          <a:lstStyle/>
          <a:p>
            <a:r>
              <a:rPr kumimoji="1" lang="en-US" altLang="zh-CN" dirty="0"/>
              <a:t>PART</a:t>
            </a:r>
            <a:r>
              <a:rPr kumimoji="1" lang="zh-CN" altLang="en-US" dirty="0"/>
              <a:t> </a:t>
            </a:r>
            <a:r>
              <a:rPr kumimoji="1" lang="en-US" altLang="zh-CN" dirty="0"/>
              <a:t>ONE</a:t>
            </a:r>
            <a:r>
              <a:rPr kumimoji="1" lang="zh-CN" altLang="en-US" dirty="0">
                <a:latin typeface="Microsoft YaHei" charset="0"/>
                <a:ea typeface="Microsoft YaHei" charset="0"/>
                <a:cs typeface="Microsoft YaHei" charset="0"/>
              </a:rPr>
              <a:t>什么是</a:t>
            </a:r>
            <a:r>
              <a:rPr kumimoji="1" lang="en-US" altLang="zh-CN" dirty="0">
                <a:latin typeface="Microsoft YaHei" charset="0"/>
                <a:ea typeface="Microsoft YaHei" charset="0"/>
                <a:cs typeface="Microsoft YaHei" charset="0"/>
              </a:rPr>
              <a:t>CD&amp;CI</a:t>
            </a:r>
            <a:endParaRPr kumimoji="1" lang="zh-CN" altLang="en-US" dirty="0">
              <a:latin typeface="Microsoft YaHei" charset="0"/>
              <a:ea typeface="Microsoft YaHei" charset="0"/>
              <a:cs typeface="Microsoft YaHei" charset="0"/>
            </a:endParaRPr>
          </a:p>
        </p:txBody>
      </p:sp>
      <p:sp>
        <p:nvSpPr>
          <p:cNvPr id="12" name="任意形状 11"/>
          <p:cNvSpPr/>
          <p:nvPr/>
        </p:nvSpPr>
        <p:spPr>
          <a:xfrm flipH="1">
            <a:off x="7810132" y="1428750"/>
            <a:ext cx="3648443" cy="4637127"/>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7888279" y="1383386"/>
            <a:ext cx="3570296" cy="3655231"/>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b="1" dirty="0"/>
              <a:t>持续集成</a:t>
            </a:r>
            <a:r>
              <a:rPr lang="en-US" altLang="zh-CN" dirty="0"/>
              <a:t>(Continuous integration)</a:t>
            </a:r>
            <a:r>
              <a:rPr lang="zh-CN" altLang="en-US" dirty="0"/>
              <a:t>是一种软件开发实践，即团队开发成员经常集成它们的工作，通过每个成员每天至少集成一次也就意味着每天可能会发生多次集成</a:t>
            </a:r>
            <a:endParaRPr lang="en-US" altLang="zh-CN" dirty="0"/>
          </a:p>
          <a:p>
            <a:pPr marL="285750" lvl="0" indent="-285750">
              <a:lnSpc>
                <a:spcPct val="130000"/>
              </a:lnSpc>
              <a:buFont typeface="Arial" panose="020B0604020202020204" pitchFamily="34" charset="0"/>
              <a:buChar char="•"/>
            </a:pPr>
            <a:r>
              <a:rPr lang="zh-CN" altLang="en-US" dirty="0"/>
              <a:t>每次集成都通过自动化的构建（包括编译，发布，自动化测试）来验证，从而尽早地发现集成错误</a:t>
            </a:r>
            <a:endParaRPr lang="en-US" altLang="zh-CN" sz="1600" b="1" dirty="0">
              <a:solidFill>
                <a:schemeClr val="bg1"/>
              </a:solidFill>
              <a:latin typeface="Microsoft YaHei" charset="0"/>
              <a:ea typeface="Microsoft YaHei" charset="0"/>
              <a:cs typeface="Microsoft YaHei" charset="0"/>
            </a:endParaRPr>
          </a:p>
        </p:txBody>
      </p:sp>
      <p:sp>
        <p:nvSpPr>
          <p:cNvPr id="17" name="矩形 16"/>
          <p:cNvSpPr/>
          <p:nvPr/>
        </p:nvSpPr>
        <p:spPr>
          <a:xfrm>
            <a:off x="7752111" y="636175"/>
            <a:ext cx="3706464" cy="733149"/>
          </a:xfrm>
          <a:prstGeom prst="rect">
            <a:avLst/>
          </a:prstGeom>
        </p:spPr>
        <p:txBody>
          <a:bodyPr wrap="square">
            <a:spAutoFit/>
          </a:bodyPr>
          <a:lstStyle/>
          <a:p>
            <a:pPr lvl="0" algn="ctr">
              <a:lnSpc>
                <a:spcPct val="130000"/>
              </a:lnSpc>
            </a:pPr>
            <a:r>
              <a:rPr lang="en-US" altLang="zh-CN" sz="3600" b="1" dirty="0">
                <a:solidFill>
                  <a:schemeClr val="accent3">
                    <a:lumMod val="75000"/>
                  </a:schemeClr>
                </a:solidFill>
                <a:latin typeface="+mj-lt"/>
                <a:ea typeface="Microsoft YaHei" charset="0"/>
                <a:cs typeface="Microsoft YaHei" charset="0"/>
              </a:rPr>
              <a:t>CI</a:t>
            </a:r>
          </a:p>
        </p:txBody>
      </p:sp>
      <p:pic>
        <p:nvPicPr>
          <p:cNvPr id="1026" name="Picture 2" descr="https://timgsa.baidu.com/timg?image&amp;quality=80&amp;size=b9999_10000&amp;sec=1526571267846&amp;di=d1bd47efa808c8da58f8e0eb3667f283&amp;imgtype=0&amp;src=http%3A%2F%2Fdockerone.com%2Fuploads%2Farticle%2F20160510%2F755f8fd5c48a68bf4978d8102f988097.png">
            <a:extLst>
              <a:ext uri="{FF2B5EF4-FFF2-40B4-BE49-F238E27FC236}">
                <a16:creationId xmlns:a16="http://schemas.microsoft.com/office/drawing/2014/main" id="{B7C10FA6-9BBA-4B8C-B15B-D94A85486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288" y="1754154"/>
            <a:ext cx="7215807" cy="251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918" y="260400"/>
            <a:ext cx="3669972" cy="529569"/>
          </a:xfrm>
        </p:spPr>
        <p:txBody>
          <a:bodyPr/>
          <a:lstStyle/>
          <a:p>
            <a:r>
              <a:rPr kumimoji="1" lang="en-US" altLang="zh-CN" dirty="0"/>
              <a:t>PART</a:t>
            </a:r>
            <a:r>
              <a:rPr kumimoji="1" lang="zh-CN" altLang="en-US" dirty="0"/>
              <a:t> </a:t>
            </a:r>
            <a:r>
              <a:rPr kumimoji="1" lang="en-US" altLang="zh-CN" dirty="0"/>
              <a:t>ONE</a:t>
            </a:r>
            <a:r>
              <a:rPr kumimoji="1" lang="zh-CN" altLang="en-US" dirty="0">
                <a:latin typeface="Microsoft YaHei" charset="0"/>
                <a:ea typeface="Microsoft YaHei" charset="0"/>
                <a:cs typeface="Microsoft YaHei" charset="0"/>
              </a:rPr>
              <a:t>什么是</a:t>
            </a:r>
            <a:r>
              <a:rPr kumimoji="1" lang="en-US" altLang="zh-CN" dirty="0">
                <a:latin typeface="Microsoft YaHei" charset="0"/>
                <a:ea typeface="Microsoft YaHei" charset="0"/>
                <a:cs typeface="Microsoft YaHei" charset="0"/>
              </a:rPr>
              <a:t>CD&amp;CI</a:t>
            </a:r>
            <a:endParaRPr kumimoji="1" lang="zh-CN" altLang="en-US" dirty="0">
              <a:latin typeface="Microsoft YaHei" charset="0"/>
              <a:ea typeface="Microsoft YaHei" charset="0"/>
              <a:cs typeface="Microsoft YaHei" charset="0"/>
            </a:endParaRPr>
          </a:p>
        </p:txBody>
      </p:sp>
      <p:sp>
        <p:nvSpPr>
          <p:cNvPr id="12" name="任意形状 11"/>
          <p:cNvSpPr/>
          <p:nvPr/>
        </p:nvSpPr>
        <p:spPr>
          <a:xfrm flipH="1">
            <a:off x="7810132" y="1428750"/>
            <a:ext cx="3648443" cy="4637127"/>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7836068" y="1469638"/>
            <a:ext cx="3622507" cy="3295133"/>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b="1" dirty="0"/>
              <a:t>持续部署</a:t>
            </a:r>
            <a:r>
              <a:rPr lang="zh-CN" altLang="en-US" dirty="0"/>
              <a:t>（</a:t>
            </a:r>
            <a:r>
              <a:rPr lang="en-US" altLang="zh-CN" dirty="0"/>
              <a:t>continuous deployment</a:t>
            </a:r>
            <a:r>
              <a:rPr lang="zh-CN" altLang="en-US" dirty="0"/>
              <a:t>）是通过自动化的构建、测试和部署循环来快速交付高质量的产品</a:t>
            </a:r>
            <a:endParaRPr lang="en-US" altLang="zh-CN" dirty="0"/>
          </a:p>
          <a:p>
            <a:pPr marL="285750" lvl="0" indent="-285750">
              <a:lnSpc>
                <a:spcPct val="130000"/>
              </a:lnSpc>
              <a:buFont typeface="Arial" panose="020B0604020202020204" pitchFamily="34" charset="0"/>
              <a:buChar char="•"/>
            </a:pPr>
            <a:r>
              <a:rPr lang="zh-CN" altLang="en-US" dirty="0"/>
              <a:t>某种程度上代表了一个开发团队工程化的程度，毕竟快速运转的互联网公司人力成本会高于机器，投资机器优化开发流程化相对也提高了人的效率，</a:t>
            </a:r>
            <a:endParaRPr lang="en-US" altLang="zh-CN" sz="1600" b="1" dirty="0">
              <a:solidFill>
                <a:schemeClr val="bg1"/>
              </a:solidFill>
              <a:latin typeface="Microsoft YaHei" charset="0"/>
              <a:ea typeface="Microsoft YaHei" charset="0"/>
              <a:cs typeface="Microsoft YaHei" charset="0"/>
            </a:endParaRPr>
          </a:p>
        </p:txBody>
      </p:sp>
      <p:sp>
        <p:nvSpPr>
          <p:cNvPr id="17" name="矩形 16"/>
          <p:cNvSpPr/>
          <p:nvPr/>
        </p:nvSpPr>
        <p:spPr>
          <a:xfrm>
            <a:off x="7752111" y="636175"/>
            <a:ext cx="3706464" cy="733149"/>
          </a:xfrm>
          <a:prstGeom prst="rect">
            <a:avLst/>
          </a:prstGeom>
        </p:spPr>
        <p:txBody>
          <a:bodyPr wrap="square">
            <a:spAutoFit/>
          </a:bodyPr>
          <a:lstStyle/>
          <a:p>
            <a:pPr lvl="0" algn="ctr">
              <a:lnSpc>
                <a:spcPct val="130000"/>
              </a:lnSpc>
            </a:pPr>
            <a:r>
              <a:rPr lang="en-US" altLang="zh-CN" sz="3600" b="1" dirty="0">
                <a:solidFill>
                  <a:schemeClr val="accent3">
                    <a:lumMod val="75000"/>
                  </a:schemeClr>
                </a:solidFill>
                <a:latin typeface="+mj-lt"/>
                <a:ea typeface="Microsoft YaHei" charset="0"/>
                <a:cs typeface="Microsoft YaHei" charset="0"/>
              </a:rPr>
              <a:t>CD</a:t>
            </a:r>
          </a:p>
        </p:txBody>
      </p:sp>
      <p:pic>
        <p:nvPicPr>
          <p:cNvPr id="2050" name="Picture 2" descr="https://timgsa.baidu.com/timg?image&amp;quality=80&amp;size=b9999_10000&amp;sec=1526571406825&amp;di=09d9166a1c243b6c891d85e4e0332ef5&amp;imgtype=jpg&amp;src=http%3A%2F%2Fimg0.imgtn.bdimg.com%2Fit%2Fu%3D143681380%2C138137602%26fm%3D214%26gp%3D0.jpg">
            <a:extLst>
              <a:ext uri="{FF2B5EF4-FFF2-40B4-BE49-F238E27FC236}">
                <a16:creationId xmlns:a16="http://schemas.microsoft.com/office/drawing/2014/main" id="{395FA37B-F4EF-4F5C-B71A-AAFD56191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2" y="1377285"/>
            <a:ext cx="6700376" cy="410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36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207" y="2137583"/>
            <a:ext cx="4329586" cy="1038313"/>
            <a:chOff x="3957557" y="1328691"/>
            <a:chExt cx="4329586"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dirty="0">
                  <a:solidFill>
                    <a:schemeClr val="bg1"/>
                  </a:solidFill>
                </a:rPr>
                <a:t>PART</a:t>
              </a:r>
              <a:r>
                <a:rPr kumimoji="1" lang="zh-CN" altLang="en-US" sz="6000" b="1" dirty="0">
                  <a:solidFill>
                    <a:schemeClr val="bg1"/>
                  </a:solidFill>
                </a:rPr>
                <a:t> </a:t>
              </a:r>
              <a:r>
                <a:rPr kumimoji="1" lang="en-US" altLang="zh-CN" sz="6000" b="1" dirty="0">
                  <a:solidFill>
                    <a:schemeClr val="bg1"/>
                  </a:solidFill>
                </a:rPr>
                <a:t>TWO</a:t>
              </a:r>
              <a:endParaRPr kumimoji="1" lang="zh-CN" altLang="en-US" sz="6000" b="1" dirty="0">
                <a:solidFill>
                  <a:schemeClr val="bg1"/>
                </a:solidFill>
              </a:endParaRPr>
            </a:p>
          </p:txBody>
        </p:sp>
      </p:grpSp>
      <p:sp>
        <p:nvSpPr>
          <p:cNvPr id="5" name="文本框 4"/>
          <p:cNvSpPr txBox="1"/>
          <p:nvPr/>
        </p:nvSpPr>
        <p:spPr>
          <a:xfrm>
            <a:off x="3375044" y="3340019"/>
            <a:ext cx="5470376" cy="2123658"/>
          </a:xfrm>
          <a:prstGeom prst="rect">
            <a:avLst/>
          </a:prstGeom>
          <a:noFill/>
          <a:ln>
            <a:noFill/>
          </a:ln>
        </p:spPr>
        <p:txBody>
          <a:bodyPr wrap="square" rtlCol="0">
            <a:spAutoFit/>
          </a:bodyPr>
          <a:lstStyle/>
          <a:p>
            <a:pPr algn="ctr"/>
            <a:r>
              <a:rPr kumimoji="1" lang="zh-CN" altLang="en-US" sz="6600" b="1" dirty="0">
                <a:solidFill>
                  <a:schemeClr val="bg1"/>
                </a:solidFill>
                <a:latin typeface="Microsoft YaHei" charset="0"/>
                <a:ea typeface="Microsoft YaHei" charset="0"/>
                <a:cs typeface="Microsoft YaHei" charset="0"/>
              </a:rPr>
              <a:t>使用</a:t>
            </a:r>
            <a:r>
              <a:rPr kumimoji="1" lang="en-US" altLang="zh-CN" sz="6600" b="1" dirty="0">
                <a:solidFill>
                  <a:schemeClr val="bg1"/>
                </a:solidFill>
                <a:latin typeface="Microsoft YaHei" charset="0"/>
                <a:ea typeface="Microsoft YaHei" charset="0"/>
                <a:cs typeface="Microsoft YaHei" charset="0"/>
              </a:rPr>
              <a:t>CD&amp;CI</a:t>
            </a:r>
            <a:r>
              <a:rPr kumimoji="1" lang="zh-CN" altLang="en-US" sz="6600" b="1" dirty="0">
                <a:solidFill>
                  <a:schemeClr val="bg1"/>
                </a:solidFill>
                <a:latin typeface="Microsoft YaHei" charset="0"/>
                <a:ea typeface="Microsoft YaHei" charset="0"/>
                <a:cs typeface="Microsoft YaHei" charset="0"/>
              </a:rPr>
              <a:t>的好处</a:t>
            </a: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095802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2687" y="203559"/>
            <a:ext cx="4380580" cy="728217"/>
          </a:xfrm>
        </p:spPr>
        <p:txBody>
          <a:bodyPr/>
          <a:lstStyle/>
          <a:p>
            <a:r>
              <a:rPr kumimoji="1" lang="en-US" altLang="zh-CN" dirty="0"/>
              <a:t>PART</a:t>
            </a:r>
            <a:r>
              <a:rPr kumimoji="1" lang="zh-CN" altLang="en-US" dirty="0"/>
              <a:t> </a:t>
            </a:r>
            <a:r>
              <a:rPr kumimoji="1" lang="en-US" altLang="zh-CN" dirty="0"/>
              <a:t>TWO</a:t>
            </a:r>
            <a:r>
              <a:rPr kumimoji="1" lang="zh-CN" altLang="en-US" dirty="0">
                <a:latin typeface="Microsoft YaHei" charset="0"/>
                <a:ea typeface="Microsoft YaHei" charset="0"/>
                <a:cs typeface="Microsoft YaHei" charset="0"/>
              </a:rPr>
              <a:t>使用</a:t>
            </a:r>
            <a:r>
              <a:rPr kumimoji="1" lang="en-US" altLang="zh-CN" dirty="0">
                <a:latin typeface="Microsoft YaHei" charset="0"/>
                <a:ea typeface="Microsoft YaHei" charset="0"/>
                <a:cs typeface="Microsoft YaHei" charset="0"/>
              </a:rPr>
              <a:t>CD&amp;CI</a:t>
            </a:r>
            <a:r>
              <a:rPr kumimoji="1" lang="zh-CN" altLang="en-US" dirty="0">
                <a:latin typeface="Microsoft YaHei" charset="0"/>
                <a:ea typeface="Microsoft YaHei" charset="0"/>
                <a:cs typeface="Microsoft YaHei" charset="0"/>
              </a:rPr>
              <a:t>的好处</a:t>
            </a:r>
          </a:p>
        </p:txBody>
      </p:sp>
      <p:grpSp>
        <p:nvGrpSpPr>
          <p:cNvPr id="35" name="组 34"/>
          <p:cNvGrpSpPr/>
          <p:nvPr/>
        </p:nvGrpSpPr>
        <p:grpSpPr>
          <a:xfrm>
            <a:off x="942398" y="3104139"/>
            <a:ext cx="4739950" cy="2841171"/>
            <a:chOff x="1140889" y="3844582"/>
            <a:chExt cx="2267411" cy="2841171"/>
          </a:xfrm>
        </p:grpSpPr>
        <p:sp>
          <p:nvSpPr>
            <p:cNvPr id="41" name="文本框 40"/>
            <p:cNvSpPr txBox="1"/>
            <p:nvPr/>
          </p:nvSpPr>
          <p:spPr>
            <a:xfrm>
              <a:off x="1140889" y="4377429"/>
              <a:ext cx="2267411"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本地机器上写代码</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在命令行输入 </a:t>
              </a:r>
              <a:r>
                <a:rPr lang="en-US" altLang="zh-CN" dirty="0" err="1">
                  <a:solidFill>
                    <a:schemeClr val="bg1"/>
                  </a:solidFill>
                  <a:latin typeface="微软雅黑" panose="020B0503020204020204" pitchFamily="34" charset="-122"/>
                  <a:ea typeface="微软雅黑" panose="020B0503020204020204" pitchFamily="34" charset="-122"/>
                </a:rPr>
                <a:t>npm</a:t>
              </a:r>
              <a:r>
                <a:rPr lang="en-US" altLang="zh-CN" dirty="0">
                  <a:solidFill>
                    <a:schemeClr val="bg1"/>
                  </a:solidFill>
                  <a:latin typeface="微软雅黑" panose="020B0503020204020204" pitchFamily="34" charset="-122"/>
                  <a:ea typeface="微软雅黑" panose="020B0503020204020204" pitchFamily="34" charset="-122"/>
                </a:rPr>
                <a:t> run unit</a:t>
              </a:r>
              <a:r>
                <a:rPr lang="zh-CN" altLang="en-US" dirty="0">
                  <a:solidFill>
                    <a:schemeClr val="bg1"/>
                  </a:solidFill>
                  <a:latin typeface="微软雅黑" panose="020B0503020204020204" pitchFamily="34" charset="-122"/>
                  <a:ea typeface="微软雅黑" panose="020B0503020204020204" pitchFamily="34" charset="-122"/>
                </a:rPr>
                <a:t>，查看单元测试结果</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提交代码，</a:t>
              </a:r>
              <a:r>
                <a:rPr lang="en-US" altLang="zh-CN" dirty="0">
                  <a:solidFill>
                    <a:schemeClr val="bg1"/>
                  </a:solidFill>
                  <a:latin typeface="微软雅黑" panose="020B0503020204020204" pitchFamily="34" charset="-122"/>
                  <a:ea typeface="微软雅黑" panose="020B0503020204020204" pitchFamily="34" charset="-122"/>
                </a:rPr>
                <a:t>push </a:t>
              </a:r>
              <a:r>
                <a:rPr lang="zh-CN" altLang="en-US" dirty="0">
                  <a:solidFill>
                    <a:schemeClr val="bg1"/>
                  </a:solidFill>
                  <a:latin typeface="微软雅黑" panose="020B0503020204020204" pitchFamily="34" charset="-122"/>
                  <a:ea typeface="微软雅黑" panose="020B0503020204020204" pitchFamily="34" charset="-122"/>
                </a:rPr>
                <a:t>到 </a:t>
              </a:r>
              <a:r>
                <a:rPr lang="en-US" altLang="zh-CN" dirty="0">
                  <a:solidFill>
                    <a:schemeClr val="bg1"/>
                  </a:solidFill>
                  <a:latin typeface="微软雅黑" panose="020B0503020204020204" pitchFamily="34" charset="-122"/>
                  <a:ea typeface="微软雅黑" panose="020B0503020204020204" pitchFamily="34" charset="-122"/>
                </a:rPr>
                <a:t>git </a:t>
              </a:r>
              <a:r>
                <a:rPr lang="zh-CN" altLang="en-US" dirty="0">
                  <a:solidFill>
                    <a:schemeClr val="bg1"/>
                  </a:solidFill>
                  <a:latin typeface="微软雅黑" panose="020B0503020204020204" pitchFamily="34" charset="-122"/>
                  <a:ea typeface="微软雅黑" panose="020B0503020204020204" pitchFamily="34" charset="-122"/>
                </a:rPr>
                <a:t>远程仓库</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登录测试服务器，拉取代码，执行 </a:t>
              </a:r>
              <a:r>
                <a:rPr lang="en-US" altLang="zh-CN" dirty="0" err="1">
                  <a:solidFill>
                    <a:schemeClr val="bg1"/>
                  </a:solidFill>
                  <a:latin typeface="微软雅黑" panose="020B0503020204020204" pitchFamily="34" charset="-122"/>
                  <a:ea typeface="微软雅黑" panose="020B0503020204020204" pitchFamily="34" charset="-122"/>
                </a:rPr>
                <a:t>npm</a:t>
              </a:r>
              <a:r>
                <a:rPr lang="en-US" altLang="zh-CN" dirty="0">
                  <a:solidFill>
                    <a:schemeClr val="bg1"/>
                  </a:solidFill>
                  <a:latin typeface="微软雅黑" panose="020B0503020204020204" pitchFamily="34" charset="-122"/>
                  <a:ea typeface="微软雅黑" panose="020B0503020204020204" pitchFamily="34" charset="-122"/>
                </a:rPr>
                <a:t> run build</a:t>
              </a:r>
              <a:r>
                <a:rPr lang="zh-CN" altLang="en-US" dirty="0">
                  <a:solidFill>
                    <a:schemeClr val="bg1"/>
                  </a:solidFill>
                  <a:latin typeface="微软雅黑" panose="020B0503020204020204" pitchFamily="34" charset="-122"/>
                  <a:ea typeface="微软雅黑" panose="020B0503020204020204" pitchFamily="34" charset="-122"/>
                </a:rPr>
                <a:t>，构建项目</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如果测试服务器是基于 </a:t>
              </a:r>
              <a:r>
                <a:rPr lang="en-US" altLang="zh-CN" dirty="0">
                  <a:solidFill>
                    <a:schemeClr val="bg1"/>
                  </a:solidFill>
                  <a:latin typeface="微软雅黑" panose="020B0503020204020204" pitchFamily="34" charset="-122"/>
                  <a:ea typeface="微软雅黑" panose="020B0503020204020204" pitchFamily="34" charset="-122"/>
                </a:rPr>
                <a:t>pm2 </a:t>
              </a:r>
              <a:r>
                <a:rPr lang="zh-CN" altLang="en-US" dirty="0">
                  <a:solidFill>
                    <a:schemeClr val="bg1"/>
                  </a:solidFill>
                  <a:latin typeface="微软雅黑" panose="020B0503020204020204" pitchFamily="34" charset="-122"/>
                  <a:ea typeface="微软雅黑" panose="020B0503020204020204" pitchFamily="34" charset="-122"/>
                </a:rPr>
                <a:t>的 </a:t>
              </a:r>
              <a:r>
                <a:rPr lang="en-US" altLang="zh-CN" dirty="0">
                  <a:solidFill>
                    <a:schemeClr val="bg1"/>
                  </a:solidFill>
                  <a:latin typeface="微软雅黑" panose="020B0503020204020204" pitchFamily="34" charset="-122"/>
                  <a:ea typeface="微软雅黑" panose="020B0503020204020204" pitchFamily="34" charset="-122"/>
                </a:rPr>
                <a:t>proxy server</a:t>
              </a:r>
              <a:r>
                <a:rPr lang="zh-CN" altLang="en-US" dirty="0">
                  <a:solidFill>
                    <a:schemeClr val="bg1"/>
                  </a:solidFill>
                  <a:latin typeface="微软雅黑" panose="020B0503020204020204" pitchFamily="34" charset="-122"/>
                  <a:ea typeface="微软雅黑" panose="020B0503020204020204" pitchFamily="34" charset="-122"/>
                </a:rPr>
                <a:t>，还需要重启 </a:t>
              </a:r>
              <a:r>
                <a:rPr lang="en-US" altLang="zh-CN" dirty="0">
                  <a:solidFill>
                    <a:schemeClr val="bg1"/>
                  </a:solidFill>
                  <a:latin typeface="微软雅黑" panose="020B0503020204020204" pitchFamily="34" charset="-122"/>
                  <a:ea typeface="微软雅黑" panose="020B0503020204020204" pitchFamily="34" charset="-122"/>
                </a:rPr>
                <a:t>server</a:t>
              </a:r>
            </a:p>
          </p:txBody>
        </p:sp>
        <p:sp>
          <p:nvSpPr>
            <p:cNvPr id="42" name="矩形 41"/>
            <p:cNvSpPr/>
            <p:nvPr/>
          </p:nvSpPr>
          <p:spPr>
            <a:xfrm>
              <a:off x="1513369" y="3844582"/>
              <a:ext cx="1268297" cy="452432"/>
            </a:xfrm>
            <a:prstGeom prst="rect">
              <a:avLst/>
            </a:prstGeom>
          </p:spPr>
          <p:txBody>
            <a:bodyPr wrap="none">
              <a:spAutoFit/>
            </a:bodyPr>
            <a:lstStyle/>
            <a:p>
              <a:pPr lvl="0" algn="ctr">
                <a:lnSpc>
                  <a:spcPct val="130000"/>
                </a:lnSpc>
              </a:pPr>
              <a:r>
                <a:rPr lang="zh-CN" altLang="en-US" sz="2000" b="1" dirty="0">
                  <a:solidFill>
                    <a:schemeClr val="accent1"/>
                  </a:solidFill>
                  <a:latin typeface="+mj-lt"/>
                  <a:ea typeface="Microsoft YaHei" charset="0"/>
                  <a:cs typeface="Microsoft YaHei" charset="0"/>
                </a:rPr>
                <a:t>无</a:t>
              </a:r>
              <a:r>
                <a:rPr lang="en-US" altLang="zh-CN" sz="2000" b="1" dirty="0">
                  <a:solidFill>
                    <a:schemeClr val="accent1"/>
                  </a:solidFill>
                  <a:latin typeface="+mj-lt"/>
                  <a:ea typeface="Microsoft YaHei" charset="0"/>
                  <a:cs typeface="Microsoft YaHei" charset="0"/>
                </a:rPr>
                <a:t>CD&amp;CI</a:t>
              </a:r>
            </a:p>
          </p:txBody>
        </p:sp>
      </p:grpSp>
      <p:grpSp>
        <p:nvGrpSpPr>
          <p:cNvPr id="47" name="组 46"/>
          <p:cNvGrpSpPr/>
          <p:nvPr/>
        </p:nvGrpSpPr>
        <p:grpSpPr>
          <a:xfrm>
            <a:off x="6183088" y="3113470"/>
            <a:ext cx="5299785" cy="2841171"/>
            <a:chOff x="1140889" y="3844582"/>
            <a:chExt cx="2267411" cy="2841171"/>
          </a:xfrm>
        </p:grpSpPr>
        <p:sp>
          <p:nvSpPr>
            <p:cNvPr id="48" name="文本框 47"/>
            <p:cNvSpPr txBox="1"/>
            <p:nvPr/>
          </p:nvSpPr>
          <p:spPr>
            <a:xfrm>
              <a:off x="1140889" y="4377429"/>
              <a:ext cx="2267411"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本地机器上写代码</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提交代码，</a:t>
              </a:r>
              <a:r>
                <a:rPr lang="en-US" altLang="zh-CN" dirty="0">
                  <a:solidFill>
                    <a:schemeClr val="bg1"/>
                  </a:solidFill>
                  <a:latin typeface="微软雅黑" panose="020B0503020204020204" pitchFamily="34" charset="-122"/>
                  <a:ea typeface="微软雅黑" panose="020B0503020204020204" pitchFamily="34" charset="-122"/>
                </a:rPr>
                <a:t>push </a:t>
              </a:r>
              <a:r>
                <a:rPr lang="zh-CN" altLang="en-US" dirty="0">
                  <a:solidFill>
                    <a:schemeClr val="bg1"/>
                  </a:solidFill>
                  <a:latin typeface="微软雅黑" panose="020B0503020204020204" pitchFamily="34" charset="-122"/>
                  <a:ea typeface="微软雅黑" panose="020B0503020204020204" pitchFamily="34" charset="-122"/>
                </a:rPr>
                <a:t>到 </a:t>
              </a:r>
              <a:r>
                <a:rPr lang="en-US" altLang="zh-CN" dirty="0">
                  <a:solidFill>
                    <a:schemeClr val="bg1"/>
                  </a:solidFill>
                  <a:latin typeface="微软雅黑" panose="020B0503020204020204" pitchFamily="34" charset="-122"/>
                  <a:ea typeface="微软雅黑" panose="020B0503020204020204" pitchFamily="34" charset="-122"/>
                </a:rPr>
                <a:t>git </a:t>
              </a:r>
              <a:r>
                <a:rPr lang="zh-CN" altLang="en-US" dirty="0">
                  <a:solidFill>
                    <a:schemeClr val="bg1"/>
                  </a:solidFill>
                  <a:latin typeface="微软雅黑" panose="020B0503020204020204" pitchFamily="34" charset="-122"/>
                  <a:ea typeface="微软雅黑" panose="020B0503020204020204" pitchFamily="34" charset="-122"/>
                </a:rPr>
                <a:t>远程仓库</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en-US" altLang="zh-CN" dirty="0">
                  <a:solidFill>
                    <a:schemeClr val="bg1"/>
                  </a:solidFill>
                  <a:latin typeface="微软雅黑" panose="020B0503020204020204" pitchFamily="34" charset="-122"/>
                  <a:ea typeface="微软雅黑" panose="020B0503020204020204" pitchFamily="34" charset="-122"/>
                </a:rPr>
                <a:t>git hook </a:t>
              </a:r>
              <a:r>
                <a:rPr lang="zh-CN" altLang="en-US" dirty="0">
                  <a:solidFill>
                    <a:schemeClr val="bg1"/>
                  </a:solidFill>
                  <a:latin typeface="微软雅黑" panose="020B0503020204020204" pitchFamily="34" charset="-122"/>
                  <a:ea typeface="微软雅黑" panose="020B0503020204020204" pitchFamily="34" charset="-122"/>
                </a:rPr>
                <a:t>触发 </a:t>
              </a:r>
              <a:r>
                <a:rPr lang="en-US" altLang="zh-CN" dirty="0" err="1">
                  <a:solidFill>
                    <a:schemeClr val="bg1"/>
                  </a:solidFill>
                  <a:latin typeface="微软雅黑" panose="020B0503020204020204" pitchFamily="34" charset="-122"/>
                  <a:ea typeface="微软雅黑" panose="020B0503020204020204" pitchFamily="34" charset="-122"/>
                </a:rPr>
                <a:t>jenkins</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的构建 </a:t>
              </a:r>
              <a:r>
                <a:rPr lang="en-US" altLang="zh-CN" dirty="0">
                  <a:solidFill>
                    <a:schemeClr val="bg1"/>
                  </a:solidFill>
                  <a:latin typeface="微软雅黑" panose="020B0503020204020204" pitchFamily="34" charset="-122"/>
                  <a:ea typeface="微软雅黑" panose="020B0503020204020204" pitchFamily="34" charset="-122"/>
                </a:rPr>
                <a:t>job </a:t>
              </a:r>
              <a:r>
                <a:rPr lang="zh-CN" altLang="en-US" dirty="0">
                  <a:solidFill>
                    <a:schemeClr val="bg1"/>
                  </a:solidFill>
                  <a:latin typeface="微软雅黑" panose="020B0503020204020204" pitchFamily="34" charset="-122"/>
                  <a:ea typeface="微软雅黑" panose="020B0503020204020204" pitchFamily="34" charset="-122"/>
                </a:rPr>
                <a:t>（自动）</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en-US" altLang="zh-CN" dirty="0" err="1">
                  <a:solidFill>
                    <a:schemeClr val="bg1"/>
                  </a:solidFill>
                  <a:latin typeface="微软雅黑" panose="020B0503020204020204" pitchFamily="34" charset="-122"/>
                  <a:ea typeface="微软雅黑" panose="020B0503020204020204" pitchFamily="34" charset="-122"/>
                </a:rPr>
                <a:t>jenkins</a:t>
              </a:r>
              <a:r>
                <a:rPr lang="en-US" altLang="zh-CN" dirty="0">
                  <a:solidFill>
                    <a:schemeClr val="bg1"/>
                  </a:solidFill>
                  <a:latin typeface="微软雅黑" panose="020B0503020204020204" pitchFamily="34" charset="-122"/>
                  <a:ea typeface="微软雅黑" panose="020B0503020204020204" pitchFamily="34" charset="-122"/>
                </a:rPr>
                <a:t> job </a:t>
              </a:r>
              <a:r>
                <a:rPr lang="zh-CN" altLang="en-US" dirty="0">
                  <a:solidFill>
                    <a:schemeClr val="bg1"/>
                  </a:solidFill>
                  <a:latin typeface="微软雅黑" panose="020B0503020204020204" pitchFamily="34" charset="-122"/>
                  <a:ea typeface="微软雅黑" panose="020B0503020204020204" pitchFamily="34" charset="-122"/>
                </a:rPr>
                <a:t>中拉取项目代码，运行 </a:t>
              </a:r>
              <a:r>
                <a:rPr lang="en-US" altLang="zh-CN" dirty="0" err="1">
                  <a:solidFill>
                    <a:schemeClr val="bg1"/>
                  </a:solidFill>
                  <a:latin typeface="微软雅黑" panose="020B0503020204020204" pitchFamily="34" charset="-122"/>
                  <a:ea typeface="微软雅黑" panose="020B0503020204020204" pitchFamily="34" charset="-122"/>
                </a:rPr>
                <a:t>npm</a:t>
              </a:r>
              <a:r>
                <a:rPr lang="en-US" altLang="zh-CN" dirty="0">
                  <a:solidFill>
                    <a:schemeClr val="bg1"/>
                  </a:solidFill>
                  <a:latin typeface="微软雅黑" panose="020B0503020204020204" pitchFamily="34" charset="-122"/>
                  <a:ea typeface="微软雅黑" panose="020B0503020204020204" pitchFamily="34" charset="-122"/>
                </a:rPr>
                <a:t> run unit </a:t>
              </a:r>
              <a:r>
                <a:rPr lang="zh-CN" altLang="en-US" dirty="0">
                  <a:solidFill>
                    <a:schemeClr val="bg1"/>
                  </a:solidFill>
                  <a:latin typeface="微软雅黑" panose="020B0503020204020204" pitchFamily="34" charset="-122"/>
                  <a:ea typeface="微软雅黑" panose="020B0503020204020204" pitchFamily="34" charset="-122"/>
                </a:rPr>
                <a:t>和 </a:t>
              </a:r>
              <a:r>
                <a:rPr lang="en-US" altLang="zh-CN" dirty="0" err="1">
                  <a:solidFill>
                    <a:schemeClr val="bg1"/>
                  </a:solidFill>
                  <a:latin typeface="微软雅黑" panose="020B0503020204020204" pitchFamily="34" charset="-122"/>
                  <a:ea typeface="微软雅黑" panose="020B0503020204020204" pitchFamily="34" charset="-122"/>
                </a:rPr>
                <a:t>npm</a:t>
              </a:r>
              <a:r>
                <a:rPr lang="en-US" altLang="zh-CN" dirty="0">
                  <a:solidFill>
                    <a:schemeClr val="bg1"/>
                  </a:solidFill>
                  <a:latin typeface="微软雅黑" panose="020B0503020204020204" pitchFamily="34" charset="-122"/>
                  <a:ea typeface="微软雅黑" panose="020B0503020204020204" pitchFamily="34" charset="-122"/>
                </a:rPr>
                <a:t> run build</a:t>
              </a:r>
              <a:r>
                <a:rPr lang="zh-CN" altLang="en-US" dirty="0">
                  <a:solidFill>
                    <a:schemeClr val="bg1"/>
                  </a:solidFill>
                  <a:latin typeface="微软雅黑" panose="020B0503020204020204" pitchFamily="34" charset="-122"/>
                  <a:ea typeface="微软雅黑" panose="020B0503020204020204" pitchFamily="34" charset="-122"/>
                </a:rPr>
                <a:t>，如果失败，发送邮件通知相关人。（自动）</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en-US" altLang="zh-CN" dirty="0" err="1">
                  <a:solidFill>
                    <a:schemeClr val="bg1"/>
                  </a:solidFill>
                  <a:latin typeface="微软雅黑" panose="020B0503020204020204" pitchFamily="34" charset="-122"/>
                  <a:ea typeface="微软雅黑" panose="020B0503020204020204" pitchFamily="34" charset="-122"/>
                </a:rPr>
                <a:t>jenkins</a:t>
              </a:r>
              <a:r>
                <a:rPr lang="en-US" altLang="zh-CN" dirty="0">
                  <a:solidFill>
                    <a:schemeClr val="bg1"/>
                  </a:solidFill>
                  <a:latin typeface="微软雅黑" panose="020B0503020204020204" pitchFamily="34" charset="-122"/>
                  <a:ea typeface="微软雅黑" panose="020B0503020204020204" pitchFamily="34" charset="-122"/>
                </a:rPr>
                <a:t> job </a:t>
              </a:r>
              <a:r>
                <a:rPr lang="zh-CN" altLang="en-US" dirty="0">
                  <a:solidFill>
                    <a:schemeClr val="bg1"/>
                  </a:solidFill>
                  <a:latin typeface="微软雅黑" panose="020B0503020204020204" pitchFamily="34" charset="-122"/>
                  <a:ea typeface="微软雅黑" panose="020B0503020204020204" pitchFamily="34" charset="-122"/>
                </a:rPr>
                <a:t>中执行测试服务器的部署脚本 （自动）</a:t>
              </a:r>
            </a:p>
          </p:txBody>
        </p:sp>
        <p:sp>
          <p:nvSpPr>
            <p:cNvPr id="49" name="矩形 48"/>
            <p:cNvSpPr/>
            <p:nvPr/>
          </p:nvSpPr>
          <p:spPr>
            <a:xfrm>
              <a:off x="1461012" y="3844582"/>
              <a:ext cx="1524776" cy="452432"/>
            </a:xfrm>
            <a:prstGeom prst="rect">
              <a:avLst/>
            </a:prstGeom>
          </p:spPr>
          <p:txBody>
            <a:bodyPr wrap="none">
              <a:spAutoFit/>
            </a:bodyPr>
            <a:lstStyle/>
            <a:p>
              <a:pPr lvl="0" algn="ctr">
                <a:lnSpc>
                  <a:spcPct val="130000"/>
                </a:lnSpc>
              </a:pPr>
              <a:r>
                <a:rPr lang="zh-CN" altLang="en-US" sz="2000" b="1" dirty="0">
                  <a:solidFill>
                    <a:schemeClr val="accent3"/>
                  </a:solidFill>
                  <a:latin typeface="+mj-lt"/>
                  <a:ea typeface="Microsoft YaHei" charset="0"/>
                  <a:cs typeface="Microsoft YaHei" charset="0"/>
                </a:rPr>
                <a:t>引入</a:t>
              </a:r>
              <a:r>
                <a:rPr lang="en-US" altLang="zh-CN" sz="2000" b="1" dirty="0">
                  <a:solidFill>
                    <a:schemeClr val="accent3"/>
                  </a:solidFill>
                  <a:latin typeface="+mj-lt"/>
                  <a:ea typeface="Microsoft YaHei" charset="0"/>
                  <a:cs typeface="Microsoft YaHei" charset="0"/>
                </a:rPr>
                <a:t>CD&amp;CI</a:t>
              </a:r>
            </a:p>
          </p:txBody>
        </p:sp>
      </p:grpSp>
      <p:grpSp>
        <p:nvGrpSpPr>
          <p:cNvPr id="36" name="组 35"/>
          <p:cNvGrpSpPr/>
          <p:nvPr/>
        </p:nvGrpSpPr>
        <p:grpSpPr>
          <a:xfrm>
            <a:off x="7605022" y="1185214"/>
            <a:ext cx="2007124" cy="2007124"/>
            <a:chOff x="6379006" y="1697368"/>
            <a:chExt cx="2007124" cy="2007124"/>
          </a:xfrm>
        </p:grpSpPr>
        <p:grpSp>
          <p:nvGrpSpPr>
            <p:cNvPr id="8" name="组 7"/>
            <p:cNvGrpSpPr/>
            <p:nvPr/>
          </p:nvGrpSpPr>
          <p:grpSpPr>
            <a:xfrm>
              <a:off x="6379006" y="1697368"/>
              <a:ext cx="2007124" cy="2007124"/>
              <a:chOff x="6379006" y="1580137"/>
              <a:chExt cx="2007124" cy="2007124"/>
            </a:xfrm>
          </p:grpSpPr>
          <p:sp>
            <p:nvSpPr>
              <p:cNvPr id="12" name="椭圆 11"/>
              <p:cNvSpPr/>
              <p:nvPr/>
            </p:nvSpPr>
            <p:spPr>
              <a:xfrm>
                <a:off x="6379006" y="1580137"/>
                <a:ext cx="2007124" cy="200712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31" name="椭圆 30"/>
              <p:cNvSpPr/>
              <p:nvPr/>
            </p:nvSpPr>
            <p:spPr>
              <a:xfrm>
                <a:off x="6457178" y="1658309"/>
                <a:ext cx="1850780" cy="185078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grpSp>
        <p:sp>
          <p:nvSpPr>
            <p:cNvPr id="56" name="Freeform 463"/>
            <p:cNvSpPr>
              <a:spLocks noEditPoints="1"/>
            </p:cNvSpPr>
            <p:nvPr/>
          </p:nvSpPr>
          <p:spPr bwMode="auto">
            <a:xfrm>
              <a:off x="6920141" y="2443420"/>
              <a:ext cx="949391" cy="538766"/>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 name="组 2"/>
          <p:cNvGrpSpPr/>
          <p:nvPr/>
        </p:nvGrpSpPr>
        <p:grpSpPr>
          <a:xfrm>
            <a:off x="1975791" y="1175187"/>
            <a:ext cx="2007124" cy="2007124"/>
            <a:chOff x="1140890" y="1697368"/>
            <a:chExt cx="2007124" cy="2007124"/>
          </a:xfrm>
        </p:grpSpPr>
        <p:grpSp>
          <p:nvGrpSpPr>
            <p:cNvPr id="4" name="组 3"/>
            <p:cNvGrpSpPr/>
            <p:nvPr/>
          </p:nvGrpSpPr>
          <p:grpSpPr>
            <a:xfrm>
              <a:off x="1140890" y="1697368"/>
              <a:ext cx="2007124" cy="2007124"/>
              <a:chOff x="1140890" y="1580137"/>
              <a:chExt cx="2007124" cy="2007124"/>
            </a:xfrm>
          </p:grpSpPr>
          <p:sp>
            <p:nvSpPr>
              <p:cNvPr id="10" name="椭圆 9"/>
              <p:cNvSpPr/>
              <p:nvPr/>
            </p:nvSpPr>
            <p:spPr>
              <a:xfrm>
                <a:off x="1140890" y="1580137"/>
                <a:ext cx="2007124" cy="20071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9" name="椭圆 28"/>
              <p:cNvSpPr/>
              <p:nvPr/>
            </p:nvSpPr>
            <p:spPr>
              <a:xfrm>
                <a:off x="1219062" y="1658309"/>
                <a:ext cx="1850780" cy="185078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grpSp>
        <p:sp>
          <p:nvSpPr>
            <p:cNvPr id="57" name="Freeform 345"/>
            <p:cNvSpPr>
              <a:spLocks noEditPoints="1"/>
            </p:cNvSpPr>
            <p:nvPr/>
          </p:nvSpPr>
          <p:spPr bwMode="auto">
            <a:xfrm>
              <a:off x="1895091" y="2265114"/>
              <a:ext cx="567886" cy="803779"/>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1041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110" y="2137583"/>
            <a:ext cx="4329684" cy="1038313"/>
            <a:chOff x="3957460" y="1328691"/>
            <a:chExt cx="4329684"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957460" y="1328691"/>
              <a:ext cx="4329684" cy="1015663"/>
            </a:xfrm>
            <a:prstGeom prst="rect">
              <a:avLst/>
            </a:prstGeom>
            <a:noFill/>
            <a:ln>
              <a:noFill/>
            </a:ln>
          </p:spPr>
          <p:txBody>
            <a:bodyPr wrap="square" rtlCol="0">
              <a:spAutoFit/>
            </a:bodyPr>
            <a:lstStyle/>
            <a:p>
              <a:pPr algn="ctr"/>
              <a:r>
                <a:rPr kumimoji="1" lang="en-US" altLang="zh-CN" sz="6000" b="1" dirty="0">
                  <a:solidFill>
                    <a:schemeClr val="bg1"/>
                  </a:solidFill>
                </a:rPr>
                <a:t>PART</a:t>
              </a:r>
              <a:r>
                <a:rPr kumimoji="1" lang="zh-CN" altLang="en-US" sz="6000" b="1" dirty="0">
                  <a:solidFill>
                    <a:schemeClr val="bg1"/>
                  </a:solidFill>
                </a:rPr>
                <a:t> </a:t>
              </a:r>
              <a:r>
                <a:rPr kumimoji="1" lang="en-US" altLang="zh-CN" sz="6000" b="1" dirty="0">
                  <a:solidFill>
                    <a:schemeClr val="bg1"/>
                  </a:solidFill>
                </a:rPr>
                <a:t>THREE</a:t>
              </a:r>
              <a:endParaRPr kumimoji="1" lang="zh-CN" altLang="en-US" sz="6000" b="1" dirty="0">
                <a:solidFill>
                  <a:schemeClr val="bg1"/>
                </a:solidFill>
              </a:endParaRPr>
            </a:p>
          </p:txBody>
        </p:sp>
      </p:grpSp>
      <p:sp>
        <p:nvSpPr>
          <p:cNvPr id="5" name="文本框 4"/>
          <p:cNvSpPr txBox="1"/>
          <p:nvPr/>
        </p:nvSpPr>
        <p:spPr>
          <a:xfrm>
            <a:off x="3931207" y="3340019"/>
            <a:ext cx="4329586" cy="1323439"/>
          </a:xfrm>
          <a:prstGeom prst="rect">
            <a:avLst/>
          </a:prstGeom>
          <a:noFill/>
          <a:ln>
            <a:noFill/>
          </a:ln>
        </p:spPr>
        <p:txBody>
          <a:bodyPr wrap="square" rtlCol="0">
            <a:spAutoFit/>
          </a:bodyPr>
          <a:lstStyle/>
          <a:p>
            <a:pPr algn="ctr"/>
            <a:r>
              <a:rPr kumimoji="1" lang="zh-CN" altLang="en-US" sz="8000" b="1" dirty="0">
                <a:solidFill>
                  <a:schemeClr val="bg1"/>
                </a:solidFill>
                <a:latin typeface="Microsoft YaHei" charset="0"/>
                <a:ea typeface="Microsoft YaHei" charset="0"/>
                <a:cs typeface="Microsoft YaHei" charset="0"/>
              </a:rPr>
              <a:t>部署实践</a:t>
            </a: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968217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7435806" y="1913774"/>
            <a:ext cx="4577854" cy="2301784"/>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1600" b="1" dirty="0">
                <a:solidFill>
                  <a:schemeClr val="bg1"/>
                </a:solidFill>
                <a:latin typeface="Microsoft YaHei" charset="0"/>
                <a:ea typeface="Microsoft YaHei" charset="0"/>
                <a:cs typeface="Microsoft YaHei" charset="0"/>
              </a:rPr>
              <a:t>进入</a:t>
            </a:r>
            <a:r>
              <a:rPr lang="en-US" altLang="zh-CN" sz="1600" b="1" dirty="0">
                <a:solidFill>
                  <a:schemeClr val="bg1"/>
                </a:solidFill>
                <a:latin typeface="Microsoft YaHei" charset="0"/>
                <a:ea typeface="Microsoft YaHei" charset="0"/>
                <a:cs typeface="Microsoft YaHei" charset="0"/>
                <a:hlinkClick r:id="rId2"/>
              </a:rPr>
              <a:t>https://jenkins.io/download/</a:t>
            </a:r>
            <a:r>
              <a:rPr lang="zh-CN" altLang="en-US" sz="1600" b="1" dirty="0">
                <a:solidFill>
                  <a:schemeClr val="bg1"/>
                </a:solidFill>
                <a:latin typeface="Microsoft YaHei" charset="0"/>
                <a:ea typeface="Microsoft YaHei" charset="0"/>
                <a:cs typeface="Microsoft YaHei" charset="0"/>
              </a:rPr>
              <a:t>下载</a:t>
            </a:r>
            <a:r>
              <a:rPr lang="en-US" altLang="zh-CN" sz="1600" b="1" dirty="0">
                <a:solidFill>
                  <a:schemeClr val="bg1"/>
                </a:solidFill>
                <a:latin typeface="Microsoft YaHei" charset="0"/>
                <a:ea typeface="Microsoft YaHei" charset="0"/>
                <a:cs typeface="Microsoft YaHei" charset="0"/>
              </a:rPr>
              <a:t>*.war</a:t>
            </a:r>
            <a:r>
              <a:rPr lang="zh-CN" altLang="en-US" sz="1600" b="1" dirty="0">
                <a:solidFill>
                  <a:schemeClr val="bg1"/>
                </a:solidFill>
                <a:latin typeface="Microsoft YaHei" charset="0"/>
                <a:ea typeface="Microsoft YaHei" charset="0"/>
                <a:cs typeface="Microsoft YaHei" charset="0"/>
              </a:rPr>
              <a:t>版本的</a:t>
            </a:r>
            <a:r>
              <a:rPr lang="en-US" altLang="zh-CN" sz="1600" b="1" dirty="0">
                <a:solidFill>
                  <a:schemeClr val="bg1"/>
                </a:solidFill>
                <a:latin typeface="Microsoft YaHei" charset="0"/>
                <a:ea typeface="Microsoft YaHei" charset="0"/>
                <a:cs typeface="Microsoft YaHei" charset="0"/>
              </a:rPr>
              <a:t>Jenkins</a:t>
            </a:r>
          </a:p>
          <a:p>
            <a:pPr marL="285750" lvl="0" indent="-285750">
              <a:lnSpc>
                <a:spcPct val="130000"/>
              </a:lnSpc>
              <a:buFont typeface="Arial" panose="020B0604020202020204" pitchFamily="34" charset="0"/>
              <a:buChar char="•"/>
            </a:pPr>
            <a:r>
              <a:rPr lang="zh-CN" altLang="en-US" sz="1600" b="1" dirty="0">
                <a:solidFill>
                  <a:schemeClr val="bg1"/>
                </a:solidFill>
                <a:latin typeface="Microsoft YaHei" charset="0"/>
                <a:ea typeface="Microsoft YaHei" charset="0"/>
                <a:cs typeface="Microsoft YaHei" charset="0"/>
              </a:rPr>
              <a:t>将该 </a:t>
            </a:r>
            <a:r>
              <a:rPr lang="en-US" altLang="zh-CN" sz="1600" b="1" dirty="0" err="1">
                <a:solidFill>
                  <a:schemeClr val="bg1"/>
                </a:solidFill>
                <a:latin typeface="Microsoft YaHei" charset="0"/>
                <a:ea typeface="Microsoft YaHei" charset="0"/>
                <a:cs typeface="Microsoft YaHei" charset="0"/>
              </a:rPr>
              <a:t>jenkins.war</a:t>
            </a:r>
            <a:r>
              <a:rPr lang="en-US" altLang="zh-CN" sz="1600" b="1" dirty="0">
                <a:solidFill>
                  <a:schemeClr val="bg1"/>
                </a:solidFill>
                <a:latin typeface="Microsoft YaHei" charset="0"/>
                <a:ea typeface="Microsoft YaHei" charset="0"/>
                <a:cs typeface="Microsoft YaHei" charset="0"/>
              </a:rPr>
              <a:t> </a:t>
            </a:r>
            <a:r>
              <a:rPr lang="zh-CN" altLang="en-US" sz="1600" b="1" dirty="0">
                <a:solidFill>
                  <a:schemeClr val="bg1"/>
                </a:solidFill>
                <a:latin typeface="Microsoft YaHei" charset="0"/>
                <a:ea typeface="Microsoft YaHei" charset="0"/>
                <a:cs typeface="Microsoft YaHei" charset="0"/>
              </a:rPr>
              <a:t>文件放入</a:t>
            </a:r>
            <a:r>
              <a:rPr lang="en-US" altLang="zh-CN" sz="1600" b="1" dirty="0">
                <a:solidFill>
                  <a:schemeClr val="bg1"/>
                </a:solidFill>
                <a:latin typeface="Microsoft YaHei" charset="0"/>
                <a:ea typeface="Microsoft YaHei" charset="0"/>
                <a:cs typeface="Microsoft YaHei" charset="0"/>
              </a:rPr>
              <a:t>tomcat</a:t>
            </a:r>
            <a:r>
              <a:rPr lang="zh-CN" altLang="en-US" sz="1600" b="1" dirty="0">
                <a:solidFill>
                  <a:schemeClr val="bg1"/>
                </a:solidFill>
                <a:latin typeface="Microsoft YaHei" charset="0"/>
                <a:ea typeface="Microsoft YaHei" charset="0"/>
                <a:cs typeface="Microsoft YaHei" charset="0"/>
              </a:rPr>
              <a:t>目录下的</a:t>
            </a:r>
            <a:r>
              <a:rPr lang="en-US" altLang="zh-CN" sz="1600" b="1" dirty="0" err="1">
                <a:solidFill>
                  <a:schemeClr val="bg1"/>
                </a:solidFill>
                <a:latin typeface="Microsoft YaHei" charset="0"/>
                <a:ea typeface="Microsoft YaHei" charset="0"/>
                <a:cs typeface="Microsoft YaHei" charset="0"/>
              </a:rPr>
              <a:t>webapps</a:t>
            </a:r>
            <a:r>
              <a:rPr lang="zh-CN" altLang="en-US" sz="1600" b="1" dirty="0">
                <a:solidFill>
                  <a:schemeClr val="bg1"/>
                </a:solidFill>
                <a:latin typeface="Microsoft YaHei" charset="0"/>
                <a:ea typeface="Microsoft YaHei" charset="0"/>
                <a:cs typeface="Microsoft YaHei" charset="0"/>
              </a:rPr>
              <a:t>中</a:t>
            </a:r>
            <a:endParaRPr lang="en-US" altLang="zh-CN" sz="1600" b="1" dirty="0">
              <a:solidFill>
                <a:schemeClr val="bg1"/>
              </a:solidFill>
              <a:latin typeface="Microsoft YaHei" charset="0"/>
              <a:ea typeface="Microsoft YaHei" charset="0"/>
              <a:cs typeface="Microsoft YaHei" charset="0"/>
            </a:endParaRPr>
          </a:p>
          <a:p>
            <a:pPr marL="285750" lvl="0" indent="-285750">
              <a:lnSpc>
                <a:spcPct val="130000"/>
              </a:lnSpc>
              <a:buFont typeface="Arial" panose="020B0604020202020204" pitchFamily="34" charset="0"/>
              <a:buChar char="•"/>
            </a:pPr>
            <a:r>
              <a:rPr lang="zh-CN" altLang="en-US" sz="1600" b="1" dirty="0">
                <a:solidFill>
                  <a:schemeClr val="bg1"/>
                </a:solidFill>
                <a:latin typeface="Microsoft YaHei" charset="0"/>
                <a:ea typeface="Microsoft YaHei" charset="0"/>
                <a:cs typeface="Microsoft YaHei" charset="0"/>
              </a:rPr>
              <a:t>在</a:t>
            </a:r>
            <a:r>
              <a:rPr lang="en-US" altLang="zh-CN" sz="1600" b="1" dirty="0" err="1">
                <a:solidFill>
                  <a:schemeClr val="bg1"/>
                </a:solidFill>
                <a:latin typeface="Microsoft YaHei" charset="0"/>
                <a:ea typeface="Microsoft YaHei" charset="0"/>
                <a:cs typeface="Microsoft YaHei" charset="0"/>
              </a:rPr>
              <a:t>cmd</a:t>
            </a:r>
            <a:r>
              <a:rPr lang="zh-CN" altLang="en-US" sz="1600" b="1" dirty="0">
                <a:solidFill>
                  <a:schemeClr val="bg1"/>
                </a:solidFill>
                <a:latin typeface="Microsoft YaHei" charset="0"/>
                <a:ea typeface="Microsoft YaHei" charset="0"/>
                <a:cs typeface="Microsoft YaHei" charset="0"/>
              </a:rPr>
              <a:t>中运行</a:t>
            </a:r>
            <a:r>
              <a:rPr lang="en-US" altLang="zh-CN" sz="1600" b="1" dirty="0">
                <a:solidFill>
                  <a:schemeClr val="bg1"/>
                </a:solidFill>
                <a:latin typeface="Microsoft YaHei" charset="0"/>
                <a:ea typeface="Microsoft YaHei" charset="0"/>
                <a:cs typeface="Microsoft YaHei" charset="0"/>
              </a:rPr>
              <a:t>startup.bat</a:t>
            </a:r>
          </a:p>
          <a:p>
            <a:pPr marL="285750" lvl="0" indent="-285750">
              <a:lnSpc>
                <a:spcPct val="130000"/>
              </a:lnSpc>
              <a:buFont typeface="Arial" panose="020B0604020202020204" pitchFamily="34" charset="0"/>
              <a:buChar char="•"/>
            </a:pPr>
            <a:r>
              <a:rPr lang="zh-CN" altLang="en-US" sz="1600" b="1" dirty="0">
                <a:solidFill>
                  <a:schemeClr val="bg1"/>
                </a:solidFill>
                <a:latin typeface="Microsoft YaHei" charset="0"/>
                <a:ea typeface="Microsoft YaHei" charset="0"/>
                <a:cs typeface="Microsoft YaHei" charset="0"/>
              </a:rPr>
              <a:t>在浏览器中输入端口</a:t>
            </a:r>
            <a:r>
              <a:rPr lang="en-US" altLang="zh-CN" sz="1600" b="1" dirty="0">
                <a:solidFill>
                  <a:schemeClr val="bg1"/>
                </a:solidFill>
                <a:latin typeface="Microsoft YaHei" charset="0"/>
                <a:ea typeface="Microsoft YaHei" charset="0"/>
                <a:cs typeface="Microsoft YaHei" charset="0"/>
                <a:hlinkClick r:id="rId3"/>
              </a:rPr>
              <a:t>http://localhost:8080/jenkins</a:t>
            </a:r>
            <a:r>
              <a:rPr lang="zh-CN" altLang="en-US" sz="1600" b="1" dirty="0">
                <a:solidFill>
                  <a:schemeClr val="bg1"/>
                </a:solidFill>
                <a:latin typeface="Microsoft YaHei" charset="0"/>
                <a:ea typeface="Microsoft YaHei" charset="0"/>
                <a:cs typeface="Microsoft YaHei" charset="0"/>
              </a:rPr>
              <a:t>即可</a:t>
            </a:r>
            <a:endParaRPr lang="en-US" altLang="zh-CN" sz="1600" b="1" dirty="0">
              <a:solidFill>
                <a:schemeClr val="bg1"/>
              </a:solidFill>
              <a:latin typeface="Microsoft YaHei" charset="0"/>
              <a:ea typeface="Microsoft YaHei" charset="0"/>
              <a:cs typeface="Microsoft YaHei" charset="0"/>
            </a:endParaRPr>
          </a:p>
        </p:txBody>
      </p:sp>
      <p:sp>
        <p:nvSpPr>
          <p:cNvPr id="32" name="矩形 31"/>
          <p:cNvSpPr/>
          <p:nvPr/>
        </p:nvSpPr>
        <p:spPr>
          <a:xfrm>
            <a:off x="8100648" y="282558"/>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1</a:t>
            </a:r>
            <a:endParaRPr lang="en-US" altLang="zh-CN" sz="2400" b="1" dirty="0">
              <a:solidFill>
                <a:schemeClr val="accent3"/>
              </a:solidFill>
              <a:latin typeface="+mj-lt"/>
              <a:ea typeface="Microsoft YaHei" charset="0"/>
              <a:cs typeface="Microsoft YaHei" charset="0"/>
            </a:endParaRPr>
          </a:p>
        </p:txBody>
      </p:sp>
      <p:pic>
        <p:nvPicPr>
          <p:cNvPr id="3" name="图片 2">
            <a:extLst>
              <a:ext uri="{FF2B5EF4-FFF2-40B4-BE49-F238E27FC236}">
                <a16:creationId xmlns:a16="http://schemas.microsoft.com/office/drawing/2014/main" id="{DC9FA00F-E251-48B3-B1E5-2CE4B59DC9EE}"/>
              </a:ext>
            </a:extLst>
          </p:cNvPr>
          <p:cNvPicPr>
            <a:picLocks noChangeAspect="1"/>
          </p:cNvPicPr>
          <p:nvPr/>
        </p:nvPicPr>
        <p:blipFill>
          <a:blip r:embed="rId4"/>
          <a:stretch>
            <a:fillRect/>
          </a:stretch>
        </p:blipFill>
        <p:spPr>
          <a:xfrm>
            <a:off x="4622071" y="402162"/>
            <a:ext cx="3295650" cy="552450"/>
          </a:xfrm>
          <a:prstGeom prst="rect">
            <a:avLst/>
          </a:prstGeom>
        </p:spPr>
      </p:pic>
      <p:pic>
        <p:nvPicPr>
          <p:cNvPr id="4" name="图片 3">
            <a:extLst>
              <a:ext uri="{FF2B5EF4-FFF2-40B4-BE49-F238E27FC236}">
                <a16:creationId xmlns:a16="http://schemas.microsoft.com/office/drawing/2014/main" id="{2FAE5DB0-F351-46FD-B2CE-1C6682006992}"/>
              </a:ext>
            </a:extLst>
          </p:cNvPr>
          <p:cNvPicPr>
            <a:picLocks noChangeAspect="1"/>
          </p:cNvPicPr>
          <p:nvPr/>
        </p:nvPicPr>
        <p:blipFill>
          <a:blip r:embed="rId5"/>
          <a:stretch>
            <a:fillRect/>
          </a:stretch>
        </p:blipFill>
        <p:spPr>
          <a:xfrm>
            <a:off x="295072" y="1304896"/>
            <a:ext cx="7010400" cy="2571750"/>
          </a:xfrm>
          <a:prstGeom prst="rect">
            <a:avLst/>
          </a:prstGeom>
        </p:spPr>
      </p:pic>
      <p:pic>
        <p:nvPicPr>
          <p:cNvPr id="5" name="图片 4">
            <a:extLst>
              <a:ext uri="{FF2B5EF4-FFF2-40B4-BE49-F238E27FC236}">
                <a16:creationId xmlns:a16="http://schemas.microsoft.com/office/drawing/2014/main" id="{938F878E-B6A1-41CF-922A-626A48C9FE75}"/>
              </a:ext>
            </a:extLst>
          </p:cNvPr>
          <p:cNvPicPr>
            <a:picLocks noChangeAspect="1"/>
          </p:cNvPicPr>
          <p:nvPr/>
        </p:nvPicPr>
        <p:blipFill>
          <a:blip r:embed="rId6"/>
          <a:stretch>
            <a:fillRect/>
          </a:stretch>
        </p:blipFill>
        <p:spPr>
          <a:xfrm>
            <a:off x="865626" y="4040650"/>
            <a:ext cx="4867208" cy="2301784"/>
          </a:xfrm>
          <a:prstGeom prst="rect">
            <a:avLst/>
          </a:prstGeom>
        </p:spPr>
      </p:pic>
    </p:spTree>
    <p:extLst>
      <p:ext uri="{BB962C8B-B14F-4D97-AF65-F5344CB8AC3E}">
        <p14:creationId xmlns:p14="http://schemas.microsoft.com/office/powerpoint/2010/main" val="155335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TotalTime>
  <Words>869</Words>
  <Application>Microsoft Office PowerPoint</Application>
  <PresentationFormat>宽屏</PresentationFormat>
  <Paragraphs>88</Paragraphs>
  <Slides>17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宋体</vt:lpstr>
      <vt:lpstr>微软雅黑</vt:lpstr>
      <vt:lpstr>微软雅黑</vt:lpstr>
      <vt:lpstr>Arial</vt:lpstr>
      <vt:lpstr>Century Gothic</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刘瑶</dc:creator>
  <cp:lastModifiedBy>CH Emlne</cp:lastModifiedBy>
  <cp:revision>164</cp:revision>
  <dcterms:created xsi:type="dcterms:W3CDTF">2015-09-05T08:54:39Z</dcterms:created>
  <dcterms:modified xsi:type="dcterms:W3CDTF">2018-05-17T13:40:56Z</dcterms:modified>
</cp:coreProperties>
</file>