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73" r:id="rId8"/>
    <p:sldId id="275" r:id="rId9"/>
    <p:sldId id="269" r:id="rId10"/>
    <p:sldId id="266" r:id="rId11"/>
    <p:sldId id="261" r:id="rId12"/>
    <p:sldId id="265" r:id="rId13"/>
    <p:sldId id="268" r:id="rId14"/>
    <p:sldId id="276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50DDB-95FC-43A4-9FCE-AA9094475377}" v="447" dt="2023-11-30T16:18:44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74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We can use a classic knapsack integer program to maximize the value of these awareness campaigns under a budgetary restriction.  This is an NP-Hard problem.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4" name="Google Shape;34;p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5" name="Google Shape;55;p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fjournal.org/content/9/5/1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Housing Assistance Program Awareness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/>
              <a:t>Courtney Franzen and Weston White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Knapsack Problem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26;p19">
                <a:extLst>
                  <a:ext uri="{FF2B5EF4-FFF2-40B4-BE49-F238E27FC236}">
                    <a16:creationId xmlns:a16="http://schemas.microsoft.com/office/drawing/2014/main" id="{1BC1D4B5-F844-1CF5-4627-02EDC32B379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29875"/>
                <a:ext cx="3774916" cy="3339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1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Variables:</a:t>
                </a:r>
                <a:endParaRPr lang="en-US" sz="2100" b="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set of neighborhoods,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set of campaign mediums,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decision variable,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number of households that will be reached through a given campaign</a:t>
                </a:r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cost of campaign medium</a:t>
                </a:r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total budget</a:t>
                </a:r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, maximum number of times a medium can be used</a:t>
                </a:r>
              </a:p>
            </p:txBody>
          </p:sp>
        </mc:Choice>
        <mc:Fallback xmlns="">
          <p:sp>
            <p:nvSpPr>
              <p:cNvPr id="7" name="Google Shape;126;p19">
                <a:extLst>
                  <a:ext uri="{FF2B5EF4-FFF2-40B4-BE49-F238E27FC236}">
                    <a16:creationId xmlns:a16="http://schemas.microsoft.com/office/drawing/2014/main" id="{1BC1D4B5-F844-1CF5-4627-02EDC32B379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9875"/>
                <a:ext cx="3774916" cy="3339000"/>
              </a:xfrm>
              <a:prstGeom prst="rect">
                <a:avLst/>
              </a:prstGeom>
              <a:blipFill>
                <a:blip r:embed="rId3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26;p19">
                <a:extLst>
                  <a:ext uri="{FF2B5EF4-FFF2-40B4-BE49-F238E27FC236}">
                    <a16:creationId xmlns:a16="http://schemas.microsoft.com/office/drawing/2014/main" id="{6147FA2B-A7FA-2C24-F7B8-F763BD15EB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9370" y="1229875"/>
                <a:ext cx="4197670" cy="2913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550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Roboto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Roboto"/>
                  <a:buNone/>
                </a:pPr>
                <a:r>
                  <a:rPr lang="en-US" dirty="0"/>
                  <a:t>Integer Program:</a:t>
                </a:r>
              </a:p>
              <a:p>
                <a:pPr marL="0" indent="0">
                  <a:spcAft>
                    <a:spcPts val="1200"/>
                  </a:spcAft>
                  <a:buFont typeface="Roboto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spcAft>
                    <a:spcPts val="12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8" name="Google Shape;126;p19">
                <a:extLst>
                  <a:ext uri="{FF2B5EF4-FFF2-40B4-BE49-F238E27FC236}">
                    <a16:creationId xmlns:a16="http://schemas.microsoft.com/office/drawing/2014/main" id="{6147FA2B-A7FA-2C24-F7B8-F763BD15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370" y="1229875"/>
                <a:ext cx="4197670" cy="2913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994112"/>
            <a:ext cx="6388138" cy="3349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200" dirty="0"/>
              <a:t>Results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0D21486-B413-722C-535C-DB0F653D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3803" y="2333298"/>
            <a:ext cx="3175409" cy="151004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400" dirty="0"/>
              <a:t>Optimal Solution: 548 Households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Bus Advertisement</a:t>
            </a:r>
          </a:p>
          <a:p>
            <a:pPr marL="114300" indent="0">
              <a:buNone/>
            </a:pPr>
            <a:r>
              <a:rPr lang="en-US" sz="1400" dirty="0"/>
              <a:t>Mail Campaign</a:t>
            </a:r>
          </a:p>
          <a:p>
            <a:pPr marL="114300" indent="0">
              <a:buNone/>
            </a:pPr>
            <a:r>
              <a:rPr lang="en-US" sz="1400" dirty="0"/>
              <a:t>Phone Campaign</a:t>
            </a:r>
          </a:p>
          <a:p>
            <a:pPr marL="114300" indent="0">
              <a:buNone/>
            </a:pPr>
            <a:r>
              <a:rPr lang="en-US" sz="1400" dirty="0"/>
              <a:t>Townhalls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F1BAE9-91EB-9395-E2A0-606184DD3AB1}"/>
              </a:ext>
            </a:extLst>
          </p:cNvPr>
          <p:cNvSpPr/>
          <p:nvPr/>
        </p:nvSpPr>
        <p:spPr>
          <a:xfrm>
            <a:off x="1388810" y="3161473"/>
            <a:ext cx="321463" cy="2236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936DD2-2E1D-9C23-45EE-7CC5B77A8D16}"/>
              </a:ext>
            </a:extLst>
          </p:cNvPr>
          <p:cNvSpPr/>
          <p:nvPr/>
        </p:nvSpPr>
        <p:spPr>
          <a:xfrm>
            <a:off x="3719511" y="3327713"/>
            <a:ext cx="495300" cy="248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5DEFBA9-B274-4937-58BB-780062D1B462}"/>
              </a:ext>
            </a:extLst>
          </p:cNvPr>
          <p:cNvSpPr/>
          <p:nvPr/>
        </p:nvSpPr>
        <p:spPr>
          <a:xfrm>
            <a:off x="2897589" y="2684145"/>
            <a:ext cx="321144" cy="2289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D919565-1AED-AD3E-4590-511304142926}"/>
              </a:ext>
            </a:extLst>
          </p:cNvPr>
          <p:cNvSpPr/>
          <p:nvPr/>
        </p:nvSpPr>
        <p:spPr>
          <a:xfrm>
            <a:off x="1159964" y="2478682"/>
            <a:ext cx="1010366" cy="20546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2CDE43-D299-5101-4F43-3532AF5DE8FC}"/>
              </a:ext>
            </a:extLst>
          </p:cNvPr>
          <p:cNvSpPr/>
          <p:nvPr/>
        </p:nvSpPr>
        <p:spPr>
          <a:xfrm>
            <a:off x="1748698" y="1366306"/>
            <a:ext cx="839625" cy="47944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CB95A8-D341-41AE-4A63-AB6C8108E4DC}"/>
              </a:ext>
            </a:extLst>
          </p:cNvPr>
          <p:cNvSpPr/>
          <p:nvPr/>
        </p:nvSpPr>
        <p:spPr>
          <a:xfrm>
            <a:off x="2646326" y="2057400"/>
            <a:ext cx="594080" cy="2194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0CFD4F6-8E39-1E81-1656-22B0C91D996B}"/>
              </a:ext>
            </a:extLst>
          </p:cNvPr>
          <p:cNvSpPr/>
          <p:nvPr/>
        </p:nvSpPr>
        <p:spPr>
          <a:xfrm>
            <a:off x="2661237" y="2407966"/>
            <a:ext cx="253413" cy="22500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1E471F-6BD9-D7BE-D98A-2F5B984D1655}"/>
              </a:ext>
            </a:extLst>
          </p:cNvPr>
          <p:cNvSpPr/>
          <p:nvPr/>
        </p:nvSpPr>
        <p:spPr>
          <a:xfrm>
            <a:off x="2588324" y="1390746"/>
            <a:ext cx="1198654" cy="53558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96E48E4-63D0-2E83-3491-81E8631D0455}"/>
              </a:ext>
            </a:extLst>
          </p:cNvPr>
          <p:cNvGrpSpPr/>
          <p:nvPr/>
        </p:nvGrpSpPr>
        <p:grpSpPr>
          <a:xfrm>
            <a:off x="5771718" y="1347691"/>
            <a:ext cx="470111" cy="358462"/>
            <a:chOff x="6891330" y="2409825"/>
            <a:chExt cx="685809" cy="56673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3902229-882E-A093-F636-64FAC2053ECC}"/>
                </a:ext>
              </a:extLst>
            </p:cNvPr>
            <p:cNvSpPr/>
            <p:nvPr/>
          </p:nvSpPr>
          <p:spPr>
            <a:xfrm>
              <a:off x="6891339" y="2409825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32BFEF-8235-22F1-5722-9241A669DD91}"/>
                </a:ext>
              </a:extLst>
            </p:cNvPr>
            <p:cNvSpPr/>
            <p:nvPr/>
          </p:nvSpPr>
          <p:spPr>
            <a:xfrm rot="10800000">
              <a:off x="6891330" y="2681286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7A20529-3577-32FD-DC55-66CF9B9CAED4}"/>
              </a:ext>
            </a:extLst>
          </p:cNvPr>
          <p:cNvSpPr/>
          <p:nvPr/>
        </p:nvSpPr>
        <p:spPr>
          <a:xfrm>
            <a:off x="3789958" y="2985213"/>
            <a:ext cx="296727" cy="2773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F325BAD-50AE-B173-6BF7-C5BE06E99F8D}"/>
              </a:ext>
            </a:extLst>
          </p:cNvPr>
          <p:cNvSpPr/>
          <p:nvPr/>
        </p:nvSpPr>
        <p:spPr>
          <a:xfrm>
            <a:off x="1738556" y="1932494"/>
            <a:ext cx="322400" cy="21949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7476A4-8CC1-D30A-037C-5C5EA010F952}"/>
              </a:ext>
            </a:extLst>
          </p:cNvPr>
          <p:cNvGrpSpPr/>
          <p:nvPr/>
        </p:nvGrpSpPr>
        <p:grpSpPr>
          <a:xfrm>
            <a:off x="4679949" y="1374553"/>
            <a:ext cx="493905" cy="285971"/>
            <a:chOff x="6891330" y="2409825"/>
            <a:chExt cx="685809" cy="56673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7949D6C-2ED2-F7B9-5EF8-C19833480A80}"/>
                </a:ext>
              </a:extLst>
            </p:cNvPr>
            <p:cNvSpPr/>
            <p:nvPr/>
          </p:nvSpPr>
          <p:spPr>
            <a:xfrm>
              <a:off x="6891339" y="2409825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859609-E0D4-452E-97A3-DD14BDCFDF37}"/>
                </a:ext>
              </a:extLst>
            </p:cNvPr>
            <p:cNvSpPr/>
            <p:nvPr/>
          </p:nvSpPr>
          <p:spPr>
            <a:xfrm rot="10800000">
              <a:off x="6891330" y="2681286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92F23B-9A19-4B86-63DC-88DF9006BDB8}"/>
              </a:ext>
            </a:extLst>
          </p:cNvPr>
          <p:cNvGrpSpPr/>
          <p:nvPr/>
        </p:nvGrpSpPr>
        <p:grpSpPr>
          <a:xfrm>
            <a:off x="3218733" y="1914933"/>
            <a:ext cx="600792" cy="142467"/>
            <a:chOff x="6891330" y="2409825"/>
            <a:chExt cx="685809" cy="566736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EEC9539-994B-34AD-30C0-8282BB21B5E0}"/>
                </a:ext>
              </a:extLst>
            </p:cNvPr>
            <p:cNvSpPr/>
            <p:nvPr/>
          </p:nvSpPr>
          <p:spPr>
            <a:xfrm>
              <a:off x="6891339" y="2409825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2CBFD0A-3430-826E-3458-BE8BC0B05F15}"/>
                </a:ext>
              </a:extLst>
            </p:cNvPr>
            <p:cNvSpPr/>
            <p:nvPr/>
          </p:nvSpPr>
          <p:spPr>
            <a:xfrm rot="10800000">
              <a:off x="6891330" y="2681286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C82F3F8D-77CF-14D8-9876-8A87F2935E67}"/>
              </a:ext>
            </a:extLst>
          </p:cNvPr>
          <p:cNvSpPr/>
          <p:nvPr/>
        </p:nvSpPr>
        <p:spPr>
          <a:xfrm>
            <a:off x="2170329" y="3074225"/>
            <a:ext cx="282439" cy="22361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830B1A9-5763-2932-DFC4-2F1EF65A95DA}"/>
              </a:ext>
            </a:extLst>
          </p:cNvPr>
          <p:cNvSpPr/>
          <p:nvPr/>
        </p:nvSpPr>
        <p:spPr>
          <a:xfrm>
            <a:off x="2407818" y="3224415"/>
            <a:ext cx="238507" cy="17140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F76BEB-5A85-1864-6825-C86B0414E847}"/>
              </a:ext>
            </a:extLst>
          </p:cNvPr>
          <p:cNvSpPr/>
          <p:nvPr/>
        </p:nvSpPr>
        <p:spPr>
          <a:xfrm>
            <a:off x="1290337" y="1374554"/>
            <a:ext cx="413397" cy="22197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BC4D126-CAD9-E705-B3CC-0BE21038D6C8}"/>
              </a:ext>
            </a:extLst>
          </p:cNvPr>
          <p:cNvSpPr/>
          <p:nvPr/>
        </p:nvSpPr>
        <p:spPr>
          <a:xfrm>
            <a:off x="3383441" y="3646798"/>
            <a:ext cx="367660" cy="33911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9B97B1-21D6-2158-F9DE-A2FE08E72F05}"/>
              </a:ext>
            </a:extLst>
          </p:cNvPr>
          <p:cNvSpPr/>
          <p:nvPr/>
        </p:nvSpPr>
        <p:spPr>
          <a:xfrm>
            <a:off x="3332127" y="2702840"/>
            <a:ext cx="558838" cy="27730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B322D5-571B-5EB8-1EAF-A28186A183BE}"/>
              </a:ext>
            </a:extLst>
          </p:cNvPr>
          <p:cNvGrpSpPr/>
          <p:nvPr/>
        </p:nvGrpSpPr>
        <p:grpSpPr>
          <a:xfrm>
            <a:off x="1419203" y="2295308"/>
            <a:ext cx="322400" cy="216228"/>
            <a:chOff x="6891330" y="2409825"/>
            <a:chExt cx="685809" cy="56673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2AEC9BF-95EB-32E1-2F8D-034DE783B759}"/>
                </a:ext>
              </a:extLst>
            </p:cNvPr>
            <p:cNvSpPr/>
            <p:nvPr/>
          </p:nvSpPr>
          <p:spPr>
            <a:xfrm>
              <a:off x="6891339" y="2409825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3B823FC-CFB6-39A2-4A00-67F9672BA9BC}"/>
                </a:ext>
              </a:extLst>
            </p:cNvPr>
            <p:cNvSpPr/>
            <p:nvPr/>
          </p:nvSpPr>
          <p:spPr>
            <a:xfrm rot="10800000">
              <a:off x="6891330" y="2681286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0601B2C-22E6-4979-BF99-0CA5B7ECC4F6}"/>
              </a:ext>
            </a:extLst>
          </p:cNvPr>
          <p:cNvGrpSpPr/>
          <p:nvPr/>
        </p:nvGrpSpPr>
        <p:grpSpPr>
          <a:xfrm>
            <a:off x="1199665" y="2702840"/>
            <a:ext cx="1171959" cy="501222"/>
            <a:chOff x="6891330" y="2409825"/>
            <a:chExt cx="685809" cy="566736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882B310-CD2D-F9C0-C913-7C305855B231}"/>
                </a:ext>
              </a:extLst>
            </p:cNvPr>
            <p:cNvSpPr/>
            <p:nvPr/>
          </p:nvSpPr>
          <p:spPr>
            <a:xfrm>
              <a:off x="6891339" y="2409825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5BB9C29-2AE9-D0A1-545F-ED3C3BB4B6BE}"/>
                </a:ext>
              </a:extLst>
            </p:cNvPr>
            <p:cNvSpPr/>
            <p:nvPr/>
          </p:nvSpPr>
          <p:spPr>
            <a:xfrm rot="10800000">
              <a:off x="6891330" y="2681286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9B5D80E-D461-1C6C-BB0A-FE3C06CEB0AE}"/>
              </a:ext>
            </a:extLst>
          </p:cNvPr>
          <p:cNvGrpSpPr/>
          <p:nvPr/>
        </p:nvGrpSpPr>
        <p:grpSpPr>
          <a:xfrm>
            <a:off x="1946821" y="2070883"/>
            <a:ext cx="282438" cy="209011"/>
            <a:chOff x="6891330" y="2409825"/>
            <a:chExt cx="685809" cy="56673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DEEADF5-2E99-CDB8-32DA-193F9E29E699}"/>
                </a:ext>
              </a:extLst>
            </p:cNvPr>
            <p:cNvSpPr/>
            <p:nvPr/>
          </p:nvSpPr>
          <p:spPr>
            <a:xfrm>
              <a:off x="6891339" y="2409825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8A18697-4D12-21C7-A881-B9E8F5A63970}"/>
                </a:ext>
              </a:extLst>
            </p:cNvPr>
            <p:cNvSpPr/>
            <p:nvPr/>
          </p:nvSpPr>
          <p:spPr>
            <a:xfrm rot="10800000">
              <a:off x="6891330" y="2681286"/>
              <a:ext cx="685800" cy="295275"/>
            </a:xfrm>
            <a:custGeom>
              <a:avLst/>
              <a:gdLst>
                <a:gd name="connsiteX0" fmla="*/ 0 w 657225"/>
                <a:gd name="connsiteY0" fmla="*/ 318457 h 318457"/>
                <a:gd name="connsiteX1" fmla="*/ 133350 w 657225"/>
                <a:gd name="connsiteY1" fmla="*/ 61282 h 318457"/>
                <a:gd name="connsiteX2" fmla="*/ 471487 w 657225"/>
                <a:gd name="connsiteY2" fmla="*/ 18420 h 318457"/>
                <a:gd name="connsiteX3" fmla="*/ 657225 w 657225"/>
                <a:gd name="connsiteY3" fmla="*/ 308932 h 3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18457">
                  <a:moveTo>
                    <a:pt x="0" y="318457"/>
                  </a:moveTo>
                  <a:cubicBezTo>
                    <a:pt x="27384" y="214872"/>
                    <a:pt x="54769" y="111288"/>
                    <a:pt x="133350" y="61282"/>
                  </a:cubicBezTo>
                  <a:cubicBezTo>
                    <a:pt x="211931" y="11276"/>
                    <a:pt x="384175" y="-22855"/>
                    <a:pt x="471487" y="18420"/>
                  </a:cubicBezTo>
                  <a:cubicBezTo>
                    <a:pt x="558800" y="59695"/>
                    <a:pt x="608012" y="184313"/>
                    <a:pt x="657225" y="308932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E4DCDAF-321A-9115-72B2-86166C25DBFC}"/>
              </a:ext>
            </a:extLst>
          </p:cNvPr>
          <p:cNvGrpSpPr/>
          <p:nvPr/>
        </p:nvGrpSpPr>
        <p:grpSpPr>
          <a:xfrm>
            <a:off x="5701903" y="2843724"/>
            <a:ext cx="172706" cy="785841"/>
            <a:chOff x="5701903" y="2843724"/>
            <a:chExt cx="172706" cy="785841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FBB383-1EEC-1419-046A-AF238B41E9E1}"/>
                </a:ext>
              </a:extLst>
            </p:cNvPr>
            <p:cNvGrpSpPr/>
            <p:nvPr/>
          </p:nvGrpSpPr>
          <p:grpSpPr>
            <a:xfrm>
              <a:off x="5701903" y="2843724"/>
              <a:ext cx="172706" cy="607801"/>
              <a:chOff x="6709069" y="2561467"/>
              <a:chExt cx="250309" cy="67479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1CBDC8DF-43E4-B642-D2C7-877AEA08A409}"/>
                  </a:ext>
                </a:extLst>
              </p:cNvPr>
              <p:cNvGrpSpPr/>
              <p:nvPr/>
            </p:nvGrpSpPr>
            <p:grpSpPr>
              <a:xfrm>
                <a:off x="6709069" y="2802992"/>
                <a:ext cx="247524" cy="433267"/>
                <a:chOff x="6709069" y="2802992"/>
                <a:chExt cx="247524" cy="433267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B50A56D-E34C-1E80-935F-2640BC8B10D7}"/>
                    </a:ext>
                  </a:extLst>
                </p:cNvPr>
                <p:cNvSpPr/>
                <p:nvPr/>
              </p:nvSpPr>
              <p:spPr>
                <a:xfrm>
                  <a:off x="6709069" y="3041524"/>
                  <a:ext cx="247524" cy="194735"/>
                </a:xfrm>
                <a:prstGeom prst="ellipse">
                  <a:avLst/>
                </a:prstGeom>
                <a:noFill/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0090DB1-3E57-3E4E-D6F8-32227EB1EE85}"/>
                    </a:ext>
                  </a:extLst>
                </p:cNvPr>
                <p:cNvSpPr/>
                <p:nvPr/>
              </p:nvSpPr>
              <p:spPr>
                <a:xfrm>
                  <a:off x="6709069" y="2802992"/>
                  <a:ext cx="247524" cy="194735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3AD9937-38F1-82C5-856D-B28FC2631D3B}"/>
                  </a:ext>
                </a:extLst>
              </p:cNvPr>
              <p:cNvSpPr/>
              <p:nvPr/>
            </p:nvSpPr>
            <p:spPr>
              <a:xfrm>
                <a:off x="6711854" y="2561467"/>
                <a:ext cx="247524" cy="19473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Star: 5 Points 85">
              <a:extLst>
                <a:ext uri="{FF2B5EF4-FFF2-40B4-BE49-F238E27FC236}">
                  <a16:creationId xmlns:a16="http://schemas.microsoft.com/office/drawing/2014/main" id="{BBB32E52-0C6F-0DD6-8842-9CE46F7B0594}"/>
                </a:ext>
              </a:extLst>
            </p:cNvPr>
            <p:cNvSpPr/>
            <p:nvPr/>
          </p:nvSpPr>
          <p:spPr>
            <a:xfrm>
              <a:off x="5719676" y="3529552"/>
              <a:ext cx="123825" cy="10001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F9B79E56-B93E-42E8-74F7-ED54B2AD99E0}"/>
              </a:ext>
            </a:extLst>
          </p:cNvPr>
          <p:cNvSpPr/>
          <p:nvPr/>
        </p:nvSpPr>
        <p:spPr>
          <a:xfrm>
            <a:off x="5319681" y="716626"/>
            <a:ext cx="613124" cy="20677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DIA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DD967B1-1DC9-0A30-8453-5289D3C4BD2C}"/>
              </a:ext>
            </a:extLst>
          </p:cNvPr>
          <p:cNvSpPr/>
          <p:nvPr/>
        </p:nvSpPr>
        <p:spPr>
          <a:xfrm>
            <a:off x="2829990" y="3412847"/>
            <a:ext cx="410415" cy="1637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Star: 5 Points 93">
            <a:extLst>
              <a:ext uri="{FF2B5EF4-FFF2-40B4-BE49-F238E27FC236}">
                <a16:creationId xmlns:a16="http://schemas.microsoft.com/office/drawing/2014/main" id="{BBE6F50B-7984-4198-8D50-D0F96152101F}"/>
              </a:ext>
            </a:extLst>
          </p:cNvPr>
          <p:cNvSpPr/>
          <p:nvPr/>
        </p:nvSpPr>
        <p:spPr>
          <a:xfrm>
            <a:off x="1315997" y="3278709"/>
            <a:ext cx="72813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Star: 5 Points 94">
            <a:extLst>
              <a:ext uri="{FF2B5EF4-FFF2-40B4-BE49-F238E27FC236}">
                <a16:creationId xmlns:a16="http://schemas.microsoft.com/office/drawing/2014/main" id="{0B617D90-D811-D68F-401D-5D158DF29A73}"/>
              </a:ext>
            </a:extLst>
          </p:cNvPr>
          <p:cNvSpPr/>
          <p:nvPr/>
        </p:nvSpPr>
        <p:spPr>
          <a:xfrm>
            <a:off x="5763803" y="1508091"/>
            <a:ext cx="72813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tar: 5 Points 95">
            <a:extLst>
              <a:ext uri="{FF2B5EF4-FFF2-40B4-BE49-F238E27FC236}">
                <a16:creationId xmlns:a16="http://schemas.microsoft.com/office/drawing/2014/main" id="{8A0B1542-93A7-9BA6-B92F-1DE53D87D0FB}"/>
              </a:ext>
            </a:extLst>
          </p:cNvPr>
          <p:cNvSpPr/>
          <p:nvPr/>
        </p:nvSpPr>
        <p:spPr>
          <a:xfrm>
            <a:off x="1301247" y="3031120"/>
            <a:ext cx="72813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tar: 5 Points 96">
            <a:extLst>
              <a:ext uri="{FF2B5EF4-FFF2-40B4-BE49-F238E27FC236}">
                <a16:creationId xmlns:a16="http://schemas.microsoft.com/office/drawing/2014/main" id="{93DE73C0-D4A6-EE25-0EEF-818B07013BF1}"/>
              </a:ext>
            </a:extLst>
          </p:cNvPr>
          <p:cNvSpPr/>
          <p:nvPr/>
        </p:nvSpPr>
        <p:spPr>
          <a:xfrm>
            <a:off x="4626604" y="1515268"/>
            <a:ext cx="72813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Star: 5 Points 98">
            <a:extLst>
              <a:ext uri="{FF2B5EF4-FFF2-40B4-BE49-F238E27FC236}">
                <a16:creationId xmlns:a16="http://schemas.microsoft.com/office/drawing/2014/main" id="{0D1FDA6D-A026-D855-7A87-8AE2A125AB73}"/>
              </a:ext>
            </a:extLst>
          </p:cNvPr>
          <p:cNvSpPr/>
          <p:nvPr/>
        </p:nvSpPr>
        <p:spPr>
          <a:xfrm>
            <a:off x="1824683" y="3025866"/>
            <a:ext cx="72813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Star: 5 Points 99">
            <a:extLst>
              <a:ext uri="{FF2B5EF4-FFF2-40B4-BE49-F238E27FC236}">
                <a16:creationId xmlns:a16="http://schemas.microsoft.com/office/drawing/2014/main" id="{C9B571E5-9C62-AF71-E4CC-8974ACEB4A28}"/>
              </a:ext>
            </a:extLst>
          </p:cNvPr>
          <p:cNvSpPr/>
          <p:nvPr/>
        </p:nvSpPr>
        <p:spPr>
          <a:xfrm>
            <a:off x="1301247" y="2779614"/>
            <a:ext cx="72813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Star: 5 Points 100">
            <a:extLst>
              <a:ext uri="{FF2B5EF4-FFF2-40B4-BE49-F238E27FC236}">
                <a16:creationId xmlns:a16="http://schemas.microsoft.com/office/drawing/2014/main" id="{534F5E91-5BEC-352D-02D2-E249741EAB9E}"/>
              </a:ext>
            </a:extLst>
          </p:cNvPr>
          <p:cNvSpPr/>
          <p:nvPr/>
        </p:nvSpPr>
        <p:spPr>
          <a:xfrm>
            <a:off x="1374060" y="2377433"/>
            <a:ext cx="72813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DD16E3-7843-F136-5206-1642D07A4CFD}"/>
              </a:ext>
            </a:extLst>
          </p:cNvPr>
          <p:cNvSpPr/>
          <p:nvPr/>
        </p:nvSpPr>
        <p:spPr>
          <a:xfrm>
            <a:off x="2867883" y="1914933"/>
            <a:ext cx="322400" cy="13755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Star: 5 Points 97">
            <a:extLst>
              <a:ext uri="{FF2B5EF4-FFF2-40B4-BE49-F238E27FC236}">
                <a16:creationId xmlns:a16="http://schemas.microsoft.com/office/drawing/2014/main" id="{5CC3A995-1B25-88C5-D9FB-C35072BEAFEC}"/>
              </a:ext>
            </a:extLst>
          </p:cNvPr>
          <p:cNvSpPr/>
          <p:nvPr/>
        </p:nvSpPr>
        <p:spPr>
          <a:xfrm>
            <a:off x="3218724" y="1977898"/>
            <a:ext cx="72813" cy="45719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80000"/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[1] Kingsley et al. “The Impacts of Foreclosures on Families and Communities.” Urban Institute of Washington, DC.</a:t>
            </a:r>
            <a:endParaRPr sz="1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4163" indent="-169863">
              <a:lnSpc>
                <a:spcPct val="200000"/>
              </a:lnSpc>
              <a:buSzPct val="180000"/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[2] Stebbins, S.  The Center Square.com. “</a:t>
            </a:r>
            <a:r>
              <a:rPr lang="en-US" sz="1000" i="0" dirty="0">
                <a:solidFill>
                  <a:srgbClr val="232323"/>
                </a:solidFill>
                <a:effectLst/>
                <a:latin typeface="Roboto" panose="02000000000000000000" pitchFamily="2" charset="0"/>
              </a:rPr>
              <a:t>How the Foreclosure Rate in Colorado Compares to the Nation.”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https://www.thecentersquare.com/colorado/how-the-foreclosure-rate-in-colorado-compares-to-the-nation/article_c5d6a956-35b2-5e4e-a58e-62679aeb46b4.html</a:t>
            </a:r>
            <a:endParaRPr sz="1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4163" lvl="0" indent="-1698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80000"/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[3] Flowers, T.  The Colorado Sun.  “Federal Housing Aid for Colorado Homeowners”  https://coloradosun.com/2023/03/20/federal-housing-aid-for-colorado-homeowners/</a:t>
            </a:r>
            <a:endParaRPr sz="1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80000"/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[4] Autistic Inertia.com. “</a:t>
            </a:r>
            <a:r>
              <a:rPr lang="en-US" sz="1000" i="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Why ‘first come first served’ is not fair.”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https://autisticinertia.com/2022/04/why-first-come-first-served-is-not-fair</a:t>
            </a:r>
            <a:endParaRPr sz="1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284163" lvl="0" indent="-1698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80000"/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[5] </a:t>
            </a: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Public Policy Institute of California (PPIC).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“</a:t>
            </a:r>
            <a:r>
              <a:rPr lang="en-US" sz="1000" i="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Equitable State Funding for School Facilities.” 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https://www.ppic.org/publication/equitable-state-funding-for-school-facilities/</a:t>
            </a:r>
            <a:endParaRPr sz="1000" b="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08CD-9CDD-EAF3-B8F5-846EEA41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B922-3CB7-147E-4FB5-262A10400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4163" lvl="0" indent="-169863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80000"/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[6] Aiken, C, et al.  Russell Sage Foundation Journal of Social Sciences.  “Administrative Burdens in Emergency Rental Assistance Programs.”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https://www.rsfjournal.org/content/9/5/100</a:t>
            </a: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80000"/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[7] </a:t>
            </a:r>
            <a:r>
              <a:rPr lang="en-US" sz="1000" dirty="0" err="1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GISgeography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“Denver Neighborhood Map.” https://gisgeography.com/denver-neighborhood-map/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[8] Government Accountability Office. “COVID-19 Housing Protections” </a:t>
            </a:r>
            <a:r>
              <a:rPr lang="en-US" sz="1000" b="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https://www.gao.gov/products/gao-21-554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143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[9] Denver Annual Budget (2023).  Local Government Filings Database. https://dola.colorado.gov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[10] Liveagent.com.  “Cost Per Call.” https://www.liveagent.com/customer-support-glossary/cost-per-call/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[11] USPS.com.  “Mail Campaign Costs.” https://www.uspsdelivers.com/direct-mail-cost-calculator/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[12] Blue Media.  “Mass Transit Advertising.” https://www.bluelinemedia.com/bus-advertising/denver-co</a:t>
            </a:r>
          </a:p>
        </p:txBody>
      </p:sp>
    </p:spTree>
    <p:extLst>
      <p:ext uri="{BB962C8B-B14F-4D97-AF65-F5344CB8AC3E}">
        <p14:creationId xmlns:p14="http://schemas.microsoft.com/office/powerpoint/2010/main" val="108832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08CD-9CDD-EAF3-B8F5-846EEA41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AB922-3CB7-147E-4FB5-262A10400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00050" indent="-28575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[13] Philanthrophy.com. “Door-to-door Canvasing Cost.”  https://www.philanthropy.com/article/cost-of-door-to-door-canvassing-is-19-per-vote-research-finds/</a:t>
            </a:r>
          </a:p>
          <a:p>
            <a:pPr marL="400050" indent="-28575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[14] Coloradononprofits.org. “Affordable Meeting Space for My Nonprofit.” https://coloradononprofits.org/faqs/where-can-i-find-affordable-meeting-space-for-my-nonprofit/</a:t>
            </a:r>
          </a:p>
          <a:p>
            <a:pPr marL="342900" indent="-22860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[15] Wilson, R. T, et al. International Journal of Advertising.  “</a:t>
            </a: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Transit Advertising to Improve Public Engagement with Social Issues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 https://par.nsf.gov/servlets/purl/10275969</a:t>
            </a:r>
          </a:p>
          <a:p>
            <a:pPr marL="342900" indent="-22860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[16] Nickerson, D. American Politics Research, Vol 34, Number 3, May 2006.“</a:t>
            </a:r>
            <a:r>
              <a:rPr lang="en-US" sz="1000" dirty="0"/>
              <a:t>Volunteer Phone Calls Can Increase Turnout”</a:t>
            </a:r>
          </a:p>
          <a:p>
            <a:pPr marL="342900" indent="-22860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[17] Gerber, A, et al.  American Political Science Review, Vol 94, Number 3, Sep 2000.  “</a:t>
            </a:r>
            <a:r>
              <a:rPr lang="en-US" sz="1000" dirty="0"/>
              <a:t>The Effects of Canvassing, Telephone Calls, and Direct Mail on Voter Turnout: A Field Experiment”</a:t>
            </a:r>
          </a:p>
          <a:p>
            <a:pPr marL="342900" indent="-228600">
              <a:lnSpc>
                <a:spcPct val="200000"/>
              </a:lnSpc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[18] Sinclair, B, et al.  </a:t>
            </a: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Political Communication, </a:t>
            </a: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2013. “</a:t>
            </a:r>
            <a:r>
              <a:rPr lang="en-US" sz="1000" dirty="0"/>
              <a:t>Local Canvassing: The Efficacy of Grassroots Voter Mobilization”</a:t>
            </a:r>
            <a:endParaRPr lang="en-US" sz="1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228600">
              <a:lnSpc>
                <a:spcPct val="200000"/>
              </a:lnSpc>
              <a:buNone/>
            </a:pPr>
            <a:endParaRPr lang="en-US" sz="10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1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Foreclosure Causes Hardships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lang="en-US" dirty="0"/>
              <a:t>Impacts on Families [1]</a:t>
            </a:r>
            <a:endParaRPr dirty="0"/>
          </a:p>
          <a:p>
            <a:pPr marL="914400" lvl="1" indent="-3247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-US" dirty="0"/>
              <a:t>Choose between house payments and essential expenses</a:t>
            </a:r>
            <a:endParaRPr dirty="0"/>
          </a:p>
          <a:p>
            <a:pPr marL="914400" lvl="1" indent="-3247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-US" dirty="0"/>
              <a:t>Monetary and psychological impacts</a:t>
            </a:r>
            <a:endParaRPr dirty="0"/>
          </a:p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lang="en-US"/>
              <a:t>Impacts </a:t>
            </a:r>
            <a:r>
              <a:rPr lang="en-US" dirty="0"/>
              <a:t>on Economy</a:t>
            </a:r>
            <a:endParaRPr dirty="0"/>
          </a:p>
          <a:p>
            <a:pPr marL="914400" lvl="1" indent="-3247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-US" dirty="0"/>
              <a:t>Decreases home values</a:t>
            </a:r>
            <a:endParaRPr dirty="0"/>
          </a:p>
          <a:p>
            <a:pPr marL="914400" lvl="1" indent="-3247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-US" dirty="0"/>
              <a:t>Creates cycle of foreclosure</a:t>
            </a:r>
          </a:p>
          <a:p>
            <a:pPr marL="914400" lvl="1" indent="-3247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-US" dirty="0"/>
              <a:t>Loss of property tax revenue</a:t>
            </a:r>
            <a:endParaRPr dirty="0"/>
          </a:p>
          <a:p>
            <a:pPr marL="457200" lvl="0" indent="-3521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Char char="●"/>
            </a:pPr>
            <a:r>
              <a:rPr lang="en-US" dirty="0"/>
              <a:t>Impacts on Communities</a:t>
            </a:r>
            <a:endParaRPr dirty="0"/>
          </a:p>
          <a:p>
            <a:pPr marL="914400" lvl="1" indent="-3247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-US" dirty="0"/>
              <a:t>Separates individuals from their communities </a:t>
            </a:r>
            <a:endParaRPr dirty="0"/>
          </a:p>
          <a:p>
            <a:pPr marL="914400" lvl="1" indent="-3247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-US" dirty="0"/>
              <a:t>Crime rates increase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1"/>
              <a:buNone/>
            </a:pPr>
            <a:r>
              <a:rPr lang="en-US" sz="1500" i="1" dirty="0">
                <a:solidFill>
                  <a:srgbClr val="2D2D2D"/>
                </a:solidFill>
                <a:latin typeface="Arial"/>
                <a:ea typeface="Arial"/>
                <a:cs typeface="Arial"/>
                <a:sym typeface="Arial"/>
              </a:rPr>
              <a:t>Figure 1. How Foreclosure Rates Compare to the Nation. Retrieved from https://www.thecentersquare.com/colorado/how-the-foreclosure-rate-in-colorado-compares-to-the-nation/article_c5d6a956-35b2-5e4e-a58e-62679aeb46b4.html</a:t>
            </a:r>
            <a:endParaRPr dirty="0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50" y="1838056"/>
            <a:ext cx="8839200" cy="1437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500" y="1165075"/>
            <a:ext cx="8110256" cy="46957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National Standings [2]</a:t>
            </a:r>
            <a:endParaRPr dirty="0"/>
          </a:p>
        </p:txBody>
      </p:sp>
      <p:sp>
        <p:nvSpPr>
          <p:cNvPr id="101" name="Google Shape;101;p15"/>
          <p:cNvSpPr/>
          <p:nvPr/>
        </p:nvSpPr>
        <p:spPr>
          <a:xfrm>
            <a:off x="529228" y="2755726"/>
            <a:ext cx="7894268" cy="23173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C36BA-970B-0C16-A10F-882F68DFFB9F}"/>
              </a:ext>
            </a:extLst>
          </p:cNvPr>
          <p:cNvSpPr txBox="1"/>
          <p:nvPr/>
        </p:nvSpPr>
        <p:spPr>
          <a:xfrm>
            <a:off x="443033" y="3531452"/>
            <a:ext cx="72604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[9] There was a significant increase in the number of new foreclosure filings in 2022.</a:t>
            </a: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Denver 2023 Budget anticipates “a precipitous increase in filings since the moratorium ended and expects this trend to continue.”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200"/>
              <a:t>Denver Housing Assistance Programs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3992671" y="1229875"/>
            <a:ext cx="5057384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882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-US" sz="1400" dirty="0"/>
              <a:t>Denver Emergency Mortgage Program [3]</a:t>
            </a:r>
          </a:p>
          <a:p>
            <a:pPr marL="914400" lvl="1" indent="-31019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-US" sz="1100" dirty="0"/>
              <a:t>$175M from the American Rescue Plan Act (ARPA)</a:t>
            </a:r>
          </a:p>
          <a:p>
            <a:pPr marL="914400" lvl="1" indent="-31019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-US" sz="1100" dirty="0"/>
              <a:t>$10,000 to $40,000 for eligible homeowners</a:t>
            </a:r>
          </a:p>
          <a:p>
            <a:pPr marL="914400" lvl="1" indent="-310197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-US" sz="1100" b="1" dirty="0">
                <a:solidFill>
                  <a:srgbClr val="FF0000"/>
                </a:solidFill>
              </a:rPr>
              <a:t>$125M unspent as of March 2023! </a:t>
            </a:r>
          </a:p>
          <a:p>
            <a:pPr indent="-329882">
              <a:lnSpc>
                <a:spcPct val="190000"/>
              </a:lnSpc>
              <a:buSzPts val="1595"/>
            </a:pPr>
            <a:r>
              <a:rPr lang="en-US" sz="1400" dirty="0"/>
              <a:t>Denver 2023 Budget [9]</a:t>
            </a:r>
          </a:p>
          <a:p>
            <a:pPr lvl="1" indent="-329882">
              <a:lnSpc>
                <a:spcPct val="190000"/>
              </a:lnSpc>
              <a:buSzPts val="1595"/>
            </a:pPr>
            <a:r>
              <a:rPr lang="en-US" sz="1000" dirty="0"/>
              <a:t>Allocated $77.7 million in ARPA funding</a:t>
            </a:r>
          </a:p>
          <a:p>
            <a:pPr marL="584518" lvl="1" indent="0">
              <a:lnSpc>
                <a:spcPct val="190000"/>
              </a:lnSpc>
              <a:buSzPts val="1595"/>
              <a:buNone/>
            </a:pPr>
            <a:endParaRPr lang="en-US" sz="1000" dirty="0"/>
          </a:p>
          <a:p>
            <a:pPr marL="457200" lvl="0" indent="-329882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endParaRPr dirty="0"/>
          </a:p>
          <a:p>
            <a:pPr marL="604203" lvl="1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285"/>
              <a:buNone/>
            </a:pPr>
            <a:endParaRPr sz="1285" dirty="0"/>
          </a:p>
          <a:p>
            <a:pPr marL="914400" lvl="0" indent="0" algn="l" rtl="0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SzPts val="1395"/>
              <a:buNone/>
            </a:pPr>
            <a:endParaRPr sz="1495" dirty="0"/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086633"/>
            <a:ext cx="3911600" cy="3305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Issues With Awareness/Allocation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1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876"/>
              <a:buChar char="●"/>
            </a:pPr>
            <a:r>
              <a:rPr lang="en-US" dirty="0"/>
              <a:t>First-Come-First-Served Assumptions [4], [5], [6]</a:t>
            </a:r>
            <a:endParaRPr dirty="0"/>
          </a:p>
          <a:p>
            <a:pPr marL="914400" lvl="1" indent="-3169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Char char="○"/>
            </a:pPr>
            <a:r>
              <a:rPr lang="en-US" dirty="0"/>
              <a:t>Seen as equitable</a:t>
            </a:r>
            <a:endParaRPr dirty="0"/>
          </a:p>
          <a:p>
            <a:pPr marL="914400" lvl="1" indent="-3169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Char char="○"/>
            </a:pPr>
            <a:r>
              <a:rPr lang="en-US" dirty="0"/>
              <a:t>“If you care, you’ll respond fastest”</a:t>
            </a:r>
            <a:endParaRPr dirty="0"/>
          </a:p>
          <a:p>
            <a:pPr marL="914400" lvl="1" indent="-22856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None/>
            </a:pPr>
            <a:endParaRPr dirty="0"/>
          </a:p>
          <a:p>
            <a:pPr marL="457200" lvl="0" indent="-3421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876"/>
              <a:buChar char="●"/>
            </a:pPr>
            <a:r>
              <a:rPr lang="en-US" dirty="0"/>
              <a:t>First-Come-First-Served </a:t>
            </a:r>
            <a:r>
              <a:rPr lang="en-US" u="sng" dirty="0"/>
              <a:t>Favors</a:t>
            </a:r>
            <a:r>
              <a:rPr lang="en-US" dirty="0"/>
              <a:t> Those Who Have…</a:t>
            </a:r>
            <a:endParaRPr dirty="0"/>
          </a:p>
          <a:p>
            <a:pPr marL="914400" lvl="1" indent="-3169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Char char="○"/>
            </a:pPr>
            <a:r>
              <a:rPr lang="en-US" dirty="0"/>
              <a:t>Time </a:t>
            </a:r>
            <a:endParaRPr dirty="0"/>
          </a:p>
          <a:p>
            <a:pPr marL="914400" lvl="1" indent="-3169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Char char="○"/>
            </a:pPr>
            <a:r>
              <a:rPr lang="en-US" dirty="0"/>
              <a:t>Money </a:t>
            </a:r>
            <a:endParaRPr dirty="0"/>
          </a:p>
          <a:p>
            <a:pPr marL="914400" lvl="1" indent="-3169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Char char="○"/>
            </a:pPr>
            <a:r>
              <a:rPr lang="en-US" dirty="0"/>
              <a:t>Independence</a:t>
            </a:r>
            <a:endParaRPr dirty="0"/>
          </a:p>
          <a:p>
            <a:pPr marL="914400" lvl="1" indent="-3169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Char char="○"/>
            </a:pPr>
            <a:r>
              <a:rPr lang="en-US" dirty="0"/>
              <a:t>Knowledge</a:t>
            </a:r>
            <a:endParaRPr dirty="0"/>
          </a:p>
          <a:p>
            <a:pPr marL="914400" lvl="1" indent="-22856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None/>
            </a:pPr>
            <a:endParaRPr dirty="0"/>
          </a:p>
          <a:p>
            <a:pPr marL="457200" lvl="0" indent="-34214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876"/>
              <a:buChar char="●"/>
            </a:pPr>
            <a:r>
              <a:rPr lang="en-US" dirty="0"/>
              <a:t>First-Come-First-Served </a:t>
            </a:r>
            <a:r>
              <a:rPr lang="en-US" u="sng" dirty="0"/>
              <a:t>Discriminates</a:t>
            </a:r>
            <a:r>
              <a:rPr lang="en-US" dirty="0"/>
              <a:t> Against…</a:t>
            </a:r>
            <a:endParaRPr dirty="0"/>
          </a:p>
          <a:p>
            <a:pPr marL="914400" lvl="1" indent="-3169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Char char="○"/>
            </a:pPr>
            <a:r>
              <a:rPr lang="en-US" dirty="0"/>
              <a:t>Poor</a:t>
            </a:r>
            <a:endParaRPr dirty="0"/>
          </a:p>
          <a:p>
            <a:pPr marL="914400" lvl="1" indent="-3169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Char char="○"/>
            </a:pPr>
            <a:r>
              <a:rPr lang="en-US" dirty="0"/>
              <a:t>Disabled</a:t>
            </a:r>
            <a:endParaRPr dirty="0"/>
          </a:p>
          <a:p>
            <a:pPr marL="914400" lvl="1" indent="-31691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911"/>
              <a:buChar char="○"/>
            </a:pPr>
            <a:r>
              <a:rPr lang="en-US" dirty="0"/>
              <a:t>Caregivers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Policy Suggestions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Use insights to focus on neighborhoods in need: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Increase awareness through phone, mail, billboard ads, townhalls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Increase access with door-to-door canvasing of high needs neighborhoods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Increase knowledge/capabilities with application workshops (Zoom or in-person options) and </a:t>
            </a:r>
            <a:r>
              <a:rPr lang="en-US" dirty="0" err="1"/>
              <a:t>youtube</a:t>
            </a:r>
            <a:r>
              <a:rPr lang="en-US" dirty="0"/>
              <a:t> tutorials [8]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FB5A-26BB-A1DA-3609-FA4CF1C2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A4EB8-D4E4-C95A-DA84-E523ABEAD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Denver Neighborhood Data</a:t>
            </a:r>
          </a:p>
          <a:p>
            <a:pPr lvl="1"/>
            <a:r>
              <a:rPr lang="en-US" dirty="0"/>
              <a:t>Average Number of Foreclosures Per Year (2013 – 2016)</a:t>
            </a:r>
          </a:p>
          <a:p>
            <a:pPr lvl="1"/>
            <a:r>
              <a:rPr lang="en-US" dirty="0"/>
              <a:t>Number of Households in a Neighborhood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Denver 2023 Budget [9]</a:t>
            </a:r>
          </a:p>
          <a:p>
            <a:pPr lvl="1"/>
            <a:r>
              <a:rPr lang="en-US" dirty="0"/>
              <a:t>Community Outreach Budget*: $134,000</a:t>
            </a:r>
          </a:p>
          <a:p>
            <a:pPr marL="596900" lvl="1" indent="0">
              <a:buNone/>
            </a:pPr>
            <a:endParaRPr lang="en-US" dirty="0"/>
          </a:p>
          <a:p>
            <a:pPr algn="l"/>
            <a:r>
              <a:rPr lang="en-US" dirty="0"/>
              <a:t>Impact on Participation by Type of Campaign</a:t>
            </a:r>
          </a:p>
          <a:p>
            <a:pPr lvl="1"/>
            <a:r>
              <a:rPr lang="en-US" dirty="0"/>
              <a:t>Call Center: 3.8% [16] [17]</a:t>
            </a:r>
          </a:p>
          <a:p>
            <a:pPr lvl="1"/>
            <a:r>
              <a:rPr lang="en-US" dirty="0"/>
              <a:t>Mail Campaign: 2% [17]</a:t>
            </a:r>
          </a:p>
          <a:p>
            <a:pPr lvl="1"/>
            <a:r>
              <a:rPr lang="en-US" dirty="0"/>
              <a:t>Bus Advertising: 26% [15]</a:t>
            </a:r>
          </a:p>
          <a:p>
            <a:pPr lvl="1"/>
            <a:r>
              <a:rPr lang="en-US" dirty="0"/>
              <a:t>Door-to-door Canvasing and Townhalls</a:t>
            </a:r>
            <a:r>
              <a:rPr lang="en-US"/>
              <a:t>: 12% [17</a:t>
            </a:r>
            <a:r>
              <a:rPr lang="en-US" dirty="0"/>
              <a:t>] [18]</a:t>
            </a:r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pPr marL="5969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B318-439E-2892-DB87-0F5C239A1026}"/>
              </a:ext>
            </a:extLst>
          </p:cNvPr>
          <p:cNvSpPr txBox="1"/>
          <p:nvPr/>
        </p:nvSpPr>
        <p:spPr>
          <a:xfrm>
            <a:off x="460329" y="4889584"/>
            <a:ext cx="60596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 This is an estimate for community outreach budget based off of Denver’s Dept of Safety’s budget.</a:t>
            </a:r>
          </a:p>
        </p:txBody>
      </p:sp>
    </p:spTree>
    <p:extLst>
      <p:ext uri="{BB962C8B-B14F-4D97-AF65-F5344CB8AC3E}">
        <p14:creationId xmlns:p14="http://schemas.microsoft.com/office/powerpoint/2010/main" val="102342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FB5A-26BB-A1DA-3609-FA4CF1C2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Sets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A4EB8-D4E4-C95A-DA84-E523ABEAD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Costs</a:t>
            </a:r>
          </a:p>
          <a:p>
            <a:pPr lvl="1"/>
            <a:r>
              <a:rPr lang="en-US" dirty="0"/>
              <a:t>Call Center Campaign: $2.70 – $5.60 [10]</a:t>
            </a:r>
          </a:p>
          <a:p>
            <a:pPr lvl="1"/>
            <a:r>
              <a:rPr lang="en-US" dirty="0"/>
              <a:t>USPS Postcard Campaign: $0.19 - $0.29 [11]</a:t>
            </a:r>
          </a:p>
          <a:p>
            <a:pPr lvl="1"/>
            <a:r>
              <a:rPr lang="en-US" dirty="0"/>
              <a:t>Bus Shelter Ad Per Display Per Week: $500 - $800 [12]</a:t>
            </a:r>
          </a:p>
          <a:p>
            <a:pPr lvl="1"/>
            <a:r>
              <a:rPr lang="en-US" dirty="0"/>
              <a:t>Door-to-door Canvasing: $19 per Household [13]</a:t>
            </a:r>
          </a:p>
          <a:p>
            <a:pPr lvl="1"/>
            <a:r>
              <a:rPr lang="en-US" dirty="0"/>
              <a:t>Townhall: $125 per hour (assume 4 hours for setup and teardown) [14]</a:t>
            </a:r>
          </a:p>
          <a:p>
            <a:pPr marL="5969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7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D022-B585-FC46-0923-952CC9DD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Model’s Data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33F28-FCE9-729F-F75B-1CB28803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69" y="1115383"/>
            <a:ext cx="6458960" cy="310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9719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1100</Words>
  <Application>Microsoft Office PowerPoint</Application>
  <PresentationFormat>On-screen Show (16:9)</PresentationFormat>
  <Paragraphs>115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Cambria Math</vt:lpstr>
      <vt:lpstr>Geometric</vt:lpstr>
      <vt:lpstr>Housing Assistance Program Awareness</vt:lpstr>
      <vt:lpstr>Foreclosure Causes Hardships</vt:lpstr>
      <vt:lpstr>National Standings [2]</vt:lpstr>
      <vt:lpstr>Denver Housing Assistance Programs</vt:lpstr>
      <vt:lpstr>Issues With Awareness/Allocation</vt:lpstr>
      <vt:lpstr>Policy Suggestions</vt:lpstr>
      <vt:lpstr>Data Sets</vt:lpstr>
      <vt:lpstr>Data Sets (Cont)</vt:lpstr>
      <vt:lpstr>Model’s Data Table</vt:lpstr>
      <vt:lpstr>Knapsack Problem</vt:lpstr>
      <vt:lpstr>Results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Assistance Program Awareness</dc:title>
  <cp:lastModifiedBy>Franzen, Courtney N Maj USAF USAFA DF/DFMS</cp:lastModifiedBy>
  <cp:revision>4</cp:revision>
  <cp:lastPrinted>2023-11-15T19:59:37Z</cp:lastPrinted>
  <dcterms:modified xsi:type="dcterms:W3CDTF">2023-12-04T18:48:05Z</dcterms:modified>
</cp:coreProperties>
</file>