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481" r:id="rId3"/>
    <p:sldId id="484" r:id="rId4"/>
    <p:sldId id="488" r:id="rId5"/>
    <p:sldId id="493" r:id="rId6"/>
    <p:sldId id="490" r:id="rId7"/>
    <p:sldId id="495" r:id="rId8"/>
    <p:sldId id="464" r:id="rId9"/>
    <p:sldId id="465" r:id="rId10"/>
    <p:sldId id="466" r:id="rId11"/>
    <p:sldId id="468" r:id="rId12"/>
    <p:sldId id="467" r:id="rId13"/>
    <p:sldId id="498" r:id="rId14"/>
    <p:sldId id="497" r:id="rId15"/>
    <p:sldId id="491" r:id="rId16"/>
    <p:sldId id="49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02"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匡宏宇" userId="6226a253-862e-4062-9583-ca90ef3a886f" providerId="ADAL" clId="{5C794FB3-4F3E-4AED-A720-CF6DC10A0D90}"/>
    <pc:docChg chg="undo custSel addSld delSld modSld">
      <pc:chgData name="匡宏宇" userId="6226a253-862e-4062-9583-ca90ef3a886f" providerId="ADAL" clId="{5C794FB3-4F3E-4AED-A720-CF6DC10A0D90}" dt="2021-10-25T01:04:28.956" v="3634" actId="47"/>
      <pc:docMkLst>
        <pc:docMk/>
      </pc:docMkLst>
      <pc:sldChg chg="modSp mod">
        <pc:chgData name="匡宏宇" userId="6226a253-862e-4062-9583-ca90ef3a886f" providerId="ADAL" clId="{5C794FB3-4F3E-4AED-A720-CF6DC10A0D90}" dt="2021-10-21T00:14:44.797" v="84"/>
        <pc:sldMkLst>
          <pc:docMk/>
          <pc:sldMk cId="436724951" sldId="256"/>
        </pc:sldMkLst>
        <pc:spChg chg="mod">
          <ac:chgData name="匡宏宇" userId="6226a253-862e-4062-9583-ca90ef3a886f" providerId="ADAL" clId="{5C794FB3-4F3E-4AED-A720-CF6DC10A0D90}" dt="2021-10-21T00:14:44.797" v="84"/>
          <ac:spMkLst>
            <pc:docMk/>
            <pc:sldMk cId="436724951" sldId="256"/>
            <ac:spMk id="2" creationId="{9217EFCF-7D17-4C2A-9183-E58DBB4B98EB}"/>
          </ac:spMkLst>
        </pc:spChg>
      </pc:sldChg>
      <pc:sldChg chg="del">
        <pc:chgData name="匡宏宇" userId="6226a253-862e-4062-9583-ca90ef3a886f" providerId="ADAL" clId="{5C794FB3-4F3E-4AED-A720-CF6DC10A0D90}" dt="2021-10-21T00:14:49.342" v="85" actId="2696"/>
        <pc:sldMkLst>
          <pc:docMk/>
          <pc:sldMk cId="28960633" sldId="458"/>
        </pc:sldMkLst>
      </pc:sldChg>
      <pc:sldChg chg="modAnim">
        <pc:chgData name="匡宏宇" userId="6226a253-862e-4062-9583-ca90ef3a886f" providerId="ADAL" clId="{5C794FB3-4F3E-4AED-A720-CF6DC10A0D90}" dt="2021-10-21T01:13:29.088" v="3516"/>
        <pc:sldMkLst>
          <pc:docMk/>
          <pc:sldMk cId="55239716" sldId="465"/>
        </pc:sldMkLst>
      </pc:sldChg>
      <pc:sldChg chg="modAnim">
        <pc:chgData name="匡宏宇" userId="6226a253-862e-4062-9583-ca90ef3a886f" providerId="ADAL" clId="{5C794FB3-4F3E-4AED-A720-CF6DC10A0D90}" dt="2021-10-21T01:13:24.667" v="3515"/>
        <pc:sldMkLst>
          <pc:docMk/>
          <pc:sldMk cId="2319214016" sldId="466"/>
        </pc:sldMkLst>
      </pc:sldChg>
      <pc:sldChg chg="modSp mod modAnim">
        <pc:chgData name="匡宏宇" userId="6226a253-862e-4062-9583-ca90ef3a886f" providerId="ADAL" clId="{5C794FB3-4F3E-4AED-A720-CF6DC10A0D90}" dt="2021-10-21T00:31:34.931" v="977" actId="14100"/>
        <pc:sldMkLst>
          <pc:docMk/>
          <pc:sldMk cId="525136199" sldId="467"/>
        </pc:sldMkLst>
        <pc:spChg chg="mod">
          <ac:chgData name="匡宏宇" userId="6226a253-862e-4062-9583-ca90ef3a886f" providerId="ADAL" clId="{5C794FB3-4F3E-4AED-A720-CF6DC10A0D90}" dt="2021-10-21T00:30:10.024" v="942" actId="14100"/>
          <ac:spMkLst>
            <pc:docMk/>
            <pc:sldMk cId="525136199" sldId="467"/>
            <ac:spMk id="2" creationId="{86DC7C2D-8B1D-43DC-BE58-8AB823A6D3DD}"/>
          </ac:spMkLst>
        </pc:spChg>
        <pc:spChg chg="mod">
          <ac:chgData name="匡宏宇" userId="6226a253-862e-4062-9583-ca90ef3a886f" providerId="ADAL" clId="{5C794FB3-4F3E-4AED-A720-CF6DC10A0D90}" dt="2021-10-21T00:31:34.931" v="977" actId="14100"/>
          <ac:spMkLst>
            <pc:docMk/>
            <pc:sldMk cId="525136199" sldId="467"/>
            <ac:spMk id="3" creationId="{EFD23BD2-CCAF-4EDA-B7BC-B2EB8C87B29D}"/>
          </ac:spMkLst>
        </pc:spChg>
      </pc:sldChg>
      <pc:sldChg chg="modSp mod">
        <pc:chgData name="匡宏宇" userId="6226a253-862e-4062-9583-ca90ef3a886f" providerId="ADAL" clId="{5C794FB3-4F3E-4AED-A720-CF6DC10A0D90}" dt="2021-10-21T00:22:11.058" v="366" actId="20577"/>
        <pc:sldMkLst>
          <pc:docMk/>
          <pc:sldMk cId="2793184600" sldId="468"/>
        </pc:sldMkLst>
        <pc:spChg chg="mod">
          <ac:chgData name="匡宏宇" userId="6226a253-862e-4062-9583-ca90ef3a886f" providerId="ADAL" clId="{5C794FB3-4F3E-4AED-A720-CF6DC10A0D90}" dt="2021-10-21T00:22:11.058" v="366" actId="20577"/>
          <ac:spMkLst>
            <pc:docMk/>
            <pc:sldMk cId="2793184600" sldId="468"/>
            <ac:spMk id="8" creationId="{A0EC4950-2DA7-48ED-A368-854048C5495E}"/>
          </ac:spMkLst>
        </pc:spChg>
      </pc:sldChg>
      <pc:sldChg chg="del">
        <pc:chgData name="匡宏宇" userId="6226a253-862e-4062-9583-ca90ef3a886f" providerId="ADAL" clId="{5C794FB3-4F3E-4AED-A720-CF6DC10A0D90}" dt="2021-10-21T00:32:34.944" v="982" actId="47"/>
        <pc:sldMkLst>
          <pc:docMk/>
          <pc:sldMk cId="3388735097" sldId="469"/>
        </pc:sldMkLst>
      </pc:sldChg>
      <pc:sldChg chg="del">
        <pc:chgData name="匡宏宇" userId="6226a253-862e-4062-9583-ca90ef3a886f" providerId="ADAL" clId="{5C794FB3-4F3E-4AED-A720-CF6DC10A0D90}" dt="2021-10-21T00:32:34.944" v="982" actId="47"/>
        <pc:sldMkLst>
          <pc:docMk/>
          <pc:sldMk cId="1549484764" sldId="470"/>
        </pc:sldMkLst>
      </pc:sldChg>
      <pc:sldChg chg="del">
        <pc:chgData name="匡宏宇" userId="6226a253-862e-4062-9583-ca90ef3a886f" providerId="ADAL" clId="{5C794FB3-4F3E-4AED-A720-CF6DC10A0D90}" dt="2021-10-21T00:32:34.944" v="982" actId="47"/>
        <pc:sldMkLst>
          <pc:docMk/>
          <pc:sldMk cId="2502008334" sldId="471"/>
        </pc:sldMkLst>
      </pc:sldChg>
      <pc:sldChg chg="del">
        <pc:chgData name="匡宏宇" userId="6226a253-862e-4062-9583-ca90ef3a886f" providerId="ADAL" clId="{5C794FB3-4F3E-4AED-A720-CF6DC10A0D90}" dt="2021-10-21T00:32:34.944" v="982" actId="47"/>
        <pc:sldMkLst>
          <pc:docMk/>
          <pc:sldMk cId="2700330139" sldId="473"/>
        </pc:sldMkLst>
      </pc:sldChg>
      <pc:sldChg chg="del">
        <pc:chgData name="匡宏宇" userId="6226a253-862e-4062-9583-ca90ef3a886f" providerId="ADAL" clId="{5C794FB3-4F3E-4AED-A720-CF6DC10A0D90}" dt="2021-10-21T00:32:34.944" v="982" actId="47"/>
        <pc:sldMkLst>
          <pc:docMk/>
          <pc:sldMk cId="1984885716" sldId="474"/>
        </pc:sldMkLst>
      </pc:sldChg>
      <pc:sldChg chg="del">
        <pc:chgData name="匡宏宇" userId="6226a253-862e-4062-9583-ca90ef3a886f" providerId="ADAL" clId="{5C794FB3-4F3E-4AED-A720-CF6DC10A0D90}" dt="2021-10-21T00:32:34.944" v="982" actId="47"/>
        <pc:sldMkLst>
          <pc:docMk/>
          <pc:sldMk cId="1369771131" sldId="475"/>
        </pc:sldMkLst>
      </pc:sldChg>
      <pc:sldChg chg="add del">
        <pc:chgData name="匡宏宇" userId="6226a253-862e-4062-9583-ca90ef3a886f" providerId="ADAL" clId="{5C794FB3-4F3E-4AED-A720-CF6DC10A0D90}" dt="2021-10-21T00:14:58.439" v="87" actId="2696"/>
        <pc:sldMkLst>
          <pc:docMk/>
          <pc:sldMk cId="1775413780" sldId="481"/>
        </pc:sldMkLst>
      </pc:sldChg>
      <pc:sldChg chg="modSp mod">
        <pc:chgData name="匡宏宇" userId="6226a253-862e-4062-9583-ca90ef3a886f" providerId="ADAL" clId="{5C794FB3-4F3E-4AED-A720-CF6DC10A0D90}" dt="2021-10-21T00:16:26.236" v="172"/>
        <pc:sldMkLst>
          <pc:docMk/>
          <pc:sldMk cId="1524789089" sldId="490"/>
        </pc:sldMkLst>
        <pc:spChg chg="mod">
          <ac:chgData name="匡宏宇" userId="6226a253-862e-4062-9583-ca90ef3a886f" providerId="ADAL" clId="{5C794FB3-4F3E-4AED-A720-CF6DC10A0D90}" dt="2021-10-21T00:16:26.236" v="172"/>
          <ac:spMkLst>
            <pc:docMk/>
            <pc:sldMk cId="1524789089" sldId="490"/>
            <ac:spMk id="3" creationId="{D3C4554B-03E7-4442-B3C0-857034475D79}"/>
          </ac:spMkLst>
        </pc:spChg>
      </pc:sldChg>
      <pc:sldChg chg="modAnim">
        <pc:chgData name="匡宏宇" userId="6226a253-862e-4062-9583-ca90ef3a886f" providerId="ADAL" clId="{5C794FB3-4F3E-4AED-A720-CF6DC10A0D90}" dt="2021-10-21T00:32:17.044" v="981"/>
        <pc:sldMkLst>
          <pc:docMk/>
          <pc:sldMk cId="522640876" sldId="491"/>
        </pc:sldMkLst>
      </pc:sldChg>
      <pc:sldChg chg="del">
        <pc:chgData name="匡宏宇" userId="6226a253-862e-4062-9583-ca90ef3a886f" providerId="ADAL" clId="{5C794FB3-4F3E-4AED-A720-CF6DC10A0D90}" dt="2021-10-21T00:32:34.944" v="982" actId="47"/>
        <pc:sldMkLst>
          <pc:docMk/>
          <pc:sldMk cId="596533631" sldId="492"/>
        </pc:sldMkLst>
      </pc:sldChg>
      <pc:sldChg chg="add del modAnim">
        <pc:chgData name="匡宏宇" userId="6226a253-862e-4062-9583-ca90ef3a886f" providerId="ADAL" clId="{5C794FB3-4F3E-4AED-A720-CF6DC10A0D90}" dt="2021-10-25T01:04:28.956" v="3634" actId="47"/>
        <pc:sldMkLst>
          <pc:docMk/>
          <pc:sldMk cId="1208821328" sldId="494"/>
        </pc:sldMkLst>
      </pc:sldChg>
      <pc:sldChg chg="del">
        <pc:chgData name="匡宏宇" userId="6226a253-862e-4062-9583-ca90ef3a886f" providerId="ADAL" clId="{5C794FB3-4F3E-4AED-A720-CF6DC10A0D90}" dt="2021-10-21T00:16:37.755" v="174" actId="2696"/>
        <pc:sldMkLst>
          <pc:docMk/>
          <pc:sldMk cId="1883975637" sldId="494"/>
        </pc:sldMkLst>
      </pc:sldChg>
      <pc:sldChg chg="modSp mod modAnim">
        <pc:chgData name="匡宏宇" userId="6226a253-862e-4062-9583-ca90ef3a886f" providerId="ADAL" clId="{5C794FB3-4F3E-4AED-A720-CF6DC10A0D90}" dt="2021-10-21T00:21:15.647" v="364" actId="27636"/>
        <pc:sldMkLst>
          <pc:docMk/>
          <pc:sldMk cId="1358243037" sldId="495"/>
        </pc:sldMkLst>
        <pc:spChg chg="mod">
          <ac:chgData name="匡宏宇" userId="6226a253-862e-4062-9583-ca90ef3a886f" providerId="ADAL" clId="{5C794FB3-4F3E-4AED-A720-CF6DC10A0D90}" dt="2021-10-21T00:21:15.647" v="364" actId="27636"/>
          <ac:spMkLst>
            <pc:docMk/>
            <pc:sldMk cId="1358243037" sldId="495"/>
            <ac:spMk id="3" creationId="{C5A83788-4D4D-4AAF-9730-DE7D4FA0DE71}"/>
          </ac:spMkLst>
        </pc:spChg>
      </pc:sldChg>
      <pc:sldChg chg="del">
        <pc:chgData name="匡宏宇" userId="6226a253-862e-4062-9583-ca90ef3a886f" providerId="ADAL" clId="{5C794FB3-4F3E-4AED-A720-CF6DC10A0D90}" dt="2021-10-21T00:16:34.564" v="173" actId="2696"/>
        <pc:sldMkLst>
          <pc:docMk/>
          <pc:sldMk cId="384019706" sldId="496"/>
        </pc:sldMkLst>
      </pc:sldChg>
      <pc:sldChg chg="modSp add del mod">
        <pc:chgData name="匡宏宇" userId="6226a253-862e-4062-9583-ca90ef3a886f" providerId="ADAL" clId="{5C794FB3-4F3E-4AED-A720-CF6DC10A0D90}" dt="2021-10-25T01:04:28.956" v="3634" actId="47"/>
        <pc:sldMkLst>
          <pc:docMk/>
          <pc:sldMk cId="1346997362" sldId="496"/>
        </pc:sldMkLst>
        <pc:spChg chg="mod">
          <ac:chgData name="匡宏宇" userId="6226a253-862e-4062-9583-ca90ef3a886f" providerId="ADAL" clId="{5C794FB3-4F3E-4AED-A720-CF6DC10A0D90}" dt="2021-10-21T01:12:39.959" v="3501" actId="1076"/>
          <ac:spMkLst>
            <pc:docMk/>
            <pc:sldMk cId="1346997362" sldId="496"/>
            <ac:spMk id="5" creationId="{E9CF7B0F-3A78-41F8-8676-0CD2E8F87CA7}"/>
          </ac:spMkLst>
        </pc:spChg>
        <pc:spChg chg="mod">
          <ac:chgData name="匡宏宇" userId="6226a253-862e-4062-9583-ca90ef3a886f" providerId="ADAL" clId="{5C794FB3-4F3E-4AED-A720-CF6DC10A0D90}" dt="2021-10-21T01:11:49.618" v="3487" actId="14100"/>
          <ac:spMkLst>
            <pc:docMk/>
            <pc:sldMk cId="1346997362" sldId="496"/>
            <ac:spMk id="6" creationId="{D4CC27B6-F7BF-4A3F-A25B-B2454432CF6D}"/>
          </ac:spMkLst>
        </pc:spChg>
        <pc:spChg chg="mod">
          <ac:chgData name="匡宏宇" userId="6226a253-862e-4062-9583-ca90ef3a886f" providerId="ADAL" clId="{5C794FB3-4F3E-4AED-A720-CF6DC10A0D90}" dt="2021-10-21T01:11:32.177" v="3480" actId="1076"/>
          <ac:spMkLst>
            <pc:docMk/>
            <pc:sldMk cId="1346997362" sldId="496"/>
            <ac:spMk id="9" creationId="{2BE15659-76F6-4AE8-9454-E6DFE9D9C9C4}"/>
          </ac:spMkLst>
        </pc:spChg>
        <pc:spChg chg="mod">
          <ac:chgData name="匡宏宇" userId="6226a253-862e-4062-9583-ca90ef3a886f" providerId="ADAL" clId="{5C794FB3-4F3E-4AED-A720-CF6DC10A0D90}" dt="2021-10-21T01:12:49.121" v="3514" actId="1038"/>
          <ac:spMkLst>
            <pc:docMk/>
            <pc:sldMk cId="1346997362" sldId="496"/>
            <ac:spMk id="10" creationId="{6CDCDBD6-8791-4581-B44C-545E65E946B5}"/>
          </ac:spMkLst>
        </pc:spChg>
        <pc:picChg chg="mod">
          <ac:chgData name="匡宏宇" userId="6226a253-862e-4062-9583-ca90ef3a886f" providerId="ADAL" clId="{5C794FB3-4F3E-4AED-A720-CF6DC10A0D90}" dt="2021-10-21T01:12:32.838" v="3500" actId="1076"/>
          <ac:picMkLst>
            <pc:docMk/>
            <pc:sldMk cId="1346997362" sldId="496"/>
            <ac:picMk id="4" creationId="{9A0156E1-E965-46F8-8998-44F47AD5A168}"/>
          </ac:picMkLst>
        </pc:picChg>
      </pc:sldChg>
      <pc:sldChg chg="modSp new mod">
        <pc:chgData name="匡宏宇" userId="6226a253-862e-4062-9583-ca90ef3a886f" providerId="ADAL" clId="{5C794FB3-4F3E-4AED-A720-CF6DC10A0D90}" dt="2021-10-21T01:14:03.074" v="3558"/>
        <pc:sldMkLst>
          <pc:docMk/>
          <pc:sldMk cId="1909920363" sldId="498"/>
        </pc:sldMkLst>
        <pc:spChg chg="mod">
          <ac:chgData name="匡宏宇" userId="6226a253-862e-4062-9583-ca90ef3a886f" providerId="ADAL" clId="{5C794FB3-4F3E-4AED-A720-CF6DC10A0D90}" dt="2021-10-21T00:56:54.192" v="2908" actId="14100"/>
          <ac:spMkLst>
            <pc:docMk/>
            <pc:sldMk cId="1909920363" sldId="498"/>
            <ac:spMk id="2" creationId="{687998AC-7B0C-4CBE-9E14-151A26FBA363}"/>
          </ac:spMkLst>
        </pc:spChg>
        <pc:spChg chg="mod">
          <ac:chgData name="匡宏宇" userId="6226a253-862e-4062-9583-ca90ef3a886f" providerId="ADAL" clId="{5C794FB3-4F3E-4AED-A720-CF6DC10A0D90}" dt="2021-10-21T01:14:03.074" v="3558"/>
          <ac:spMkLst>
            <pc:docMk/>
            <pc:sldMk cId="1909920363" sldId="498"/>
            <ac:spMk id="3" creationId="{900DAA69-31E7-41F0-84E9-822E8EC37008}"/>
          </ac:spMkLst>
        </pc:spChg>
      </pc:sldChg>
      <pc:sldChg chg="add">
        <pc:chgData name="匡宏宇" userId="6226a253-862e-4062-9583-ca90ef3a886f" providerId="ADAL" clId="{5C794FB3-4F3E-4AED-A720-CF6DC10A0D90}" dt="2021-10-21T00:57:49.599" v="2909"/>
        <pc:sldMkLst>
          <pc:docMk/>
          <pc:sldMk cId="3274341062" sldId="499"/>
        </pc:sldMkLst>
      </pc:sldChg>
      <pc:sldChg chg="modSp add del">
        <pc:chgData name="匡宏宇" userId="6226a253-862e-4062-9583-ca90ef3a886f" providerId="ADAL" clId="{5C794FB3-4F3E-4AED-A720-CF6DC10A0D90}" dt="2021-10-25T01:04:28.956" v="3634" actId="47"/>
        <pc:sldMkLst>
          <pc:docMk/>
          <pc:sldMk cId="1217670815" sldId="500"/>
        </pc:sldMkLst>
        <pc:spChg chg="mod">
          <ac:chgData name="匡宏宇" userId="6226a253-862e-4062-9583-ca90ef3a886f" providerId="ADAL" clId="{5C794FB3-4F3E-4AED-A720-CF6DC10A0D90}" dt="2021-10-21T05:44:23.391" v="3633"/>
          <ac:spMkLst>
            <pc:docMk/>
            <pc:sldMk cId="1217670815" sldId="500"/>
            <ac:spMk id="3" creationId="{CBAC3F54-E367-4109-99B2-A9E52AD4B70F}"/>
          </ac:spMkLst>
        </pc:spChg>
      </pc:sldChg>
      <pc:sldChg chg="add del">
        <pc:chgData name="匡宏宇" userId="6226a253-862e-4062-9583-ca90ef3a886f" providerId="ADAL" clId="{5C794FB3-4F3E-4AED-A720-CF6DC10A0D90}" dt="2021-10-25T01:04:28.956" v="3634" actId="47"/>
        <pc:sldMkLst>
          <pc:docMk/>
          <pc:sldMk cId="2865057019" sldId="501"/>
        </pc:sldMkLst>
      </pc:sldChg>
      <pc:sldChg chg="modSp add del mod modAnim">
        <pc:chgData name="匡宏宇" userId="6226a253-862e-4062-9583-ca90ef3a886f" providerId="ADAL" clId="{5C794FB3-4F3E-4AED-A720-CF6DC10A0D90}" dt="2021-10-25T01:04:28.956" v="3634" actId="47"/>
        <pc:sldMkLst>
          <pc:docMk/>
          <pc:sldMk cId="1226887366" sldId="502"/>
        </pc:sldMkLst>
        <pc:spChg chg="mod">
          <ac:chgData name="匡宏宇" userId="6226a253-862e-4062-9583-ca90ef3a886f" providerId="ADAL" clId="{5C794FB3-4F3E-4AED-A720-CF6DC10A0D90}" dt="2021-10-21T01:06:38.837" v="3474" actId="14100"/>
          <ac:spMkLst>
            <pc:docMk/>
            <pc:sldMk cId="1226887366" sldId="502"/>
            <ac:spMk id="2" creationId="{97218A4B-6A46-4BC7-B9A1-90157117FDE6}"/>
          </ac:spMkLst>
        </pc:spChg>
        <pc:spChg chg="mod">
          <ac:chgData name="匡宏宇" userId="6226a253-862e-4062-9583-ca90ef3a886f" providerId="ADAL" clId="{5C794FB3-4F3E-4AED-A720-CF6DC10A0D90}" dt="2021-10-21T01:06:35.850" v="3473" actId="14100"/>
          <ac:spMkLst>
            <pc:docMk/>
            <pc:sldMk cId="1226887366" sldId="502"/>
            <ac:spMk id="3" creationId="{103D16E3-DC6E-4282-8AEC-43C7E88A4EC5}"/>
          </ac:spMkLst>
        </pc:spChg>
      </pc:sldChg>
      <pc:sldChg chg="modSp new del mod">
        <pc:chgData name="匡宏宇" userId="6226a253-862e-4062-9583-ca90ef3a886f" providerId="ADAL" clId="{5C794FB3-4F3E-4AED-A720-CF6DC10A0D90}" dt="2021-10-25T01:04:28.956" v="3634" actId="47"/>
        <pc:sldMkLst>
          <pc:docMk/>
          <pc:sldMk cId="3975262879" sldId="503"/>
        </pc:sldMkLst>
        <pc:spChg chg="mod">
          <ac:chgData name="匡宏宇" userId="6226a253-862e-4062-9583-ca90ef3a886f" providerId="ADAL" clId="{5C794FB3-4F3E-4AED-A720-CF6DC10A0D90}" dt="2021-10-21T01:03:02.257" v="3263"/>
          <ac:spMkLst>
            <pc:docMk/>
            <pc:sldMk cId="3975262879" sldId="503"/>
            <ac:spMk id="2" creationId="{F034492C-A441-4CFD-AEBC-964B13508FF0}"/>
          </ac:spMkLst>
        </pc:spChg>
        <pc:spChg chg="mod">
          <ac:chgData name="匡宏宇" userId="6226a253-862e-4062-9583-ca90ef3a886f" providerId="ADAL" clId="{5C794FB3-4F3E-4AED-A720-CF6DC10A0D90}" dt="2021-10-21T01:03:40.393" v="3274" actId="113"/>
          <ac:spMkLst>
            <pc:docMk/>
            <pc:sldMk cId="3975262879" sldId="503"/>
            <ac:spMk id="3" creationId="{F3EE1317-0857-46AB-A061-E587777A19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B9F54-CF5D-4472-88A1-8A6EC7756409}" type="datetimeFigureOut">
              <a:rPr lang="zh-CN" altLang="en-US" smtClean="0"/>
              <a:t>2021/12/30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B5581-08D6-4AC0-BB83-A478510BBD45}" type="slidenum">
              <a:rPr lang="zh-CN" altLang="en-US" smtClean="0"/>
              <a:t>‹#›</a:t>
            </a:fld>
            <a:endParaRPr lang="zh-CN" altLang="en-US"/>
          </a:p>
        </p:txBody>
      </p:sp>
    </p:spTree>
    <p:extLst>
      <p:ext uri="{BB962C8B-B14F-4D97-AF65-F5344CB8AC3E}">
        <p14:creationId xmlns:p14="http://schemas.microsoft.com/office/powerpoint/2010/main" val="346494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706289-EE24-4ADE-807C-AB59F13588D6}" type="slidenum">
              <a:rPr lang="zh-CN" altLang="en-US" smtClean="0"/>
              <a:t>9</a:t>
            </a:fld>
            <a:endParaRPr lang="zh-CN" altLang="en-US"/>
          </a:p>
        </p:txBody>
      </p:sp>
    </p:spTree>
    <p:extLst>
      <p:ext uri="{BB962C8B-B14F-4D97-AF65-F5344CB8AC3E}">
        <p14:creationId xmlns:p14="http://schemas.microsoft.com/office/powerpoint/2010/main" val="3398017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64462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374019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27745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19278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201647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121943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218991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408038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251936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352576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53EE72F-3FEC-4AAB-B92A-C955AC1E632A}" type="datetimeFigureOut">
              <a:rPr lang="zh-CN" altLang="en-US" smtClean="0"/>
              <a:t>2021/12/30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167845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EE72F-3FEC-4AAB-B92A-C955AC1E632A}" type="datetimeFigureOut">
              <a:rPr lang="zh-CN" altLang="en-US" smtClean="0"/>
              <a:t>2021/12/30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1603497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libili.com/" TargetMode="External"/><Relationship Id="rId2" Type="http://schemas.openxmlformats.org/officeDocument/2006/relationships/hyperlink" Target="https://www.acfun.c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7EFCF-7D17-4C2A-9183-E58DBB4B98EB}"/>
              </a:ext>
            </a:extLst>
          </p:cNvPr>
          <p:cNvSpPr>
            <a:spLocks noGrp="1"/>
          </p:cNvSpPr>
          <p:nvPr>
            <p:ph type="ctrTitle"/>
          </p:nvPr>
        </p:nvSpPr>
        <p:spPr/>
        <p:txBody>
          <a:bodyPr>
            <a:normAutofit fontScale="90000"/>
          </a:bodyPr>
          <a:lstStyle/>
          <a:p>
            <a:r>
              <a:rPr lang="zh-CN" altLang="en-US" dirty="0"/>
              <a:t>需求与商业模式创新</a:t>
            </a:r>
            <a:br>
              <a:rPr lang="en-US" altLang="zh-CN" dirty="0"/>
            </a:br>
            <a:r>
              <a:rPr lang="zh-CN" altLang="en-US" dirty="0"/>
              <a:t>长尾商业模式 </a:t>
            </a:r>
            <a:r>
              <a:rPr lang="en-US" altLang="zh-CN" dirty="0"/>
              <a:t>+ </a:t>
            </a:r>
            <a:r>
              <a:rPr lang="zh-CN" altLang="en-US" dirty="0"/>
              <a:t>客户洞察</a:t>
            </a:r>
          </a:p>
        </p:txBody>
      </p:sp>
      <p:sp>
        <p:nvSpPr>
          <p:cNvPr id="3" name="副标题 2">
            <a:extLst>
              <a:ext uri="{FF2B5EF4-FFF2-40B4-BE49-F238E27FC236}">
                <a16:creationId xmlns:a16="http://schemas.microsoft.com/office/drawing/2014/main" id="{685107F7-2146-4F63-9B7D-008D8D93A9E2}"/>
              </a:ext>
            </a:extLst>
          </p:cNvPr>
          <p:cNvSpPr>
            <a:spLocks noGrp="1"/>
          </p:cNvSpPr>
          <p:nvPr>
            <p:ph type="subTitle" idx="1"/>
          </p:nvPr>
        </p:nvSpPr>
        <p:spPr/>
        <p:txBody>
          <a:bodyPr/>
          <a:lstStyle/>
          <a:p>
            <a:r>
              <a:rPr lang="zh-CN" altLang="en-US" dirty="0"/>
              <a:t>南京大学软件学院 </a:t>
            </a:r>
            <a:r>
              <a:rPr lang="en-US" altLang="zh-CN" dirty="0"/>
              <a:t>– </a:t>
            </a:r>
            <a:r>
              <a:rPr lang="zh-CN" altLang="en-US" dirty="0"/>
              <a:t>匡宏宇</a:t>
            </a:r>
          </a:p>
        </p:txBody>
      </p:sp>
    </p:spTree>
    <p:extLst>
      <p:ext uri="{BB962C8B-B14F-4D97-AF65-F5344CB8AC3E}">
        <p14:creationId xmlns:p14="http://schemas.microsoft.com/office/powerpoint/2010/main" val="43672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EF96E-6F8D-40F2-B7D4-48033F660CA5}"/>
              </a:ext>
            </a:extLst>
          </p:cNvPr>
          <p:cNvSpPr>
            <a:spLocks noGrp="1"/>
          </p:cNvSpPr>
          <p:nvPr>
            <p:ph type="title"/>
          </p:nvPr>
        </p:nvSpPr>
        <p:spPr>
          <a:xfrm>
            <a:off x="449746" y="284330"/>
            <a:ext cx="7886700" cy="583406"/>
          </a:xfrm>
        </p:spPr>
        <p:txBody>
          <a:bodyPr>
            <a:normAutofit fontScale="90000"/>
          </a:bodyPr>
          <a:lstStyle/>
          <a:p>
            <a:r>
              <a:rPr lang="zh-CN" altLang="en-US" dirty="0"/>
              <a:t>长尾商业模式举例：乐高数字在线</a:t>
            </a:r>
          </a:p>
        </p:txBody>
      </p:sp>
      <p:pic>
        <p:nvPicPr>
          <p:cNvPr id="4" name="图片 3">
            <a:extLst>
              <a:ext uri="{FF2B5EF4-FFF2-40B4-BE49-F238E27FC236}">
                <a16:creationId xmlns:a16="http://schemas.microsoft.com/office/drawing/2014/main" id="{55E9A647-3E65-488A-9294-52D2A8D24F1A}"/>
              </a:ext>
            </a:extLst>
          </p:cNvPr>
          <p:cNvPicPr>
            <a:picLocks noChangeAspect="1"/>
          </p:cNvPicPr>
          <p:nvPr/>
        </p:nvPicPr>
        <p:blipFill>
          <a:blip r:embed="rId2"/>
          <a:stretch>
            <a:fillRect/>
          </a:stretch>
        </p:blipFill>
        <p:spPr>
          <a:xfrm>
            <a:off x="669364" y="1083365"/>
            <a:ext cx="7886700" cy="5266307"/>
          </a:xfrm>
          <a:prstGeom prst="rect">
            <a:avLst/>
          </a:prstGeom>
        </p:spPr>
      </p:pic>
      <p:sp>
        <p:nvSpPr>
          <p:cNvPr id="7" name="矩形 6">
            <a:extLst>
              <a:ext uri="{FF2B5EF4-FFF2-40B4-BE49-F238E27FC236}">
                <a16:creationId xmlns:a16="http://schemas.microsoft.com/office/drawing/2014/main" id="{EFF7879E-4C8A-4787-9F5C-9A7B3B6E37AF}"/>
              </a:ext>
            </a:extLst>
          </p:cNvPr>
          <p:cNvSpPr/>
          <p:nvPr/>
        </p:nvSpPr>
        <p:spPr>
          <a:xfrm>
            <a:off x="3549512" y="5990264"/>
            <a:ext cx="5124864" cy="765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r>
              <a:rPr lang="zh-CN" altLang="en-US" sz="2000" dirty="0"/>
              <a:t>生产（本身标准化程度高）与渠道的复用</a:t>
            </a:r>
            <a:endParaRPr lang="en-US" altLang="zh-CN" sz="2000" dirty="0"/>
          </a:p>
          <a:p>
            <a:pPr algn="ctr"/>
            <a:r>
              <a:rPr lang="en-US" altLang="zh-CN" sz="2000" dirty="0"/>
              <a:t>2.</a:t>
            </a:r>
            <a:r>
              <a:rPr lang="zh-CN" altLang="en-US" sz="2000" dirty="0"/>
              <a:t>提高用户忠诚度，挖掘用户额外需求</a:t>
            </a:r>
          </a:p>
        </p:txBody>
      </p:sp>
    </p:spTree>
    <p:extLst>
      <p:ext uri="{BB962C8B-B14F-4D97-AF65-F5344CB8AC3E}">
        <p14:creationId xmlns:p14="http://schemas.microsoft.com/office/powerpoint/2010/main" val="231921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889E6-5BAB-40C8-B2BB-1F4F019A1D7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6AAA67E-08F4-4B66-B1C2-83CC4AF31168}"/>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E9B1C13F-ABD0-42DF-9559-E7DF54153CDF}"/>
              </a:ext>
            </a:extLst>
          </p:cNvPr>
          <p:cNvPicPr>
            <a:picLocks noChangeAspect="1"/>
          </p:cNvPicPr>
          <p:nvPr/>
        </p:nvPicPr>
        <p:blipFill>
          <a:blip r:embed="rId2"/>
          <a:stretch>
            <a:fillRect/>
          </a:stretch>
        </p:blipFill>
        <p:spPr>
          <a:xfrm>
            <a:off x="1431235" y="750465"/>
            <a:ext cx="6134928" cy="5357070"/>
          </a:xfrm>
          <a:prstGeom prst="rect">
            <a:avLst/>
          </a:prstGeom>
        </p:spPr>
      </p:pic>
      <p:sp>
        <p:nvSpPr>
          <p:cNvPr id="5" name="矩形 4">
            <a:extLst>
              <a:ext uri="{FF2B5EF4-FFF2-40B4-BE49-F238E27FC236}">
                <a16:creationId xmlns:a16="http://schemas.microsoft.com/office/drawing/2014/main" id="{20548E14-CAD7-4D23-A115-36197FC90998}"/>
              </a:ext>
            </a:extLst>
          </p:cNvPr>
          <p:cNvSpPr/>
          <p:nvPr/>
        </p:nvSpPr>
        <p:spPr>
          <a:xfrm>
            <a:off x="3637721" y="844672"/>
            <a:ext cx="2355575" cy="115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提供宽范围非热销品，与热销品共存</a:t>
            </a:r>
            <a:br>
              <a:rPr lang="en-US" altLang="zh-CN" dirty="0"/>
            </a:br>
            <a:r>
              <a:rPr lang="en-US" altLang="zh-CN" dirty="0"/>
              <a:t>2.</a:t>
            </a:r>
            <a:r>
              <a:rPr lang="zh-CN" altLang="en-US" dirty="0"/>
              <a:t>也可能基于用户创造，并由平台支持</a:t>
            </a:r>
          </a:p>
        </p:txBody>
      </p:sp>
      <p:sp>
        <p:nvSpPr>
          <p:cNvPr id="6" name="矩形 5">
            <a:extLst>
              <a:ext uri="{FF2B5EF4-FFF2-40B4-BE49-F238E27FC236}">
                <a16:creationId xmlns:a16="http://schemas.microsoft.com/office/drawing/2014/main" id="{4465359A-673A-49A0-9D18-93C55D351B6F}"/>
              </a:ext>
            </a:extLst>
          </p:cNvPr>
          <p:cNvSpPr/>
          <p:nvPr/>
        </p:nvSpPr>
        <p:spPr>
          <a:xfrm>
            <a:off x="4494969" y="2032396"/>
            <a:ext cx="4569517" cy="66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需要同时找到小众客户和小众产品提供者（拥抱自主音乐人的网易云音乐，</a:t>
            </a:r>
            <a:r>
              <a:rPr lang="en-US" altLang="zh-CN" dirty="0"/>
              <a:t>Steam</a:t>
            </a:r>
            <a:r>
              <a:rPr lang="zh-CN" altLang="en-US" dirty="0"/>
              <a:t>）</a:t>
            </a:r>
          </a:p>
        </p:txBody>
      </p:sp>
      <p:sp>
        <p:nvSpPr>
          <p:cNvPr id="7" name="矩形 6">
            <a:extLst>
              <a:ext uri="{FF2B5EF4-FFF2-40B4-BE49-F238E27FC236}">
                <a16:creationId xmlns:a16="http://schemas.microsoft.com/office/drawing/2014/main" id="{D4BC16E5-8868-4E1C-AEC4-07350F12B0B3}"/>
              </a:ext>
            </a:extLst>
          </p:cNvPr>
          <p:cNvSpPr/>
          <p:nvPr/>
        </p:nvSpPr>
        <p:spPr>
          <a:xfrm>
            <a:off x="3973166" y="3866451"/>
            <a:ext cx="3043860" cy="66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依赖于多边平台（互联网）去连接小众客户和产品</a:t>
            </a:r>
          </a:p>
        </p:txBody>
      </p:sp>
      <p:sp>
        <p:nvSpPr>
          <p:cNvPr id="8" name="矩形 7">
            <a:extLst>
              <a:ext uri="{FF2B5EF4-FFF2-40B4-BE49-F238E27FC236}">
                <a16:creationId xmlns:a16="http://schemas.microsoft.com/office/drawing/2014/main" id="{A0EC4950-2DA7-48ED-A368-854048C5495E}"/>
              </a:ext>
            </a:extLst>
          </p:cNvPr>
          <p:cNvSpPr/>
          <p:nvPr/>
        </p:nvSpPr>
        <p:spPr>
          <a:xfrm>
            <a:off x="4711148" y="4662495"/>
            <a:ext cx="4278796" cy="66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收入来源五花八门 </a:t>
            </a:r>
            <a:r>
              <a:rPr lang="en-US" altLang="zh-CN" dirty="0"/>
              <a:t>- </a:t>
            </a:r>
            <a:r>
              <a:rPr lang="zh-CN" altLang="en-US" dirty="0"/>
              <a:t>广告、产品销售、订阅费（</a:t>
            </a:r>
            <a:r>
              <a:rPr lang="en-US" altLang="zh-CN" dirty="0"/>
              <a:t>B</a:t>
            </a:r>
            <a:r>
              <a:rPr lang="zh-CN" altLang="en-US" dirty="0"/>
              <a:t>站</a:t>
            </a:r>
            <a:r>
              <a:rPr lang="en-US" altLang="zh-CN" dirty="0"/>
              <a:t>Up</a:t>
            </a:r>
            <a:r>
              <a:rPr lang="zh-CN" altLang="en-US" dirty="0"/>
              <a:t>主收益）</a:t>
            </a:r>
          </a:p>
        </p:txBody>
      </p:sp>
    </p:spTree>
    <p:extLst>
      <p:ext uri="{BB962C8B-B14F-4D97-AF65-F5344CB8AC3E}">
        <p14:creationId xmlns:p14="http://schemas.microsoft.com/office/powerpoint/2010/main" val="2793184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C7C2D-8B1D-43DC-BE58-8AB823A6D3DD}"/>
              </a:ext>
            </a:extLst>
          </p:cNvPr>
          <p:cNvSpPr>
            <a:spLocks noGrp="1"/>
          </p:cNvSpPr>
          <p:nvPr>
            <p:ph type="title"/>
          </p:nvPr>
        </p:nvSpPr>
        <p:spPr>
          <a:xfrm>
            <a:off x="1560443" y="156405"/>
            <a:ext cx="7504044" cy="723489"/>
          </a:xfrm>
        </p:spPr>
        <p:txBody>
          <a:bodyPr>
            <a:normAutofit/>
          </a:bodyPr>
          <a:lstStyle/>
          <a:p>
            <a:r>
              <a:rPr lang="zh-CN" altLang="en-US" sz="3600" dirty="0"/>
              <a:t>长尾模式补充：流行原因与发展趋势</a:t>
            </a:r>
          </a:p>
        </p:txBody>
      </p:sp>
      <p:sp>
        <p:nvSpPr>
          <p:cNvPr id="3" name="内容占位符 2">
            <a:extLst>
              <a:ext uri="{FF2B5EF4-FFF2-40B4-BE49-F238E27FC236}">
                <a16:creationId xmlns:a16="http://schemas.microsoft.com/office/drawing/2014/main" id="{EFD23BD2-CCAF-4EDA-B7BC-B2EB8C87B29D}"/>
              </a:ext>
            </a:extLst>
          </p:cNvPr>
          <p:cNvSpPr>
            <a:spLocks noGrp="1"/>
          </p:cNvSpPr>
          <p:nvPr>
            <p:ph idx="1"/>
          </p:nvPr>
        </p:nvSpPr>
        <p:spPr>
          <a:xfrm>
            <a:off x="1" y="1181819"/>
            <a:ext cx="9144000" cy="5451894"/>
          </a:xfrm>
        </p:spPr>
        <p:txBody>
          <a:bodyPr>
            <a:normAutofit fontScale="77500" lnSpcReduction="20000"/>
          </a:bodyPr>
          <a:lstStyle/>
          <a:p>
            <a:r>
              <a:rPr lang="zh-CN" altLang="en-US" dirty="0"/>
              <a:t>大量行业都有“长尾”的趋势</a:t>
            </a:r>
            <a:endParaRPr lang="en-US" altLang="zh-CN" dirty="0"/>
          </a:p>
          <a:p>
            <a:pPr lvl="1"/>
            <a:r>
              <a:rPr lang="zh-CN" altLang="en-US" dirty="0"/>
              <a:t>视听类节目：传统影视公司 </a:t>
            </a:r>
            <a:r>
              <a:rPr lang="en-US" altLang="zh-CN" dirty="0"/>
              <a:t>– </a:t>
            </a:r>
            <a:r>
              <a:rPr lang="zh-CN" altLang="en-US" dirty="0"/>
              <a:t>平台自制剧 </a:t>
            </a:r>
            <a:r>
              <a:rPr lang="en-US" altLang="zh-CN" dirty="0"/>
              <a:t>– </a:t>
            </a:r>
            <a:r>
              <a:rPr lang="zh-CN" altLang="en-US" dirty="0"/>
              <a:t>平台自制综艺</a:t>
            </a:r>
            <a:r>
              <a:rPr lang="en-US" altLang="zh-CN" dirty="0"/>
              <a:t> – (P)UGC</a:t>
            </a:r>
          </a:p>
          <a:p>
            <a:pPr lvl="1"/>
            <a:r>
              <a:rPr lang="zh-CN" altLang="en-US" dirty="0"/>
              <a:t>娱乐圈：“四大天王” </a:t>
            </a:r>
            <a:r>
              <a:rPr lang="en-US" altLang="zh-CN" dirty="0"/>
              <a:t>– </a:t>
            </a:r>
            <a:r>
              <a:rPr lang="zh-CN" altLang="en-US" dirty="0"/>
              <a:t>流量明星</a:t>
            </a:r>
            <a:endParaRPr lang="en-US" altLang="zh-CN" dirty="0"/>
          </a:p>
          <a:p>
            <a:pPr lvl="1"/>
            <a:r>
              <a:rPr lang="zh-CN" altLang="en-US" dirty="0"/>
              <a:t>各类消费品的联名款、众筹、定制</a:t>
            </a:r>
            <a:endParaRPr lang="en-US" altLang="zh-CN" dirty="0"/>
          </a:p>
          <a:p>
            <a:pPr lvl="2"/>
            <a:r>
              <a:rPr lang="zh-CN" altLang="en-US" sz="2400" dirty="0"/>
              <a:t>游戏里的各类皮肤和不影响游戏平衡的小道具</a:t>
            </a:r>
            <a:endParaRPr lang="en-US" altLang="zh-CN" sz="2400" dirty="0"/>
          </a:p>
          <a:p>
            <a:pPr lvl="2"/>
            <a:r>
              <a:rPr lang="zh-CN" altLang="en-US" sz="2400" dirty="0"/>
              <a:t>智能手机基于自选</a:t>
            </a:r>
            <a:r>
              <a:rPr lang="en-US" altLang="zh-CN" sz="2400" dirty="0"/>
              <a:t>APP</a:t>
            </a:r>
            <a:r>
              <a:rPr lang="zh-CN" altLang="en-US" sz="2400" dirty="0"/>
              <a:t>实现远超功能机的定制化与个性化（例：手机主题）</a:t>
            </a:r>
            <a:endParaRPr lang="en-US" altLang="zh-CN" sz="2400" dirty="0"/>
          </a:p>
          <a:p>
            <a:endParaRPr lang="en-US" altLang="zh-CN" sz="100" dirty="0"/>
          </a:p>
          <a:p>
            <a:r>
              <a:rPr lang="zh-CN" altLang="en-US" dirty="0"/>
              <a:t>原因（再次总结）</a:t>
            </a:r>
            <a:endParaRPr lang="en-US" altLang="zh-CN" dirty="0"/>
          </a:p>
          <a:p>
            <a:pPr lvl="1"/>
            <a:r>
              <a:rPr lang="zh-CN" altLang="en-US" dirty="0"/>
              <a:t>消费端：个人主义流行与社会物资丰富导致的需求释放</a:t>
            </a:r>
            <a:endParaRPr lang="en-US" altLang="zh-CN" dirty="0"/>
          </a:p>
          <a:p>
            <a:pPr lvl="1"/>
            <a:r>
              <a:rPr lang="zh-CN" altLang="en-US" dirty="0"/>
              <a:t>生产端：生产、设计与渠道在效率上的不断提升使得产销能力工具化、服务化</a:t>
            </a:r>
            <a:endParaRPr lang="en-US" altLang="zh-CN" dirty="0"/>
          </a:p>
          <a:p>
            <a:pPr lvl="2"/>
            <a:r>
              <a:rPr lang="zh-CN" altLang="en-US" sz="2300" i="1" dirty="0"/>
              <a:t>复用生产和渠道，</a:t>
            </a:r>
            <a:r>
              <a:rPr lang="zh-CN" altLang="en-US" sz="2300" b="1" i="1" dirty="0"/>
              <a:t>可以和热销品并存</a:t>
            </a:r>
            <a:r>
              <a:rPr lang="zh-CN" altLang="en-US" sz="2300" i="1" dirty="0"/>
              <a:t>（长尾模式背后往往有大公司的影子）</a:t>
            </a:r>
            <a:endParaRPr lang="en-US" altLang="zh-CN" sz="2300" i="1" dirty="0"/>
          </a:p>
          <a:p>
            <a:pPr lvl="1"/>
            <a:r>
              <a:rPr lang="zh-CN" altLang="en-US" b="1" dirty="0"/>
              <a:t>渠道端：互联网技术不断发展</a:t>
            </a:r>
            <a:r>
              <a:rPr lang="zh-CN" altLang="en-US" dirty="0"/>
              <a:t>导致的供需双方匹配更加便利</a:t>
            </a:r>
            <a:endParaRPr lang="en-US" altLang="zh-CN" dirty="0"/>
          </a:p>
          <a:p>
            <a:pPr lvl="1"/>
            <a:r>
              <a:rPr lang="zh-CN" altLang="en-US" b="1" dirty="0"/>
              <a:t>社会端：人类社会中的流行因素与趋势三年一小变、五年一大变</a:t>
            </a:r>
            <a:endParaRPr lang="en-US" altLang="zh-CN" b="1" dirty="0"/>
          </a:p>
          <a:p>
            <a:pPr marL="457200" lvl="1" indent="0">
              <a:buNone/>
            </a:pPr>
            <a:endParaRPr lang="zh-CN" altLang="en-US" sz="100" dirty="0"/>
          </a:p>
          <a:p>
            <a:r>
              <a:rPr lang="zh-CN" altLang="en-US" dirty="0"/>
              <a:t>长尾模式的共性与发展趋势</a:t>
            </a:r>
            <a:endParaRPr lang="en-US" altLang="zh-CN" dirty="0"/>
          </a:p>
          <a:p>
            <a:pPr lvl="1"/>
            <a:r>
              <a:rPr lang="zh-CN" altLang="en-US" dirty="0"/>
              <a:t>对生产环节（含渠道）的标准化程度要求较高（媒体、影视、游戏、一般日用品、食品、服饰）</a:t>
            </a:r>
            <a:endParaRPr lang="en-US" altLang="zh-CN" dirty="0"/>
          </a:p>
          <a:p>
            <a:pPr lvl="1"/>
            <a:r>
              <a:rPr lang="zh-CN" altLang="en-US" dirty="0"/>
              <a:t>（除创意、构思之外）生产设计环节一般仍依赖于大型厂家，渠道依赖互联网（社区也可能是创意、构思的来源）</a:t>
            </a:r>
            <a:endParaRPr lang="en-US" altLang="zh-CN" dirty="0"/>
          </a:p>
          <a:p>
            <a:pPr lvl="1"/>
            <a:r>
              <a:rPr lang="zh-CN" altLang="en-US" b="1" dirty="0"/>
              <a:t>“长尾之后”：突破因传统生产、设计、营销导致的二八曲线，长尾部分扁平化；形成若干“小众中心”，并分别向“大众中心”转化</a:t>
            </a:r>
            <a:endParaRPr lang="en-US" altLang="zh-CN" b="1" dirty="0"/>
          </a:p>
          <a:p>
            <a:endParaRPr lang="en-US" altLang="zh-CN" sz="100" dirty="0"/>
          </a:p>
        </p:txBody>
      </p:sp>
    </p:spTree>
    <p:extLst>
      <p:ext uri="{BB962C8B-B14F-4D97-AF65-F5344CB8AC3E}">
        <p14:creationId xmlns:p14="http://schemas.microsoft.com/office/powerpoint/2010/main" val="52513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wipe(down)">
                                      <p:cBhvr>
                                        <p:cTn id="30" dur="500"/>
                                        <p:tgtEl>
                                          <p:spTgt spid="3">
                                            <p:txEl>
                                              <p:pRg st="11" end="1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wipe(down)">
                                      <p:cBhvr>
                                        <p:cTn id="33" dur="500"/>
                                        <p:tgtEl>
                                          <p:spTgt spid="3">
                                            <p:txEl>
                                              <p:pRg st="12" end="1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animEffect transition="in" filter="wipe(down)">
                                      <p:cBhvr>
                                        <p:cTn id="41" dur="500"/>
                                        <p:tgtEl>
                                          <p:spTgt spid="3">
                                            <p:txEl>
                                              <p:pRg st="15" end="15"/>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6" end="16"/>
                                            </p:txEl>
                                          </p:spTgt>
                                        </p:tgtEl>
                                        <p:attrNameLst>
                                          <p:attrName>style.visibility</p:attrName>
                                        </p:attrNameLst>
                                      </p:cBhvr>
                                      <p:to>
                                        <p:strVal val="visible"/>
                                      </p:to>
                                    </p:set>
                                    <p:animEffect transition="in" filter="wipe(down)">
                                      <p:cBhvr>
                                        <p:cTn id="44" dur="500"/>
                                        <p:tgtEl>
                                          <p:spTgt spid="3">
                                            <p:txEl>
                                              <p:pRg st="16" end="16"/>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animEffect transition="in" filter="wipe(down)">
                                      <p:cBhvr>
                                        <p:cTn id="47"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98AC-7B0C-4CBE-9E14-151A26FBA363}"/>
              </a:ext>
            </a:extLst>
          </p:cNvPr>
          <p:cNvSpPr>
            <a:spLocks noGrp="1"/>
          </p:cNvSpPr>
          <p:nvPr>
            <p:ph type="title"/>
          </p:nvPr>
        </p:nvSpPr>
        <p:spPr>
          <a:xfrm>
            <a:off x="628650" y="365126"/>
            <a:ext cx="7886700" cy="1032353"/>
          </a:xfrm>
        </p:spPr>
        <p:txBody>
          <a:bodyPr/>
          <a:lstStyle/>
          <a:p>
            <a:r>
              <a:rPr lang="en-US" altLang="zh-CN" dirty="0"/>
              <a:t>“</a:t>
            </a:r>
            <a:r>
              <a:rPr lang="zh-CN" altLang="en-US" dirty="0"/>
              <a:t>长尾的平台</a:t>
            </a:r>
            <a:r>
              <a:rPr lang="en-US" altLang="zh-CN" dirty="0"/>
              <a:t>”</a:t>
            </a:r>
            <a:r>
              <a:rPr lang="zh-CN" altLang="en-US" dirty="0"/>
              <a:t>与“平台的长尾”</a:t>
            </a:r>
          </a:p>
        </p:txBody>
      </p:sp>
      <p:sp>
        <p:nvSpPr>
          <p:cNvPr id="3" name="内容占位符 2">
            <a:extLst>
              <a:ext uri="{FF2B5EF4-FFF2-40B4-BE49-F238E27FC236}">
                <a16:creationId xmlns:a16="http://schemas.microsoft.com/office/drawing/2014/main" id="{900DAA69-31E7-41F0-84E9-822E8EC37008}"/>
              </a:ext>
            </a:extLst>
          </p:cNvPr>
          <p:cNvSpPr>
            <a:spLocks noGrp="1"/>
          </p:cNvSpPr>
          <p:nvPr>
            <p:ph idx="1"/>
          </p:nvPr>
        </p:nvSpPr>
        <p:spPr>
          <a:xfrm>
            <a:off x="0" y="1604514"/>
            <a:ext cx="9143999" cy="5098212"/>
          </a:xfrm>
        </p:spPr>
        <p:txBody>
          <a:bodyPr>
            <a:normAutofit fontScale="92500"/>
          </a:bodyPr>
          <a:lstStyle/>
          <a:p>
            <a:r>
              <a:rPr lang="zh-CN" altLang="en-US" dirty="0"/>
              <a:t>为长尾内容服务的（主流）平台</a:t>
            </a:r>
            <a:endParaRPr lang="en-US" altLang="zh-CN" dirty="0"/>
          </a:p>
          <a:p>
            <a:pPr lvl="1"/>
            <a:r>
              <a:rPr lang="en-US" altLang="zh-CN" dirty="0"/>
              <a:t>B</a:t>
            </a:r>
            <a:r>
              <a:rPr lang="zh-CN" altLang="en-US" dirty="0"/>
              <a:t>站</a:t>
            </a:r>
            <a:endParaRPr lang="en-US" altLang="zh-CN" dirty="0"/>
          </a:p>
          <a:p>
            <a:pPr lvl="1"/>
            <a:r>
              <a:rPr lang="en-US" altLang="zh-CN" dirty="0"/>
              <a:t>Steam</a:t>
            </a:r>
          </a:p>
          <a:p>
            <a:endParaRPr lang="en-US" altLang="zh-CN" sz="600" dirty="0"/>
          </a:p>
          <a:p>
            <a:r>
              <a:rPr lang="zh-CN" altLang="en-US" dirty="0"/>
              <a:t>与同领域内平台相比属于长尾类型的平台</a:t>
            </a:r>
            <a:endParaRPr lang="en-US" altLang="zh-CN" dirty="0"/>
          </a:p>
          <a:p>
            <a:pPr lvl="1"/>
            <a:r>
              <a:rPr lang="zh-CN" altLang="en-US" b="1" dirty="0"/>
              <a:t>社交软件基于场景的“生态位”：</a:t>
            </a:r>
            <a:r>
              <a:rPr lang="zh-CN" altLang="en-US" dirty="0"/>
              <a:t>微信、</a:t>
            </a:r>
            <a:r>
              <a:rPr lang="en-US" altLang="zh-CN" dirty="0"/>
              <a:t>QQ</a:t>
            </a:r>
            <a:r>
              <a:rPr lang="zh-CN" altLang="en-US" dirty="0"/>
              <a:t>、</a:t>
            </a:r>
            <a:r>
              <a:rPr lang="en-US" altLang="zh-CN" b="1" dirty="0"/>
              <a:t>Soul</a:t>
            </a:r>
            <a:r>
              <a:rPr lang="zh-CN" altLang="en-US" b="1" dirty="0"/>
              <a:t>、贴吧、陌陌</a:t>
            </a:r>
            <a:r>
              <a:rPr lang="en-US" altLang="zh-CN" b="1" dirty="0"/>
              <a:t>&amp;</a:t>
            </a:r>
            <a:r>
              <a:rPr lang="zh-CN" altLang="en-US" b="1" dirty="0"/>
              <a:t>探探、比心、</a:t>
            </a:r>
            <a:r>
              <a:rPr lang="en-US" altLang="zh-CN" b="1" dirty="0"/>
              <a:t>Blued</a:t>
            </a:r>
            <a:r>
              <a:rPr lang="zh-CN" altLang="en-US" b="1" dirty="0"/>
              <a:t>（母公司蓝城兄弟，</a:t>
            </a:r>
            <a:r>
              <a:rPr lang="en-US" altLang="zh-CN" b="1" dirty="0"/>
              <a:t>7.8</a:t>
            </a:r>
            <a:r>
              <a:rPr lang="zh-CN" altLang="en-US" b="1" dirty="0"/>
              <a:t>纳斯达克上市）、</a:t>
            </a:r>
            <a:r>
              <a:rPr lang="en-US" altLang="zh-CN" b="1" strike="sngStrike" dirty="0"/>
              <a:t> GitHub</a:t>
            </a:r>
            <a:r>
              <a:rPr lang="zh-CN" altLang="en-US" b="1" strike="sngStrike" dirty="0"/>
              <a:t>：女装（</a:t>
            </a:r>
            <a:r>
              <a:rPr lang="en-US" altLang="zh-CN" b="1" strike="sngStrike" dirty="0"/>
              <a:t>2K+ Star</a:t>
            </a:r>
            <a:r>
              <a:rPr lang="zh-CN" altLang="en-US" b="1" strike="sngStrike" dirty="0"/>
              <a:t>）、找工作黑名单</a:t>
            </a:r>
            <a:endParaRPr lang="en-US" altLang="zh-CN" dirty="0"/>
          </a:p>
          <a:p>
            <a:endParaRPr lang="en-US" altLang="zh-CN" sz="500" dirty="0"/>
          </a:p>
          <a:p>
            <a:r>
              <a:rPr lang="zh-CN" altLang="en-US" dirty="0"/>
              <a:t>为长尾内容服务的长尾类型平台</a:t>
            </a:r>
            <a:endParaRPr lang="en-US" altLang="zh-CN" dirty="0"/>
          </a:p>
          <a:p>
            <a:pPr lvl="1"/>
            <a:r>
              <a:rPr lang="en-US" altLang="zh-CN" dirty="0"/>
              <a:t>A</a:t>
            </a:r>
            <a:r>
              <a:rPr lang="zh-CN" altLang="en-US" dirty="0"/>
              <a:t>站：转为专注二次元内容（系统性地从</a:t>
            </a:r>
            <a:r>
              <a:rPr lang="en-US" altLang="zh-CN" dirty="0"/>
              <a:t>B</a:t>
            </a:r>
            <a:r>
              <a:rPr lang="zh-CN" altLang="en-US" dirty="0"/>
              <a:t>站抢番，首页“欢迎回家”）</a:t>
            </a:r>
            <a:endParaRPr lang="en-US" altLang="zh-CN" dirty="0"/>
          </a:p>
          <a:p>
            <a:pPr lvl="2"/>
            <a:r>
              <a:rPr lang="zh-CN" altLang="en-US" dirty="0"/>
              <a:t>背后的大厂：</a:t>
            </a:r>
            <a:r>
              <a:rPr lang="en-US" altLang="zh-CN" dirty="0"/>
              <a:t>2018</a:t>
            </a:r>
            <a:r>
              <a:rPr lang="zh-CN" altLang="en-US" dirty="0"/>
              <a:t>年</a:t>
            </a:r>
            <a:r>
              <a:rPr lang="en-US" altLang="zh-CN" dirty="0"/>
              <a:t>6</a:t>
            </a:r>
            <a:r>
              <a:rPr lang="zh-CN" altLang="en-US" dirty="0"/>
              <a:t>月快手</a:t>
            </a:r>
            <a:r>
              <a:rPr lang="en-US" altLang="zh-CN" dirty="0"/>
              <a:t>10.4</a:t>
            </a:r>
            <a:r>
              <a:rPr lang="zh-CN" altLang="en-US" dirty="0"/>
              <a:t>亿元全资收购（提供全面的技术支持，含架构、运维等），现运营负责人文旻（原网易文学、网易漫画高管，原网易</a:t>
            </a:r>
            <a:r>
              <a:rPr lang="en-US" altLang="zh-CN" dirty="0"/>
              <a:t>LOFTER</a:t>
            </a:r>
            <a:r>
              <a:rPr lang="zh-CN" altLang="en-US" dirty="0"/>
              <a:t>负责人）</a:t>
            </a:r>
            <a:endParaRPr lang="en-US" altLang="zh-CN" dirty="0"/>
          </a:p>
          <a:p>
            <a:pPr lvl="2"/>
            <a:r>
              <a:rPr lang="zh-CN" altLang="en-US" dirty="0"/>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认真你就输啦 </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ω</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ノ</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 ( </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 </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つロ</a:t>
            </a:r>
            <a:r>
              <a:rPr lang="zh-CN" altLang="en-US" dirty="0"/>
              <a:t>” </a:t>
            </a:r>
            <a:r>
              <a:rPr lang="en-US" altLang="zh-CN" dirty="0"/>
              <a:t>vs.</a:t>
            </a:r>
            <a:r>
              <a:rPr lang="zh-CN" altLang="en-US" dirty="0"/>
              <a:t> “</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3"/>
              </a:rPr>
              <a:t>哔哩哔哩 </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3"/>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3"/>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3"/>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3"/>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3"/>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3"/>
              </a:rPr>
              <a:t>つロ 干杯</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3"/>
              </a:rPr>
              <a:t>~</a:t>
            </a:r>
            <a:r>
              <a:rPr lang="zh-CN" altLang="en-US" dirty="0"/>
              <a:t>”</a:t>
            </a:r>
          </a:p>
        </p:txBody>
      </p:sp>
    </p:spTree>
    <p:extLst>
      <p:ext uri="{BB962C8B-B14F-4D97-AF65-F5344CB8AC3E}">
        <p14:creationId xmlns:p14="http://schemas.microsoft.com/office/powerpoint/2010/main" val="190992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AAFA1-723C-4356-84EA-A91F2BACC8D4}"/>
              </a:ext>
            </a:extLst>
          </p:cNvPr>
          <p:cNvSpPr>
            <a:spLocks noGrp="1"/>
          </p:cNvSpPr>
          <p:nvPr>
            <p:ph type="title"/>
          </p:nvPr>
        </p:nvSpPr>
        <p:spPr>
          <a:xfrm>
            <a:off x="628650" y="166344"/>
            <a:ext cx="7886700" cy="777874"/>
          </a:xfrm>
        </p:spPr>
        <p:txBody>
          <a:bodyPr>
            <a:normAutofit fontScale="90000"/>
          </a:bodyPr>
          <a:lstStyle/>
          <a:p>
            <a:r>
              <a:rPr lang="zh-CN" altLang="en-US" dirty="0"/>
              <a:t>行业观察者眼中的年轻流行变化</a:t>
            </a:r>
          </a:p>
        </p:txBody>
      </p:sp>
      <p:sp>
        <p:nvSpPr>
          <p:cNvPr id="3" name="内容占位符 2">
            <a:extLst>
              <a:ext uri="{FF2B5EF4-FFF2-40B4-BE49-F238E27FC236}">
                <a16:creationId xmlns:a16="http://schemas.microsoft.com/office/drawing/2014/main" id="{503F30F1-9EE4-45CF-8037-39B833083D0E}"/>
              </a:ext>
            </a:extLst>
          </p:cNvPr>
          <p:cNvSpPr>
            <a:spLocks noGrp="1"/>
          </p:cNvSpPr>
          <p:nvPr>
            <p:ph idx="1"/>
          </p:nvPr>
        </p:nvSpPr>
        <p:spPr>
          <a:xfrm>
            <a:off x="628650" y="2494721"/>
            <a:ext cx="7886700" cy="4196935"/>
          </a:xfrm>
        </p:spPr>
        <p:txBody>
          <a:bodyPr>
            <a:normAutofit fontScale="85000" lnSpcReduction="20000"/>
          </a:bodyPr>
          <a:lstStyle/>
          <a:p>
            <a:r>
              <a:rPr lang="en-US" altLang="zh-CN" dirty="0"/>
              <a:t>BM</a:t>
            </a:r>
            <a:r>
              <a:rPr lang="zh-CN" altLang="en-US" dirty="0"/>
              <a:t>、</a:t>
            </a:r>
            <a:r>
              <a:rPr lang="en-US" altLang="zh-CN" dirty="0"/>
              <a:t>JK</a:t>
            </a:r>
            <a:r>
              <a:rPr lang="zh-CN" altLang="en-US" dirty="0"/>
              <a:t>、</a:t>
            </a:r>
            <a:r>
              <a:rPr lang="en-US" altLang="zh-CN" dirty="0"/>
              <a:t>Lo</a:t>
            </a:r>
            <a:r>
              <a:rPr lang="zh-CN" altLang="en-US" dirty="0"/>
              <a:t>裙、汉服</a:t>
            </a:r>
            <a:endParaRPr lang="en-US" altLang="zh-CN" dirty="0"/>
          </a:p>
          <a:p>
            <a:pPr lvl="1"/>
            <a:r>
              <a:rPr lang="zh-CN" altLang="en-US" dirty="0"/>
              <a:t>传统成衣的转化</a:t>
            </a:r>
            <a:endParaRPr lang="en-US" altLang="zh-CN" dirty="0"/>
          </a:p>
          <a:p>
            <a:endParaRPr lang="en-US" altLang="zh-CN" sz="100" dirty="0"/>
          </a:p>
          <a:p>
            <a:r>
              <a:rPr lang="zh-CN" altLang="en-US" dirty="0"/>
              <a:t>潮流玩具</a:t>
            </a:r>
            <a:r>
              <a:rPr lang="en-US" altLang="zh-CN" dirty="0"/>
              <a:t>+</a:t>
            </a:r>
            <a:r>
              <a:rPr lang="zh-CN" altLang="en-US" dirty="0"/>
              <a:t>盲盒（</a:t>
            </a:r>
            <a:r>
              <a:rPr lang="en-US" altLang="zh-CN" dirty="0"/>
              <a:t>Pop Mart</a:t>
            </a:r>
            <a:r>
              <a:rPr lang="zh-CN" altLang="en-US" dirty="0"/>
              <a:t>新三板已上市）</a:t>
            </a:r>
            <a:endParaRPr lang="en-US" altLang="zh-CN" dirty="0"/>
          </a:p>
          <a:p>
            <a:pPr lvl="1"/>
            <a:r>
              <a:rPr lang="zh-CN" altLang="en-US" dirty="0"/>
              <a:t>面向儿童玩具的转化</a:t>
            </a:r>
            <a:endParaRPr lang="en-US" altLang="zh-CN" dirty="0"/>
          </a:p>
          <a:p>
            <a:endParaRPr lang="en-US" altLang="zh-CN" sz="100" dirty="0"/>
          </a:p>
          <a:p>
            <a:r>
              <a:rPr lang="zh-CN" altLang="en-US" dirty="0"/>
              <a:t>狼人杀、剧本杀、密室逃脱</a:t>
            </a:r>
            <a:endParaRPr lang="en-US" altLang="zh-CN" dirty="0"/>
          </a:p>
          <a:p>
            <a:pPr lvl="1"/>
            <a:r>
              <a:rPr lang="en-US" altLang="zh-CN" dirty="0"/>
              <a:t>KTV</a:t>
            </a:r>
            <a:r>
              <a:rPr lang="zh-CN" altLang="en-US" dirty="0"/>
              <a:t>的转化</a:t>
            </a:r>
            <a:endParaRPr lang="en-US" altLang="zh-CN" dirty="0"/>
          </a:p>
          <a:p>
            <a:endParaRPr lang="en-US" altLang="zh-CN" sz="100" dirty="0"/>
          </a:p>
          <a:p>
            <a:r>
              <a:rPr lang="zh-CN" altLang="en-US" dirty="0"/>
              <a:t>江南百景图、动物森友会</a:t>
            </a:r>
            <a:endParaRPr lang="en-US" altLang="zh-CN" dirty="0"/>
          </a:p>
          <a:p>
            <a:pPr lvl="1"/>
            <a:r>
              <a:rPr lang="zh-CN" altLang="en-US" dirty="0"/>
              <a:t>竞技类游戏的转化</a:t>
            </a:r>
            <a:endParaRPr lang="en-US" altLang="zh-CN" dirty="0"/>
          </a:p>
          <a:p>
            <a:endParaRPr lang="en-US" altLang="zh-CN" sz="100" dirty="0"/>
          </a:p>
          <a:p>
            <a:r>
              <a:rPr lang="zh-CN" altLang="en-US" b="1" dirty="0"/>
              <a:t>不变的特性：</a:t>
            </a:r>
            <a:r>
              <a:rPr lang="en-US" altLang="zh-CN" b="1" dirty="0"/>
              <a:t>”</a:t>
            </a:r>
            <a:r>
              <a:rPr lang="zh-CN" altLang="en-US" dirty="0"/>
              <a:t>每一代青年都向往独立，追求个性，通过自己的穿着、爱好</a:t>
            </a:r>
            <a:r>
              <a:rPr lang="zh-CN" altLang="en-US" b="1" dirty="0"/>
              <a:t>彰显与众不同，也渴望寻求共性</a:t>
            </a:r>
            <a:r>
              <a:rPr lang="zh-CN" altLang="en-US" dirty="0"/>
              <a:t>。</a:t>
            </a:r>
            <a:r>
              <a:rPr lang="en-US" altLang="zh-CN" dirty="0"/>
              <a:t>……</a:t>
            </a:r>
            <a:r>
              <a:rPr lang="zh-CN" altLang="en-US" dirty="0"/>
              <a:t>毕竟，</a:t>
            </a:r>
            <a:r>
              <a:rPr lang="zh-CN" altLang="en-US" b="1" dirty="0"/>
              <a:t>一代人终将老去，但总有人年轻</a:t>
            </a:r>
            <a:r>
              <a:rPr lang="zh-CN" altLang="en-US" dirty="0"/>
              <a:t>。</a:t>
            </a:r>
            <a:r>
              <a:rPr lang="en-US" altLang="zh-CN" dirty="0"/>
              <a:t>”</a:t>
            </a:r>
            <a:endParaRPr lang="zh-CN" altLang="en-US" dirty="0"/>
          </a:p>
        </p:txBody>
      </p:sp>
      <p:pic>
        <p:nvPicPr>
          <p:cNvPr id="4" name="图片 3">
            <a:extLst>
              <a:ext uri="{FF2B5EF4-FFF2-40B4-BE49-F238E27FC236}">
                <a16:creationId xmlns:a16="http://schemas.microsoft.com/office/drawing/2014/main" id="{43F2080B-D71F-452C-B65E-5C22E19599B4}"/>
              </a:ext>
            </a:extLst>
          </p:cNvPr>
          <p:cNvPicPr>
            <a:picLocks noChangeAspect="1"/>
          </p:cNvPicPr>
          <p:nvPr/>
        </p:nvPicPr>
        <p:blipFill>
          <a:blip r:embed="rId2"/>
          <a:stretch>
            <a:fillRect/>
          </a:stretch>
        </p:blipFill>
        <p:spPr>
          <a:xfrm>
            <a:off x="0" y="978225"/>
            <a:ext cx="9144000" cy="1323474"/>
          </a:xfrm>
          <a:prstGeom prst="rect">
            <a:avLst/>
          </a:prstGeom>
        </p:spPr>
      </p:pic>
    </p:spTree>
    <p:extLst>
      <p:ext uri="{BB962C8B-B14F-4D97-AF65-F5344CB8AC3E}">
        <p14:creationId xmlns:p14="http://schemas.microsoft.com/office/powerpoint/2010/main" val="354556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wipe(down)">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12E0B-1B61-4013-912D-8B45230070CB}"/>
              </a:ext>
            </a:extLst>
          </p:cNvPr>
          <p:cNvSpPr>
            <a:spLocks noGrp="1"/>
          </p:cNvSpPr>
          <p:nvPr>
            <p:ph type="title"/>
          </p:nvPr>
        </p:nvSpPr>
        <p:spPr/>
        <p:txBody>
          <a:bodyPr/>
          <a:lstStyle/>
          <a:p>
            <a:r>
              <a:rPr lang="zh-CN" altLang="en-US" dirty="0"/>
              <a:t>平台与长尾商业模式补充：</a:t>
            </a:r>
            <a:r>
              <a:rPr lang="en-US" altLang="zh-CN" dirty="0"/>
              <a:t>Switch</a:t>
            </a:r>
            <a:r>
              <a:rPr lang="zh-CN" altLang="en-US" dirty="0"/>
              <a:t>时代的任天堂</a:t>
            </a:r>
          </a:p>
        </p:txBody>
      </p:sp>
      <p:sp>
        <p:nvSpPr>
          <p:cNvPr id="3" name="内容占位符 2">
            <a:extLst>
              <a:ext uri="{FF2B5EF4-FFF2-40B4-BE49-F238E27FC236}">
                <a16:creationId xmlns:a16="http://schemas.microsoft.com/office/drawing/2014/main" id="{945D0B09-A6A1-44F7-A5C1-A995F8F60F56}"/>
              </a:ext>
            </a:extLst>
          </p:cNvPr>
          <p:cNvSpPr>
            <a:spLocks noGrp="1"/>
          </p:cNvSpPr>
          <p:nvPr>
            <p:ph idx="1"/>
          </p:nvPr>
        </p:nvSpPr>
        <p:spPr>
          <a:xfrm>
            <a:off x="559077" y="1690689"/>
            <a:ext cx="8167480" cy="5067920"/>
          </a:xfrm>
        </p:spPr>
        <p:txBody>
          <a:bodyPr>
            <a:normAutofit fontScale="70000" lnSpcReduction="20000"/>
          </a:bodyPr>
          <a:lstStyle/>
          <a:p>
            <a:r>
              <a:rPr lang="zh-CN" altLang="en-US" dirty="0"/>
              <a:t>背景</a:t>
            </a:r>
            <a:endParaRPr lang="en-US" altLang="zh-CN" dirty="0"/>
          </a:p>
          <a:p>
            <a:pPr lvl="1"/>
            <a:r>
              <a:rPr lang="en-US" altLang="zh-CN" sz="2600" dirty="0"/>
              <a:t>08</a:t>
            </a:r>
            <a:r>
              <a:rPr lang="zh-CN" altLang="en-US" sz="2600" dirty="0"/>
              <a:t>年之后主机市场萎靡，</a:t>
            </a:r>
            <a:r>
              <a:rPr lang="en-US" altLang="zh-CN" sz="2600" dirty="0"/>
              <a:t>12</a:t>
            </a:r>
            <a:r>
              <a:rPr lang="zh-CN" altLang="en-US" sz="2600" dirty="0"/>
              <a:t>年之后手游市场风靡（</a:t>
            </a:r>
            <a:r>
              <a:rPr lang="en-US" altLang="zh-CN" sz="2600" dirty="0"/>
              <a:t>Supercell</a:t>
            </a:r>
            <a:r>
              <a:rPr lang="zh-CN" altLang="en-US" sz="2600" dirty="0"/>
              <a:t>）</a:t>
            </a:r>
            <a:endParaRPr lang="en-US" altLang="zh-CN" sz="2600" dirty="0"/>
          </a:p>
          <a:p>
            <a:pPr lvl="1"/>
            <a:r>
              <a:rPr lang="en-US" altLang="zh-CN" sz="2600" dirty="0"/>
              <a:t>13</a:t>
            </a:r>
            <a:r>
              <a:rPr lang="zh-CN" altLang="en-US" sz="2600" dirty="0"/>
              <a:t>年日本手游市场规模</a:t>
            </a:r>
            <a:r>
              <a:rPr lang="en-US" altLang="zh-CN" sz="2600" dirty="0"/>
              <a:t>5000</a:t>
            </a:r>
            <a:r>
              <a:rPr lang="zh-CN" altLang="en-US" sz="2600" dirty="0"/>
              <a:t>亿日元，超越主机</a:t>
            </a:r>
            <a:r>
              <a:rPr lang="en-US" altLang="zh-CN" sz="2600" dirty="0"/>
              <a:t>+</a:t>
            </a:r>
            <a:r>
              <a:rPr lang="zh-CN" altLang="en-US" sz="2600" dirty="0"/>
              <a:t>主机游戏</a:t>
            </a:r>
            <a:endParaRPr lang="en-US" altLang="zh-CN" sz="2600" dirty="0"/>
          </a:p>
          <a:p>
            <a:pPr lvl="1"/>
            <a:r>
              <a:rPr lang="en-US" altLang="zh-CN" sz="2600" dirty="0"/>
              <a:t>2014</a:t>
            </a:r>
            <a:r>
              <a:rPr lang="zh-CN" altLang="en-US" sz="2600" dirty="0"/>
              <a:t>年智能手机上市</a:t>
            </a:r>
            <a:r>
              <a:rPr lang="en-US" altLang="zh-CN" sz="2600" dirty="0"/>
              <a:t>12.4</a:t>
            </a:r>
            <a:r>
              <a:rPr lang="zh-CN" altLang="en-US" sz="2600" dirty="0"/>
              <a:t>亿部，</a:t>
            </a:r>
            <a:r>
              <a:rPr lang="en-US" altLang="zh-CN" sz="2600" dirty="0"/>
              <a:t>NDS/3DS 10</a:t>
            </a:r>
            <a:r>
              <a:rPr lang="zh-CN" altLang="en-US" sz="2600" dirty="0"/>
              <a:t>年累计</a:t>
            </a:r>
            <a:r>
              <a:rPr lang="en-US" altLang="zh-CN" sz="2600" dirty="0"/>
              <a:t>2</a:t>
            </a:r>
            <a:r>
              <a:rPr lang="zh-CN" altLang="en-US" sz="2600" dirty="0"/>
              <a:t>亿，</a:t>
            </a:r>
            <a:r>
              <a:rPr lang="en-US" altLang="zh-CN" sz="2600" dirty="0"/>
              <a:t>Wii/Wii U 1</a:t>
            </a:r>
            <a:r>
              <a:rPr lang="zh-CN" altLang="en-US" sz="2600" dirty="0"/>
              <a:t>亿</a:t>
            </a:r>
            <a:endParaRPr lang="en-US" altLang="zh-CN" sz="2600" dirty="0"/>
          </a:p>
          <a:p>
            <a:pPr lvl="1"/>
            <a:r>
              <a:rPr lang="en-US" altLang="zh-CN" sz="2600" dirty="0"/>
              <a:t>3DS</a:t>
            </a:r>
            <a:r>
              <a:rPr lang="zh-CN" altLang="en-US" sz="2600" dirty="0"/>
              <a:t>与</a:t>
            </a:r>
            <a:r>
              <a:rPr lang="en-US" altLang="zh-CN" sz="2600" dirty="0"/>
              <a:t>Wii U</a:t>
            </a:r>
            <a:r>
              <a:rPr lang="zh-CN" altLang="en-US" sz="2600" dirty="0"/>
              <a:t>不成功导致任天堂从</a:t>
            </a:r>
            <a:r>
              <a:rPr lang="en-US" altLang="zh-CN" sz="2600" dirty="0"/>
              <a:t>12</a:t>
            </a:r>
            <a:r>
              <a:rPr lang="zh-CN" altLang="en-US" sz="2600" dirty="0"/>
              <a:t>年</a:t>
            </a:r>
            <a:r>
              <a:rPr lang="en-US" altLang="zh-CN" sz="2600" dirty="0"/>
              <a:t>3</a:t>
            </a:r>
            <a:r>
              <a:rPr lang="zh-CN" altLang="en-US" sz="2600" dirty="0"/>
              <a:t>月开始连续亏损三年</a:t>
            </a:r>
            <a:endParaRPr lang="en-US" altLang="zh-CN" sz="2600" dirty="0"/>
          </a:p>
          <a:p>
            <a:endParaRPr lang="en-US" altLang="zh-CN" sz="200" dirty="0"/>
          </a:p>
          <a:p>
            <a:r>
              <a:rPr lang="zh-CN" altLang="en-US" dirty="0"/>
              <a:t>求解思路：拥抱智能手机</a:t>
            </a:r>
            <a:endParaRPr lang="en-US" altLang="zh-CN" dirty="0"/>
          </a:p>
          <a:p>
            <a:pPr lvl="1"/>
            <a:r>
              <a:rPr lang="zh-CN" altLang="en-US" sz="2600" dirty="0"/>
              <a:t>万代南梦宫释放高达与海贼王</a:t>
            </a:r>
            <a:r>
              <a:rPr lang="en-US" altLang="zh-CN" sz="2600" dirty="0"/>
              <a:t>IP</a:t>
            </a:r>
            <a:r>
              <a:rPr lang="zh-CN" altLang="en-US" sz="2600" dirty="0"/>
              <a:t>，通过手游获得收益</a:t>
            </a:r>
            <a:endParaRPr lang="en-US" altLang="zh-CN" sz="2600" dirty="0"/>
          </a:p>
          <a:p>
            <a:pPr lvl="1"/>
            <a:r>
              <a:rPr lang="zh-CN" altLang="en-US" sz="2600" dirty="0"/>
              <a:t>做了类似尝试（累积</a:t>
            </a:r>
            <a:r>
              <a:rPr lang="en-US" altLang="zh-CN" sz="2600" dirty="0"/>
              <a:t>10</a:t>
            </a:r>
            <a:r>
              <a:rPr lang="zh-CN" altLang="en-US" sz="2600" dirty="0"/>
              <a:t>亿美元）：火焰纹章手游版（</a:t>
            </a:r>
            <a:r>
              <a:rPr lang="en-US" altLang="zh-CN" sz="2600" dirty="0"/>
              <a:t>4%</a:t>
            </a:r>
            <a:r>
              <a:rPr lang="zh-CN" altLang="en-US" sz="2600" dirty="0"/>
              <a:t>下载量，</a:t>
            </a:r>
            <a:r>
              <a:rPr lang="en-US" altLang="zh-CN" sz="2600" dirty="0"/>
              <a:t>6.56</a:t>
            </a:r>
            <a:r>
              <a:rPr lang="zh-CN" altLang="en-US" sz="2600" dirty="0"/>
              <a:t>亿美元）与马里奥</a:t>
            </a:r>
            <a:endParaRPr lang="en-US" altLang="zh-CN" sz="2600" dirty="0"/>
          </a:p>
          <a:p>
            <a:endParaRPr lang="en-US" altLang="zh-CN" sz="200" dirty="0"/>
          </a:p>
          <a:p>
            <a:r>
              <a:rPr lang="zh-CN" altLang="en-US" dirty="0"/>
              <a:t>结果</a:t>
            </a:r>
            <a:endParaRPr lang="en-US" altLang="zh-CN" dirty="0"/>
          </a:p>
          <a:p>
            <a:pPr lvl="1"/>
            <a:r>
              <a:rPr lang="en-US" altLang="zh-CN" sz="2600" dirty="0"/>
              <a:t>Switch</a:t>
            </a:r>
            <a:r>
              <a:rPr lang="zh-CN" altLang="en-US" sz="2600" dirty="0"/>
              <a:t>大获成功且平台开放性增强：搭载王者荣耀与暗黑</a:t>
            </a:r>
            <a:r>
              <a:rPr lang="en-US" altLang="zh-CN" sz="2600" dirty="0"/>
              <a:t>3</a:t>
            </a:r>
            <a:r>
              <a:rPr lang="zh-CN" altLang="en-US" sz="2600" dirty="0"/>
              <a:t>，支持自制游戏平台（受限于成本往往也是重创意、弱技术），国行腾讯全家桶（也可视作腾讯平台的拓展）</a:t>
            </a:r>
            <a:endParaRPr lang="en-US" altLang="zh-CN" sz="2600" dirty="0"/>
          </a:p>
          <a:p>
            <a:pPr lvl="1"/>
            <a:r>
              <a:rPr lang="zh-CN" altLang="en-US" sz="2600" dirty="0"/>
              <a:t>自身</a:t>
            </a:r>
            <a:r>
              <a:rPr lang="en-US" altLang="zh-CN" sz="2600" dirty="0"/>
              <a:t>IP</a:t>
            </a:r>
            <a:r>
              <a:rPr lang="zh-CN" altLang="en-US" sz="2600" dirty="0"/>
              <a:t>依然保留（第一方开发马里奥、塞尔达，第二方开发火焰纹章）</a:t>
            </a:r>
            <a:endParaRPr lang="en-US" altLang="zh-CN" sz="2600" dirty="0"/>
          </a:p>
          <a:p>
            <a:pPr lvl="1"/>
            <a:r>
              <a:rPr lang="zh-CN" altLang="en-US" sz="2600" dirty="0"/>
              <a:t>对</a:t>
            </a:r>
            <a:r>
              <a:rPr lang="en-US" altLang="zh-CN" sz="2600" dirty="0"/>
              <a:t>Switch</a:t>
            </a:r>
            <a:r>
              <a:rPr lang="zh-CN" altLang="en-US" sz="2600" dirty="0"/>
              <a:t>平台的拓展：</a:t>
            </a:r>
            <a:r>
              <a:rPr lang="en-US" altLang="zh-CN" sz="2600" dirty="0" err="1"/>
              <a:t>Labo</a:t>
            </a:r>
            <a:r>
              <a:rPr lang="zh-CN" altLang="en-US" sz="2600" dirty="0"/>
              <a:t>，健身环大冒险，</a:t>
            </a:r>
            <a:r>
              <a:rPr lang="en-US" altLang="zh-CN" sz="2600" dirty="0"/>
              <a:t>Switch Lite</a:t>
            </a:r>
            <a:r>
              <a:rPr lang="zh-CN" altLang="en-US" sz="2600" dirty="0"/>
              <a:t>（便携主机场景）</a:t>
            </a:r>
            <a:endParaRPr lang="en-US" altLang="zh-CN" sz="2600" dirty="0"/>
          </a:p>
          <a:p>
            <a:endParaRPr lang="en-US" altLang="zh-CN" sz="100" dirty="0"/>
          </a:p>
          <a:p>
            <a:r>
              <a:rPr lang="zh-CN" altLang="en-US" dirty="0"/>
              <a:t>腾讯：游戏大厅</a:t>
            </a:r>
            <a:r>
              <a:rPr lang="en-US" altLang="zh-CN" dirty="0"/>
              <a:t>-CF/DNF/LOL-</a:t>
            </a:r>
            <a:r>
              <a:rPr lang="zh-CN" altLang="en-US" b="1" dirty="0">
                <a:solidFill>
                  <a:srgbClr val="00B050"/>
                </a:solidFill>
              </a:rPr>
              <a:t>手机游戏</a:t>
            </a:r>
            <a:r>
              <a:rPr lang="en-US" altLang="zh-CN" dirty="0"/>
              <a:t>-</a:t>
            </a:r>
            <a:r>
              <a:rPr lang="en-US" altLang="zh-CN" b="1" dirty="0" err="1">
                <a:solidFill>
                  <a:srgbClr val="FF0000"/>
                </a:solidFill>
              </a:rPr>
              <a:t>Wegame</a:t>
            </a:r>
            <a:r>
              <a:rPr lang="en-US" altLang="zh-CN" b="1" dirty="0">
                <a:solidFill>
                  <a:srgbClr val="FF0000"/>
                </a:solidFill>
              </a:rPr>
              <a:t>-</a:t>
            </a:r>
            <a:r>
              <a:rPr lang="zh-CN" altLang="en-US" b="1" dirty="0">
                <a:solidFill>
                  <a:srgbClr val="FF0000"/>
                </a:solidFill>
              </a:rPr>
              <a:t>国行</a:t>
            </a:r>
            <a:r>
              <a:rPr lang="en-US" altLang="zh-CN" b="1" dirty="0">
                <a:solidFill>
                  <a:srgbClr val="FF0000"/>
                </a:solidFill>
              </a:rPr>
              <a:t>Switch</a:t>
            </a:r>
            <a:r>
              <a:rPr lang="zh-CN" altLang="en-US" dirty="0"/>
              <a:t>（在线商店游戏数</a:t>
            </a:r>
            <a:r>
              <a:rPr lang="en-US" altLang="zh-CN" dirty="0"/>
              <a:t>1</a:t>
            </a:r>
            <a:r>
              <a:rPr lang="zh-CN" altLang="en-US" dirty="0"/>
              <a:t>，可装腾讯系应用如腾讯音乐、腾讯视频等）</a:t>
            </a:r>
            <a:endParaRPr lang="en-US" altLang="zh-CN" dirty="0"/>
          </a:p>
        </p:txBody>
      </p:sp>
    </p:spTree>
    <p:extLst>
      <p:ext uri="{BB962C8B-B14F-4D97-AF65-F5344CB8AC3E}">
        <p14:creationId xmlns:p14="http://schemas.microsoft.com/office/powerpoint/2010/main" val="52264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 calcmode="lin" valueType="num">
                                      <p:cBhvr additive="base">
                                        <p:cTn id="1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anim calcmode="lin" valueType="num">
                                      <p:cBhvr additive="base">
                                        <p:cTn id="2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 calcmode="lin" valueType="num">
                                      <p:cBhvr additive="base">
                                        <p:cTn id="2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anim calcmode="lin" valueType="num">
                                      <p:cBhvr additive="base">
                                        <p:cTn id="3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86EB130F-0962-4110-A373-8ECAF1EEA238}"/>
              </a:ext>
            </a:extLst>
          </p:cNvPr>
          <p:cNvGraphicFramePr>
            <a:graphicFrameLocks noGrp="1"/>
          </p:cNvGraphicFramePr>
          <p:nvPr>
            <p:ph idx="1"/>
            <p:extLst>
              <p:ext uri="{D42A27DB-BD31-4B8C-83A1-F6EECF244321}">
                <p14:modId xmlns:p14="http://schemas.microsoft.com/office/powerpoint/2010/main" val="1171387758"/>
              </p:ext>
            </p:extLst>
          </p:nvPr>
        </p:nvGraphicFramePr>
        <p:xfrm>
          <a:off x="109328" y="149086"/>
          <a:ext cx="8925342" cy="6639591"/>
        </p:xfrm>
        <a:graphic>
          <a:graphicData uri="http://schemas.openxmlformats.org/drawingml/2006/table">
            <a:tbl>
              <a:tblPr firstRow="1" bandRow="1">
                <a:tableStyleId>{5C22544A-7EE6-4342-B048-85BDC9FD1C3A}</a:tableStyleId>
              </a:tblPr>
              <a:tblGrid>
                <a:gridCol w="1053550">
                  <a:extLst>
                    <a:ext uri="{9D8B030D-6E8A-4147-A177-3AD203B41FA5}">
                      <a16:colId xmlns:a16="http://schemas.microsoft.com/office/drawing/2014/main" val="852580965"/>
                    </a:ext>
                  </a:extLst>
                </a:gridCol>
                <a:gridCol w="1630018">
                  <a:extLst>
                    <a:ext uri="{9D8B030D-6E8A-4147-A177-3AD203B41FA5}">
                      <a16:colId xmlns:a16="http://schemas.microsoft.com/office/drawing/2014/main" val="2781867499"/>
                    </a:ext>
                  </a:extLst>
                </a:gridCol>
                <a:gridCol w="1649895">
                  <a:extLst>
                    <a:ext uri="{9D8B030D-6E8A-4147-A177-3AD203B41FA5}">
                      <a16:colId xmlns:a16="http://schemas.microsoft.com/office/drawing/2014/main" val="4221278054"/>
                    </a:ext>
                  </a:extLst>
                </a:gridCol>
                <a:gridCol w="1616765">
                  <a:extLst>
                    <a:ext uri="{9D8B030D-6E8A-4147-A177-3AD203B41FA5}">
                      <a16:colId xmlns:a16="http://schemas.microsoft.com/office/drawing/2014/main" val="1611058411"/>
                    </a:ext>
                  </a:extLst>
                </a:gridCol>
                <a:gridCol w="1487557">
                  <a:extLst>
                    <a:ext uri="{9D8B030D-6E8A-4147-A177-3AD203B41FA5}">
                      <a16:colId xmlns:a16="http://schemas.microsoft.com/office/drawing/2014/main" val="2542013177"/>
                    </a:ext>
                  </a:extLst>
                </a:gridCol>
                <a:gridCol w="1487557">
                  <a:extLst>
                    <a:ext uri="{9D8B030D-6E8A-4147-A177-3AD203B41FA5}">
                      <a16:colId xmlns:a16="http://schemas.microsoft.com/office/drawing/2014/main" val="2444669933"/>
                    </a:ext>
                  </a:extLst>
                </a:gridCol>
              </a:tblGrid>
              <a:tr h="613764">
                <a:tc>
                  <a:txBody>
                    <a:bodyPr/>
                    <a:lstStyle/>
                    <a:p>
                      <a:endParaRPr lang="zh-CN" altLang="en-US" sz="1800" dirty="0"/>
                    </a:p>
                  </a:txBody>
                  <a:tcPr marL="68580" marR="68580" marT="34290" marB="34290"/>
                </a:tc>
                <a:tc>
                  <a:txBody>
                    <a:bodyPr/>
                    <a:lstStyle/>
                    <a:p>
                      <a:r>
                        <a:rPr lang="zh-CN" altLang="en-US" sz="1800" dirty="0"/>
                        <a:t>分拆商业模式</a:t>
                      </a:r>
                    </a:p>
                  </a:txBody>
                  <a:tcPr marL="68580" marR="68580" marT="34290" marB="34290"/>
                </a:tc>
                <a:tc>
                  <a:txBody>
                    <a:bodyPr/>
                    <a:lstStyle/>
                    <a:p>
                      <a:r>
                        <a:rPr lang="zh-CN" altLang="en-US" sz="1800" dirty="0"/>
                        <a:t>长尾商业模式</a:t>
                      </a:r>
                    </a:p>
                  </a:txBody>
                  <a:tcPr marL="68580" marR="68580" marT="34290" marB="34290"/>
                </a:tc>
                <a:tc>
                  <a:txBody>
                    <a:bodyPr/>
                    <a:lstStyle/>
                    <a:p>
                      <a:r>
                        <a:rPr lang="zh-CN" altLang="en-US" sz="1800" dirty="0"/>
                        <a:t>平台商业模式</a:t>
                      </a:r>
                    </a:p>
                  </a:txBody>
                  <a:tcPr marL="68580" marR="68580" marT="34290" marB="34290"/>
                </a:tc>
                <a:tc>
                  <a:txBody>
                    <a:bodyPr/>
                    <a:lstStyle/>
                    <a:p>
                      <a:r>
                        <a:rPr lang="zh-CN" altLang="en-US" sz="1800" dirty="0"/>
                        <a:t>免费商业模式</a:t>
                      </a:r>
                    </a:p>
                  </a:txBody>
                  <a:tcPr marL="68580" marR="68580" marT="34290" marB="34290"/>
                </a:tc>
                <a:tc>
                  <a:txBody>
                    <a:bodyPr/>
                    <a:lstStyle/>
                    <a:p>
                      <a:r>
                        <a:rPr lang="zh-CN" altLang="en-US" sz="1800" dirty="0"/>
                        <a:t>开放商业模式</a:t>
                      </a:r>
                    </a:p>
                  </a:txBody>
                  <a:tcPr marL="68580" marR="68580" marT="34290" marB="34290"/>
                </a:tc>
                <a:extLst>
                  <a:ext uri="{0D108BD9-81ED-4DB2-BD59-A6C34878D82A}">
                    <a16:rowId xmlns:a16="http://schemas.microsoft.com/office/drawing/2014/main" val="1864657361"/>
                  </a:ext>
                </a:extLst>
              </a:tr>
              <a:tr h="1159334">
                <a:tc>
                  <a:txBody>
                    <a:bodyPr/>
                    <a:lstStyle/>
                    <a:p>
                      <a:r>
                        <a:rPr lang="zh-CN" altLang="en-US" sz="1800" b="1" dirty="0"/>
                        <a:t>背景（之前）</a:t>
                      </a:r>
                    </a:p>
                  </a:txBody>
                  <a:tcPr marL="68580" marR="68580" marT="34290" marB="34290"/>
                </a:tc>
                <a:tc>
                  <a:txBody>
                    <a:bodyPr/>
                    <a:lstStyle/>
                    <a:p>
                      <a:r>
                        <a:rPr lang="zh-CN" altLang="en-US" sz="1800" dirty="0"/>
                        <a:t>基础设施管理、产品创新、客户关系管理混杂</a:t>
                      </a:r>
                    </a:p>
                  </a:txBody>
                  <a:tcPr marL="68580" marR="68580" marT="34290" marB="34290"/>
                </a:tc>
                <a:tc>
                  <a:txBody>
                    <a:bodyPr/>
                    <a:lstStyle/>
                    <a:p>
                      <a:r>
                        <a:rPr lang="zh-CN" altLang="en-US" sz="1800" dirty="0"/>
                        <a:t>价值主张只针对最能产生利润的客户</a:t>
                      </a:r>
                    </a:p>
                  </a:txBody>
                  <a:tcPr marL="68580" marR="68580" marT="34290" marB="34290"/>
                </a:tc>
                <a:tc>
                  <a:txBody>
                    <a:bodyPr/>
                    <a:lstStyle/>
                    <a:p>
                      <a:r>
                        <a:rPr lang="zh-CN" altLang="en-US" sz="1800" dirty="0"/>
                        <a:t>一个价值主张只针对一个客户群体</a:t>
                      </a:r>
                    </a:p>
                  </a:txBody>
                  <a:tcPr marL="68580" marR="68580" marT="34290" marB="34290"/>
                </a:tc>
                <a:tc>
                  <a:txBody>
                    <a:bodyPr/>
                    <a:lstStyle/>
                    <a:p>
                      <a:r>
                        <a:rPr lang="zh-CN" altLang="en-US" sz="1800" dirty="0"/>
                        <a:t>只向付费客户提供高价值、高成本的价值主张</a:t>
                      </a:r>
                    </a:p>
                  </a:txBody>
                  <a:tcPr marL="68580" marR="68580" marT="34290" marB="34290"/>
                </a:tc>
                <a:tc>
                  <a:txBody>
                    <a:bodyPr/>
                    <a:lstStyle/>
                    <a:p>
                      <a:r>
                        <a:rPr lang="zh-CN" altLang="en-US" sz="1800" dirty="0"/>
                        <a:t>研发资源和关键活动都聚焦于企业内部</a:t>
                      </a:r>
                    </a:p>
                  </a:txBody>
                  <a:tcPr marL="68580" marR="68580" marT="34290" marB="34290"/>
                </a:tc>
                <a:extLst>
                  <a:ext uri="{0D108BD9-81ED-4DB2-BD59-A6C34878D82A}">
                    <a16:rowId xmlns:a16="http://schemas.microsoft.com/office/drawing/2014/main" val="291840738"/>
                  </a:ext>
                </a:extLst>
              </a:tr>
              <a:tr h="1139998">
                <a:tc>
                  <a:txBody>
                    <a:bodyPr/>
                    <a:lstStyle/>
                    <a:p>
                      <a:r>
                        <a:rPr lang="zh-CN" altLang="en-US" sz="1800" b="1" dirty="0"/>
                        <a:t>挑战</a:t>
                      </a:r>
                    </a:p>
                  </a:txBody>
                  <a:tcPr marL="68580" marR="68580" marT="34290" marB="34290"/>
                </a:tc>
                <a:tc>
                  <a:txBody>
                    <a:bodyPr/>
                    <a:lstStyle/>
                    <a:p>
                      <a:r>
                        <a:rPr lang="zh-CN" altLang="en-US" sz="1800" dirty="0"/>
                        <a:t>高成本、相互冲突的组织文化共存导致内耗</a:t>
                      </a:r>
                    </a:p>
                  </a:txBody>
                  <a:tcPr marL="68580" marR="68580" marT="34290" marB="34290"/>
                </a:tc>
                <a:tc>
                  <a:txBody>
                    <a:bodyPr/>
                    <a:lstStyle/>
                    <a:p>
                      <a:r>
                        <a:rPr lang="zh-CN" altLang="en-US" sz="1800" dirty="0"/>
                        <a:t>针对利润较小群体设置的不同价值主张，其成本过高</a:t>
                      </a:r>
                    </a:p>
                  </a:txBody>
                  <a:tcPr marL="68580" marR="68580" marT="34290" marB="34290"/>
                </a:tc>
                <a:tc>
                  <a:txBody>
                    <a:bodyPr/>
                    <a:lstStyle/>
                    <a:p>
                      <a:r>
                        <a:rPr lang="zh-CN" altLang="en-US" sz="1800" dirty="0"/>
                        <a:t>企业无法获得潜在新客户，而新客户对既有客户感兴趣</a:t>
                      </a:r>
                    </a:p>
                  </a:txBody>
                  <a:tcPr marL="68580" marR="68580" marT="34290" marB="34290"/>
                </a:tc>
                <a:tc>
                  <a:txBody>
                    <a:bodyPr/>
                    <a:lstStyle/>
                    <a:p>
                      <a:r>
                        <a:rPr lang="zh-CN" altLang="en-US" sz="1800" dirty="0"/>
                        <a:t>高价格让客户望而却步</a:t>
                      </a:r>
                    </a:p>
                  </a:txBody>
                  <a:tcPr marL="68580" marR="68580" marT="34290" marB="34290"/>
                </a:tc>
                <a:tc>
                  <a:txBody>
                    <a:bodyPr/>
                    <a:lstStyle/>
                    <a:p>
                      <a:r>
                        <a:rPr lang="zh-CN" altLang="en-US" sz="1800" dirty="0"/>
                        <a:t>研发成本高，效率低</a:t>
                      </a:r>
                    </a:p>
                  </a:txBody>
                  <a:tcPr marL="68580" marR="68580" marT="34290" marB="34290"/>
                </a:tc>
                <a:extLst>
                  <a:ext uri="{0D108BD9-81ED-4DB2-BD59-A6C34878D82A}">
                    <a16:rowId xmlns:a16="http://schemas.microsoft.com/office/drawing/2014/main" val="3791989536"/>
                  </a:ext>
                </a:extLst>
              </a:tr>
              <a:tr h="1408233">
                <a:tc>
                  <a:txBody>
                    <a:bodyPr/>
                    <a:lstStyle/>
                    <a:p>
                      <a:r>
                        <a:rPr lang="zh-CN" altLang="en-US" sz="1800" b="1" dirty="0"/>
                        <a:t>解决方案</a:t>
                      </a:r>
                    </a:p>
                  </a:txBody>
                  <a:tcPr marL="68580" marR="68580" marT="34290" marB="34290"/>
                </a:tc>
                <a:tc>
                  <a:txBody>
                    <a:bodyPr/>
                    <a:lstStyle/>
                    <a:p>
                      <a:r>
                        <a:rPr lang="zh-CN" altLang="en-US" sz="1800" dirty="0"/>
                        <a:t>分拆为独立且互补的三部分</a:t>
                      </a:r>
                    </a:p>
                  </a:txBody>
                  <a:tcPr marL="68580" marR="68580" marT="34290" marB="34290"/>
                </a:tc>
                <a:tc>
                  <a:txBody>
                    <a:bodyPr/>
                    <a:lstStyle/>
                    <a:p>
                      <a:r>
                        <a:rPr lang="zh-CN" altLang="en-US" sz="1800" dirty="0"/>
                        <a:t>从小众客户群体中获得附加价值主张，总体上盈利</a:t>
                      </a:r>
                    </a:p>
                  </a:txBody>
                  <a:tcPr marL="68580" marR="68580" marT="34290" marB="34290"/>
                </a:tc>
                <a:tc>
                  <a:txBody>
                    <a:bodyPr/>
                    <a:lstStyle/>
                    <a:p>
                      <a:r>
                        <a:rPr lang="zh-CN" altLang="en-US" sz="1800" dirty="0"/>
                        <a:t>新价值主张：一家企业的既有客户群体能够让人“获得”</a:t>
                      </a:r>
                    </a:p>
                  </a:txBody>
                  <a:tcPr marL="68580" marR="68580" marT="34290" marB="34290"/>
                </a:tc>
                <a:tc>
                  <a:txBody>
                    <a:bodyPr/>
                    <a:lstStyle/>
                    <a:p>
                      <a:r>
                        <a:rPr lang="zh-CN" altLang="en-US" sz="1800" dirty="0"/>
                        <a:t>向各类收益流的客户群提供不同的价值主张，一类免费</a:t>
                      </a:r>
                    </a:p>
                  </a:txBody>
                  <a:tcPr marL="68580" marR="68580" marT="34290" marB="34290"/>
                </a:tc>
                <a:tc>
                  <a:txBody>
                    <a:bodyPr/>
                    <a:lstStyle/>
                    <a:p>
                      <a:r>
                        <a:rPr lang="zh-CN" altLang="en-US" sz="1800" dirty="0"/>
                        <a:t>内部研发因外部合作而激活，内部研发转为外部价值主张</a:t>
                      </a:r>
                    </a:p>
                  </a:txBody>
                  <a:tcPr marL="68580" marR="68580" marT="34290" marB="34290"/>
                </a:tc>
                <a:extLst>
                  <a:ext uri="{0D108BD9-81ED-4DB2-BD59-A6C34878D82A}">
                    <a16:rowId xmlns:a16="http://schemas.microsoft.com/office/drawing/2014/main" val="629526550"/>
                  </a:ext>
                </a:extLst>
              </a:tr>
              <a:tr h="2250471">
                <a:tc>
                  <a:txBody>
                    <a:bodyPr/>
                    <a:lstStyle/>
                    <a:p>
                      <a:r>
                        <a:rPr lang="zh-CN" altLang="en-US" sz="1800" b="1" dirty="0"/>
                        <a:t>理论依据</a:t>
                      </a:r>
                    </a:p>
                  </a:txBody>
                  <a:tcPr marL="68580" marR="68580" marT="34290" marB="34290"/>
                </a:tc>
                <a:tc>
                  <a:txBody>
                    <a:bodyPr/>
                    <a:lstStyle/>
                    <a:p>
                      <a:r>
                        <a:rPr lang="zh-CN" altLang="en-US" sz="1800" dirty="0"/>
                        <a:t>信息技术与管理工具的改善使得</a:t>
                      </a:r>
                      <a:r>
                        <a:rPr lang="zh-CN" altLang="en-US" sz="1800" b="1" dirty="0">
                          <a:solidFill>
                            <a:srgbClr val="00B0F0"/>
                          </a:solidFill>
                        </a:rPr>
                        <a:t>不同企业独立但协作的商业模式能够降低运营成本</a:t>
                      </a:r>
                    </a:p>
                  </a:txBody>
                  <a:tcPr marL="68580" marR="68580" marT="34290" marB="34290"/>
                </a:tc>
                <a:tc>
                  <a:txBody>
                    <a:bodyPr/>
                    <a:lstStyle/>
                    <a:p>
                      <a:r>
                        <a:rPr lang="zh-CN" altLang="en-US" sz="1800" dirty="0"/>
                        <a:t>信息技术与运营管理方法的改善令</a:t>
                      </a:r>
                      <a:r>
                        <a:rPr lang="zh-CN" altLang="en-US" sz="1800" b="1" dirty="0">
                          <a:solidFill>
                            <a:srgbClr val="00B0F0"/>
                          </a:solidFill>
                        </a:rPr>
                        <a:t>定制化价值主张可以面向大量新客户，且成本低</a:t>
                      </a:r>
                    </a:p>
                  </a:txBody>
                  <a:tcPr marL="68580" marR="68580" marT="34290" marB="34290"/>
                </a:tc>
                <a:tc>
                  <a:txBody>
                    <a:bodyPr/>
                    <a:lstStyle/>
                    <a:p>
                      <a:r>
                        <a:rPr lang="zh-CN" altLang="en-US" sz="1800" b="1" dirty="0">
                          <a:solidFill>
                            <a:srgbClr val="00B0F0"/>
                          </a:solidFill>
                        </a:rPr>
                        <a:t>以平台方式沟通两个或多个客户群体，增加收益来源</a:t>
                      </a:r>
                    </a:p>
                  </a:txBody>
                  <a:tcPr marL="68580" marR="68580" marT="34290" marB="34290"/>
                </a:tc>
                <a:tc>
                  <a:txBody>
                    <a:bodyPr/>
                    <a:lstStyle/>
                    <a:p>
                      <a:r>
                        <a:rPr lang="zh-CN" altLang="en-US" sz="1800" b="1" dirty="0">
                          <a:solidFill>
                            <a:srgbClr val="00B0F0"/>
                          </a:solidFill>
                        </a:rPr>
                        <a:t>用付费客户群体来补贴免费客户群体，从而吸引最大数量的用户</a:t>
                      </a:r>
                    </a:p>
                  </a:txBody>
                  <a:tcPr marL="68580" marR="68580" marT="34290" marB="34290"/>
                </a:tc>
                <a:tc>
                  <a:txBody>
                    <a:bodyPr/>
                    <a:lstStyle/>
                    <a:p>
                      <a:r>
                        <a:rPr lang="zh-CN" altLang="en-US" sz="1800" b="1" dirty="0">
                          <a:solidFill>
                            <a:srgbClr val="00B0F0"/>
                          </a:solidFill>
                        </a:rPr>
                        <a:t>外部渠道的研发成果可能成本更低，缩短上市时间；未利用的成果可从外部得收益</a:t>
                      </a:r>
                    </a:p>
                  </a:txBody>
                  <a:tcPr marL="68580" marR="68580" marT="34290" marB="34290"/>
                </a:tc>
                <a:extLst>
                  <a:ext uri="{0D108BD9-81ED-4DB2-BD59-A6C34878D82A}">
                    <a16:rowId xmlns:a16="http://schemas.microsoft.com/office/drawing/2014/main" val="3999509621"/>
                  </a:ext>
                </a:extLst>
              </a:tr>
            </a:tbl>
          </a:graphicData>
        </a:graphic>
      </p:graphicFrame>
      <p:sp>
        <p:nvSpPr>
          <p:cNvPr id="3" name="矩形 2">
            <a:extLst>
              <a:ext uri="{FF2B5EF4-FFF2-40B4-BE49-F238E27FC236}">
                <a16:creationId xmlns:a16="http://schemas.microsoft.com/office/drawing/2014/main" id="{6E01E79B-88B6-48A5-96C1-FE61CEE07A98}"/>
              </a:ext>
            </a:extLst>
          </p:cNvPr>
          <p:cNvSpPr/>
          <p:nvPr/>
        </p:nvSpPr>
        <p:spPr>
          <a:xfrm>
            <a:off x="2751896" y="1883180"/>
            <a:ext cx="6282774" cy="12638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a:extLst>
              <a:ext uri="{FF2B5EF4-FFF2-40B4-BE49-F238E27FC236}">
                <a16:creationId xmlns:a16="http://schemas.microsoft.com/office/drawing/2014/main" id="{BE50A5DF-E5BB-4E6E-A378-EA3BA1009FF1}"/>
              </a:ext>
            </a:extLst>
          </p:cNvPr>
          <p:cNvSpPr/>
          <p:nvPr/>
        </p:nvSpPr>
        <p:spPr>
          <a:xfrm>
            <a:off x="1152939" y="3147023"/>
            <a:ext cx="1600200" cy="12950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a:extLst>
              <a:ext uri="{FF2B5EF4-FFF2-40B4-BE49-F238E27FC236}">
                <a16:creationId xmlns:a16="http://schemas.microsoft.com/office/drawing/2014/main" id="{64AD4EA0-16D7-42A0-BEFD-4E9C751D3173}"/>
              </a:ext>
            </a:extLst>
          </p:cNvPr>
          <p:cNvSpPr/>
          <p:nvPr/>
        </p:nvSpPr>
        <p:spPr>
          <a:xfrm>
            <a:off x="6035537" y="2494722"/>
            <a:ext cx="3108463" cy="691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四种类型都依赖于互联网构成的平台</a:t>
            </a:r>
          </a:p>
        </p:txBody>
      </p:sp>
      <p:sp>
        <p:nvSpPr>
          <p:cNvPr id="7" name="矩形 6">
            <a:extLst>
              <a:ext uri="{FF2B5EF4-FFF2-40B4-BE49-F238E27FC236}">
                <a16:creationId xmlns:a16="http://schemas.microsoft.com/office/drawing/2014/main" id="{856D3F38-E854-478E-A8AC-14B073ACF6A4}"/>
              </a:ext>
            </a:extLst>
          </p:cNvPr>
          <p:cNvSpPr/>
          <p:nvPr/>
        </p:nvSpPr>
        <p:spPr>
          <a:xfrm>
            <a:off x="685801" y="6397508"/>
            <a:ext cx="5941116" cy="312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所有类型都依赖于信息技术的进步以及管理工具的改善</a:t>
            </a:r>
          </a:p>
        </p:txBody>
      </p:sp>
      <p:sp>
        <p:nvSpPr>
          <p:cNvPr id="8" name="矩形 7">
            <a:extLst>
              <a:ext uri="{FF2B5EF4-FFF2-40B4-BE49-F238E27FC236}">
                <a16:creationId xmlns:a16="http://schemas.microsoft.com/office/drawing/2014/main" id="{320C2D07-A342-470A-A242-A1D3D0DFA88C}"/>
              </a:ext>
            </a:extLst>
          </p:cNvPr>
          <p:cNvSpPr/>
          <p:nvPr/>
        </p:nvSpPr>
        <p:spPr>
          <a:xfrm>
            <a:off x="4438443" y="-506246"/>
            <a:ext cx="1562928" cy="5665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当前技术背景下的主流</a:t>
            </a:r>
          </a:p>
        </p:txBody>
      </p:sp>
      <p:sp>
        <p:nvSpPr>
          <p:cNvPr id="9" name="矩形 8">
            <a:extLst>
              <a:ext uri="{FF2B5EF4-FFF2-40B4-BE49-F238E27FC236}">
                <a16:creationId xmlns:a16="http://schemas.microsoft.com/office/drawing/2014/main" id="{BB0F28A0-82E3-40BF-B0AD-975ED7534D13}"/>
              </a:ext>
            </a:extLst>
          </p:cNvPr>
          <p:cNvSpPr/>
          <p:nvPr/>
        </p:nvSpPr>
        <p:spPr>
          <a:xfrm>
            <a:off x="6250470" y="-506246"/>
            <a:ext cx="1339298" cy="5665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平台多收益流的平衡</a:t>
            </a:r>
          </a:p>
        </p:txBody>
      </p:sp>
      <p:sp>
        <p:nvSpPr>
          <p:cNvPr id="10" name="矩形 9">
            <a:extLst>
              <a:ext uri="{FF2B5EF4-FFF2-40B4-BE49-F238E27FC236}">
                <a16:creationId xmlns:a16="http://schemas.microsoft.com/office/drawing/2014/main" id="{B66170E3-92CA-45FF-9B91-0CD83C4B9F32}"/>
              </a:ext>
            </a:extLst>
          </p:cNvPr>
          <p:cNvSpPr/>
          <p:nvPr/>
        </p:nvSpPr>
        <p:spPr>
          <a:xfrm>
            <a:off x="2924279" y="-630161"/>
            <a:ext cx="1452355" cy="7348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依赖平台的连接，持续创新的保障</a:t>
            </a:r>
          </a:p>
        </p:txBody>
      </p:sp>
    </p:spTree>
    <p:extLst>
      <p:ext uri="{BB962C8B-B14F-4D97-AF65-F5344CB8AC3E}">
        <p14:creationId xmlns:p14="http://schemas.microsoft.com/office/powerpoint/2010/main" val="327434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B6D582-9298-482A-B773-FA18D5098C11}"/>
              </a:ext>
            </a:extLst>
          </p:cNvPr>
          <p:cNvPicPr>
            <a:picLocks noChangeAspect="1"/>
          </p:cNvPicPr>
          <p:nvPr/>
        </p:nvPicPr>
        <p:blipFill>
          <a:blip r:embed="rId2"/>
          <a:stretch>
            <a:fillRect/>
          </a:stretch>
        </p:blipFill>
        <p:spPr>
          <a:xfrm>
            <a:off x="3458817" y="2143179"/>
            <a:ext cx="5685182" cy="3439806"/>
          </a:xfrm>
          <a:prstGeom prst="rect">
            <a:avLst/>
          </a:prstGeom>
        </p:spPr>
      </p:pic>
      <p:sp>
        <p:nvSpPr>
          <p:cNvPr id="2" name="标题 1">
            <a:extLst>
              <a:ext uri="{FF2B5EF4-FFF2-40B4-BE49-F238E27FC236}">
                <a16:creationId xmlns:a16="http://schemas.microsoft.com/office/drawing/2014/main" id="{FB3BDD72-71E9-4F0D-8A41-FC9B0EA60AE2}"/>
              </a:ext>
            </a:extLst>
          </p:cNvPr>
          <p:cNvSpPr>
            <a:spLocks noGrp="1"/>
          </p:cNvSpPr>
          <p:nvPr>
            <p:ph type="title"/>
          </p:nvPr>
        </p:nvSpPr>
        <p:spPr/>
        <p:txBody>
          <a:bodyPr/>
          <a:lstStyle/>
          <a:p>
            <a:r>
              <a:rPr lang="zh-CN" altLang="en-US" dirty="0"/>
              <a:t>复习：多边平台商业模式总结</a:t>
            </a:r>
          </a:p>
        </p:txBody>
      </p:sp>
      <p:sp>
        <p:nvSpPr>
          <p:cNvPr id="3" name="内容占位符 2">
            <a:extLst>
              <a:ext uri="{FF2B5EF4-FFF2-40B4-BE49-F238E27FC236}">
                <a16:creationId xmlns:a16="http://schemas.microsoft.com/office/drawing/2014/main" id="{98B847E5-C8FF-4468-B50E-5A6DC005C094}"/>
              </a:ext>
            </a:extLst>
          </p:cNvPr>
          <p:cNvSpPr>
            <a:spLocks noGrp="1"/>
          </p:cNvSpPr>
          <p:nvPr>
            <p:ph idx="1"/>
          </p:nvPr>
        </p:nvSpPr>
        <p:spPr>
          <a:xfrm>
            <a:off x="-11996" y="1690689"/>
            <a:ext cx="3583057" cy="5018224"/>
          </a:xfrm>
        </p:spPr>
        <p:txBody>
          <a:bodyPr>
            <a:normAutofit fontScale="70000" lnSpcReduction="20000"/>
          </a:bodyPr>
          <a:lstStyle/>
          <a:p>
            <a:r>
              <a:rPr lang="zh-CN" altLang="en-US" dirty="0"/>
              <a:t>价值主张一般体现在如下三方面</a:t>
            </a:r>
            <a:endParaRPr lang="en-US" altLang="zh-CN" dirty="0"/>
          </a:p>
          <a:p>
            <a:pPr lvl="1"/>
            <a:r>
              <a:rPr lang="zh-CN" altLang="en-US" b="1" dirty="0">
                <a:solidFill>
                  <a:srgbClr val="00B0F0"/>
                </a:solidFill>
              </a:rPr>
              <a:t>吸引用户、群体配对、利用平台交易渠道降低交易成本</a:t>
            </a:r>
            <a:endParaRPr lang="en-US" altLang="zh-CN" b="1" dirty="0">
              <a:solidFill>
                <a:srgbClr val="00B0F0"/>
              </a:solidFill>
            </a:endParaRPr>
          </a:p>
          <a:p>
            <a:endParaRPr lang="en-US" altLang="zh-CN" dirty="0"/>
          </a:p>
          <a:p>
            <a:r>
              <a:rPr lang="zh-CN" altLang="en-US" dirty="0"/>
              <a:t>客户群体相互依存，无法独立</a:t>
            </a:r>
            <a:endParaRPr lang="en-US" altLang="zh-CN" dirty="0"/>
          </a:p>
          <a:p>
            <a:endParaRPr lang="en-US" altLang="zh-CN" dirty="0"/>
          </a:p>
          <a:p>
            <a:r>
              <a:rPr lang="zh-CN" altLang="en-US" dirty="0"/>
              <a:t>核心资源是平台，成本主要来自于平台的维护和开发</a:t>
            </a:r>
            <a:endParaRPr lang="en-US" altLang="zh-CN" dirty="0"/>
          </a:p>
          <a:p>
            <a:pPr lvl="1"/>
            <a:r>
              <a:rPr lang="zh-CN" altLang="en-US" b="1" dirty="0">
                <a:solidFill>
                  <a:srgbClr val="00B0F0"/>
                </a:solidFill>
              </a:rPr>
              <a:t>三项关键活动：平台管理、服务实现、平台升级</a:t>
            </a:r>
            <a:endParaRPr lang="en-US" altLang="zh-CN" b="1" dirty="0">
              <a:solidFill>
                <a:srgbClr val="00B0F0"/>
              </a:solidFill>
            </a:endParaRPr>
          </a:p>
          <a:p>
            <a:pPr lvl="1"/>
            <a:r>
              <a:rPr lang="zh-CN" altLang="en-US" i="1" dirty="0"/>
              <a:t>轻资产</a:t>
            </a:r>
            <a:r>
              <a:rPr lang="en-US" altLang="zh-CN" i="1" dirty="0"/>
              <a:t> vs. </a:t>
            </a:r>
            <a:r>
              <a:rPr lang="zh-CN" altLang="en-US" i="1" dirty="0"/>
              <a:t>重资产？</a:t>
            </a:r>
            <a:endParaRPr lang="en-US" altLang="zh-CN" i="1" dirty="0"/>
          </a:p>
          <a:p>
            <a:endParaRPr lang="en-US" altLang="zh-CN" dirty="0"/>
          </a:p>
          <a:p>
            <a:r>
              <a:rPr lang="zh-CN" altLang="en-US" dirty="0"/>
              <a:t>多个收益流，补贴正确的客户群是定价决策的关键</a:t>
            </a:r>
            <a:endParaRPr lang="en-US" altLang="zh-CN" dirty="0"/>
          </a:p>
          <a:p>
            <a:pPr lvl="1"/>
            <a:r>
              <a:rPr lang="zh-CN" altLang="en-US" sz="2600" b="1" dirty="0">
                <a:solidFill>
                  <a:srgbClr val="00B0F0"/>
                </a:solidFill>
              </a:rPr>
              <a:t>如何设计收益流补贴？如何定价？</a:t>
            </a:r>
            <a:endParaRPr lang="en-US" altLang="zh-CN" sz="2600" b="1" dirty="0">
              <a:solidFill>
                <a:srgbClr val="00B0F0"/>
              </a:solidFill>
            </a:endParaRPr>
          </a:p>
        </p:txBody>
      </p:sp>
    </p:spTree>
    <p:extLst>
      <p:ext uri="{BB962C8B-B14F-4D97-AF65-F5344CB8AC3E}">
        <p14:creationId xmlns:p14="http://schemas.microsoft.com/office/powerpoint/2010/main" val="177541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14116-3F6B-42F4-917C-5D8993C34E7F}"/>
              </a:ext>
            </a:extLst>
          </p:cNvPr>
          <p:cNvSpPr>
            <a:spLocks noGrp="1"/>
          </p:cNvSpPr>
          <p:nvPr>
            <p:ph type="title"/>
          </p:nvPr>
        </p:nvSpPr>
        <p:spPr/>
        <p:txBody>
          <a:bodyPr/>
          <a:lstStyle/>
          <a:p>
            <a:r>
              <a:rPr lang="zh-CN" altLang="en-US" dirty="0"/>
              <a:t>基于广告的免费商业模式总结</a:t>
            </a:r>
          </a:p>
        </p:txBody>
      </p:sp>
      <p:sp>
        <p:nvSpPr>
          <p:cNvPr id="3" name="内容占位符 2">
            <a:extLst>
              <a:ext uri="{FF2B5EF4-FFF2-40B4-BE49-F238E27FC236}">
                <a16:creationId xmlns:a16="http://schemas.microsoft.com/office/drawing/2014/main" id="{81C288FE-0A66-4AB7-8E68-BC6D2D45C3C5}"/>
              </a:ext>
            </a:extLst>
          </p:cNvPr>
          <p:cNvSpPr>
            <a:spLocks noGrp="1"/>
          </p:cNvSpPr>
          <p:nvPr>
            <p:ph idx="1"/>
          </p:nvPr>
        </p:nvSpPr>
        <p:spPr>
          <a:xfrm>
            <a:off x="628651" y="2226469"/>
            <a:ext cx="3597965" cy="3263504"/>
          </a:xfrm>
        </p:spPr>
        <p:txBody>
          <a:bodyPr>
            <a:normAutofit fontScale="85000" lnSpcReduction="20000"/>
          </a:bodyPr>
          <a:lstStyle/>
          <a:p>
            <a:r>
              <a:rPr lang="zh-CN" altLang="en-US" b="1" dirty="0">
                <a:solidFill>
                  <a:srgbClr val="00B0F0"/>
                </a:solidFill>
              </a:rPr>
              <a:t>好的产品和服务以及高流量会吸引广告商，进而补贴产品和服务</a:t>
            </a:r>
            <a:endParaRPr lang="en-US" altLang="zh-CN" b="1" dirty="0">
              <a:solidFill>
                <a:srgbClr val="00B0F0"/>
              </a:solidFill>
            </a:endParaRPr>
          </a:p>
          <a:p>
            <a:pPr lvl="1"/>
            <a:r>
              <a:rPr lang="zh-CN" altLang="en-US" dirty="0"/>
              <a:t>要考虑广告费能否支撑起产品服务质量</a:t>
            </a:r>
            <a:endParaRPr lang="en-US" altLang="zh-CN" dirty="0"/>
          </a:p>
          <a:p>
            <a:pPr lvl="1"/>
            <a:r>
              <a:rPr lang="zh-CN" altLang="en-US" i="1" dirty="0"/>
              <a:t>吞噬广告费的产品太多，流量红利已见底</a:t>
            </a:r>
            <a:endParaRPr lang="en-US" altLang="zh-CN" i="1" dirty="0"/>
          </a:p>
          <a:p>
            <a:endParaRPr lang="en-US" altLang="zh-CN" dirty="0"/>
          </a:p>
          <a:p>
            <a:r>
              <a:rPr lang="zh-CN" altLang="en-US" b="1" dirty="0">
                <a:solidFill>
                  <a:srgbClr val="00B0F0"/>
                </a:solidFill>
              </a:rPr>
              <a:t>成本：平台的开发和维护，以及可能的获客与维系成本</a:t>
            </a:r>
            <a:endParaRPr lang="en-US" altLang="zh-CN" b="1" dirty="0">
              <a:solidFill>
                <a:srgbClr val="00B0F0"/>
              </a:solidFill>
            </a:endParaRPr>
          </a:p>
        </p:txBody>
      </p:sp>
      <p:pic>
        <p:nvPicPr>
          <p:cNvPr id="4" name="图片 3">
            <a:extLst>
              <a:ext uri="{FF2B5EF4-FFF2-40B4-BE49-F238E27FC236}">
                <a16:creationId xmlns:a16="http://schemas.microsoft.com/office/drawing/2014/main" id="{AD3B8FDC-E33B-44F3-9CC3-AAA0946D17D6}"/>
              </a:ext>
            </a:extLst>
          </p:cNvPr>
          <p:cNvPicPr>
            <a:picLocks noChangeAspect="1"/>
          </p:cNvPicPr>
          <p:nvPr/>
        </p:nvPicPr>
        <p:blipFill>
          <a:blip r:embed="rId2"/>
          <a:stretch>
            <a:fillRect/>
          </a:stretch>
        </p:blipFill>
        <p:spPr>
          <a:xfrm>
            <a:off x="4364155" y="2392270"/>
            <a:ext cx="4779845" cy="2931901"/>
          </a:xfrm>
          <a:prstGeom prst="rect">
            <a:avLst/>
          </a:prstGeom>
        </p:spPr>
      </p:pic>
    </p:spTree>
    <p:extLst>
      <p:ext uri="{BB962C8B-B14F-4D97-AF65-F5344CB8AC3E}">
        <p14:creationId xmlns:p14="http://schemas.microsoft.com/office/powerpoint/2010/main" val="30639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25025-F237-438F-B06F-3747A80370B9}"/>
              </a:ext>
            </a:extLst>
          </p:cNvPr>
          <p:cNvSpPr>
            <a:spLocks noGrp="1"/>
          </p:cNvSpPr>
          <p:nvPr>
            <p:ph type="title"/>
          </p:nvPr>
        </p:nvSpPr>
        <p:spPr>
          <a:xfrm>
            <a:off x="4147376" y="136525"/>
            <a:ext cx="4874869" cy="738118"/>
          </a:xfrm>
        </p:spPr>
        <p:txBody>
          <a:bodyPr/>
          <a:lstStyle/>
          <a:p>
            <a:r>
              <a:rPr lang="zh-CN" altLang="en-US" dirty="0"/>
              <a:t>免费增值模式总结</a:t>
            </a:r>
          </a:p>
        </p:txBody>
      </p:sp>
      <p:sp>
        <p:nvSpPr>
          <p:cNvPr id="3" name="内容占位符 2">
            <a:extLst>
              <a:ext uri="{FF2B5EF4-FFF2-40B4-BE49-F238E27FC236}">
                <a16:creationId xmlns:a16="http://schemas.microsoft.com/office/drawing/2014/main" id="{1F6F6182-23AC-48E3-8C77-FCD76D1AC6E3}"/>
              </a:ext>
            </a:extLst>
          </p:cNvPr>
          <p:cNvSpPr>
            <a:spLocks noGrp="1"/>
          </p:cNvSpPr>
          <p:nvPr>
            <p:ph idx="1"/>
          </p:nvPr>
        </p:nvSpPr>
        <p:spPr>
          <a:xfrm>
            <a:off x="25945" y="874643"/>
            <a:ext cx="4217242" cy="5983358"/>
          </a:xfrm>
        </p:spPr>
        <p:txBody>
          <a:bodyPr>
            <a:normAutofit fontScale="77500" lnSpcReduction="20000"/>
          </a:bodyPr>
          <a:lstStyle/>
          <a:p>
            <a:r>
              <a:rPr lang="zh-CN" altLang="en-US" dirty="0"/>
              <a:t>平台是最重要的资产，产生三部分成本</a:t>
            </a:r>
            <a:endParaRPr lang="en-US" altLang="zh-CN" dirty="0"/>
          </a:p>
          <a:p>
            <a:pPr lvl="1"/>
            <a:r>
              <a:rPr lang="zh-CN" altLang="en-US" b="1" dirty="0">
                <a:solidFill>
                  <a:srgbClr val="00B0F0"/>
                </a:solidFill>
              </a:rPr>
              <a:t>可观的固定成本、免费账户的低边际成本服务、增值账户成本</a:t>
            </a:r>
            <a:endParaRPr lang="en-US" altLang="zh-CN" b="1" dirty="0">
              <a:solidFill>
                <a:srgbClr val="00B0F0"/>
              </a:solidFill>
            </a:endParaRPr>
          </a:p>
          <a:p>
            <a:endParaRPr lang="en-US" altLang="zh-CN" sz="100" dirty="0"/>
          </a:p>
          <a:p>
            <a:r>
              <a:rPr lang="zh-CN" altLang="en-US" dirty="0"/>
              <a:t>客户关系自动且低成本，</a:t>
            </a:r>
            <a:r>
              <a:rPr lang="zh-CN" altLang="en-US" b="1" dirty="0">
                <a:solidFill>
                  <a:srgbClr val="00B0F0"/>
                </a:solidFill>
              </a:rPr>
              <a:t>免费用户向增值用户转化率是重要指标</a:t>
            </a:r>
            <a:endParaRPr lang="en-US" altLang="zh-CN" b="1" dirty="0">
              <a:solidFill>
                <a:srgbClr val="00B0F0"/>
              </a:solidFill>
            </a:endParaRPr>
          </a:p>
          <a:p>
            <a:endParaRPr lang="en-US" altLang="zh-CN" sz="100" dirty="0"/>
          </a:p>
          <a:p>
            <a:r>
              <a:rPr lang="zh-CN" altLang="en-US" dirty="0"/>
              <a:t>收入来源三个重要公式</a:t>
            </a:r>
            <a:endParaRPr lang="en-US" altLang="zh-CN" dirty="0"/>
          </a:p>
          <a:p>
            <a:pPr lvl="1"/>
            <a:r>
              <a:rPr lang="zh-CN" altLang="en-US" dirty="0"/>
              <a:t>收入 </a:t>
            </a:r>
            <a:r>
              <a:rPr lang="en-US" altLang="zh-CN" dirty="0"/>
              <a:t>= </a:t>
            </a:r>
            <a:r>
              <a:rPr lang="zh-CN" altLang="en-US" dirty="0"/>
              <a:t>用户数量*增值用户比重*增值服务价格*增长率*顾客流失率</a:t>
            </a:r>
            <a:endParaRPr lang="en-US" altLang="zh-CN" dirty="0"/>
          </a:p>
          <a:p>
            <a:pPr lvl="1"/>
            <a:r>
              <a:rPr lang="zh-CN" altLang="en-US" dirty="0"/>
              <a:t>服务成本 </a:t>
            </a:r>
            <a:r>
              <a:rPr lang="en-US" altLang="zh-CN" dirty="0"/>
              <a:t>= </a:t>
            </a:r>
            <a:r>
              <a:rPr lang="zh-CN" altLang="en-US" dirty="0"/>
              <a:t>免费用户数*免费服务成本</a:t>
            </a:r>
            <a:r>
              <a:rPr lang="en-US" altLang="zh-CN" dirty="0"/>
              <a:t>+</a:t>
            </a:r>
            <a:r>
              <a:rPr lang="zh-CN" altLang="en-US" dirty="0"/>
              <a:t>增值用户数*增值服务成本</a:t>
            </a:r>
            <a:endParaRPr lang="en-US" altLang="zh-CN" dirty="0"/>
          </a:p>
          <a:p>
            <a:pPr lvl="1"/>
            <a:r>
              <a:rPr lang="zh-CN" altLang="en-US" dirty="0"/>
              <a:t>运营利润 </a:t>
            </a:r>
            <a:r>
              <a:rPr lang="en-US" altLang="zh-CN" dirty="0"/>
              <a:t>= </a:t>
            </a:r>
            <a:r>
              <a:rPr lang="zh-CN" altLang="en-US" dirty="0"/>
              <a:t>收入 </a:t>
            </a:r>
            <a:r>
              <a:rPr lang="en-US" altLang="zh-CN" dirty="0"/>
              <a:t>- </a:t>
            </a:r>
            <a:r>
              <a:rPr lang="zh-CN" altLang="en-US" dirty="0"/>
              <a:t>服务成本 </a:t>
            </a:r>
            <a:r>
              <a:rPr lang="en-US" altLang="zh-CN" dirty="0"/>
              <a:t>- </a:t>
            </a:r>
            <a:r>
              <a:rPr lang="zh-CN" altLang="en-US" dirty="0"/>
              <a:t>固定成本 </a:t>
            </a:r>
            <a:r>
              <a:rPr lang="en-US" altLang="zh-CN" dirty="0"/>
              <a:t>- </a:t>
            </a:r>
            <a:r>
              <a:rPr lang="zh-CN" altLang="en-US" dirty="0"/>
              <a:t>获客成本</a:t>
            </a:r>
            <a:endParaRPr lang="en-US" altLang="zh-CN" dirty="0"/>
          </a:p>
          <a:p>
            <a:endParaRPr lang="en-US" altLang="zh-CN" sz="100" dirty="0"/>
          </a:p>
          <a:p>
            <a:r>
              <a:rPr lang="zh-CN" altLang="en-US" dirty="0"/>
              <a:t>平台发展新趋势</a:t>
            </a:r>
            <a:endParaRPr lang="en-US" altLang="zh-CN" dirty="0"/>
          </a:p>
          <a:p>
            <a:pPr lvl="1"/>
            <a:r>
              <a:rPr lang="zh-CN" altLang="en-US" b="1" dirty="0"/>
              <a:t>需要高水平、差异化的产品与服务（为免费增值提供空间）</a:t>
            </a:r>
            <a:endParaRPr lang="en-US" altLang="zh-CN" b="1" dirty="0"/>
          </a:p>
          <a:p>
            <a:pPr lvl="1"/>
            <a:r>
              <a:rPr lang="zh-CN" altLang="en-US" dirty="0"/>
              <a:t>反面例子：庆余年与腾讯</a:t>
            </a:r>
            <a:r>
              <a:rPr lang="en-US" altLang="zh-CN" dirty="0"/>
              <a:t>VVIP</a:t>
            </a:r>
            <a:endParaRPr lang="zh-CN" altLang="en-US" dirty="0"/>
          </a:p>
        </p:txBody>
      </p:sp>
      <p:pic>
        <p:nvPicPr>
          <p:cNvPr id="4" name="图片 3">
            <a:extLst>
              <a:ext uri="{FF2B5EF4-FFF2-40B4-BE49-F238E27FC236}">
                <a16:creationId xmlns:a16="http://schemas.microsoft.com/office/drawing/2014/main" id="{DA7D4821-20AF-4DD3-AFDF-4F58B5D23F25}"/>
              </a:ext>
            </a:extLst>
          </p:cNvPr>
          <p:cNvPicPr>
            <a:picLocks noChangeAspect="1"/>
          </p:cNvPicPr>
          <p:nvPr/>
        </p:nvPicPr>
        <p:blipFill>
          <a:blip r:embed="rId2"/>
          <a:stretch>
            <a:fillRect/>
          </a:stretch>
        </p:blipFill>
        <p:spPr>
          <a:xfrm>
            <a:off x="4243187" y="2445028"/>
            <a:ext cx="4874868" cy="3068021"/>
          </a:xfrm>
          <a:prstGeom prst="rect">
            <a:avLst/>
          </a:prstGeom>
        </p:spPr>
      </p:pic>
    </p:spTree>
    <p:extLst>
      <p:ext uri="{BB962C8B-B14F-4D97-AF65-F5344CB8AC3E}">
        <p14:creationId xmlns:p14="http://schemas.microsoft.com/office/powerpoint/2010/main" val="353235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960CC-18AF-4DBE-9304-B7B3CCDFB82C}"/>
              </a:ext>
            </a:extLst>
          </p:cNvPr>
          <p:cNvSpPr>
            <a:spLocks noGrp="1"/>
          </p:cNvSpPr>
          <p:nvPr>
            <p:ph type="title"/>
          </p:nvPr>
        </p:nvSpPr>
        <p:spPr/>
        <p:txBody>
          <a:bodyPr/>
          <a:lstStyle/>
          <a:p>
            <a:r>
              <a:rPr lang="zh-CN" altLang="en-US" dirty="0"/>
              <a:t>复习 </a:t>
            </a:r>
            <a:r>
              <a:rPr lang="en-US" altLang="zh-CN" dirty="0"/>
              <a:t>- </a:t>
            </a:r>
            <a:r>
              <a:rPr lang="zh-CN" altLang="en-US" dirty="0"/>
              <a:t>反转免费模式举例：</a:t>
            </a:r>
            <a:r>
              <a:rPr lang="en-US" altLang="zh-CN" dirty="0" err="1"/>
              <a:t>Cookpad</a:t>
            </a:r>
            <a:r>
              <a:rPr lang="zh-CN" altLang="en-US" dirty="0"/>
              <a:t>食谱网站</a:t>
            </a:r>
          </a:p>
        </p:txBody>
      </p:sp>
      <p:sp>
        <p:nvSpPr>
          <p:cNvPr id="3" name="内容占位符 2">
            <a:extLst>
              <a:ext uri="{FF2B5EF4-FFF2-40B4-BE49-F238E27FC236}">
                <a16:creationId xmlns:a16="http://schemas.microsoft.com/office/drawing/2014/main" id="{FEB7B6D0-456F-4F14-AFF9-D32DA0C5F5D5}"/>
              </a:ext>
            </a:extLst>
          </p:cNvPr>
          <p:cNvSpPr>
            <a:spLocks noGrp="1"/>
          </p:cNvSpPr>
          <p:nvPr>
            <p:ph idx="1"/>
          </p:nvPr>
        </p:nvSpPr>
        <p:spPr>
          <a:xfrm>
            <a:off x="159026" y="1690688"/>
            <a:ext cx="8885583" cy="4958589"/>
          </a:xfrm>
        </p:spPr>
        <p:txBody>
          <a:bodyPr>
            <a:normAutofit fontScale="77500" lnSpcReduction="20000"/>
          </a:bodyPr>
          <a:lstStyle/>
          <a:p>
            <a:r>
              <a:rPr lang="zh-CN" altLang="en-US" dirty="0"/>
              <a:t>背景</a:t>
            </a:r>
            <a:endParaRPr lang="en-US" altLang="zh-CN" dirty="0"/>
          </a:p>
          <a:p>
            <a:pPr lvl="1"/>
            <a:r>
              <a:rPr lang="zh-CN" altLang="en-US" dirty="0"/>
              <a:t>约八成</a:t>
            </a:r>
            <a:r>
              <a:rPr lang="en-US" altLang="zh-CN" dirty="0"/>
              <a:t>20-40</a:t>
            </a:r>
            <a:r>
              <a:rPr lang="zh-CN" altLang="en-US" dirty="0"/>
              <a:t>岁日本女性使用菜谱众包平台</a:t>
            </a:r>
            <a:r>
              <a:rPr lang="en-US" altLang="zh-CN" dirty="0" err="1"/>
              <a:t>cookpad</a:t>
            </a:r>
            <a:endParaRPr lang="en-US" altLang="zh-CN" dirty="0"/>
          </a:p>
          <a:p>
            <a:pPr lvl="1"/>
            <a:r>
              <a:rPr lang="zh-CN" altLang="en-US" dirty="0"/>
              <a:t>该平台同时提供美容、健康、育儿知识，涵盖食材、厨房日用品、美容健康药膳、婴儿食谱、专业烹饪与线下教学、文体、度假、记账等内容</a:t>
            </a:r>
            <a:endParaRPr lang="en-US" altLang="zh-CN" dirty="0"/>
          </a:p>
          <a:p>
            <a:pPr lvl="1"/>
            <a:r>
              <a:rPr lang="zh-CN" altLang="en-US" dirty="0"/>
              <a:t>已收购美、西、印度、黎巴嫩、印尼的菜谱网站，会员费</a:t>
            </a:r>
            <a:r>
              <a:rPr lang="en-US" altLang="zh-CN" dirty="0"/>
              <a:t>280</a:t>
            </a:r>
            <a:r>
              <a:rPr lang="zh-CN" altLang="en-US" dirty="0"/>
              <a:t>日元每月</a:t>
            </a:r>
            <a:endParaRPr lang="en-US" altLang="zh-CN" dirty="0"/>
          </a:p>
          <a:p>
            <a:pPr lvl="1"/>
            <a:r>
              <a:rPr lang="zh-CN" altLang="en-US" dirty="0"/>
              <a:t>年营收</a:t>
            </a:r>
            <a:r>
              <a:rPr lang="en-US" altLang="zh-CN" dirty="0"/>
              <a:t>67</a:t>
            </a:r>
            <a:r>
              <a:rPr lang="zh-CN" altLang="en-US" dirty="0"/>
              <a:t>亿日元（</a:t>
            </a:r>
            <a:r>
              <a:rPr lang="en-US" altLang="zh-CN" dirty="0"/>
              <a:t>2013</a:t>
            </a:r>
            <a:r>
              <a:rPr lang="zh-CN" altLang="en-US" dirty="0"/>
              <a:t>年），</a:t>
            </a:r>
            <a:r>
              <a:rPr lang="zh-CN" altLang="en-US" b="1" dirty="0">
                <a:solidFill>
                  <a:srgbClr val="00B0F0"/>
                </a:solidFill>
              </a:rPr>
              <a:t>利润率</a:t>
            </a:r>
            <a:r>
              <a:rPr lang="en-US" altLang="zh-CN" b="1" dirty="0">
                <a:solidFill>
                  <a:srgbClr val="00B0F0"/>
                </a:solidFill>
              </a:rPr>
              <a:t>40%</a:t>
            </a:r>
            <a:r>
              <a:rPr lang="zh-CN" altLang="en-US" dirty="0">
                <a:solidFill>
                  <a:srgbClr val="00B0F0"/>
                </a:solidFill>
              </a:rPr>
              <a:t>；</a:t>
            </a:r>
            <a:r>
              <a:rPr lang="zh-CN" altLang="en-US" b="1" dirty="0">
                <a:solidFill>
                  <a:srgbClr val="00B0F0"/>
                </a:solidFill>
              </a:rPr>
              <a:t>会员费占一半营业收入，广告占</a:t>
            </a:r>
            <a:r>
              <a:rPr lang="en-US" altLang="zh-CN" b="1" dirty="0">
                <a:solidFill>
                  <a:srgbClr val="00B0F0"/>
                </a:solidFill>
              </a:rPr>
              <a:t>37%</a:t>
            </a:r>
            <a:r>
              <a:rPr lang="zh-CN" altLang="en-US" b="1" dirty="0">
                <a:solidFill>
                  <a:srgbClr val="00B0F0"/>
                </a:solidFill>
              </a:rPr>
              <a:t>（一般为</a:t>
            </a:r>
            <a:r>
              <a:rPr lang="en-US" altLang="zh-CN" b="1" dirty="0">
                <a:solidFill>
                  <a:srgbClr val="00B0F0"/>
                </a:solidFill>
              </a:rPr>
              <a:t>89%-97%</a:t>
            </a:r>
            <a:r>
              <a:rPr lang="zh-CN" altLang="en-US" b="1" dirty="0">
                <a:solidFill>
                  <a:srgbClr val="00B0F0"/>
                </a:solidFill>
              </a:rPr>
              <a:t>）</a:t>
            </a:r>
            <a:endParaRPr lang="en-US" altLang="zh-CN" b="1" dirty="0">
              <a:solidFill>
                <a:srgbClr val="00B0F0"/>
              </a:solidFill>
            </a:endParaRPr>
          </a:p>
          <a:p>
            <a:endParaRPr lang="en-US" altLang="zh-CN" sz="100" dirty="0"/>
          </a:p>
          <a:p>
            <a:r>
              <a:rPr lang="zh-CN" altLang="en-US" dirty="0"/>
              <a:t>发展思路：丰富企业服务与媒体功能，推进线下运营与会员转化</a:t>
            </a:r>
            <a:endParaRPr lang="en-US" altLang="zh-CN" dirty="0"/>
          </a:p>
          <a:p>
            <a:endParaRPr lang="en-US" altLang="zh-CN" sz="100" dirty="0"/>
          </a:p>
          <a:p>
            <a:r>
              <a:rPr lang="zh-CN" altLang="en-US" dirty="0"/>
              <a:t>后续发展</a:t>
            </a:r>
            <a:endParaRPr lang="en-US" altLang="zh-CN" dirty="0"/>
          </a:p>
          <a:p>
            <a:pPr lvl="1"/>
            <a:r>
              <a:rPr lang="en-US" altLang="zh-CN" dirty="0"/>
              <a:t>2015</a:t>
            </a:r>
            <a:r>
              <a:rPr lang="zh-CN" altLang="en-US" dirty="0"/>
              <a:t>年</a:t>
            </a:r>
            <a:r>
              <a:rPr lang="en-US" altLang="zh-CN" dirty="0"/>
              <a:t>6</a:t>
            </a:r>
            <a:r>
              <a:rPr lang="zh-CN" altLang="en-US" dirty="0"/>
              <a:t>月收购又一家印度食谱网站，每月举行各类</a:t>
            </a:r>
            <a:r>
              <a:rPr lang="en-US" altLang="zh-CN" dirty="0"/>
              <a:t>Contest</a:t>
            </a:r>
            <a:r>
              <a:rPr lang="zh-CN" altLang="en-US" dirty="0"/>
              <a:t>（</a:t>
            </a:r>
            <a:r>
              <a:rPr lang="en-US" altLang="zh-CN" dirty="0"/>
              <a:t>8</a:t>
            </a:r>
            <a:r>
              <a:rPr lang="zh-CN" altLang="en-US" dirty="0"/>
              <a:t>月是肉食）</a:t>
            </a:r>
            <a:endParaRPr lang="en-US" altLang="zh-CN" dirty="0"/>
          </a:p>
          <a:p>
            <a:pPr lvl="1"/>
            <a:r>
              <a:rPr lang="zh-CN" altLang="en-US" dirty="0"/>
              <a:t>出版实体和电子食谱，开始推出针对单身男性的食谱</a:t>
            </a:r>
            <a:endParaRPr lang="en-US" altLang="zh-CN" dirty="0"/>
          </a:p>
          <a:p>
            <a:pPr lvl="1"/>
            <a:r>
              <a:rPr lang="en-US" altLang="zh-CN" dirty="0"/>
              <a:t>09</a:t>
            </a:r>
            <a:r>
              <a:rPr lang="zh-CN" altLang="en-US" dirty="0"/>
              <a:t>年已上市，</a:t>
            </a:r>
            <a:r>
              <a:rPr lang="en-US" altLang="zh-CN" dirty="0"/>
              <a:t>Banner</a:t>
            </a:r>
            <a:r>
              <a:rPr lang="zh-CN" altLang="en-US" dirty="0"/>
              <a:t>广告收入日本第十，与广告收入第一的</a:t>
            </a:r>
            <a:r>
              <a:rPr lang="en-US" altLang="zh-CN" dirty="0"/>
              <a:t>Yahoo Japan</a:t>
            </a:r>
            <a:r>
              <a:rPr lang="zh-CN" altLang="en-US" dirty="0"/>
              <a:t>合作</a:t>
            </a:r>
            <a:endParaRPr lang="en-US" altLang="zh-CN" dirty="0"/>
          </a:p>
          <a:p>
            <a:pPr lvl="1"/>
            <a:r>
              <a:rPr lang="en-US" altLang="zh-CN" b="1" dirty="0">
                <a:solidFill>
                  <a:srgbClr val="00B0F0"/>
                </a:solidFill>
              </a:rPr>
              <a:t>2019</a:t>
            </a:r>
            <a:r>
              <a:rPr lang="zh-CN" altLang="en-US" b="1" dirty="0">
                <a:solidFill>
                  <a:srgbClr val="00B0F0"/>
                </a:solidFill>
              </a:rPr>
              <a:t>年上半年利润下跌</a:t>
            </a:r>
            <a:r>
              <a:rPr lang="en-US" altLang="zh-CN" b="1" dirty="0">
                <a:solidFill>
                  <a:srgbClr val="00B0F0"/>
                </a:solidFill>
              </a:rPr>
              <a:t>70%</a:t>
            </a:r>
            <a:r>
              <a:rPr lang="zh-CN" altLang="en-US" b="1" dirty="0">
                <a:solidFill>
                  <a:srgbClr val="00B0F0"/>
                </a:solidFill>
              </a:rPr>
              <a:t>（总营收下跌</a:t>
            </a:r>
            <a:r>
              <a:rPr lang="en-US" altLang="zh-CN" b="1" dirty="0">
                <a:solidFill>
                  <a:srgbClr val="00B0F0"/>
                </a:solidFill>
              </a:rPr>
              <a:t>2.4%</a:t>
            </a:r>
            <a:r>
              <a:rPr lang="zh-CN" altLang="en-US" b="1" dirty="0">
                <a:solidFill>
                  <a:srgbClr val="00B0F0"/>
                </a:solidFill>
              </a:rPr>
              <a:t>，同时在推新业务</a:t>
            </a:r>
            <a:r>
              <a:rPr lang="en-US" altLang="zh-CN" b="1" dirty="0" err="1">
                <a:solidFill>
                  <a:srgbClr val="00B0F0"/>
                </a:solidFill>
              </a:rPr>
              <a:t>CookpadTV</a:t>
            </a:r>
            <a:r>
              <a:rPr lang="zh-CN" altLang="en-US" b="1" dirty="0">
                <a:solidFill>
                  <a:srgbClr val="00B0F0"/>
                </a:solidFill>
              </a:rPr>
              <a:t>），会员费营收上涨</a:t>
            </a:r>
            <a:r>
              <a:rPr lang="en-US" altLang="zh-CN" b="1" dirty="0">
                <a:solidFill>
                  <a:srgbClr val="00B0F0"/>
                </a:solidFill>
              </a:rPr>
              <a:t>4%</a:t>
            </a:r>
            <a:r>
              <a:rPr lang="zh-CN" altLang="en-US" b="1" dirty="0">
                <a:solidFill>
                  <a:srgbClr val="00B0F0"/>
                </a:solidFill>
              </a:rPr>
              <a:t>，占比达</a:t>
            </a:r>
            <a:r>
              <a:rPr lang="en-US" altLang="zh-CN" b="1" dirty="0">
                <a:solidFill>
                  <a:srgbClr val="00B0F0"/>
                </a:solidFill>
              </a:rPr>
              <a:t>63.7%</a:t>
            </a:r>
            <a:r>
              <a:rPr lang="zh-CN" altLang="en-US" b="1" dirty="0">
                <a:solidFill>
                  <a:srgbClr val="00B0F0"/>
                </a:solidFill>
              </a:rPr>
              <a:t>（广告营收下跌</a:t>
            </a:r>
            <a:r>
              <a:rPr lang="en-US" altLang="zh-CN" b="1" dirty="0">
                <a:solidFill>
                  <a:srgbClr val="00B0F0"/>
                </a:solidFill>
              </a:rPr>
              <a:t>14.1%</a:t>
            </a:r>
            <a:r>
              <a:rPr lang="zh-CN" altLang="en-US" b="1" dirty="0">
                <a:solidFill>
                  <a:srgbClr val="00B0F0"/>
                </a:solidFill>
              </a:rPr>
              <a:t>，其它收入下跌</a:t>
            </a:r>
            <a:r>
              <a:rPr lang="en-US" altLang="zh-CN" b="1" dirty="0">
                <a:solidFill>
                  <a:srgbClr val="00B0F0"/>
                </a:solidFill>
              </a:rPr>
              <a:t>8.3%</a:t>
            </a:r>
            <a:r>
              <a:rPr lang="zh-CN" altLang="en-US" b="1" dirty="0">
                <a:solidFill>
                  <a:srgbClr val="00B0F0"/>
                </a:solidFill>
              </a:rPr>
              <a:t>）</a:t>
            </a:r>
          </a:p>
          <a:p>
            <a:pPr lvl="1"/>
            <a:r>
              <a:rPr lang="zh-CN" altLang="en-US" dirty="0"/>
              <a:t>全站在</a:t>
            </a:r>
            <a:r>
              <a:rPr lang="en-US" altLang="zh-CN" dirty="0"/>
              <a:t>Git</a:t>
            </a:r>
            <a:r>
              <a:rPr lang="zh-CN" altLang="en-US" dirty="0"/>
              <a:t>上托管（</a:t>
            </a:r>
            <a:r>
              <a:rPr lang="en-US" altLang="zh-CN" dirty="0" err="1"/>
              <a:t>Python+Ruby</a:t>
            </a:r>
            <a:r>
              <a:rPr lang="zh-CN" altLang="en-US" dirty="0"/>
              <a:t>），重视技术，组织敏捷化，每年举办开发技术交流会</a:t>
            </a:r>
            <a:endParaRPr lang="en-US" altLang="zh-CN" dirty="0"/>
          </a:p>
        </p:txBody>
      </p:sp>
    </p:spTree>
    <p:extLst>
      <p:ext uri="{BB962C8B-B14F-4D97-AF65-F5344CB8AC3E}">
        <p14:creationId xmlns:p14="http://schemas.microsoft.com/office/powerpoint/2010/main" val="110455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D9A53-C5BB-4EB7-B383-EEC13BE4897F}"/>
              </a:ext>
            </a:extLst>
          </p:cNvPr>
          <p:cNvSpPr>
            <a:spLocks noGrp="1"/>
          </p:cNvSpPr>
          <p:nvPr>
            <p:ph type="title"/>
          </p:nvPr>
        </p:nvSpPr>
        <p:spPr>
          <a:xfrm>
            <a:off x="4759599" y="305492"/>
            <a:ext cx="3784324" cy="1325563"/>
          </a:xfrm>
        </p:spPr>
        <p:txBody>
          <a:bodyPr/>
          <a:lstStyle/>
          <a:p>
            <a:r>
              <a:rPr lang="zh-CN" altLang="en-US" dirty="0"/>
              <a:t>诱饵</a:t>
            </a:r>
            <a:r>
              <a:rPr lang="en-US" altLang="zh-CN" dirty="0"/>
              <a:t>&amp;</a:t>
            </a:r>
            <a:r>
              <a:rPr lang="zh-CN" altLang="en-US" dirty="0"/>
              <a:t>陷阱模式总结</a:t>
            </a:r>
          </a:p>
        </p:txBody>
      </p:sp>
      <p:sp>
        <p:nvSpPr>
          <p:cNvPr id="3" name="内容占位符 2">
            <a:extLst>
              <a:ext uri="{FF2B5EF4-FFF2-40B4-BE49-F238E27FC236}">
                <a16:creationId xmlns:a16="http://schemas.microsoft.com/office/drawing/2014/main" id="{D3C4554B-03E7-4442-B3C0-857034475D79}"/>
              </a:ext>
            </a:extLst>
          </p:cNvPr>
          <p:cNvSpPr>
            <a:spLocks noGrp="1"/>
          </p:cNvSpPr>
          <p:nvPr>
            <p:ph idx="1"/>
          </p:nvPr>
        </p:nvSpPr>
        <p:spPr>
          <a:xfrm>
            <a:off x="67554" y="305492"/>
            <a:ext cx="4024883" cy="6413359"/>
          </a:xfrm>
        </p:spPr>
        <p:txBody>
          <a:bodyPr>
            <a:normAutofit fontScale="85000" lnSpcReduction="20000"/>
          </a:bodyPr>
          <a:lstStyle/>
          <a:p>
            <a:r>
              <a:rPr lang="zh-CN" altLang="en-US" b="1" dirty="0">
                <a:solidFill>
                  <a:srgbClr val="00B0F0"/>
                </a:solidFill>
              </a:rPr>
              <a:t>产品与后续产品之间要有紧密连接，从而使得极小收益的初始购买为后续高收益产品或服务的重复购买创造可能</a:t>
            </a:r>
            <a:endParaRPr lang="en-US" altLang="zh-CN" b="1" dirty="0">
              <a:solidFill>
                <a:srgbClr val="00B0F0"/>
              </a:solidFill>
            </a:endParaRPr>
          </a:p>
          <a:p>
            <a:endParaRPr lang="en-US" altLang="zh-CN" dirty="0"/>
          </a:p>
          <a:p>
            <a:r>
              <a:rPr lang="zh-CN" altLang="en-US" b="1" dirty="0">
                <a:solidFill>
                  <a:srgbClr val="00B0F0"/>
                </a:solidFill>
              </a:rPr>
              <a:t>关注后续产品交付，需要强大品牌支撑</a:t>
            </a:r>
            <a:endParaRPr lang="en-US" altLang="zh-CN" b="1" dirty="0">
              <a:solidFill>
                <a:srgbClr val="00B0F0"/>
              </a:solidFill>
            </a:endParaRPr>
          </a:p>
          <a:p>
            <a:endParaRPr lang="en-US" altLang="zh-CN" dirty="0"/>
          </a:p>
          <a:p>
            <a:r>
              <a:rPr lang="zh-CN" altLang="en-US" dirty="0"/>
              <a:t>重要成本结构</a:t>
            </a:r>
            <a:endParaRPr lang="en-US" altLang="zh-CN" dirty="0"/>
          </a:p>
          <a:p>
            <a:pPr lvl="1"/>
            <a:r>
              <a:rPr lang="zh-CN" altLang="en-US" b="1" dirty="0">
                <a:solidFill>
                  <a:srgbClr val="00B0F0"/>
                </a:solidFill>
              </a:rPr>
              <a:t>初始产品补贴与后续产品的成本</a:t>
            </a:r>
            <a:endParaRPr lang="en-US" altLang="zh-CN" b="1" dirty="0">
              <a:solidFill>
                <a:srgbClr val="00B0F0"/>
              </a:solidFill>
            </a:endParaRPr>
          </a:p>
          <a:p>
            <a:endParaRPr lang="en-US" altLang="zh-CN" dirty="0"/>
          </a:p>
          <a:p>
            <a:r>
              <a:rPr lang="zh-CN" altLang="en-US" i="1" dirty="0"/>
              <a:t>慢慢融入平台与免费增值</a:t>
            </a:r>
            <a:endParaRPr lang="en-US" altLang="zh-CN" i="1" dirty="0"/>
          </a:p>
          <a:p>
            <a:pPr lvl="1"/>
            <a:r>
              <a:rPr lang="zh-CN" altLang="en-US" dirty="0"/>
              <a:t>新套餐体验</a:t>
            </a:r>
            <a:r>
              <a:rPr lang="en-US" altLang="zh-CN" dirty="0"/>
              <a:t>+</a:t>
            </a:r>
            <a:r>
              <a:rPr lang="zh-CN" altLang="en-US" dirty="0"/>
              <a:t>自动续费</a:t>
            </a:r>
            <a:endParaRPr lang="en-US" altLang="zh-CN" dirty="0"/>
          </a:p>
          <a:p>
            <a:pPr lvl="1"/>
            <a:r>
              <a:rPr lang="zh-CN" altLang="en-US" dirty="0"/>
              <a:t>各类社交裂变式促销（“盖楼”）</a:t>
            </a:r>
            <a:endParaRPr lang="en-US" altLang="zh-CN" dirty="0"/>
          </a:p>
          <a:p>
            <a:pPr lvl="1"/>
            <a:r>
              <a:rPr lang="zh-CN" altLang="en-US" b="1" dirty="0"/>
              <a:t>游戏本体</a:t>
            </a:r>
            <a:r>
              <a:rPr lang="en-US" altLang="zh-CN" b="1" dirty="0"/>
              <a:t>+DLC</a:t>
            </a:r>
            <a:r>
              <a:rPr lang="zh-CN" altLang="en-US" b="1" dirty="0"/>
              <a:t>或平衡性无关道具</a:t>
            </a:r>
            <a:endParaRPr lang="en-US" altLang="zh-CN" b="1" dirty="0"/>
          </a:p>
          <a:p>
            <a:pPr lvl="1"/>
            <a:r>
              <a:rPr lang="zh-CN" altLang="en-US" b="1" dirty="0"/>
              <a:t>“又肝又氪”的游戏营销活动</a:t>
            </a:r>
            <a:endParaRPr lang="en-US" altLang="zh-CN" b="1" dirty="0"/>
          </a:p>
          <a:p>
            <a:pPr lvl="1"/>
            <a:r>
              <a:rPr lang="zh-CN" altLang="en-US" b="1" dirty="0"/>
              <a:t>“精英皮市井里”的某乎</a:t>
            </a:r>
          </a:p>
        </p:txBody>
      </p:sp>
      <p:pic>
        <p:nvPicPr>
          <p:cNvPr id="4" name="图片 3">
            <a:extLst>
              <a:ext uri="{FF2B5EF4-FFF2-40B4-BE49-F238E27FC236}">
                <a16:creationId xmlns:a16="http://schemas.microsoft.com/office/drawing/2014/main" id="{C37A4DF7-3040-4CA4-8AAB-41D9840BBD35}"/>
              </a:ext>
            </a:extLst>
          </p:cNvPr>
          <p:cNvPicPr>
            <a:picLocks noChangeAspect="1"/>
          </p:cNvPicPr>
          <p:nvPr/>
        </p:nvPicPr>
        <p:blipFill>
          <a:blip r:embed="rId2"/>
          <a:stretch>
            <a:fillRect/>
          </a:stretch>
        </p:blipFill>
        <p:spPr>
          <a:xfrm>
            <a:off x="3922141" y="2305878"/>
            <a:ext cx="5154306" cy="3120887"/>
          </a:xfrm>
          <a:prstGeom prst="rect">
            <a:avLst/>
          </a:prstGeom>
        </p:spPr>
      </p:pic>
    </p:spTree>
    <p:extLst>
      <p:ext uri="{BB962C8B-B14F-4D97-AF65-F5344CB8AC3E}">
        <p14:creationId xmlns:p14="http://schemas.microsoft.com/office/powerpoint/2010/main" val="152478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B4F9A-2CB4-4A3D-A503-A9D32A583E98}"/>
              </a:ext>
            </a:extLst>
          </p:cNvPr>
          <p:cNvSpPr>
            <a:spLocks noGrp="1"/>
          </p:cNvSpPr>
          <p:nvPr>
            <p:ph type="title"/>
          </p:nvPr>
        </p:nvSpPr>
        <p:spPr>
          <a:xfrm>
            <a:off x="208722" y="365127"/>
            <a:ext cx="8567530" cy="867326"/>
          </a:xfrm>
        </p:spPr>
        <p:txBody>
          <a:bodyPr>
            <a:normAutofit fontScale="90000"/>
          </a:bodyPr>
          <a:lstStyle/>
          <a:p>
            <a:r>
              <a:rPr lang="zh-CN" altLang="en-US" dirty="0"/>
              <a:t>大平台笼罩下如何发掘创新创业机遇？</a:t>
            </a:r>
          </a:p>
        </p:txBody>
      </p:sp>
      <p:sp>
        <p:nvSpPr>
          <p:cNvPr id="3" name="内容占位符 2">
            <a:extLst>
              <a:ext uri="{FF2B5EF4-FFF2-40B4-BE49-F238E27FC236}">
                <a16:creationId xmlns:a16="http://schemas.microsoft.com/office/drawing/2014/main" id="{C5A83788-4D4D-4AAF-9730-DE7D4FA0DE71}"/>
              </a:ext>
            </a:extLst>
          </p:cNvPr>
          <p:cNvSpPr>
            <a:spLocks noGrp="1"/>
          </p:cNvSpPr>
          <p:nvPr>
            <p:ph idx="1"/>
          </p:nvPr>
        </p:nvSpPr>
        <p:spPr>
          <a:xfrm>
            <a:off x="69574" y="1311964"/>
            <a:ext cx="4572000" cy="5456583"/>
          </a:xfrm>
        </p:spPr>
        <p:txBody>
          <a:bodyPr>
            <a:normAutofit lnSpcReduction="10000"/>
          </a:bodyPr>
          <a:lstStyle/>
          <a:p>
            <a:r>
              <a:rPr lang="en-US" altLang="zh-CN" dirty="0"/>
              <a:t>BATJ</a:t>
            </a:r>
            <a:r>
              <a:rPr lang="zh-CN" altLang="en-US" dirty="0"/>
              <a:t>，</a:t>
            </a:r>
            <a:r>
              <a:rPr lang="en-US" altLang="zh-CN" dirty="0"/>
              <a:t>TMDP</a:t>
            </a:r>
            <a:r>
              <a:rPr lang="zh-CN" altLang="en-US" dirty="0"/>
              <a:t>为代表的各领域平台的壮大成熟增大了后续的创新创业的难度</a:t>
            </a:r>
            <a:endParaRPr lang="en-US" altLang="zh-CN" dirty="0"/>
          </a:p>
          <a:p>
            <a:pPr lvl="1"/>
            <a:r>
              <a:rPr lang="zh-CN" altLang="en-US" dirty="0"/>
              <a:t>平台导流、补贴、跟进</a:t>
            </a:r>
            <a:endParaRPr lang="en-US" altLang="zh-CN" dirty="0"/>
          </a:p>
          <a:p>
            <a:pPr lvl="2"/>
            <a:r>
              <a:rPr lang="zh-CN" altLang="en-US" dirty="0"/>
              <a:t>以及属于先发者的额外技术、资金、社会关系优势</a:t>
            </a:r>
            <a:endParaRPr lang="en-US" altLang="zh-CN" dirty="0"/>
          </a:p>
          <a:p>
            <a:endParaRPr lang="en-US" altLang="zh-CN" sz="500" dirty="0"/>
          </a:p>
          <a:p>
            <a:r>
              <a:rPr lang="zh-CN" altLang="en-US" dirty="0"/>
              <a:t>机遇何在？</a:t>
            </a:r>
            <a:endParaRPr lang="en-US" altLang="zh-CN" dirty="0"/>
          </a:p>
          <a:p>
            <a:pPr lvl="1"/>
            <a:r>
              <a:rPr lang="zh-CN" altLang="en-US" dirty="0"/>
              <a:t>颠覆性的技术升级</a:t>
            </a:r>
            <a:endParaRPr lang="en-US" altLang="zh-CN" dirty="0"/>
          </a:p>
          <a:p>
            <a:pPr lvl="2"/>
            <a:r>
              <a:rPr lang="en-US" altLang="zh-CN" dirty="0"/>
              <a:t>5g</a:t>
            </a:r>
            <a:r>
              <a:rPr lang="zh-CN" altLang="en-US" dirty="0"/>
              <a:t>：全球一万多</a:t>
            </a:r>
            <a:r>
              <a:rPr lang="en-US" altLang="zh-CN" dirty="0"/>
              <a:t>5g 2b</a:t>
            </a:r>
            <a:r>
              <a:rPr lang="zh-CN" altLang="en-US" dirty="0"/>
              <a:t>项目，超一半在中国 </a:t>
            </a:r>
            <a:r>
              <a:rPr lang="en-US" altLang="zh-CN" dirty="0"/>
              <a:t>– 10ms + 4.6Gbps</a:t>
            </a:r>
          </a:p>
          <a:p>
            <a:pPr lvl="1"/>
            <a:r>
              <a:rPr lang="zh-CN" altLang="en-US" dirty="0"/>
              <a:t>更多赛道（领域）的开拓</a:t>
            </a:r>
            <a:endParaRPr lang="en-US" altLang="zh-CN" dirty="0"/>
          </a:p>
          <a:p>
            <a:pPr lvl="2"/>
            <a:r>
              <a:rPr lang="zh-CN" altLang="en-US" dirty="0"/>
              <a:t>对传统领域的“降维”</a:t>
            </a:r>
            <a:endParaRPr lang="en-US" altLang="zh-CN" dirty="0"/>
          </a:p>
          <a:p>
            <a:pPr lvl="2"/>
            <a:r>
              <a:rPr lang="zh-CN" altLang="en-US" dirty="0"/>
              <a:t>次世代人群的消费习惯更迭</a:t>
            </a:r>
            <a:endParaRPr lang="en-US" altLang="zh-CN" dirty="0"/>
          </a:p>
          <a:p>
            <a:pPr lvl="2"/>
            <a:r>
              <a:rPr lang="zh-CN" altLang="en-US" b="1" dirty="0"/>
              <a:t>进一步的、极致的客户细分</a:t>
            </a:r>
            <a:endParaRPr lang="en-US" altLang="zh-CN" b="1" dirty="0"/>
          </a:p>
          <a:p>
            <a:pPr lvl="3"/>
            <a:r>
              <a:rPr lang="zh-CN" altLang="en-US" b="1" dirty="0"/>
              <a:t>支撑原理：长尾商业模式</a:t>
            </a:r>
            <a:endParaRPr lang="en-US" altLang="zh-CN" b="1" dirty="0"/>
          </a:p>
          <a:p>
            <a:pPr lvl="4"/>
            <a:endParaRPr lang="zh-CN" altLang="en-US" dirty="0"/>
          </a:p>
        </p:txBody>
      </p:sp>
      <p:pic>
        <p:nvPicPr>
          <p:cNvPr id="4" name="图片 3">
            <a:extLst>
              <a:ext uri="{FF2B5EF4-FFF2-40B4-BE49-F238E27FC236}">
                <a16:creationId xmlns:a16="http://schemas.microsoft.com/office/drawing/2014/main" id="{7C261041-B654-485E-906F-595CD7C6967C}"/>
              </a:ext>
            </a:extLst>
          </p:cNvPr>
          <p:cNvPicPr>
            <a:picLocks noChangeAspect="1"/>
          </p:cNvPicPr>
          <p:nvPr/>
        </p:nvPicPr>
        <p:blipFill>
          <a:blip r:embed="rId2"/>
          <a:stretch>
            <a:fillRect/>
          </a:stretch>
        </p:blipFill>
        <p:spPr>
          <a:xfrm>
            <a:off x="4732359" y="1825625"/>
            <a:ext cx="4202919" cy="4051816"/>
          </a:xfrm>
          <a:prstGeom prst="rect">
            <a:avLst/>
          </a:prstGeom>
        </p:spPr>
      </p:pic>
    </p:spTree>
    <p:extLst>
      <p:ext uri="{BB962C8B-B14F-4D97-AF65-F5344CB8AC3E}">
        <p14:creationId xmlns:p14="http://schemas.microsoft.com/office/powerpoint/2010/main" val="135824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wipe(down)">
                                      <p:cBhvr>
                                        <p:cTn id="28" dur="500"/>
                                        <p:tgtEl>
                                          <p:spTgt spid="3">
                                            <p:txEl>
                                              <p:pRg st="10" end="1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wipe(down)">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2E683-162C-42A6-A156-F3B79F2A5577}"/>
              </a:ext>
            </a:extLst>
          </p:cNvPr>
          <p:cNvSpPr>
            <a:spLocks noGrp="1"/>
          </p:cNvSpPr>
          <p:nvPr>
            <p:ph type="title"/>
          </p:nvPr>
        </p:nvSpPr>
        <p:spPr/>
        <p:txBody>
          <a:bodyPr/>
          <a:lstStyle/>
          <a:p>
            <a:r>
              <a:rPr lang="zh-CN" altLang="en-US" dirty="0"/>
              <a:t>长尾商业模式：专注于多种类产品销售</a:t>
            </a:r>
          </a:p>
        </p:txBody>
      </p:sp>
      <p:sp>
        <p:nvSpPr>
          <p:cNvPr id="3" name="内容占位符 2">
            <a:extLst>
              <a:ext uri="{FF2B5EF4-FFF2-40B4-BE49-F238E27FC236}">
                <a16:creationId xmlns:a16="http://schemas.microsoft.com/office/drawing/2014/main" id="{4121FD9B-7286-4070-97C5-479152BD4A03}"/>
              </a:ext>
            </a:extLst>
          </p:cNvPr>
          <p:cNvSpPr>
            <a:spLocks noGrp="1"/>
          </p:cNvSpPr>
          <p:nvPr>
            <p:ph idx="1"/>
          </p:nvPr>
        </p:nvSpPr>
        <p:spPr/>
        <p:txBody>
          <a:bodyPr>
            <a:normAutofit fontScale="92500"/>
          </a:bodyPr>
          <a:lstStyle/>
          <a:p>
            <a:r>
              <a:rPr lang="zh-CN" altLang="en-US" dirty="0"/>
              <a:t>提供相当多种类的小众产品，每类卖出量相对很少，但汇总的销售收入可以与传统模式销售媲美</a:t>
            </a:r>
            <a:endParaRPr lang="en-US" altLang="zh-CN" dirty="0"/>
          </a:p>
          <a:p>
            <a:pPr lvl="1"/>
            <a:r>
              <a:rPr lang="zh-CN" altLang="en-US" dirty="0"/>
              <a:t>行业内</a:t>
            </a:r>
            <a:r>
              <a:rPr lang="en-US" altLang="zh-CN" dirty="0"/>
              <a:t>20%</a:t>
            </a:r>
            <a:r>
              <a:rPr lang="zh-CN" altLang="en-US" dirty="0"/>
              <a:t>的产品占据绝大多数销量</a:t>
            </a:r>
            <a:endParaRPr lang="en-US" altLang="zh-CN" dirty="0"/>
          </a:p>
          <a:p>
            <a:pPr lvl="1"/>
            <a:r>
              <a:rPr lang="zh-CN" altLang="en-US" b="1" dirty="0"/>
              <a:t>长尾模式专注于销售剩下</a:t>
            </a:r>
            <a:r>
              <a:rPr lang="en-US" altLang="zh-CN" b="1" dirty="0"/>
              <a:t>80%</a:t>
            </a:r>
            <a:r>
              <a:rPr lang="zh-CN" altLang="en-US" b="1" dirty="0"/>
              <a:t>内尽可能多的品类，并获得可媲美主流产品销售的收入</a:t>
            </a:r>
            <a:endParaRPr lang="en-US" altLang="zh-CN" b="1" dirty="0"/>
          </a:p>
          <a:p>
            <a:endParaRPr lang="en-US" altLang="zh-CN" dirty="0"/>
          </a:p>
          <a:p>
            <a:r>
              <a:rPr lang="zh-CN" altLang="en-US" dirty="0"/>
              <a:t>出现的原因（首次用于描述传媒领域）</a:t>
            </a:r>
            <a:endParaRPr lang="en-US" altLang="zh-CN" dirty="0"/>
          </a:p>
          <a:p>
            <a:pPr lvl="1"/>
            <a:r>
              <a:rPr lang="zh-CN" altLang="en-US" b="1" dirty="0"/>
              <a:t>生产工具的普及：</a:t>
            </a:r>
            <a:r>
              <a:rPr lang="zh-CN" altLang="en-US" dirty="0"/>
              <a:t>文字发布、视频录制、生产与设计外包</a:t>
            </a:r>
            <a:endParaRPr lang="en-US" altLang="zh-CN" dirty="0"/>
          </a:p>
          <a:p>
            <a:pPr lvl="1"/>
            <a:r>
              <a:rPr lang="zh-CN" altLang="en-US" b="1" dirty="0"/>
              <a:t>销售渠道的普及：</a:t>
            </a:r>
            <a:r>
              <a:rPr lang="zh-CN" altLang="en-US" dirty="0"/>
              <a:t>互联网</a:t>
            </a:r>
            <a:endParaRPr lang="en-US" altLang="zh-CN" dirty="0"/>
          </a:p>
          <a:p>
            <a:pPr lvl="1"/>
            <a:r>
              <a:rPr lang="zh-CN" altLang="en-US" b="1" dirty="0"/>
              <a:t>连接供需双方的搜寻成本降低：</a:t>
            </a:r>
            <a:r>
              <a:rPr lang="zh-CN" altLang="en-US" dirty="0"/>
              <a:t>搜索、推荐、用户评级、社区</a:t>
            </a:r>
          </a:p>
        </p:txBody>
      </p:sp>
    </p:spTree>
    <p:extLst>
      <p:ext uri="{BB962C8B-B14F-4D97-AF65-F5344CB8AC3E}">
        <p14:creationId xmlns:p14="http://schemas.microsoft.com/office/powerpoint/2010/main" val="69122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C9DD8-268A-40E8-9F31-AC6C2E83B184}"/>
              </a:ext>
            </a:extLst>
          </p:cNvPr>
          <p:cNvSpPr>
            <a:spLocks noGrp="1"/>
          </p:cNvSpPr>
          <p:nvPr>
            <p:ph type="title"/>
          </p:nvPr>
        </p:nvSpPr>
        <p:spPr/>
        <p:txBody>
          <a:bodyPr/>
          <a:lstStyle/>
          <a:p>
            <a:r>
              <a:rPr lang="zh-CN" altLang="en-US" dirty="0"/>
              <a:t>长尾商业模式举例：图书出版</a:t>
            </a:r>
          </a:p>
        </p:txBody>
      </p:sp>
      <p:sp>
        <p:nvSpPr>
          <p:cNvPr id="3" name="内容占位符 2">
            <a:extLst>
              <a:ext uri="{FF2B5EF4-FFF2-40B4-BE49-F238E27FC236}">
                <a16:creationId xmlns:a16="http://schemas.microsoft.com/office/drawing/2014/main" id="{6889BB9A-94FE-47A9-B71F-FBD5BC7701FF}"/>
              </a:ext>
            </a:extLst>
          </p:cNvPr>
          <p:cNvSpPr>
            <a:spLocks noGrp="1"/>
          </p:cNvSpPr>
          <p:nvPr>
            <p:ph idx="1"/>
          </p:nvPr>
        </p:nvSpPr>
        <p:spPr>
          <a:xfrm>
            <a:off x="529258" y="1908417"/>
            <a:ext cx="7886700" cy="994172"/>
          </a:xfrm>
        </p:spPr>
        <p:txBody>
          <a:bodyPr>
            <a:normAutofit fontScale="70000" lnSpcReduction="20000"/>
          </a:bodyPr>
          <a:lstStyle/>
          <a:p>
            <a:r>
              <a:rPr lang="zh-CN" altLang="en-US" sz="3400" dirty="0"/>
              <a:t>图书出版的转型</a:t>
            </a:r>
            <a:endParaRPr lang="en-US" altLang="zh-CN" sz="3400" dirty="0"/>
          </a:p>
          <a:p>
            <a:pPr lvl="1"/>
            <a:r>
              <a:rPr lang="zh-CN" altLang="en-US" sz="2600" dirty="0"/>
              <a:t>宽泛内容、大范围读者 </a:t>
            </a:r>
            <a:r>
              <a:rPr lang="en-US" altLang="zh-CN" sz="2600" dirty="0"/>
              <a:t>– </a:t>
            </a:r>
            <a:r>
              <a:rPr lang="zh-CN" altLang="en-US" sz="2600" dirty="0"/>
              <a:t>自助出版、小众作家与读者</a:t>
            </a:r>
            <a:endParaRPr lang="en-US" altLang="zh-CN" sz="2600" dirty="0"/>
          </a:p>
          <a:p>
            <a:pPr lvl="1"/>
            <a:r>
              <a:rPr lang="zh-CN" altLang="en-US" sz="2600" dirty="0"/>
              <a:t>国内：生产：选题会</a:t>
            </a:r>
            <a:r>
              <a:rPr lang="en-US" altLang="zh-CN" sz="2600" dirty="0"/>
              <a:t> - </a:t>
            </a:r>
            <a:r>
              <a:rPr lang="zh-CN" altLang="en-US" sz="2600" dirty="0"/>
              <a:t>出钱包销、渠道：出版商发行 </a:t>
            </a:r>
            <a:r>
              <a:rPr lang="en-US" altLang="zh-CN" sz="2600" dirty="0"/>
              <a:t>– </a:t>
            </a:r>
            <a:r>
              <a:rPr lang="zh-CN" altLang="en-US" sz="2600" dirty="0"/>
              <a:t>赞助发行 </a:t>
            </a:r>
            <a:r>
              <a:rPr lang="en-US" altLang="zh-CN" sz="2600" dirty="0"/>
              <a:t>– </a:t>
            </a:r>
            <a:r>
              <a:rPr lang="zh-CN" altLang="en-US" sz="2600" dirty="0"/>
              <a:t>零售</a:t>
            </a:r>
            <a:endParaRPr lang="en-US" altLang="zh-CN" dirty="0"/>
          </a:p>
        </p:txBody>
      </p:sp>
      <p:pic>
        <p:nvPicPr>
          <p:cNvPr id="4" name="图片 3">
            <a:extLst>
              <a:ext uri="{FF2B5EF4-FFF2-40B4-BE49-F238E27FC236}">
                <a16:creationId xmlns:a16="http://schemas.microsoft.com/office/drawing/2014/main" id="{77355DF5-8B0D-4F90-8EDC-24EDD94F126B}"/>
              </a:ext>
            </a:extLst>
          </p:cNvPr>
          <p:cNvPicPr>
            <a:picLocks noChangeAspect="1"/>
          </p:cNvPicPr>
          <p:nvPr/>
        </p:nvPicPr>
        <p:blipFill>
          <a:blip r:embed="rId3"/>
          <a:stretch>
            <a:fillRect/>
          </a:stretch>
        </p:blipFill>
        <p:spPr>
          <a:xfrm>
            <a:off x="382540" y="3321844"/>
            <a:ext cx="4189460" cy="2541267"/>
          </a:xfrm>
          <a:prstGeom prst="rect">
            <a:avLst/>
          </a:prstGeom>
        </p:spPr>
      </p:pic>
      <p:pic>
        <p:nvPicPr>
          <p:cNvPr id="5" name="图片 4">
            <a:extLst>
              <a:ext uri="{FF2B5EF4-FFF2-40B4-BE49-F238E27FC236}">
                <a16:creationId xmlns:a16="http://schemas.microsoft.com/office/drawing/2014/main" id="{8933A971-3CE3-4D40-A977-9437885F076E}"/>
              </a:ext>
            </a:extLst>
          </p:cNvPr>
          <p:cNvPicPr>
            <a:picLocks noChangeAspect="1"/>
          </p:cNvPicPr>
          <p:nvPr/>
        </p:nvPicPr>
        <p:blipFill>
          <a:blip r:embed="rId4"/>
          <a:stretch>
            <a:fillRect/>
          </a:stretch>
        </p:blipFill>
        <p:spPr>
          <a:xfrm>
            <a:off x="4762597" y="3325666"/>
            <a:ext cx="3998864" cy="2556650"/>
          </a:xfrm>
          <a:prstGeom prst="rect">
            <a:avLst/>
          </a:prstGeom>
        </p:spPr>
      </p:pic>
      <p:sp>
        <p:nvSpPr>
          <p:cNvPr id="7" name="矩形 6">
            <a:extLst>
              <a:ext uri="{FF2B5EF4-FFF2-40B4-BE49-F238E27FC236}">
                <a16:creationId xmlns:a16="http://schemas.microsoft.com/office/drawing/2014/main" id="{F9CA1336-BCF0-46A9-84B4-90E8E3EA58B5}"/>
              </a:ext>
            </a:extLst>
          </p:cNvPr>
          <p:cNvSpPr/>
          <p:nvPr/>
        </p:nvSpPr>
        <p:spPr>
          <a:xfrm>
            <a:off x="2242150" y="5685183"/>
            <a:ext cx="4850297" cy="807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a:t>
            </a:r>
            <a:r>
              <a:rPr lang="zh-CN" altLang="en-US" sz="2000" b="1" dirty="0"/>
              <a:t>生产与渠道的工具化</a:t>
            </a:r>
            <a:endParaRPr lang="en-US" altLang="zh-CN" sz="2000" b="1" dirty="0"/>
          </a:p>
          <a:p>
            <a:pPr algn="ctr"/>
            <a:r>
              <a:rPr lang="en-US" altLang="zh-CN" sz="2000" b="1" dirty="0"/>
              <a:t>2.</a:t>
            </a:r>
            <a:r>
              <a:rPr lang="zh-CN" altLang="en-US" sz="2000" b="1" dirty="0"/>
              <a:t>资产生产与销售转向佣金与平台使用费</a:t>
            </a:r>
          </a:p>
        </p:txBody>
      </p:sp>
    </p:spTree>
    <p:extLst>
      <p:ext uri="{BB962C8B-B14F-4D97-AF65-F5344CB8AC3E}">
        <p14:creationId xmlns:p14="http://schemas.microsoft.com/office/powerpoint/2010/main" val="5523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2262</Words>
  <Application>Microsoft Office PowerPoint</Application>
  <PresentationFormat>全屏显示(4:3)</PresentationFormat>
  <Paragraphs>195</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Microsoft YaHei</vt:lpstr>
      <vt:lpstr>Arial</vt:lpstr>
      <vt:lpstr>Calibri</vt:lpstr>
      <vt:lpstr>Calibri Light</vt:lpstr>
      <vt:lpstr>Office 主题​​</vt:lpstr>
      <vt:lpstr>需求与商业模式创新 长尾商业模式 + 客户洞察</vt:lpstr>
      <vt:lpstr>复习：多边平台商业模式总结</vt:lpstr>
      <vt:lpstr>基于广告的免费商业模式总结</vt:lpstr>
      <vt:lpstr>免费增值模式总结</vt:lpstr>
      <vt:lpstr>复习 - 反转免费模式举例：Cookpad食谱网站</vt:lpstr>
      <vt:lpstr>诱饵&amp;陷阱模式总结</vt:lpstr>
      <vt:lpstr>大平台笼罩下如何发掘创新创业机遇？</vt:lpstr>
      <vt:lpstr>长尾商业模式：专注于多种类产品销售</vt:lpstr>
      <vt:lpstr>长尾商业模式举例：图书出版</vt:lpstr>
      <vt:lpstr>长尾商业模式举例：乐高数字在线</vt:lpstr>
      <vt:lpstr>PowerPoint 演示文稿</vt:lpstr>
      <vt:lpstr>长尾模式补充：流行原因与发展趋势</vt:lpstr>
      <vt:lpstr>“长尾的平台”与“平台的长尾”</vt:lpstr>
      <vt:lpstr>行业观察者眼中的年轻流行变化</vt:lpstr>
      <vt:lpstr>平台与长尾商业模式补充：Switch时代的任天堂</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需求与商业模式创新 第三章 商业模式类型（下）</dc:title>
  <dc:creator>Hongyu Kuang</dc:creator>
  <cp:lastModifiedBy>1070298513@qq.com</cp:lastModifiedBy>
  <cp:revision>61</cp:revision>
  <dcterms:created xsi:type="dcterms:W3CDTF">2020-10-09T06:09:37Z</dcterms:created>
  <dcterms:modified xsi:type="dcterms:W3CDTF">2021-12-30T13:30:12Z</dcterms:modified>
</cp:coreProperties>
</file>