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413" r:id="rId3"/>
    <p:sldId id="462" r:id="rId4"/>
    <p:sldId id="463" r:id="rId5"/>
    <p:sldId id="443" r:id="rId6"/>
    <p:sldId id="258" r:id="rId7"/>
    <p:sldId id="444" r:id="rId8"/>
    <p:sldId id="464" r:id="rId9"/>
    <p:sldId id="445" r:id="rId10"/>
    <p:sldId id="4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8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E85E7-173B-4844-8676-8003272016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BADBC-522D-41EA-87AD-7F4C7705F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2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5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0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6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2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8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2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8938-5349-4759-B14B-4D786E4E6CC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3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171B-3F1A-46B9-A05D-D63AFD0AD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第二章：商业模式画布 </a:t>
            </a:r>
            <a:r>
              <a:rPr lang="en-US" altLang="zh-CN" dirty="0"/>
              <a:t>– </a:t>
            </a:r>
            <a:r>
              <a:rPr lang="zh-CN" altLang="en-US" dirty="0"/>
              <a:t>情感端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BE0EC-4D42-4EC9-AC69-BECE4F77F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需求与商业模式创新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A487-52F8-4AA0-AD86-55F93557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754"/>
          </a:xfrm>
        </p:spPr>
        <p:txBody>
          <a:bodyPr/>
          <a:lstStyle/>
          <a:p>
            <a:r>
              <a:rPr lang="en-US" altLang="zh-CN" dirty="0"/>
              <a:t>VP</a:t>
            </a:r>
            <a:r>
              <a:rPr lang="zh-CN" altLang="en-US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BC729-1836-49DE-A9CD-26C6E0CB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0800"/>
            <a:ext cx="7886700" cy="5262880"/>
          </a:xfrm>
        </p:spPr>
        <p:txBody>
          <a:bodyPr>
            <a:normAutofit/>
          </a:bodyPr>
          <a:lstStyle/>
          <a:p>
            <a:r>
              <a:rPr lang="zh-CN" altLang="en-US" dirty="0"/>
              <a:t>孤独的美食家五郎，他作为一个“个体户”，提供了哪些</a:t>
            </a:r>
            <a:r>
              <a:rPr lang="en-US" altLang="zh-CN" dirty="0"/>
              <a:t>VP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一个产品的</a:t>
            </a:r>
            <a:r>
              <a:rPr lang="en-US" altLang="zh-CN" dirty="0"/>
              <a:t>VP</a:t>
            </a:r>
            <a:r>
              <a:rPr lang="zh-CN" altLang="en-US" dirty="0"/>
              <a:t>通常是相互重叠且交错的：定制、设计与品牌地位（小团体认同），一站式服务与风险控制，缩减成本、可获得性与便利性等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初创团队如何设计自己的</a:t>
            </a:r>
            <a:r>
              <a:rPr lang="en-US" altLang="zh-CN" dirty="0"/>
              <a:t>VP</a:t>
            </a:r>
          </a:p>
          <a:p>
            <a:pPr lvl="1"/>
            <a:r>
              <a:rPr lang="zh-CN" altLang="en-US" dirty="0"/>
              <a:t>为了生存，初创团队需以“轻成本”的方式运营</a:t>
            </a:r>
            <a:endParaRPr lang="en-US" altLang="zh-CN" dirty="0"/>
          </a:p>
          <a:p>
            <a:pPr lvl="1"/>
            <a:r>
              <a:rPr lang="zh-CN" altLang="en-US" dirty="0"/>
              <a:t>一般而言，</a:t>
            </a:r>
            <a:r>
              <a:rPr lang="en-US" altLang="zh-CN" dirty="0"/>
              <a:t>VP</a:t>
            </a:r>
            <a:r>
              <a:rPr lang="zh-CN" altLang="en-US" dirty="0"/>
              <a:t>以“收益”型为主</a:t>
            </a:r>
            <a:endParaRPr lang="en-US" altLang="zh-CN" dirty="0"/>
          </a:p>
          <a:p>
            <a:pPr lvl="1"/>
            <a:r>
              <a:rPr lang="zh-CN" altLang="en-US" dirty="0"/>
              <a:t>团队自身可以多考虑引入“简单”与“透明”式的产品，维持“轻成本”运营</a:t>
            </a:r>
            <a:endParaRPr lang="en-US" altLang="zh-CN" dirty="0"/>
          </a:p>
          <a:p>
            <a:pPr lvl="2"/>
            <a:r>
              <a:rPr lang="zh-CN" altLang="en-US" dirty="0"/>
              <a:t>信息类产品：微信公号、视频平台、游戏发行平台</a:t>
            </a:r>
            <a:endParaRPr lang="en-US" altLang="zh-CN" dirty="0"/>
          </a:p>
          <a:p>
            <a:pPr lvl="2"/>
            <a:r>
              <a:rPr lang="zh-CN" altLang="en-US" dirty="0"/>
              <a:t>实物类产品：各类生产线的复用（自制</a:t>
            </a:r>
            <a:r>
              <a:rPr lang="en-US" altLang="zh-CN" dirty="0"/>
              <a:t>JK</a:t>
            </a:r>
            <a:r>
              <a:rPr lang="zh-CN" altLang="en-US" dirty="0"/>
              <a:t>裙、元气森林）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43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65193259-7BA7-4703-B09D-D205C2487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94007"/>
            <a:ext cx="7886700" cy="4781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复习：需求的两个维度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6E9890B0-D48E-43D8-99BE-E45F0FDE2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120" y="1361440"/>
            <a:ext cx="9144000" cy="415544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需求（要求，问题域端）</a:t>
            </a:r>
            <a:endParaRPr lang="en-US" altLang="zh-CN" sz="3200" dirty="0"/>
          </a:p>
          <a:p>
            <a:pPr lvl="1" eaLnBrk="1" hangingPunct="1"/>
            <a:r>
              <a:rPr lang="zh-CN" altLang="en-US" dirty="0"/>
              <a:t>直接需求、间接需求</a:t>
            </a:r>
            <a:endParaRPr lang="en-US" altLang="zh-CN" dirty="0"/>
          </a:p>
          <a:p>
            <a:pPr lvl="1" eaLnBrk="1" hangingPunct="1"/>
            <a:r>
              <a:rPr lang="zh-CN" altLang="en-US" i="1" dirty="0"/>
              <a:t>不切实际的期望</a:t>
            </a:r>
            <a:endParaRPr lang="en-US" altLang="zh-CN" i="1" dirty="0"/>
          </a:p>
          <a:p>
            <a:endParaRPr lang="en-US" altLang="zh-CN" sz="800" dirty="0"/>
          </a:p>
          <a:p>
            <a:r>
              <a:rPr lang="zh-CN" altLang="en-US" sz="3200" dirty="0"/>
              <a:t>需求规格说明（解系统端）</a:t>
            </a:r>
            <a:endParaRPr lang="en-US" altLang="zh-CN" sz="3200" dirty="0"/>
          </a:p>
          <a:p>
            <a:pPr lvl="1"/>
            <a:r>
              <a:rPr lang="zh-CN" altLang="en-US" dirty="0"/>
              <a:t>数据：现实世界的模型</a:t>
            </a:r>
            <a:endParaRPr lang="en-US" altLang="zh-CN" dirty="0"/>
          </a:p>
          <a:p>
            <a:pPr lvl="1"/>
            <a:r>
              <a:rPr lang="zh-CN" altLang="en-US" dirty="0"/>
              <a:t>功能：对模型的操作，将结果反馈回现实世界，</a:t>
            </a:r>
            <a:r>
              <a:rPr lang="zh-CN" altLang="en-US" dirty="0">
                <a:solidFill>
                  <a:srgbClr val="FF0000"/>
                </a:solidFill>
              </a:rPr>
              <a:t>在问题域内通过改变状态或演进顺序解决问题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5300" name="灯片编号占位符 1">
            <a:extLst>
              <a:ext uri="{FF2B5EF4-FFF2-40B4-BE49-F238E27FC236}">
                <a16:creationId xmlns:a16="http://schemas.microsoft.com/office/drawing/2014/main" id="{CFFE4AF2-839F-4C11-BF96-3F75497FA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09958A-4DE1-42FE-A9F2-32AA117818EF}" type="slidenum">
              <a:rPr lang="en-US" altLang="zh-CN" smtClean="0">
                <a:latin typeface="Garamond" panose="02020404030301010803" pitchFamily="18" charset="0"/>
              </a:rPr>
              <a:pPr/>
              <a:t>2</a:t>
            </a:fld>
            <a:endParaRPr lang="en-US" altLang="zh-CN">
              <a:latin typeface="Garamond" panose="02020404030301010803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2019C0-E960-4935-958F-C2EBF96A0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857645"/>
              </p:ext>
            </p:extLst>
          </p:nvPr>
        </p:nvGraphicFramePr>
        <p:xfrm>
          <a:off x="4834907" y="772161"/>
          <a:ext cx="3944469" cy="2261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2443639" imgH="1399758" progId="Visio.Drawing.11">
                  <p:embed/>
                </p:oleObj>
              </mc:Choice>
              <mc:Fallback>
                <p:oleObj name="Visio" r:id="rId3" imgW="2443639" imgH="1399758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42019C0-E960-4935-958F-C2EBF96A0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907" y="772161"/>
                        <a:ext cx="3944469" cy="2261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1391701-517B-4478-8DF8-6FAE4E5AA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59961"/>
              </p:ext>
            </p:extLst>
          </p:nvPr>
        </p:nvGraphicFramePr>
        <p:xfrm>
          <a:off x="772098" y="4605547"/>
          <a:ext cx="7560238" cy="213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5" imgW="4963537" imgH="1399758" progId="Visio.Drawing.11">
                  <p:embed/>
                </p:oleObj>
              </mc:Choice>
              <mc:Fallback>
                <p:oleObj name="Visio" r:id="rId5" imgW="4963537" imgH="1399758" progId="Visio.Drawing.11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41391701-517B-4478-8DF8-6FAE4E5AA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98" y="4605547"/>
                        <a:ext cx="7560238" cy="213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68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A530-9839-430B-9B36-5134979C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复习：</a:t>
            </a:r>
            <a:r>
              <a:rPr lang="en-US" altLang="zh-CN" sz="3200" dirty="0"/>
              <a:t>《</a:t>
            </a:r>
            <a:r>
              <a:rPr lang="zh-CN" altLang="en-US" sz="3200" dirty="0"/>
              <a:t>需求与商业模式创新</a:t>
            </a:r>
            <a:r>
              <a:rPr lang="en-US" altLang="zh-CN" sz="3200" dirty="0"/>
              <a:t>》</a:t>
            </a:r>
            <a:r>
              <a:rPr lang="zh-CN" altLang="en-US" sz="3200" dirty="0"/>
              <a:t>课程结构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ABB8F7-74D2-458F-8320-80D093D8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645"/>
            <a:ext cx="9144000" cy="50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FFF0E-E589-4D18-BDAB-49A5F71B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zh-CN" altLang="en-US" dirty="0"/>
              <a:t>复习：相关讨论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738D2-94B0-4DF6-9FFF-70B8776D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0960"/>
            <a:ext cx="7886700" cy="5425440"/>
          </a:xfrm>
        </p:spPr>
        <p:txBody>
          <a:bodyPr>
            <a:normAutofit/>
          </a:bodyPr>
          <a:lstStyle/>
          <a:p>
            <a:r>
              <a:rPr lang="zh-CN" altLang="en-US" dirty="0"/>
              <a:t>课外实践团队申请已达约</a:t>
            </a:r>
            <a:r>
              <a:rPr lang="en-US" altLang="zh-CN" dirty="0"/>
              <a:t>10</a:t>
            </a:r>
            <a:r>
              <a:rPr lang="zh-CN" altLang="en-US" dirty="0"/>
              <a:t>份</a:t>
            </a:r>
            <a:endParaRPr lang="en-US" altLang="zh-CN" dirty="0"/>
          </a:p>
          <a:p>
            <a:pPr lvl="1"/>
            <a:r>
              <a:rPr lang="zh-CN" altLang="en-US" dirty="0"/>
              <a:t>感谢支持，各位的材料都准备的很好</a:t>
            </a:r>
            <a:endParaRPr lang="en-US" altLang="zh-CN" dirty="0"/>
          </a:p>
          <a:p>
            <a:pPr lvl="1"/>
            <a:r>
              <a:rPr lang="zh-CN" altLang="en-US" dirty="0"/>
              <a:t>争取在大作业布置之前公布（本周四）</a:t>
            </a:r>
            <a:endParaRPr lang="en-US" altLang="zh-CN" dirty="0"/>
          </a:p>
          <a:p>
            <a:endParaRPr lang="en-US" altLang="zh-CN" sz="200" dirty="0"/>
          </a:p>
          <a:p>
            <a:r>
              <a:rPr lang="zh-CN" altLang="en-US" dirty="0"/>
              <a:t>“请问计算器的问题域与解系统各是什么？”</a:t>
            </a:r>
            <a:endParaRPr lang="en-US" altLang="zh-CN" dirty="0"/>
          </a:p>
          <a:p>
            <a:pPr lvl="1"/>
            <a:r>
              <a:rPr lang="zh-CN" altLang="en-US" dirty="0"/>
              <a:t>纯计算器（没有模拟与共享）可认为是解系统的一个组件，不同类型的计算器（编程语言）有其假设的</a:t>
            </a:r>
            <a:r>
              <a:rPr lang="zh-CN" altLang="en-US" b="1" dirty="0"/>
              <a:t>场景</a:t>
            </a:r>
            <a:r>
              <a:rPr lang="zh-CN" altLang="en-US" dirty="0"/>
              <a:t>，才有问题域</a:t>
            </a:r>
            <a:endParaRPr lang="en-US" altLang="zh-CN" dirty="0"/>
          </a:p>
          <a:p>
            <a:pPr lvl="2"/>
            <a:r>
              <a:rPr lang="zh-CN" altLang="en-US" dirty="0"/>
              <a:t>以下五种计算器与语言的场景：“归归归</a:t>
            </a:r>
            <a:r>
              <a:rPr lang="en-US" altLang="zh-CN" dirty="0"/>
              <a:t>…</a:t>
            </a:r>
            <a:r>
              <a:rPr lang="zh-CN" altLang="en-US" dirty="0"/>
              <a:t>归零”、“记忆</a:t>
            </a:r>
            <a:r>
              <a:rPr lang="en-US" altLang="zh-CN" dirty="0"/>
              <a:t>M+</a:t>
            </a:r>
            <a:r>
              <a:rPr lang="zh-CN" altLang="en-US" dirty="0"/>
              <a:t>记忆</a:t>
            </a:r>
            <a:r>
              <a:rPr lang="en-US" altLang="zh-CN" dirty="0"/>
              <a:t>M-</a:t>
            </a:r>
            <a:r>
              <a:rPr lang="zh-CN" altLang="en-US" dirty="0"/>
              <a:t>”、 “哪里不会点哪里” 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语言、</a:t>
            </a:r>
            <a:r>
              <a:rPr lang="en-US" altLang="zh-CN" dirty="0"/>
              <a:t>MATLAB</a:t>
            </a:r>
          </a:p>
          <a:p>
            <a:pPr lvl="1"/>
            <a:r>
              <a:rPr lang="zh-CN" altLang="en-US" dirty="0"/>
              <a:t>问题域一般不包含计算机世界的概念，要从明确的应用领域和人性（情感诉求、日常生活等）出发</a:t>
            </a:r>
            <a:endParaRPr lang="en-US" altLang="zh-CN" dirty="0"/>
          </a:p>
          <a:p>
            <a:pPr lvl="1"/>
            <a:r>
              <a:rPr lang="zh-CN" altLang="en-US" dirty="0"/>
              <a:t>解系统一般也不是模糊的“宏观”系统目标，而是明确的问题域背景</a:t>
            </a:r>
            <a:r>
              <a:rPr lang="en-US" altLang="zh-CN" dirty="0"/>
              <a:t>+</a:t>
            </a:r>
            <a:r>
              <a:rPr lang="zh-CN" altLang="en-US" dirty="0"/>
              <a:t>问题</a:t>
            </a:r>
            <a:r>
              <a:rPr lang="en-US" altLang="zh-CN" dirty="0"/>
              <a:t>+</a:t>
            </a:r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任务</a:t>
            </a:r>
            <a:r>
              <a:rPr lang="en-US" altLang="zh-CN" dirty="0"/>
              <a:t>+</a:t>
            </a:r>
            <a:r>
              <a:rPr lang="zh-CN" altLang="en-US" dirty="0"/>
              <a:t>交互（</a:t>
            </a:r>
            <a:r>
              <a:rPr lang="en-US" altLang="zh-CN" dirty="0"/>
              <a:t>+</a:t>
            </a:r>
            <a:r>
              <a:rPr lang="zh-CN" altLang="en-US" dirty="0"/>
              <a:t>设计、实现、测试、部署等其它制品）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73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F31EB-198B-48F8-A67D-FE6A66C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我们想要的商业模式模型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3BEB8-C9D7-4267-800A-89D01A16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为何需要从商业模式开始：人人互联成本趋零导致的潜在用户群体变化以及已有业务的重组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：人人都能理解，容易达成共识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2</a:t>
            </a:r>
            <a:r>
              <a:rPr lang="zh-CN" altLang="en-US" dirty="0"/>
              <a:t>：易于建模和操作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3</a:t>
            </a:r>
            <a:r>
              <a:rPr lang="zh-CN" altLang="en-US" dirty="0"/>
              <a:t>：依然具有分析复杂情况的能力</a:t>
            </a:r>
          </a:p>
        </p:txBody>
      </p:sp>
    </p:spTree>
    <p:extLst>
      <p:ext uri="{BB962C8B-B14F-4D97-AF65-F5344CB8AC3E}">
        <p14:creationId xmlns:p14="http://schemas.microsoft.com/office/powerpoint/2010/main" val="342730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40378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6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2517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0C61-D576-42ED-8F62-7D96934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客户细分 </a:t>
            </a:r>
            <a:r>
              <a:rPr lang="en-US" altLang="zh-CN" dirty="0"/>
              <a:t>Customer Segments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7589-D8BD-46B7-AC05-66AD9296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一家企业想要获得的和期望服务的不同的目标人群和机构</a:t>
            </a:r>
            <a:endParaRPr lang="en-US" altLang="zh-CN" dirty="0"/>
          </a:p>
          <a:p>
            <a:pPr lvl="1"/>
            <a:r>
              <a:rPr lang="zh-CN" altLang="en-US" dirty="0"/>
              <a:t>细分条件：</a:t>
            </a:r>
            <a:r>
              <a:rPr lang="zh-CN" altLang="en-US" b="1" dirty="0">
                <a:solidFill>
                  <a:srgbClr val="FF0000"/>
                </a:solidFill>
              </a:rPr>
              <a:t>需求催生新供给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50"/>
                </a:solidFill>
              </a:rPr>
              <a:t>需要新分销渠道和客户关系类型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F0"/>
                </a:solidFill>
              </a:rPr>
              <a:t>产生的利润率不同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7030A0"/>
                </a:solidFill>
              </a:rPr>
              <a:t>愿意为某方面的特殊改进买单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zh-CN" altLang="en-US" b="1" dirty="0"/>
              <a:t>需要谨慎处理客户的细分与取舍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划分方式举例</a:t>
            </a:r>
            <a:endParaRPr lang="en-US" altLang="zh-CN" dirty="0"/>
          </a:p>
          <a:p>
            <a:pPr lvl="1"/>
            <a:r>
              <a:rPr lang="zh-CN" altLang="en-US" dirty="0"/>
              <a:t>大众市场（</a:t>
            </a:r>
            <a:r>
              <a:rPr lang="en-US" altLang="zh-CN" dirty="0"/>
              <a:t>mass market</a:t>
            </a:r>
            <a:r>
              <a:rPr lang="zh-CN" altLang="en-US" dirty="0"/>
              <a:t>）：消费电子、大型零售商</a:t>
            </a:r>
            <a:endParaRPr lang="en-US" altLang="zh-CN" dirty="0"/>
          </a:p>
          <a:p>
            <a:pPr lvl="1"/>
            <a:r>
              <a:rPr lang="zh-CN" altLang="en-US" dirty="0"/>
              <a:t>小众市场（</a:t>
            </a:r>
            <a:r>
              <a:rPr lang="en-US" altLang="zh-CN" dirty="0"/>
              <a:t>niche market</a:t>
            </a:r>
            <a:r>
              <a:rPr lang="zh-CN" altLang="en-US" dirty="0"/>
              <a:t>）：产业链上的供应商</a:t>
            </a:r>
            <a:r>
              <a:rPr lang="en-US" altLang="zh-CN" dirty="0"/>
              <a:t>-</a:t>
            </a:r>
            <a:r>
              <a:rPr lang="zh-CN" altLang="en-US" dirty="0"/>
              <a:t>采购商</a:t>
            </a:r>
            <a:endParaRPr lang="en-US" altLang="zh-CN" dirty="0"/>
          </a:p>
          <a:p>
            <a:pPr lvl="1"/>
            <a:r>
              <a:rPr lang="zh-CN" altLang="en-US" dirty="0"/>
              <a:t>求同存异的客户群体（</a:t>
            </a:r>
            <a:r>
              <a:rPr lang="en-US" altLang="zh-CN" dirty="0"/>
              <a:t>segmented</a:t>
            </a:r>
            <a:r>
              <a:rPr lang="zh-CN" altLang="en-US" dirty="0"/>
              <a:t>）：各类产品线、诺基亚</a:t>
            </a:r>
            <a:endParaRPr lang="en-US" altLang="zh-CN" dirty="0"/>
          </a:p>
          <a:p>
            <a:pPr lvl="1"/>
            <a:r>
              <a:rPr lang="zh-CN" altLang="en-US" dirty="0"/>
              <a:t>多元化客户群体（</a:t>
            </a:r>
            <a:r>
              <a:rPr lang="en-US" altLang="zh-CN" dirty="0"/>
              <a:t>diversified</a:t>
            </a:r>
            <a:r>
              <a:rPr lang="zh-CN" altLang="en-US" dirty="0"/>
              <a:t>）：</a:t>
            </a:r>
            <a:r>
              <a:rPr lang="en-US" altLang="zh-CN" dirty="0"/>
              <a:t>3M</a:t>
            </a:r>
            <a:r>
              <a:rPr lang="zh-CN" altLang="en-US" dirty="0"/>
              <a:t>、</a:t>
            </a:r>
            <a:r>
              <a:rPr lang="en-US" altLang="zh-CN" dirty="0"/>
              <a:t>YAMAHA</a:t>
            </a:r>
            <a:r>
              <a:rPr lang="zh-CN" altLang="en-US" dirty="0"/>
              <a:t>、</a:t>
            </a:r>
            <a:r>
              <a:rPr lang="en-US" altLang="zh-CN" dirty="0"/>
              <a:t>AMAZON/</a:t>
            </a:r>
            <a:r>
              <a:rPr lang="zh-CN" altLang="en-US" dirty="0"/>
              <a:t>阿里、</a:t>
            </a:r>
            <a:r>
              <a:rPr lang="en-US" altLang="zh-CN" dirty="0"/>
              <a:t>SAMSUNG</a:t>
            </a:r>
            <a:r>
              <a:rPr lang="zh-CN" altLang="en-US" dirty="0"/>
              <a:t>、华为</a:t>
            </a:r>
            <a:endParaRPr lang="en-US" altLang="zh-CN" dirty="0"/>
          </a:p>
          <a:p>
            <a:pPr lvl="1"/>
            <a:r>
              <a:rPr lang="zh-CN" altLang="en-US" dirty="0"/>
              <a:t>多边平台</a:t>
            </a:r>
            <a:r>
              <a:rPr lang="en-US" altLang="zh-CN" dirty="0"/>
              <a:t>/</a:t>
            </a:r>
            <a:r>
              <a:rPr lang="zh-CN" altLang="en-US" dirty="0"/>
              <a:t>市场（</a:t>
            </a:r>
            <a:r>
              <a:rPr lang="en-US" altLang="zh-CN" dirty="0"/>
              <a:t>multi-sided platforms/markets</a:t>
            </a:r>
            <a:r>
              <a:rPr lang="zh-CN" altLang="en-US" dirty="0"/>
              <a:t>）：大型互联网平台，例如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</a:p>
        </p:txBody>
      </p:sp>
    </p:spTree>
    <p:extLst>
      <p:ext uri="{BB962C8B-B14F-4D97-AF65-F5344CB8AC3E}">
        <p14:creationId xmlns:p14="http://schemas.microsoft.com/office/powerpoint/2010/main" val="52862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840C7-7D5E-45C2-B403-76990573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13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</a:t>
            </a:r>
            <a:r>
              <a:rPr lang="zh-CN" altLang="en-US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CD69F-9F2A-4787-BCB1-7551124E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7920"/>
            <a:ext cx="7886700" cy="5577840"/>
          </a:xfrm>
        </p:spPr>
        <p:txBody>
          <a:bodyPr/>
          <a:lstStyle/>
          <a:p>
            <a:r>
              <a:rPr lang="zh-CN" altLang="en-US" dirty="0"/>
              <a:t>华为的成长与客户细分类型</a:t>
            </a:r>
            <a:endParaRPr lang="en-US" altLang="zh-CN" dirty="0"/>
          </a:p>
          <a:p>
            <a:pPr lvl="1"/>
            <a:r>
              <a:rPr lang="zh-CN" altLang="en-US" dirty="0"/>
              <a:t>程控交换机</a:t>
            </a:r>
            <a:endParaRPr lang="en-US" altLang="zh-CN" dirty="0"/>
          </a:p>
          <a:p>
            <a:pPr lvl="1"/>
            <a:r>
              <a:rPr lang="zh-CN" altLang="en-US" dirty="0"/>
              <a:t>通讯服务设备、各类业务软件、通信终端、光伏逆变、芯片设计、</a:t>
            </a:r>
            <a:r>
              <a:rPr lang="en-US" altLang="zh-CN" dirty="0"/>
              <a:t> </a:t>
            </a:r>
            <a:r>
              <a:rPr lang="zh-CN" altLang="en-US" dirty="0"/>
              <a:t>智能车组件</a:t>
            </a:r>
            <a:endParaRPr lang="en-US" altLang="zh-CN" dirty="0"/>
          </a:p>
          <a:p>
            <a:pPr lvl="1"/>
            <a:r>
              <a:rPr lang="zh-CN" altLang="en-US" dirty="0"/>
              <a:t>手机：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Mate</a:t>
            </a:r>
            <a:r>
              <a:rPr lang="zh-CN" altLang="en-US" dirty="0"/>
              <a:t>、</a:t>
            </a:r>
            <a:r>
              <a:rPr lang="en-US" altLang="zh-CN" dirty="0"/>
              <a:t>Nova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、荣耀（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Magic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espace</a:t>
            </a:r>
            <a:r>
              <a:rPr lang="zh-CN" altLang="en-US" dirty="0"/>
              <a:t>、鸿蒙、华为云</a:t>
            </a:r>
            <a:endParaRPr lang="en-US" altLang="zh-CN" dirty="0"/>
          </a:p>
          <a:p>
            <a:endParaRPr lang="en-US" altLang="zh-CN" sz="1050" dirty="0"/>
          </a:p>
          <a:p>
            <a:r>
              <a:rPr lang="zh-CN" altLang="en-US" dirty="0"/>
              <a:t>英雄联盟手游的客户细分（客户的细分与取舍）</a:t>
            </a:r>
            <a:endParaRPr lang="en-US" altLang="zh-CN" dirty="0"/>
          </a:p>
          <a:p>
            <a:pPr lvl="1"/>
            <a:r>
              <a:rPr lang="zh-CN" altLang="en-US" dirty="0"/>
              <a:t>王者荣耀难当</a:t>
            </a:r>
            <a:r>
              <a:rPr lang="zh-CN" altLang="en-US" b="1" dirty="0"/>
              <a:t>出海</a:t>
            </a:r>
            <a:r>
              <a:rPr lang="zh-CN" altLang="en-US" dirty="0"/>
              <a:t>大任（无尽对决、原神等）</a:t>
            </a:r>
            <a:endParaRPr lang="en-US" altLang="zh-CN" dirty="0"/>
          </a:p>
          <a:p>
            <a:pPr lvl="1"/>
            <a:r>
              <a:rPr lang="zh-CN" altLang="en-US" dirty="0"/>
              <a:t>细分：</a:t>
            </a:r>
            <a:r>
              <a:rPr lang="en-US" altLang="zh-CN" dirty="0"/>
              <a:t>lol</a:t>
            </a:r>
            <a:r>
              <a:rPr lang="zh-CN" altLang="en-US" dirty="0"/>
              <a:t>宇宙观与竞技赛事背景下的“轻度”玩家</a:t>
            </a:r>
            <a:endParaRPr lang="en-US" altLang="zh-CN" dirty="0"/>
          </a:p>
          <a:p>
            <a:pPr lvl="1"/>
            <a:r>
              <a:rPr lang="zh-CN" altLang="en-US" dirty="0"/>
              <a:t>取：海外玩家、女性玩家、云玩家</a:t>
            </a:r>
            <a:endParaRPr lang="en-US" altLang="zh-CN" dirty="0"/>
          </a:p>
          <a:p>
            <a:pPr lvl="1"/>
            <a:r>
              <a:rPr lang="zh-CN" altLang="en-US" dirty="0"/>
              <a:t>舍：端游重度玩家，但通过赛事、世界观等内容进行融合（大乱斗、云顶之弈、</a:t>
            </a:r>
            <a:r>
              <a:rPr lang="en-US" altLang="zh-CN" dirty="0" err="1"/>
              <a:t>Valorant</a:t>
            </a:r>
            <a:r>
              <a:rPr lang="zh-CN" altLang="en-US" dirty="0"/>
              <a:t>、“</a:t>
            </a:r>
            <a:r>
              <a:rPr lang="en-US" altLang="zh-CN" dirty="0"/>
              <a:t>lol</a:t>
            </a:r>
            <a:r>
              <a:rPr lang="zh-CN" altLang="en-US" dirty="0"/>
              <a:t>世界”），向文化社区转向（</a:t>
            </a:r>
            <a:r>
              <a:rPr lang="en-US" altLang="zh-CN" dirty="0"/>
              <a:t>B</a:t>
            </a:r>
            <a:r>
              <a:rPr lang="zh-CN" altLang="en-US" dirty="0"/>
              <a:t>站：？，魔兽：你礼貌吗？）</a:t>
            </a:r>
          </a:p>
        </p:txBody>
      </p:sp>
    </p:spTree>
    <p:extLst>
      <p:ext uri="{BB962C8B-B14F-4D97-AF65-F5344CB8AC3E}">
        <p14:creationId xmlns:p14="http://schemas.microsoft.com/office/powerpoint/2010/main" val="173960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7E8-E1E8-4CD6-A592-7E2048E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88" y="179011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BEC0-E296-404C-92F1-76C2760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" y="745434"/>
            <a:ext cx="8893755" cy="611256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b="1" dirty="0"/>
              <a:t>为某一客户群体提供能为其创造价值的产品和服务</a:t>
            </a:r>
            <a:endParaRPr lang="en-US" altLang="zh-CN" sz="3400" b="1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解决客户的问题或满足其需求，</a:t>
            </a:r>
            <a:r>
              <a:rPr lang="zh-CN" altLang="en-US" sz="2600" b="1" dirty="0">
                <a:solidFill>
                  <a:srgbClr val="FF0000"/>
                </a:solidFill>
              </a:rPr>
              <a:t>使其选择一家而放弃另一家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/>
              <a:t>一家公司为特定客户群体提供的利益集合或组合</a:t>
            </a:r>
            <a:endParaRPr lang="en-US" altLang="zh-CN" sz="2600" b="1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创新性的、革命性的产品或服务 </a:t>
            </a:r>
            <a:r>
              <a:rPr lang="en-US" altLang="zh-CN" sz="2600" b="1" dirty="0">
                <a:solidFill>
                  <a:srgbClr val="00B0F0"/>
                </a:solidFill>
              </a:rPr>
              <a:t>VS </a:t>
            </a:r>
            <a:r>
              <a:rPr lang="zh-CN" altLang="en-US" sz="2600" b="1" dirty="0">
                <a:solidFill>
                  <a:srgbClr val="00B0F0"/>
                </a:solidFill>
              </a:rPr>
              <a:t>既有产品或服务</a:t>
            </a:r>
            <a:r>
              <a:rPr lang="en-US" altLang="zh-CN" sz="2600" b="1" dirty="0">
                <a:solidFill>
                  <a:srgbClr val="00B0F0"/>
                </a:solidFill>
              </a:rPr>
              <a:t>+</a:t>
            </a:r>
            <a:r>
              <a:rPr lang="zh-CN" altLang="en-US" sz="2600" b="1" dirty="0">
                <a:solidFill>
                  <a:srgbClr val="00B0F0"/>
                </a:solidFill>
              </a:rPr>
              <a:t>新特点或属性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endParaRPr lang="en-US" altLang="zh-CN" sz="300" dirty="0"/>
          </a:p>
          <a:p>
            <a:r>
              <a:rPr lang="zh-CN" altLang="en-US" sz="3400" dirty="0"/>
              <a:t>有益于价值创造的因素罗列（部分）</a:t>
            </a:r>
            <a:endParaRPr lang="en-US" altLang="zh-CN" sz="3400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 </a:t>
            </a:r>
            <a:r>
              <a:rPr lang="en-US" altLang="zh-CN" sz="2600" b="1" dirty="0">
                <a:solidFill>
                  <a:srgbClr val="00B0F0"/>
                </a:solidFill>
              </a:rPr>
              <a:t>newness</a:t>
            </a:r>
            <a:r>
              <a:rPr lang="zh-CN" altLang="en-US" sz="2600" b="1" dirty="0">
                <a:solidFill>
                  <a:srgbClr val="00B0F0"/>
                </a:solidFill>
              </a:rPr>
              <a:t>：</a:t>
            </a:r>
            <a:r>
              <a:rPr lang="zh-CN" altLang="en-US" sz="2600" dirty="0"/>
              <a:t>满足</a:t>
            </a:r>
            <a:r>
              <a:rPr lang="zh-CN" altLang="en-US" sz="2600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sz="2600" dirty="0"/>
              <a:t>，可以是非技术创新的</a:t>
            </a:r>
            <a:endParaRPr lang="en-US" altLang="zh-CN" sz="2600" dirty="0"/>
          </a:p>
          <a:p>
            <a:pPr lvl="1"/>
            <a:r>
              <a:rPr lang="zh-CN" altLang="en-US" sz="2600" dirty="0"/>
              <a:t>性能 </a:t>
            </a:r>
            <a:r>
              <a:rPr lang="en-US" altLang="zh-CN" sz="2600" dirty="0"/>
              <a:t>performance</a:t>
            </a:r>
            <a:r>
              <a:rPr lang="zh-CN" altLang="en-US" sz="2600" dirty="0"/>
              <a:t>：</a:t>
            </a:r>
            <a:r>
              <a:rPr lang="en-US" altLang="zh-CN" sz="2600" dirty="0"/>
              <a:t>PC</a:t>
            </a:r>
            <a:r>
              <a:rPr lang="zh-CN" altLang="en-US" sz="2600" dirty="0"/>
              <a:t>机与显卡（摩尔定律，</a:t>
            </a:r>
            <a:r>
              <a:rPr lang="en-US" altLang="zh-CN" sz="2600" dirty="0" err="1"/>
              <a:t>xp</a:t>
            </a:r>
            <a:r>
              <a:rPr lang="zh-CN" altLang="en-US" sz="2600" dirty="0"/>
              <a:t>与</a:t>
            </a:r>
            <a:r>
              <a:rPr lang="en-US" altLang="zh-CN" sz="2600" dirty="0"/>
              <a:t>vista</a:t>
            </a:r>
            <a:r>
              <a:rPr lang="zh-CN" altLang="en-US" sz="2600" dirty="0"/>
              <a:t>，</a:t>
            </a:r>
            <a:r>
              <a:rPr lang="en-US" altLang="zh-CN" sz="2600" dirty="0"/>
              <a:t>win7</a:t>
            </a:r>
            <a:r>
              <a:rPr lang="zh-CN" altLang="en-US" sz="2600" dirty="0"/>
              <a:t>与</a:t>
            </a:r>
            <a:r>
              <a:rPr lang="en-US" altLang="zh-CN" sz="2600" dirty="0"/>
              <a:t>win8</a:t>
            </a:r>
            <a:r>
              <a:rPr lang="zh-CN" altLang="en-US" sz="2600" dirty="0"/>
              <a:t>），智能手机</a:t>
            </a:r>
            <a:endParaRPr lang="en-US" altLang="zh-CN" sz="2600" dirty="0"/>
          </a:p>
          <a:p>
            <a:pPr lvl="1"/>
            <a:r>
              <a:rPr lang="zh-CN" altLang="en-US" sz="2600" dirty="0"/>
              <a:t>定制 </a:t>
            </a:r>
            <a:r>
              <a:rPr lang="en-US" altLang="zh-CN" sz="2600" dirty="0"/>
              <a:t>customization</a:t>
            </a:r>
            <a:r>
              <a:rPr lang="zh-CN" altLang="en-US" sz="2600" dirty="0"/>
              <a:t>：大规模定制（众筹，联名款）与客户参与创造（</a:t>
            </a:r>
            <a:r>
              <a:rPr lang="en-US" altLang="zh-CN" sz="2600" dirty="0"/>
              <a:t>MIUI</a:t>
            </a:r>
            <a:r>
              <a:rPr lang="zh-CN" altLang="en-US" sz="2600" dirty="0"/>
              <a:t>，</a:t>
            </a:r>
            <a:r>
              <a:rPr lang="en-US" altLang="zh-CN" sz="2600" dirty="0"/>
              <a:t>UGC</a:t>
            </a:r>
            <a:r>
              <a:rPr lang="zh-CN" altLang="en-US" sz="2600" dirty="0"/>
              <a:t>，用户社区）</a:t>
            </a:r>
            <a:endParaRPr lang="en-US" altLang="zh-CN" sz="2600" dirty="0"/>
          </a:p>
          <a:p>
            <a:pPr lvl="1"/>
            <a:r>
              <a:rPr lang="zh-CN" altLang="en-US" sz="2600" dirty="0"/>
              <a:t>保姆式</a:t>
            </a:r>
            <a:r>
              <a:rPr lang="en-US" altLang="zh-CN" sz="2600" dirty="0"/>
              <a:t>/</a:t>
            </a:r>
            <a:r>
              <a:rPr lang="zh-CN" altLang="en-US" sz="2600" dirty="0"/>
              <a:t>一站式服务</a:t>
            </a:r>
            <a:r>
              <a:rPr lang="en-US" altLang="zh-CN" sz="2600" dirty="0"/>
              <a:t> getting the job done</a:t>
            </a:r>
            <a:r>
              <a:rPr lang="zh-CN" altLang="en-US" sz="2600" dirty="0"/>
              <a:t>：飞机引擎维护、咨询公司、</a:t>
            </a:r>
            <a:r>
              <a:rPr lang="en-US" altLang="zh-CN" sz="2600" dirty="0"/>
              <a:t>BOT</a:t>
            </a:r>
            <a:r>
              <a:rPr lang="zh-CN" altLang="en-US" sz="2600" dirty="0"/>
              <a:t>工程（总包</a:t>
            </a:r>
            <a:r>
              <a:rPr lang="en-US" altLang="zh-CN" sz="2600" dirty="0"/>
              <a:t>-</a:t>
            </a:r>
            <a:r>
              <a:rPr lang="zh-CN" altLang="en-US" sz="2600" dirty="0"/>
              <a:t>交钥匙）</a:t>
            </a:r>
            <a:endParaRPr lang="en-US" altLang="zh-CN" sz="2600" dirty="0"/>
          </a:p>
          <a:p>
            <a:pPr lvl="1"/>
            <a:r>
              <a:rPr lang="zh-CN" altLang="en-US" sz="2600" dirty="0"/>
              <a:t>设计 </a:t>
            </a:r>
            <a:r>
              <a:rPr lang="en-US" altLang="zh-CN" sz="2600" dirty="0"/>
              <a:t>design</a:t>
            </a:r>
            <a:r>
              <a:rPr lang="zh-CN" altLang="en-US" sz="2600" dirty="0"/>
              <a:t>：时尚（施华洛世奇）、消费电子产品（苹果、索尼大法、锤子手机）</a:t>
            </a:r>
            <a:endParaRPr lang="en-US" altLang="zh-CN" sz="2600" i="1" dirty="0"/>
          </a:p>
          <a:p>
            <a:pPr lvl="1"/>
            <a:r>
              <a:rPr lang="zh-CN" altLang="en-US" sz="2600" dirty="0"/>
              <a:t>品牌</a:t>
            </a:r>
            <a:r>
              <a:rPr lang="en-US" altLang="zh-CN" sz="2600" dirty="0"/>
              <a:t>/</a:t>
            </a:r>
            <a:r>
              <a:rPr lang="zh-CN" altLang="en-US" sz="2600" dirty="0"/>
              <a:t>地位</a:t>
            </a:r>
            <a:r>
              <a:rPr lang="en-US" altLang="zh-CN" sz="2600" dirty="0"/>
              <a:t> brand/ status</a:t>
            </a:r>
            <a:r>
              <a:rPr lang="zh-CN" altLang="en-US" sz="2600" dirty="0"/>
              <a:t>：奢侈品（机械手表、名牌包）、潮牌（球鞋、</a:t>
            </a:r>
            <a:r>
              <a:rPr lang="en-US" altLang="zh-CN" sz="2600" dirty="0"/>
              <a:t>Hip-Hop</a:t>
            </a:r>
            <a:r>
              <a:rPr lang="zh-CN" altLang="en-US" sz="2600" dirty="0"/>
              <a:t>）、游戏等级</a:t>
            </a:r>
            <a:endParaRPr lang="en-US" altLang="zh-CN" sz="2600" dirty="0"/>
          </a:p>
          <a:p>
            <a:pPr lvl="1"/>
            <a:r>
              <a:rPr lang="zh-CN" altLang="en-US" sz="2600" dirty="0"/>
              <a:t>价格 </a:t>
            </a:r>
            <a:r>
              <a:rPr lang="en-US" altLang="zh-CN" sz="2600" dirty="0"/>
              <a:t>price</a:t>
            </a:r>
            <a:r>
              <a:rPr lang="zh-CN" altLang="en-US" sz="2600" dirty="0"/>
              <a:t>：廉价航空，小（</a:t>
            </a:r>
            <a:r>
              <a:rPr lang="en-US" altLang="zh-CN" sz="2600" dirty="0" err="1"/>
              <a:t>hong</a:t>
            </a:r>
            <a:r>
              <a:rPr lang="zh-CN" altLang="en-US" sz="2600" dirty="0"/>
              <a:t>）米（</a:t>
            </a:r>
            <a:r>
              <a:rPr lang="en-US" altLang="zh-CN" sz="2600" dirty="0"/>
              <a:t>mi</a:t>
            </a:r>
            <a:r>
              <a:rPr lang="zh-CN" altLang="en-US" sz="2600" dirty="0"/>
              <a:t>），免费经济（羊毛出在猪身上，抢红包）</a:t>
            </a:r>
            <a:endParaRPr lang="en-US" altLang="zh-CN" sz="2600" dirty="0"/>
          </a:p>
          <a:p>
            <a:pPr lvl="1"/>
            <a:r>
              <a:rPr lang="zh-CN" altLang="en-US" sz="2600" dirty="0"/>
              <a:t>缩减成本 </a:t>
            </a:r>
            <a:r>
              <a:rPr lang="en-US" altLang="zh-CN" sz="2600" dirty="0"/>
              <a:t>cost reduction</a:t>
            </a:r>
            <a:r>
              <a:rPr lang="zh-CN" altLang="en-US" sz="2600" dirty="0"/>
              <a:t>：服务外包（编程，房产销售）</a:t>
            </a:r>
            <a:endParaRPr lang="en-US" altLang="zh-CN" sz="2600" dirty="0"/>
          </a:p>
          <a:p>
            <a:pPr lvl="1"/>
            <a:r>
              <a:rPr lang="zh-CN" altLang="en-US" sz="2600" dirty="0"/>
              <a:t>风险控制 </a:t>
            </a:r>
            <a:r>
              <a:rPr lang="en-US" altLang="zh-CN" sz="2600" dirty="0"/>
              <a:t>risk reduction</a:t>
            </a:r>
            <a:r>
              <a:rPr lang="zh-CN" altLang="en-US" sz="2600" dirty="0"/>
              <a:t>：保险，额外保障服务</a:t>
            </a:r>
            <a:endParaRPr lang="en-US" altLang="zh-CN" sz="2600" dirty="0"/>
          </a:p>
          <a:p>
            <a:pPr lvl="1"/>
            <a:r>
              <a:rPr lang="zh-CN" altLang="en-US" sz="2600" dirty="0"/>
              <a:t>可获得性 </a:t>
            </a:r>
            <a:r>
              <a:rPr lang="en-US" altLang="zh-CN" sz="2600" dirty="0"/>
              <a:t>accessibility</a:t>
            </a:r>
            <a:r>
              <a:rPr lang="zh-CN" altLang="en-US" sz="2600" dirty="0"/>
              <a:t>：共（</a:t>
            </a:r>
            <a:r>
              <a:rPr lang="en-US" altLang="zh-CN" sz="2600" dirty="0"/>
              <a:t>fen</a:t>
            </a:r>
            <a:r>
              <a:rPr lang="zh-CN" altLang="en-US" sz="2600" dirty="0"/>
              <a:t>）享（</a:t>
            </a:r>
            <a:r>
              <a:rPr lang="en-US" altLang="zh-CN" sz="2600" dirty="0" err="1"/>
              <a:t>shi</a:t>
            </a:r>
            <a:r>
              <a:rPr lang="zh-CN" altLang="en-US" sz="2600" dirty="0"/>
              <a:t>）经（</a:t>
            </a:r>
            <a:r>
              <a:rPr lang="en-US" altLang="zh-CN" sz="2600" dirty="0" err="1"/>
              <a:t>zu</a:t>
            </a:r>
            <a:r>
              <a:rPr lang="zh-CN" altLang="en-US" sz="2600" dirty="0"/>
              <a:t>）济（</a:t>
            </a:r>
            <a:r>
              <a:rPr lang="en-US" altLang="zh-CN" sz="2600" dirty="0" err="1"/>
              <a:t>lin</a:t>
            </a:r>
            <a:r>
              <a:rPr lang="zh-CN" altLang="en-US" sz="2600" dirty="0"/>
              <a:t>），共同基金（股票与货币基金）</a:t>
            </a:r>
            <a:endParaRPr lang="en-US" altLang="zh-CN" sz="2600" dirty="0"/>
          </a:p>
          <a:p>
            <a:pPr lvl="1"/>
            <a:r>
              <a:rPr lang="zh-CN" altLang="en-US" sz="2600" dirty="0"/>
              <a:t>便利性</a:t>
            </a:r>
            <a:r>
              <a:rPr lang="en-US" altLang="zh-CN" sz="2600" dirty="0"/>
              <a:t>/</a:t>
            </a:r>
            <a:r>
              <a:rPr lang="zh-CN" altLang="en-US" sz="2600" dirty="0"/>
              <a:t>实用性 </a:t>
            </a:r>
            <a:r>
              <a:rPr lang="en-US" altLang="zh-CN" sz="2600" dirty="0"/>
              <a:t>convenience/ usability</a:t>
            </a:r>
            <a:r>
              <a:rPr lang="zh-CN" altLang="en-US" sz="2600" dirty="0"/>
              <a:t>：苹果音乐商店、云计算（网盘、服务器、游戏）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585D3C-FCD4-4B92-82E6-F07D2D934230}"/>
              </a:ext>
            </a:extLst>
          </p:cNvPr>
          <p:cNvSpPr/>
          <p:nvPr/>
        </p:nvSpPr>
        <p:spPr>
          <a:xfrm>
            <a:off x="680952" y="646858"/>
            <a:ext cx="5786135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让事情更简单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：价格、缩减成本、便利性</a:t>
            </a:r>
            <a:r>
              <a:rPr lang="en-US" altLang="zh-CN" sz="1650" b="1" dirty="0"/>
              <a:t>/</a:t>
            </a:r>
            <a:r>
              <a:rPr lang="zh-CN" altLang="en-US" sz="1650" b="1" dirty="0"/>
              <a:t>实用性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让事情更“复杂”</a:t>
            </a:r>
            <a:r>
              <a:rPr lang="zh-CN" altLang="en-US" sz="1650" b="1" dirty="0">
                <a:solidFill>
                  <a:srgbClr val="FFC000"/>
                </a:solidFill>
              </a:rPr>
              <a:t>（收益）</a:t>
            </a:r>
            <a:r>
              <a:rPr lang="zh-CN" altLang="en-US" sz="1650" b="1" dirty="0"/>
              <a:t>：定制、设计、品牌地位、可获得性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让事情“透明”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：风险控制、一站式服务</a:t>
            </a:r>
          </a:p>
        </p:txBody>
      </p:sp>
    </p:spTree>
    <p:extLst>
      <p:ext uri="{BB962C8B-B14F-4D97-AF65-F5344CB8AC3E}">
        <p14:creationId xmlns:p14="http://schemas.microsoft.com/office/powerpoint/2010/main" val="9917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1263</Words>
  <Application>Microsoft Office PowerPoint</Application>
  <PresentationFormat>全屏显示(4:3)</PresentationFormat>
  <Paragraphs>94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Garamond</vt:lpstr>
      <vt:lpstr>Office 主题​​</vt:lpstr>
      <vt:lpstr>Visio</vt:lpstr>
      <vt:lpstr>第二章：商业模式画布 – 情感端</vt:lpstr>
      <vt:lpstr>复习：需求的两个维度</vt:lpstr>
      <vt:lpstr>复习：《需求与商业模式创新》课程结构</vt:lpstr>
      <vt:lpstr>复习：相关讨论</vt:lpstr>
      <vt:lpstr>我们想要的商业模式模型</vt:lpstr>
      <vt:lpstr>PowerPoint 演示文稿</vt:lpstr>
      <vt:lpstr>客户细分 Customer Segments</vt:lpstr>
      <vt:lpstr>CS的进一步讨论</vt:lpstr>
      <vt:lpstr>价值主张 Value Proposition</vt:lpstr>
      <vt:lpstr>VP的进一步讨论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第二章：商业模式画布 – 情感端</dc:title>
  <dc:creator>Hongyu Kuang</dc:creator>
  <cp:lastModifiedBy>1070298513@qq.com</cp:lastModifiedBy>
  <cp:revision>34</cp:revision>
  <dcterms:created xsi:type="dcterms:W3CDTF">2021-03-14T18:29:30Z</dcterms:created>
  <dcterms:modified xsi:type="dcterms:W3CDTF">2021-12-30T08:13:12Z</dcterms:modified>
</cp:coreProperties>
</file>