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68" r:id="rId3"/>
    <p:sldId id="445" r:id="rId4"/>
    <p:sldId id="465" r:id="rId5"/>
    <p:sldId id="458" r:id="rId6"/>
    <p:sldId id="4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6D928-C74E-48CE-8590-4DD23F02C7CC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35967-E864-47C9-B580-75E95806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2116-84C7-4311-8514-0C21ED67A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F1228C-DE6F-4FBC-991E-6FE32979F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6E119-784E-497A-A512-3C746C15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B27AF-948B-428B-B452-C857002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DEFB1-7E05-4F96-B390-CE96DD42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4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35FC-F49D-484A-99BC-3E83C3D3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4FEC9-8827-4077-972C-868B265DD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32FD1-DED1-4E85-8BE5-9F1E5667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246A0-6640-42AD-BEE9-164B4922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E01D-C663-4E38-8E39-FA639512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6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D2859E-E4F9-4643-A00C-4CDD631CA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D4B89-A978-4B6F-A8BC-939DEC89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32A61-3C0D-41EE-BA81-EE9D672B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2EF4-14D8-43AD-9DD0-A3EBED8A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3996D-27B6-4481-8622-6E67AAF7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9DEB-7A4B-4C99-8D7C-5CEC0D12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AB620-706B-49CB-AC6F-C73B87B5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672E0-0271-4EA3-B73D-1075F09F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4F03-136E-4448-AC03-4DD23F5A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B3962-9476-4B8C-ADFD-7A20501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65C3-71B1-43C9-A7BE-EEEEB4C1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13A7A-6251-4D01-87A7-1A9754B6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1E10D-B114-4E82-A7CD-139AE3D3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04B4B-7F28-4C4B-96D2-87A9A3A6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6E036-1250-4869-B252-933BF8F3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D01C-7B09-40A4-9975-8E297350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BF13D-5840-4BE8-9118-37D5839FB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E049E-CFA6-4EC3-8477-308146E7A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3C246-A289-46AE-AA84-620E48EC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C43F9-1EFE-4B0C-8614-E9FDB789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E3650-CF3E-49F1-80DF-836AD4D9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E28D6-171E-4B72-B8FF-F50AB59A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4C747-441E-4981-AC02-FEE164AC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0D87B-6DC3-4AA7-969C-3E4449052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B3F804-3FCD-46A6-907B-F5EAB597D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AAF795-3395-4610-8B11-6848514AC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374474-C83D-4188-90B2-154A42ED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835BD-DB55-497A-B49F-EFA510A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02320-D697-48F6-A6AC-D50BFCF0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5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1D89-6628-4D83-9ABC-AB392876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C93AE-5F8A-4403-BC0E-080FDB1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A974B3-4E67-4A8E-8ECC-0D1BA1ED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474F92-53CD-41DF-9111-9036E7C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8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8D3D5-8B4B-4747-9093-CFE3DC21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390FE0-9131-4FBA-BFA1-81E9C95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6F476-DFA5-4B00-8D53-4B8ABF61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9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EAA8-AE52-4CFF-B0EB-C3ECED5E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0E820-528D-4ABE-9155-A5C24CB1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D1643-71C3-4999-B175-CA654DD70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68DC0-7F52-4024-A954-A4C92EFE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74502-5C6A-4C55-8FC5-13ECE7DA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9097E-CB9B-49B7-B902-AA2CF9C1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86C7-5827-4BD2-A89C-4DD2D20B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4A780-E6A4-4D39-8998-C3C0359F7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741C-D550-47CB-BA10-B2DF1A03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848EC-7287-43FA-A5F2-197CA16B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B9760-122E-4CFE-80BB-C92E7B8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E72F4-C49E-4B0D-8A6A-2AA01DDD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681B4-C640-4328-A5F9-F723C3BE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02CB6-28BB-4248-9C65-E5DCB853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39C5B-398F-461F-931B-F69B62C5D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A277-5C24-4355-B658-65DE94CEF5A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151F0-ACE4-44BE-AEE0-471D8B5C3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31D7A-AD99-4E7A-ABF9-D7F320EA5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5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171B-3F1A-46B9-A05D-D63AFD0AD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第三章：商业模式画布 </a:t>
            </a:r>
            <a:r>
              <a:rPr lang="en-US" altLang="zh-CN" dirty="0"/>
              <a:t>– 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BE0EC-4D42-4EC9-AC69-BECE4F77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需求与商业模式创新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9487-6A68-4576-8302-E5E22A9D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D0712-1F65-4919-B508-031AA571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申请加入本次课外实践的</a:t>
            </a:r>
            <a:r>
              <a:rPr lang="en-US" altLang="zh-CN" dirty="0"/>
              <a:t>13</a:t>
            </a:r>
            <a:r>
              <a:rPr lang="zh-CN" altLang="en-US" dirty="0"/>
              <a:t>位同学均已入选</a:t>
            </a:r>
            <a:endParaRPr lang="en-US" altLang="zh-CN" dirty="0"/>
          </a:p>
          <a:p>
            <a:pPr lvl="1"/>
            <a:r>
              <a:rPr lang="zh-CN" altLang="en-US" strike="sngStrike" dirty="0"/>
              <a:t>没有我指导的新生</a:t>
            </a:r>
            <a:endParaRPr lang="en-US" altLang="zh-CN" strike="sngStrike" dirty="0"/>
          </a:p>
          <a:p>
            <a:pPr lvl="1"/>
            <a:r>
              <a:rPr lang="zh-CN" altLang="en-US" dirty="0"/>
              <a:t>暂定三个大方向，返校后线下确定选题与分组</a:t>
            </a:r>
            <a:endParaRPr lang="en-US" altLang="zh-CN" dirty="0"/>
          </a:p>
          <a:p>
            <a:pPr lvl="1"/>
            <a:r>
              <a:rPr lang="zh-CN" altLang="en-US" dirty="0"/>
              <a:t>课后建微信群，返校前会布置预热任务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本次课结束时布置第一次作业</a:t>
            </a:r>
            <a:endParaRPr lang="en-US" altLang="zh-CN" dirty="0"/>
          </a:p>
          <a:p>
            <a:pPr lvl="1"/>
            <a:r>
              <a:rPr lang="zh-CN" altLang="en-US" dirty="0"/>
              <a:t>组队：组队有困难的要及时找我（没大作业过不了）</a:t>
            </a:r>
            <a:endParaRPr lang="en-US" altLang="zh-CN" dirty="0"/>
          </a:p>
          <a:p>
            <a:pPr lvl="1"/>
            <a:r>
              <a:rPr lang="zh-CN" altLang="en-US" dirty="0"/>
              <a:t>选题：确认选一个全组都喜欢的题目（后面不能改）</a:t>
            </a:r>
            <a:endParaRPr lang="en-US" altLang="zh-CN" dirty="0"/>
          </a:p>
          <a:p>
            <a:pPr lvl="1"/>
            <a:r>
              <a:rPr lang="zh-CN" altLang="en-US" dirty="0"/>
              <a:t>参赛：将作业整合后参加创业比赛或项目的会加分</a:t>
            </a:r>
          </a:p>
        </p:txBody>
      </p:sp>
    </p:spTree>
    <p:extLst>
      <p:ext uri="{BB962C8B-B14F-4D97-AF65-F5344CB8AC3E}">
        <p14:creationId xmlns:p14="http://schemas.microsoft.com/office/powerpoint/2010/main" val="466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29" y="462713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1387151"/>
            <a:ext cx="8893755" cy="531534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/>
              <a:t>为某一客户群体提供能为其创造价值的产品和服务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sz="2600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/>
              <a:t>一家公司为特定客户群体提供的利益集合或组合</a:t>
            </a:r>
            <a:endParaRPr lang="en-US" altLang="zh-CN" sz="2600" b="1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创新性的、革命性的产品或服务 </a:t>
            </a:r>
            <a:r>
              <a:rPr lang="en-US" altLang="zh-CN" sz="2600" b="1" dirty="0">
                <a:solidFill>
                  <a:srgbClr val="00B0F0"/>
                </a:solidFill>
              </a:rPr>
              <a:t>VS </a:t>
            </a:r>
            <a:r>
              <a:rPr lang="zh-CN" altLang="en-US" sz="2600" b="1" dirty="0">
                <a:solidFill>
                  <a:srgbClr val="00B0F0"/>
                </a:solidFill>
              </a:rPr>
              <a:t>既有产品或服务</a:t>
            </a:r>
            <a:r>
              <a:rPr lang="en-US" altLang="zh-CN" sz="2600" b="1" dirty="0">
                <a:solidFill>
                  <a:srgbClr val="00B0F0"/>
                </a:solidFill>
              </a:rPr>
              <a:t>+</a:t>
            </a:r>
            <a:r>
              <a:rPr lang="zh-CN" altLang="en-US" sz="2600" b="1" dirty="0">
                <a:solidFill>
                  <a:srgbClr val="00B0F0"/>
                </a:solidFill>
              </a:rPr>
              <a:t>新特点或属性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endParaRPr lang="en-US" altLang="zh-CN" sz="300" dirty="0"/>
          </a:p>
          <a:p>
            <a:r>
              <a:rPr lang="zh-CN" altLang="en-US" sz="3400" dirty="0"/>
              <a:t>有益于价值创造的因素罗列（部分）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 </a:t>
            </a:r>
            <a:r>
              <a:rPr lang="en-US" altLang="zh-CN" sz="2600" b="1" dirty="0">
                <a:solidFill>
                  <a:srgbClr val="00B0F0"/>
                </a:solidFill>
              </a:rPr>
              <a:t>newness</a:t>
            </a:r>
            <a:r>
              <a:rPr lang="zh-CN" altLang="en-US" sz="2600" b="1" dirty="0">
                <a:solidFill>
                  <a:srgbClr val="00B0F0"/>
                </a:solidFill>
              </a:rPr>
              <a:t>：</a:t>
            </a:r>
            <a:r>
              <a:rPr lang="zh-CN" altLang="en-US" sz="2600" dirty="0"/>
              <a:t>满足</a:t>
            </a:r>
            <a:r>
              <a:rPr lang="zh-CN" altLang="en-US" sz="2600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sz="2600" dirty="0"/>
              <a:t>，可以是非技术创新的</a:t>
            </a:r>
            <a:endParaRPr lang="en-US" altLang="zh-CN" sz="2600" dirty="0"/>
          </a:p>
          <a:p>
            <a:pPr lvl="1"/>
            <a:r>
              <a:rPr lang="zh-CN" altLang="en-US" sz="2600" dirty="0"/>
              <a:t>性能 </a:t>
            </a:r>
            <a:r>
              <a:rPr lang="en-US" altLang="zh-CN" sz="2600" dirty="0"/>
              <a:t>performance</a:t>
            </a:r>
            <a:r>
              <a:rPr lang="zh-CN" altLang="en-US" sz="2600" dirty="0"/>
              <a:t>：</a:t>
            </a:r>
            <a:r>
              <a:rPr lang="en-US" altLang="zh-CN" sz="2600" dirty="0"/>
              <a:t>PC</a:t>
            </a:r>
            <a:r>
              <a:rPr lang="zh-CN" altLang="en-US" sz="2600" dirty="0"/>
              <a:t>机与显卡（摩尔定律，</a:t>
            </a:r>
            <a:r>
              <a:rPr lang="en-US" altLang="zh-CN" sz="2600" dirty="0" err="1"/>
              <a:t>xp</a:t>
            </a:r>
            <a:r>
              <a:rPr lang="zh-CN" altLang="en-US" sz="2600" dirty="0"/>
              <a:t>与</a:t>
            </a:r>
            <a:r>
              <a:rPr lang="en-US" altLang="zh-CN" sz="2600" dirty="0"/>
              <a:t>vista</a:t>
            </a:r>
            <a:r>
              <a:rPr lang="zh-CN" altLang="en-US" sz="2600" dirty="0"/>
              <a:t>，</a:t>
            </a:r>
            <a:r>
              <a:rPr lang="en-US" altLang="zh-CN" sz="2600" dirty="0"/>
              <a:t>win7</a:t>
            </a:r>
            <a:r>
              <a:rPr lang="zh-CN" altLang="en-US" sz="2600" dirty="0"/>
              <a:t>与</a:t>
            </a:r>
            <a:r>
              <a:rPr lang="en-US" altLang="zh-CN" sz="2600" dirty="0"/>
              <a:t>win8</a:t>
            </a:r>
            <a:r>
              <a:rPr lang="zh-CN" altLang="en-US" sz="2600" dirty="0"/>
              <a:t>），智能手机</a:t>
            </a:r>
            <a:endParaRPr lang="en-US" altLang="zh-CN" sz="2600" dirty="0"/>
          </a:p>
          <a:p>
            <a:pPr lvl="1"/>
            <a:r>
              <a:rPr lang="zh-CN" altLang="en-US" sz="2600" dirty="0"/>
              <a:t>定制 </a:t>
            </a:r>
            <a:r>
              <a:rPr lang="en-US" altLang="zh-CN" sz="2600" dirty="0"/>
              <a:t>customization</a:t>
            </a:r>
            <a:r>
              <a:rPr lang="zh-CN" altLang="en-US" sz="2600" dirty="0"/>
              <a:t>：大规模定制（众筹，联名款）与客户参与创造（</a:t>
            </a:r>
            <a:r>
              <a:rPr lang="en-US" altLang="zh-CN" sz="2600" dirty="0"/>
              <a:t>MIUI</a:t>
            </a:r>
            <a:r>
              <a:rPr lang="zh-CN" altLang="en-US" sz="2600" dirty="0"/>
              <a:t>，</a:t>
            </a:r>
            <a:r>
              <a:rPr lang="en-US" altLang="zh-CN" sz="2600" dirty="0"/>
              <a:t>UGC</a:t>
            </a:r>
            <a:r>
              <a:rPr lang="zh-CN" altLang="en-US" sz="2600" dirty="0"/>
              <a:t>，用户社区）</a:t>
            </a:r>
            <a:endParaRPr lang="en-US" altLang="zh-CN" sz="2600" dirty="0"/>
          </a:p>
          <a:p>
            <a:pPr lvl="1"/>
            <a:r>
              <a:rPr lang="zh-CN" altLang="en-US" sz="2600" dirty="0"/>
              <a:t>保姆式</a:t>
            </a:r>
            <a:r>
              <a:rPr lang="en-US" altLang="zh-CN" sz="2600" dirty="0"/>
              <a:t>/</a:t>
            </a:r>
            <a:r>
              <a:rPr lang="zh-CN" altLang="en-US" sz="2600" dirty="0"/>
              <a:t>一站式服务</a:t>
            </a:r>
            <a:r>
              <a:rPr lang="en-US" altLang="zh-CN" sz="2600" dirty="0"/>
              <a:t> getting the job done</a:t>
            </a:r>
            <a:r>
              <a:rPr lang="zh-CN" altLang="en-US" sz="2600" dirty="0"/>
              <a:t>：飞机引擎维护、咨询公司、</a:t>
            </a:r>
            <a:r>
              <a:rPr lang="en-US" altLang="zh-CN" sz="2600" dirty="0"/>
              <a:t>BOT</a:t>
            </a:r>
            <a:r>
              <a:rPr lang="zh-CN" altLang="en-US" sz="2600" dirty="0"/>
              <a:t>工程（总包</a:t>
            </a:r>
            <a:r>
              <a:rPr lang="en-US" altLang="zh-CN" sz="2600" dirty="0"/>
              <a:t>-</a:t>
            </a:r>
            <a:r>
              <a:rPr lang="zh-CN" altLang="en-US" sz="2600" dirty="0"/>
              <a:t>交钥匙）</a:t>
            </a:r>
            <a:endParaRPr lang="en-US" altLang="zh-CN" sz="2600" dirty="0"/>
          </a:p>
          <a:p>
            <a:pPr lvl="1"/>
            <a:r>
              <a:rPr lang="zh-CN" altLang="en-US" sz="2600" dirty="0"/>
              <a:t>设计 </a:t>
            </a:r>
            <a:r>
              <a:rPr lang="en-US" altLang="zh-CN" sz="2600" dirty="0"/>
              <a:t>design</a:t>
            </a:r>
            <a:r>
              <a:rPr lang="zh-CN" altLang="en-US" sz="2600" dirty="0"/>
              <a:t>：时尚（施华洛世奇）、消费电子产品（苹果、索尼大法、锤子手机）</a:t>
            </a:r>
            <a:endParaRPr lang="en-US" altLang="zh-CN" sz="2600" i="1" dirty="0"/>
          </a:p>
          <a:p>
            <a:pPr lvl="1"/>
            <a:r>
              <a:rPr lang="zh-CN" altLang="en-US" sz="2600" dirty="0"/>
              <a:t>品牌</a:t>
            </a:r>
            <a:r>
              <a:rPr lang="en-US" altLang="zh-CN" sz="2600" dirty="0"/>
              <a:t>/</a:t>
            </a:r>
            <a:r>
              <a:rPr lang="zh-CN" altLang="en-US" sz="2600" dirty="0"/>
              <a:t>地位</a:t>
            </a:r>
            <a:r>
              <a:rPr lang="en-US" altLang="zh-CN" sz="2600" dirty="0"/>
              <a:t> brand/ status</a:t>
            </a:r>
            <a:r>
              <a:rPr lang="zh-CN" altLang="en-US" sz="2600" dirty="0"/>
              <a:t>：奢侈品（机械手表、名牌包）、潮牌（球鞋、</a:t>
            </a:r>
            <a:r>
              <a:rPr lang="en-US" altLang="zh-CN" sz="2600" dirty="0"/>
              <a:t>Hip-Hop</a:t>
            </a:r>
            <a:r>
              <a:rPr lang="zh-CN" altLang="en-US" sz="2600" dirty="0"/>
              <a:t>）、游戏等级</a:t>
            </a:r>
            <a:endParaRPr lang="en-US" altLang="zh-CN" sz="2600" dirty="0"/>
          </a:p>
          <a:p>
            <a:pPr lvl="1"/>
            <a:r>
              <a:rPr lang="zh-CN" altLang="en-US" sz="2600" dirty="0"/>
              <a:t>价格 </a:t>
            </a:r>
            <a:r>
              <a:rPr lang="en-US" altLang="zh-CN" sz="2600" dirty="0"/>
              <a:t>price</a:t>
            </a:r>
            <a:r>
              <a:rPr lang="zh-CN" altLang="en-US" sz="2600" dirty="0"/>
              <a:t>：廉价航空，小（</a:t>
            </a:r>
            <a:r>
              <a:rPr lang="en-US" altLang="zh-CN" sz="2600" dirty="0" err="1"/>
              <a:t>hong</a:t>
            </a:r>
            <a:r>
              <a:rPr lang="zh-CN" altLang="en-US" sz="2600" dirty="0"/>
              <a:t>）米（</a:t>
            </a:r>
            <a:r>
              <a:rPr lang="en-US" altLang="zh-CN" sz="2600" dirty="0"/>
              <a:t>mi</a:t>
            </a:r>
            <a:r>
              <a:rPr lang="zh-CN" altLang="en-US" sz="2600" dirty="0"/>
              <a:t>），免费经济（羊毛出在猪身上，抢红包）</a:t>
            </a:r>
            <a:endParaRPr lang="en-US" altLang="zh-CN" sz="2600" dirty="0"/>
          </a:p>
          <a:p>
            <a:pPr lvl="1"/>
            <a:r>
              <a:rPr lang="zh-CN" altLang="en-US" sz="2600" dirty="0"/>
              <a:t>缩减成本 </a:t>
            </a:r>
            <a:r>
              <a:rPr lang="en-US" altLang="zh-CN" sz="2600" dirty="0"/>
              <a:t>cost reduction</a:t>
            </a:r>
            <a:r>
              <a:rPr lang="zh-CN" altLang="en-US" sz="2600" dirty="0"/>
              <a:t>：服务外包（编程，房产销售）</a:t>
            </a:r>
            <a:endParaRPr lang="en-US" altLang="zh-CN" sz="2600" dirty="0"/>
          </a:p>
          <a:p>
            <a:pPr lvl="1"/>
            <a:r>
              <a:rPr lang="zh-CN" altLang="en-US" sz="2600" dirty="0"/>
              <a:t>风险控制 </a:t>
            </a:r>
            <a:r>
              <a:rPr lang="en-US" altLang="zh-CN" sz="2600" dirty="0"/>
              <a:t>risk reduction</a:t>
            </a:r>
            <a:r>
              <a:rPr lang="zh-CN" altLang="en-US" sz="2600" dirty="0"/>
              <a:t>：保险，额外保障服务</a:t>
            </a:r>
            <a:endParaRPr lang="en-US" altLang="zh-CN" sz="2600" dirty="0"/>
          </a:p>
          <a:p>
            <a:pPr lvl="1"/>
            <a:r>
              <a:rPr lang="zh-CN" altLang="en-US" sz="2600" dirty="0"/>
              <a:t>可获得性 </a:t>
            </a:r>
            <a:r>
              <a:rPr lang="en-US" altLang="zh-CN" sz="2600" dirty="0"/>
              <a:t>accessibility</a:t>
            </a:r>
            <a:r>
              <a:rPr lang="zh-CN" altLang="en-US" sz="2600" dirty="0"/>
              <a:t>：共（</a:t>
            </a:r>
            <a:r>
              <a:rPr lang="en-US" altLang="zh-CN" sz="2600" dirty="0"/>
              <a:t>fen</a:t>
            </a:r>
            <a:r>
              <a:rPr lang="zh-CN" altLang="en-US" sz="2600" dirty="0"/>
              <a:t>）享（</a:t>
            </a:r>
            <a:r>
              <a:rPr lang="en-US" altLang="zh-CN" sz="2600" dirty="0" err="1"/>
              <a:t>shi</a:t>
            </a:r>
            <a:r>
              <a:rPr lang="zh-CN" altLang="en-US" sz="2600" dirty="0"/>
              <a:t>）经（</a:t>
            </a:r>
            <a:r>
              <a:rPr lang="en-US" altLang="zh-CN" sz="2600" dirty="0" err="1"/>
              <a:t>zu</a:t>
            </a:r>
            <a:r>
              <a:rPr lang="zh-CN" altLang="en-US" sz="2600" dirty="0"/>
              <a:t>）济（</a:t>
            </a:r>
            <a:r>
              <a:rPr lang="en-US" altLang="zh-CN" sz="2600" dirty="0" err="1"/>
              <a:t>lin</a:t>
            </a:r>
            <a:r>
              <a:rPr lang="zh-CN" altLang="en-US" sz="2600" dirty="0"/>
              <a:t>），共同基金（股票与货币基金）</a:t>
            </a:r>
            <a:endParaRPr lang="en-US" altLang="zh-CN" sz="2600" dirty="0"/>
          </a:p>
          <a:p>
            <a:pPr lvl="1"/>
            <a:r>
              <a:rPr lang="zh-CN" altLang="en-US" sz="2600" dirty="0"/>
              <a:t>便利性</a:t>
            </a:r>
            <a:r>
              <a:rPr lang="en-US" altLang="zh-CN" sz="2600" dirty="0"/>
              <a:t>/</a:t>
            </a:r>
            <a:r>
              <a:rPr lang="zh-CN" altLang="en-US" sz="2600" dirty="0"/>
              <a:t>实用性 </a:t>
            </a:r>
            <a:r>
              <a:rPr lang="en-US" altLang="zh-CN" sz="2600" dirty="0"/>
              <a:t>convenience/ usability</a:t>
            </a:r>
            <a:r>
              <a:rPr lang="zh-CN" altLang="en-US" sz="2600" dirty="0"/>
              <a:t>：苹果音乐商店、云计算（网盘、服务器、游戏）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585D3C-FCD4-4B92-82E6-F07D2D934230}"/>
              </a:ext>
            </a:extLst>
          </p:cNvPr>
          <p:cNvSpPr/>
          <p:nvPr/>
        </p:nvSpPr>
        <p:spPr>
          <a:xfrm>
            <a:off x="3062177" y="2989371"/>
            <a:ext cx="5786135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让事情更“复杂”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</a:p>
        </p:txBody>
      </p:sp>
    </p:spTree>
    <p:extLst>
      <p:ext uri="{BB962C8B-B14F-4D97-AF65-F5344CB8AC3E}">
        <p14:creationId xmlns:p14="http://schemas.microsoft.com/office/powerpoint/2010/main" val="9917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A487-52F8-4AA0-AD86-55F93557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754"/>
          </a:xfrm>
        </p:spPr>
        <p:txBody>
          <a:bodyPr/>
          <a:lstStyle/>
          <a:p>
            <a:r>
              <a:rPr lang="en-US" altLang="zh-CN" dirty="0"/>
              <a:t>VP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BC729-1836-49DE-A9CD-26C6E0CB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7" y="1320799"/>
            <a:ext cx="8727232" cy="545944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孤独的美食家五郎，他作为一个“个体户”，提供了哪些</a:t>
            </a:r>
            <a:r>
              <a:rPr lang="en-US" altLang="zh-CN" dirty="0"/>
              <a:t>VP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一个产品的</a:t>
            </a:r>
            <a:r>
              <a:rPr lang="en-US" altLang="zh-CN" dirty="0"/>
              <a:t>VP</a:t>
            </a:r>
            <a:r>
              <a:rPr lang="zh-CN" altLang="en-US" dirty="0"/>
              <a:t>通常是相互重叠且交错的：定制、设计与品牌地位（小团体认同），一站式服务与风险控制，缩减成本、可获得性与便利性等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初创团队如何设计自己的</a:t>
            </a:r>
            <a:r>
              <a:rPr lang="en-US" altLang="zh-CN" dirty="0"/>
              <a:t>VP</a:t>
            </a:r>
          </a:p>
          <a:p>
            <a:pPr lvl="1"/>
            <a:r>
              <a:rPr lang="zh-CN" altLang="en-US" dirty="0"/>
              <a:t>为了生存，初创团队需以“轻成本”的方式运营</a:t>
            </a:r>
            <a:endParaRPr lang="en-US" altLang="zh-CN" dirty="0"/>
          </a:p>
          <a:p>
            <a:pPr lvl="1"/>
            <a:r>
              <a:rPr lang="zh-CN" altLang="en-US" dirty="0"/>
              <a:t>一般而言，</a:t>
            </a:r>
            <a:r>
              <a:rPr lang="en-US" altLang="zh-CN" dirty="0"/>
              <a:t>VP</a:t>
            </a:r>
            <a:r>
              <a:rPr lang="zh-CN" altLang="en-US" dirty="0"/>
              <a:t>以“收益”型为主</a:t>
            </a:r>
            <a:endParaRPr lang="en-US" altLang="zh-CN" dirty="0"/>
          </a:p>
          <a:p>
            <a:pPr lvl="2"/>
            <a:r>
              <a:rPr lang="zh-CN" altLang="en-US" dirty="0"/>
              <a:t>客户进一步划分与聚焦、获取额外收益、利于创新</a:t>
            </a:r>
            <a:endParaRPr lang="en-US" altLang="zh-CN" dirty="0"/>
          </a:p>
          <a:p>
            <a:pPr lvl="1"/>
            <a:r>
              <a:rPr lang="zh-CN" altLang="en-US" dirty="0"/>
              <a:t>团队自身可以多考虑基于共有平台构建“简单”与“透明”式的产品，维持“轻成本”运营</a:t>
            </a:r>
            <a:endParaRPr lang="en-US" altLang="zh-CN" dirty="0"/>
          </a:p>
          <a:p>
            <a:pPr lvl="2"/>
            <a:r>
              <a:rPr lang="zh-CN" altLang="en-US" dirty="0"/>
              <a:t>信息类产品：知乎问答、微信公号、视频平台、游戏发行平台</a:t>
            </a:r>
            <a:endParaRPr lang="en-US" altLang="zh-CN" dirty="0"/>
          </a:p>
          <a:p>
            <a:pPr lvl="2"/>
            <a:r>
              <a:rPr lang="zh-CN" altLang="en-US" dirty="0"/>
              <a:t>实物类产品：各类生产线的复用（自制</a:t>
            </a:r>
            <a:r>
              <a:rPr lang="en-US" altLang="zh-CN" dirty="0"/>
              <a:t>JK</a:t>
            </a:r>
            <a:r>
              <a:rPr lang="zh-CN" altLang="en-US" dirty="0"/>
              <a:t>裙、元气森林）</a:t>
            </a:r>
            <a:endParaRPr lang="en-US" altLang="zh-CN" dirty="0"/>
          </a:p>
          <a:p>
            <a:pPr lvl="2"/>
            <a:r>
              <a:rPr lang="zh-CN" altLang="en-US" dirty="0"/>
              <a:t>拓展边界：虚拟世界</a:t>
            </a:r>
            <a:r>
              <a:rPr lang="en-US" altLang="zh-CN" dirty="0"/>
              <a:t>&gt;&gt;</a:t>
            </a:r>
            <a:r>
              <a:rPr lang="zh-CN" altLang="en-US" dirty="0"/>
              <a:t>现实世界；构建护城河：现实世界</a:t>
            </a:r>
            <a:r>
              <a:rPr lang="en-US" altLang="zh-CN" dirty="0"/>
              <a:t>&gt;&gt;</a:t>
            </a:r>
            <a:r>
              <a:rPr lang="zh-CN" altLang="en-US" dirty="0"/>
              <a:t>虚拟世界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436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722"/>
            <a:ext cx="9024730" cy="53870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知名度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评价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购买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售后</a:t>
            </a:r>
            <a:r>
              <a:rPr lang="zh-CN" altLang="en-US" i="1" dirty="0"/>
              <a:t>（三包、评论）</a:t>
            </a:r>
            <a:endParaRPr lang="en-US" altLang="zh-CN" i="1" dirty="0"/>
          </a:p>
          <a:p>
            <a:pPr lvl="2"/>
            <a:r>
              <a:rPr lang="zh-CN" altLang="en-US" b="1" dirty="0"/>
              <a:t>思考：在教超买个面包当夜宵</a:t>
            </a:r>
            <a:endParaRPr lang="en-US" altLang="zh-CN" b="1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一个组织可选用自有渠道、合作方渠道、或混用，以追求获益与成本的平衡以及最佳的客户体验</a:t>
            </a:r>
            <a:endParaRPr lang="en-US" altLang="zh-CN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89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2428-3C51-4CCA-9B85-A1BE5FE6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066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DB02-5902-4F66-871E-34E3D14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06" y="964163"/>
            <a:ext cx="8410614" cy="5865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渠道通路的重要性</a:t>
            </a:r>
            <a:endParaRPr lang="en-US" altLang="zh-CN" dirty="0"/>
          </a:p>
          <a:p>
            <a:pPr lvl="1"/>
            <a:r>
              <a:rPr lang="zh-CN" altLang="en-US" dirty="0"/>
              <a:t>商业的本质，人人互联成本为零的最大发力点</a:t>
            </a:r>
            <a:endParaRPr lang="en-US" altLang="zh-CN" dirty="0"/>
          </a:p>
          <a:p>
            <a:pPr lvl="1"/>
            <a:r>
              <a:rPr lang="zh-CN" altLang="en-US" dirty="0"/>
              <a:t>与产品设计的关系微妙：渠道对同类产品竞争起核心作用；过度重视容易引发反噬（品质与</a:t>
            </a:r>
            <a:r>
              <a:rPr lang="zh-CN" altLang="en-US" b="1" dirty="0"/>
              <a:t>信任</a:t>
            </a:r>
            <a:r>
              <a:rPr lang="zh-CN" altLang="en-US" dirty="0"/>
              <a:t>的失配）</a:t>
            </a:r>
            <a:endParaRPr lang="en-US" altLang="zh-CN" dirty="0"/>
          </a:p>
          <a:p>
            <a:pPr lvl="1"/>
            <a:r>
              <a:rPr lang="zh-CN" altLang="en-US" dirty="0"/>
              <a:t>“产品设计运维一体化”：</a:t>
            </a:r>
            <a:r>
              <a:rPr lang="en-US" altLang="zh-CN" dirty="0"/>
              <a:t>CH</a:t>
            </a:r>
            <a:r>
              <a:rPr lang="zh-CN" altLang="en-US" dirty="0"/>
              <a:t>承载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的组合关系</a:t>
            </a:r>
            <a:endParaRPr lang="en-US" altLang="zh-CN" dirty="0"/>
          </a:p>
          <a:p>
            <a:pPr lvl="1"/>
            <a:r>
              <a:rPr lang="zh-CN" altLang="en-US" dirty="0"/>
              <a:t>（完全）基于渠道的品牌：南极人、三只松鼠</a:t>
            </a:r>
            <a:endParaRPr lang="en-US" altLang="zh-CN" dirty="0"/>
          </a:p>
          <a:p>
            <a:pPr lvl="1"/>
            <a:r>
              <a:rPr lang="zh-CN" altLang="en-US" dirty="0"/>
              <a:t>（免费）公开渠道：微信公号、朋友圈、小程序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直播带货：最新涌现的渠道通路</a:t>
            </a:r>
            <a:endParaRPr lang="en-US" altLang="zh-CN" dirty="0"/>
          </a:p>
          <a:p>
            <a:pPr lvl="1"/>
            <a:r>
              <a:rPr lang="zh-CN" altLang="en-US" dirty="0"/>
              <a:t>手机淘宝</a:t>
            </a:r>
            <a:r>
              <a:rPr lang="en-US" altLang="zh-CN" dirty="0"/>
              <a:t>-</a:t>
            </a:r>
            <a:r>
              <a:rPr lang="zh-CN" altLang="en-US" dirty="0"/>
              <a:t>淘宝直播：阿里系电商在移动互联时代渡劫的关键</a:t>
            </a:r>
            <a:endParaRPr lang="en-US" altLang="zh-CN" dirty="0"/>
          </a:p>
          <a:p>
            <a:pPr lvl="1"/>
            <a:r>
              <a:rPr lang="zh-CN" altLang="en-US" dirty="0"/>
              <a:t>特点：</a:t>
            </a:r>
            <a:r>
              <a:rPr lang="zh-CN" altLang="en-US" b="1" dirty="0"/>
              <a:t>模拟线下体验</a:t>
            </a:r>
            <a:r>
              <a:rPr lang="zh-CN" altLang="en-US" dirty="0"/>
              <a:t>；信任敏感度高；“低价”</a:t>
            </a:r>
            <a:r>
              <a:rPr lang="en-US" altLang="zh-CN" dirty="0"/>
              <a:t>-</a:t>
            </a:r>
            <a:r>
              <a:rPr lang="zh-CN" altLang="en-US" dirty="0"/>
              <a:t>“出新”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月，雷军表示：“小米是电商”</a:t>
            </a:r>
            <a:endParaRPr lang="en-US" altLang="zh-CN" dirty="0"/>
          </a:p>
          <a:p>
            <a:pPr lvl="1"/>
            <a:r>
              <a:rPr lang="zh-CN" altLang="en-US" dirty="0"/>
              <a:t>小米</a:t>
            </a:r>
            <a:r>
              <a:rPr lang="en-US" altLang="zh-CN" dirty="0"/>
              <a:t>10</a:t>
            </a:r>
            <a:r>
              <a:rPr lang="zh-CN" altLang="en-US" dirty="0"/>
              <a:t>之前，小米的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组合、以及红米的出现导致小米手机本身不赚钱（但有流量</a:t>
            </a:r>
            <a:r>
              <a:rPr lang="en-US" altLang="zh-CN" dirty="0"/>
              <a:t>- 200w</a:t>
            </a:r>
            <a:r>
              <a:rPr lang="zh-CN" altLang="en-US" dirty="0"/>
              <a:t>圆角与“</a:t>
            </a:r>
            <a:r>
              <a:rPr lang="en-US" altLang="zh-CN" dirty="0" err="1"/>
              <a:t>xiaomi</a:t>
            </a:r>
            <a:r>
              <a:rPr lang="zh-CN" altLang="en-US" dirty="0"/>
              <a:t>”），小米手机可视作米家生态的“渠道”</a:t>
            </a:r>
            <a:endParaRPr lang="en-US" altLang="zh-CN" dirty="0"/>
          </a:p>
          <a:p>
            <a:pPr lvl="2"/>
            <a:r>
              <a:rPr lang="zh-CN" altLang="en-US" b="1" dirty="0"/>
              <a:t>小米</a:t>
            </a:r>
            <a:r>
              <a:rPr lang="en-US" altLang="zh-CN" b="1" dirty="0"/>
              <a:t>4</a:t>
            </a:r>
            <a:r>
              <a:rPr lang="zh-CN" altLang="en-US" dirty="0"/>
              <a:t>于</a:t>
            </a:r>
            <a:r>
              <a:rPr lang="en-US" altLang="zh-CN" dirty="0"/>
              <a:t>2014.7</a:t>
            </a:r>
            <a:r>
              <a:rPr lang="zh-CN" altLang="en-US" dirty="0"/>
              <a:t>月底首发，</a:t>
            </a:r>
            <a:r>
              <a:rPr lang="en-US" altLang="zh-CN" dirty="0"/>
              <a:t>2021</a:t>
            </a:r>
            <a:r>
              <a:rPr lang="zh-CN" altLang="en-US" dirty="0"/>
              <a:t>年上半年宣布</a:t>
            </a:r>
            <a:r>
              <a:rPr lang="zh-CN" altLang="en-US" b="1" dirty="0"/>
              <a:t>造车</a:t>
            </a:r>
            <a:endParaRPr lang="en-US" altLang="zh-CN" b="1" dirty="0"/>
          </a:p>
          <a:p>
            <a:pPr lvl="1"/>
            <a:r>
              <a:rPr lang="zh-CN" altLang="en-US" dirty="0"/>
              <a:t>小米手机</a:t>
            </a:r>
            <a:r>
              <a:rPr lang="en-US" altLang="zh-CN" dirty="0"/>
              <a:t>+</a:t>
            </a:r>
            <a:r>
              <a:rPr lang="zh-CN" altLang="en-US" dirty="0"/>
              <a:t>米家生态 </a:t>
            </a:r>
            <a:r>
              <a:rPr lang="en-US" altLang="zh-CN" dirty="0"/>
              <a:t>= </a:t>
            </a:r>
            <a:r>
              <a:rPr lang="zh-CN" altLang="en-US" dirty="0"/>
              <a:t>新时代中国“宜家”？</a:t>
            </a:r>
            <a:endParaRPr lang="en-US" altLang="zh-CN" dirty="0"/>
          </a:p>
          <a:p>
            <a:pPr lvl="2"/>
            <a:r>
              <a:rPr lang="zh-CN" altLang="en-US" dirty="0"/>
              <a:t>小米手机定位在调整：“米冲高，关键年” </a:t>
            </a:r>
            <a:r>
              <a:rPr lang="en-US" altLang="zh-CN" dirty="0"/>
              <a:t>V.S. “</a:t>
            </a:r>
            <a:r>
              <a:rPr lang="zh-CN" altLang="en-US" dirty="0"/>
              <a:t>谁还敢买小米奇迹</a:t>
            </a:r>
            <a:r>
              <a:rPr lang="en-US" altLang="zh-CN" dirty="0"/>
              <a:t>”</a:t>
            </a:r>
          </a:p>
          <a:p>
            <a:pPr lvl="2"/>
            <a:r>
              <a:rPr lang="en-US" altLang="zh-CN" dirty="0"/>
              <a:t>MIUI</a:t>
            </a:r>
            <a:r>
              <a:rPr lang="zh-CN" altLang="en-US" dirty="0"/>
              <a:t>“失控”的原因：松散组织、加速迭代、需求（</a:t>
            </a:r>
            <a:r>
              <a:rPr lang="zh-CN" altLang="en-US" b="1" dirty="0"/>
              <a:t>可追踪性</a:t>
            </a:r>
            <a:r>
              <a:rPr lang="zh-CN" altLang="en-US" dirty="0"/>
              <a:t>）失控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5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全屏显示(4:3)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第三章：商业模式画布 – CH</vt:lpstr>
      <vt:lpstr>相关信息</vt:lpstr>
      <vt:lpstr>价值主张 Value Proposition</vt:lpstr>
      <vt:lpstr>VP的进一步讨论</vt:lpstr>
      <vt:lpstr>渠道通路 CHannels</vt:lpstr>
      <vt:lpstr>CH的进一步讨论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第三章：商业模式画布 – CH、CR、R$</dc:title>
  <dc:creator>Hongyu Kuang</dc:creator>
  <cp:lastModifiedBy>Hongyu Kuang</cp:lastModifiedBy>
  <cp:revision>10</cp:revision>
  <dcterms:created xsi:type="dcterms:W3CDTF">2021-09-06T04:05:18Z</dcterms:created>
  <dcterms:modified xsi:type="dcterms:W3CDTF">2021-09-13T00:50:53Z</dcterms:modified>
</cp:coreProperties>
</file>