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68" r:id="rId3"/>
    <p:sldId id="466" r:id="rId4"/>
    <p:sldId id="460" r:id="rId5"/>
    <p:sldId id="448" r:id="rId6"/>
    <p:sldId id="467" r:id="rId7"/>
    <p:sldId id="456" r:id="rId8"/>
    <p:sldId id="4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8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6D928-C74E-48CE-8590-4DD23F02C7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35967-E864-47C9-B580-75E95806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2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E2116-84C7-4311-8514-0C21ED67A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F1228C-DE6F-4FBC-991E-6FE32979F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6E119-784E-497A-A512-3C746C15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B27AF-948B-428B-B452-C857002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DEFB1-7E05-4F96-B390-CE96DD42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4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35FC-F49D-484A-99BC-3E83C3D3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B4FEC9-8827-4077-972C-868B265DD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32FD1-DED1-4E85-8BE5-9F1E5667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246A0-6640-42AD-BEE9-164B4922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CE01D-C663-4E38-8E39-FA639512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6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D2859E-E4F9-4643-A00C-4CDD631CA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D4B89-A978-4B6F-A8BC-939DEC89B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32A61-3C0D-41EE-BA81-EE9D672B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12EF4-14D8-43AD-9DD0-A3EBED8A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3996D-27B6-4481-8622-6E67AAF7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C9DEB-7A4B-4C99-8D7C-5CEC0D12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AB620-706B-49CB-AC6F-C73B87B5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672E0-0271-4EA3-B73D-1075F09F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4F03-136E-4448-AC03-4DD23F5A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B3962-9476-4B8C-ADFD-7A20501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65C3-71B1-43C9-A7BE-EEEEB4C1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13A7A-6251-4D01-87A7-1A9754B6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1E10D-B114-4E82-A7CD-139AE3D3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04B4B-7F28-4C4B-96D2-87A9A3A6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6E036-1250-4869-B252-933BF8F3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7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0D01C-7B09-40A4-9975-8E297350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BF13D-5840-4BE8-9118-37D5839FB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E049E-CFA6-4EC3-8477-308146E7A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3C246-A289-46AE-AA84-620E48EC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C43F9-1EFE-4B0C-8614-E9FDB789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E3650-CF3E-49F1-80DF-836AD4D9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E28D6-171E-4B72-B8FF-F50AB59A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4C747-441E-4981-AC02-FEE164AC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0D87B-6DC3-4AA7-969C-3E4449052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B3F804-3FCD-46A6-907B-F5EAB597D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AAF795-3395-4610-8B11-6848514AC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374474-C83D-4188-90B2-154A42ED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835BD-DB55-497A-B49F-EFA510A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D02320-D697-48F6-A6AC-D50BFCF0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5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B1D89-6628-4D83-9ABC-AB392876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CC93AE-5F8A-4403-BC0E-080FDB1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A974B3-4E67-4A8E-8ECC-0D1BA1ED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474F92-53CD-41DF-9111-9036E7C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8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8D3D5-8B4B-4747-9093-CFE3DC21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390FE0-9131-4FBA-BFA1-81E9C958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66F476-DFA5-4B00-8D53-4B8ABF61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9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EAA8-AE52-4CFF-B0EB-C3ECED5E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0E820-528D-4ABE-9155-A5C24CB1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D1643-71C3-4999-B175-CA654DD70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68DC0-7F52-4024-A954-A4C92EFE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74502-5C6A-4C55-8FC5-13ECE7DA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9097E-CB9B-49B7-B902-AA2CF9C1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86C7-5827-4BD2-A89C-4DD2D20B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04A780-E6A4-4D39-8998-C3C0359F7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0741C-D550-47CB-BA10-B2DF1A039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848EC-7287-43FA-A5F2-197CA16B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B9760-122E-4CFE-80BB-C92E7B8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E72F4-C49E-4B0D-8A6A-2AA01DDD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2681B4-C640-4328-A5F9-F723C3BE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02CB6-28BB-4248-9C65-E5DCB853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39C5B-398F-461F-931B-F69B62C5D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A277-5C24-4355-B658-65DE94CEF5A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151F0-ACE4-44BE-AEE0-471D8B5C3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31D7A-AD99-4E7A-ABF9-D7F320EA5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F397-C986-4F08-963F-A5DA9155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5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171B-3F1A-46B9-A05D-D63AFD0AD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第三章：商业模式画布 </a:t>
            </a:r>
            <a:r>
              <a:rPr lang="en-US" altLang="zh-CN" dirty="0"/>
              <a:t>– CR</a:t>
            </a:r>
            <a:r>
              <a:rPr lang="zh-CN" altLang="en-US" dirty="0"/>
              <a:t>、</a:t>
            </a:r>
            <a:r>
              <a:rPr lang="en-US" altLang="zh-CN" dirty="0"/>
              <a:t>R$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BE0EC-4D42-4EC9-AC69-BECE4F77F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需求与商业模式创新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E9487-6A68-4576-8302-E5E22A9D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课程相关新闻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D0712-1F65-4919-B508-031AA5717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312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彭博社：</a:t>
            </a:r>
            <a:r>
              <a:rPr lang="en-US" altLang="zh-CN" dirty="0"/>
              <a:t>8.18</a:t>
            </a:r>
            <a:r>
              <a:rPr lang="zh-CN" altLang="en-US" dirty="0"/>
              <a:t>（中央财经第十次会议）</a:t>
            </a:r>
            <a:r>
              <a:rPr lang="en-US" altLang="zh-CN" dirty="0"/>
              <a:t> – 8.31</a:t>
            </a:r>
            <a:r>
              <a:rPr lang="zh-CN" altLang="en-US" dirty="0"/>
              <a:t>，至少</a:t>
            </a:r>
            <a:r>
              <a:rPr lang="en-US" altLang="zh-CN" dirty="0"/>
              <a:t>73</a:t>
            </a:r>
            <a:r>
              <a:rPr lang="zh-CN" altLang="en-US" dirty="0"/>
              <a:t>家沪、港、深上市公司提交含“共同富裕”的文件</a:t>
            </a:r>
            <a:endParaRPr lang="en-US" altLang="zh-CN" dirty="0"/>
          </a:p>
          <a:p>
            <a:pPr lvl="1"/>
            <a:r>
              <a:rPr lang="zh-CN" altLang="en-US" dirty="0"/>
              <a:t>腾讯：</a:t>
            </a:r>
            <a:r>
              <a:rPr lang="en-US" altLang="zh-CN" dirty="0"/>
              <a:t>500</a:t>
            </a:r>
            <a:r>
              <a:rPr lang="zh-CN" altLang="en-US" dirty="0"/>
              <a:t>亿可持续社会价值创新</a:t>
            </a:r>
            <a:r>
              <a:rPr lang="en-US" altLang="zh-CN" dirty="0"/>
              <a:t>+500</a:t>
            </a:r>
            <a:r>
              <a:rPr lang="zh-CN" altLang="en-US" dirty="0"/>
              <a:t>亿共同富裕专项计划</a:t>
            </a:r>
            <a:endParaRPr lang="en-US" altLang="zh-CN" dirty="0"/>
          </a:p>
          <a:p>
            <a:pPr lvl="1"/>
            <a:r>
              <a:rPr lang="zh-CN" altLang="en-US" dirty="0"/>
              <a:t>阿里：</a:t>
            </a:r>
            <a:r>
              <a:rPr lang="en-US" altLang="zh-CN" dirty="0"/>
              <a:t>1000</a:t>
            </a:r>
            <a:r>
              <a:rPr lang="zh-CN" altLang="en-US" dirty="0"/>
              <a:t>亿阿里巴巴助理共同富裕十大行动</a:t>
            </a:r>
            <a:endParaRPr lang="en-US" altLang="zh-CN" dirty="0"/>
          </a:p>
          <a:p>
            <a:pPr lvl="1"/>
            <a:r>
              <a:rPr lang="zh-CN" altLang="en-US" dirty="0"/>
              <a:t>拼多多</a:t>
            </a:r>
            <a:r>
              <a:rPr lang="en-US" altLang="zh-CN" dirty="0"/>
              <a:t>-</a:t>
            </a:r>
            <a:r>
              <a:rPr lang="zh-CN" altLang="en-US" dirty="0"/>
              <a:t>百亿农产品专项；美团</a:t>
            </a:r>
            <a:r>
              <a:rPr lang="en-US" altLang="zh-CN" dirty="0"/>
              <a:t>-</a:t>
            </a:r>
            <a:r>
              <a:rPr lang="zh-CN" altLang="en-US" dirty="0"/>
              <a:t>名字自带共同富裕基因</a:t>
            </a:r>
            <a:endParaRPr lang="en-US" altLang="zh-CN" dirty="0"/>
          </a:p>
          <a:p>
            <a:pPr lvl="1"/>
            <a:r>
              <a:rPr lang="zh-CN" altLang="en-US" dirty="0"/>
              <a:t>人民日报：非公经济的地位与作用、鼓励支持引导的方针、致力于营造环境并提供机会的政策没有变</a:t>
            </a:r>
            <a:endParaRPr lang="en-US" altLang="zh-CN" dirty="0"/>
          </a:p>
          <a:p>
            <a:pPr lvl="2"/>
            <a:r>
              <a:rPr lang="zh-CN" altLang="en-US" dirty="0"/>
              <a:t>“第三次分配”</a:t>
            </a:r>
            <a:r>
              <a:rPr lang="en-US" altLang="zh-CN" dirty="0"/>
              <a:t> </a:t>
            </a:r>
            <a:r>
              <a:rPr lang="zh-CN" altLang="en-US" dirty="0"/>
              <a:t>：个人自愿出于习惯和道德的影响捐赠一部分可支配收入 </a:t>
            </a:r>
            <a:r>
              <a:rPr lang="en-US" altLang="zh-CN" dirty="0"/>
              <a:t>-</a:t>
            </a:r>
            <a:r>
              <a:rPr lang="zh-CN" altLang="en-US" dirty="0"/>
              <a:t>厉以宁，</a:t>
            </a:r>
            <a:r>
              <a:rPr lang="en-US" altLang="zh-CN" dirty="0"/>
              <a:t> 1994</a:t>
            </a:r>
          </a:p>
          <a:p>
            <a:endParaRPr lang="en-US" altLang="zh-CN" sz="1600" dirty="0"/>
          </a:p>
          <a:p>
            <a:r>
              <a:rPr lang="zh-CN" altLang="en-US" dirty="0"/>
              <a:t>潮玩行业：强</a:t>
            </a:r>
            <a:r>
              <a:rPr lang="en-US" altLang="zh-CN" dirty="0"/>
              <a:t>IP</a:t>
            </a:r>
            <a:r>
              <a:rPr lang="zh-CN" altLang="en-US" dirty="0"/>
              <a:t>还是强渠道（</a:t>
            </a:r>
            <a:r>
              <a:rPr lang="en-US" altLang="zh-CN" dirty="0"/>
              <a:t>VP-CS or CH</a:t>
            </a:r>
            <a:r>
              <a:rPr lang="zh-CN" altLang="en-US" dirty="0"/>
              <a:t>）？</a:t>
            </a:r>
            <a:endParaRPr lang="en-US" altLang="zh-CN" dirty="0"/>
          </a:p>
          <a:p>
            <a:pPr lvl="1"/>
            <a:r>
              <a:rPr lang="zh-CN" altLang="en-US" dirty="0"/>
              <a:t>强</a:t>
            </a:r>
            <a:r>
              <a:rPr lang="en-US" altLang="zh-CN" dirty="0"/>
              <a:t>IP</a:t>
            </a:r>
            <a:r>
              <a:rPr lang="zh-CN" altLang="en-US" dirty="0"/>
              <a:t>：泡泡玛特 </a:t>
            </a:r>
            <a:r>
              <a:rPr lang="en-US" altLang="zh-CN" dirty="0"/>
              <a:t>– </a:t>
            </a:r>
            <a:r>
              <a:rPr lang="zh-CN" altLang="en-US" dirty="0"/>
              <a:t>围绕</a:t>
            </a:r>
            <a:r>
              <a:rPr lang="en-US" altLang="zh-CN" dirty="0"/>
              <a:t>IP</a:t>
            </a:r>
            <a:r>
              <a:rPr lang="zh-CN" altLang="en-US" dirty="0"/>
              <a:t>夯实全产业链能力（线上线下</a:t>
            </a:r>
            <a:r>
              <a:rPr lang="en-US" altLang="zh-CN" dirty="0"/>
              <a:t>+</a:t>
            </a:r>
            <a:r>
              <a:rPr lang="zh-CN" altLang="en-US" dirty="0"/>
              <a:t>展览、电影、动画、乐园）</a:t>
            </a:r>
            <a:endParaRPr lang="en-US" altLang="zh-CN" dirty="0"/>
          </a:p>
          <a:p>
            <a:pPr lvl="2"/>
            <a:r>
              <a:rPr lang="zh-CN" altLang="en-US" dirty="0"/>
              <a:t>优点：高毛利率（</a:t>
            </a:r>
            <a:r>
              <a:rPr lang="en-US" altLang="zh-CN" dirty="0"/>
              <a:t>71.1%-66.9%</a:t>
            </a:r>
            <a:r>
              <a:rPr lang="zh-CN" altLang="en-US" dirty="0"/>
              <a:t>）；缺点：下一个</a:t>
            </a:r>
            <a:r>
              <a:rPr lang="en-US" altLang="zh-CN" dirty="0"/>
              <a:t>Molly</a:t>
            </a:r>
            <a:r>
              <a:rPr lang="zh-CN" altLang="en-US" dirty="0"/>
              <a:t>在哪儿？</a:t>
            </a:r>
            <a:endParaRPr lang="en-US" altLang="zh-CN" dirty="0"/>
          </a:p>
          <a:p>
            <a:pPr lvl="1"/>
            <a:r>
              <a:rPr lang="zh-CN" altLang="en-US" dirty="0"/>
              <a:t>强渠道：名创优品旗下</a:t>
            </a:r>
            <a:r>
              <a:rPr lang="en-US" altLang="zh-CN" dirty="0"/>
              <a:t>TOP JOY – </a:t>
            </a:r>
            <a:r>
              <a:rPr lang="zh-CN" altLang="en-US" dirty="0"/>
              <a:t>“安卓”（</a:t>
            </a:r>
            <a:r>
              <a:rPr lang="en-US" altLang="zh-CN" dirty="0"/>
              <a:t>30%</a:t>
            </a:r>
            <a:r>
              <a:rPr lang="zh-CN" altLang="en-US" dirty="0"/>
              <a:t>独家</a:t>
            </a:r>
            <a:r>
              <a:rPr lang="en-US" altLang="zh-CN" dirty="0"/>
              <a:t>+70%</a:t>
            </a:r>
            <a:r>
              <a:rPr lang="zh-CN" altLang="en-US" dirty="0"/>
              <a:t>采购）</a:t>
            </a:r>
            <a:endParaRPr lang="en-US" altLang="zh-CN" dirty="0"/>
          </a:p>
          <a:p>
            <a:pPr lvl="2"/>
            <a:r>
              <a:rPr lang="zh-CN" altLang="en-US" dirty="0"/>
              <a:t>优点：起势快；缺点：毛利率低（预期最多</a:t>
            </a:r>
            <a:r>
              <a:rPr lang="en-US" altLang="zh-CN" dirty="0"/>
              <a:t>55%</a:t>
            </a:r>
            <a:r>
              <a:rPr lang="zh-CN" altLang="en-US" dirty="0"/>
              <a:t>），消费认可不足</a:t>
            </a:r>
            <a:endParaRPr lang="en-US" altLang="zh-CN" dirty="0"/>
          </a:p>
          <a:p>
            <a:pPr lvl="1"/>
            <a:r>
              <a:rPr lang="zh-CN" altLang="en-US" b="1" dirty="0"/>
              <a:t>玩玩具，不要玩盲盒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低价尝试</a:t>
            </a:r>
            <a:r>
              <a:rPr lang="en-US" altLang="zh-CN" dirty="0"/>
              <a:t>+</a:t>
            </a:r>
            <a:r>
              <a:rPr lang="zh-CN" altLang="en-US" dirty="0"/>
              <a:t>限量预期</a:t>
            </a:r>
            <a:r>
              <a:rPr lang="en-US" altLang="zh-CN" dirty="0"/>
              <a:t>+</a:t>
            </a:r>
            <a:r>
              <a:rPr lang="zh-CN" altLang="en-US" dirty="0"/>
              <a:t>二手估值 </a:t>
            </a:r>
            <a:r>
              <a:rPr lang="en-US" altLang="zh-CN" dirty="0"/>
              <a:t>= </a:t>
            </a:r>
            <a:r>
              <a:rPr lang="zh-CN" altLang="en-US" dirty="0"/>
              <a:t>“彩票”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80FCA2-AED7-4BD1-B3E8-6825BF96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29" y="3949958"/>
            <a:ext cx="1380099" cy="158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8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82428-3C51-4CCA-9B85-A1BE5FE6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0667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</a:t>
            </a:r>
            <a:r>
              <a:rPr lang="zh-CN" altLang="en-US" dirty="0"/>
              <a:t>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DB02-5902-4F66-871E-34E3D14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06" y="964163"/>
            <a:ext cx="8410614" cy="58658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渠道通路的重要性</a:t>
            </a:r>
            <a:endParaRPr lang="en-US" altLang="zh-CN" dirty="0"/>
          </a:p>
          <a:p>
            <a:pPr lvl="1"/>
            <a:r>
              <a:rPr lang="zh-CN" altLang="en-US" dirty="0"/>
              <a:t>商业的本质，人人互联成本为零的最大发力点</a:t>
            </a:r>
            <a:endParaRPr lang="en-US" altLang="zh-CN" dirty="0"/>
          </a:p>
          <a:p>
            <a:pPr lvl="1"/>
            <a:r>
              <a:rPr lang="zh-CN" altLang="en-US" dirty="0"/>
              <a:t>与产品设计的关系微妙：渠道对同类产品竞争起核心作用；过度重视容易引发反噬（品质与</a:t>
            </a:r>
            <a:r>
              <a:rPr lang="zh-CN" altLang="en-US" b="1" dirty="0"/>
              <a:t>信任</a:t>
            </a:r>
            <a:r>
              <a:rPr lang="zh-CN" altLang="en-US" dirty="0"/>
              <a:t>的失配）</a:t>
            </a:r>
            <a:endParaRPr lang="en-US" altLang="zh-CN" dirty="0"/>
          </a:p>
          <a:p>
            <a:pPr lvl="1"/>
            <a:r>
              <a:rPr lang="zh-CN" altLang="en-US" dirty="0"/>
              <a:t>“产品设计运维一体化”：</a:t>
            </a:r>
            <a:r>
              <a:rPr lang="en-US" altLang="zh-CN" dirty="0"/>
              <a:t>CH</a:t>
            </a:r>
            <a:r>
              <a:rPr lang="zh-CN" altLang="en-US" dirty="0"/>
              <a:t>承载</a:t>
            </a:r>
            <a:r>
              <a:rPr lang="en-US" altLang="zh-CN" dirty="0"/>
              <a:t>VP</a:t>
            </a:r>
            <a:r>
              <a:rPr lang="zh-CN" altLang="en-US" dirty="0"/>
              <a:t>与</a:t>
            </a:r>
            <a:r>
              <a:rPr lang="en-US" altLang="zh-CN" dirty="0"/>
              <a:t>CS</a:t>
            </a:r>
            <a:r>
              <a:rPr lang="zh-CN" altLang="en-US" dirty="0"/>
              <a:t>的组合关系</a:t>
            </a:r>
            <a:endParaRPr lang="en-US" altLang="zh-CN" dirty="0"/>
          </a:p>
          <a:p>
            <a:pPr lvl="1"/>
            <a:r>
              <a:rPr lang="zh-CN" altLang="en-US" dirty="0"/>
              <a:t>（完全）基于渠道的品牌：南极人、三只松鼠</a:t>
            </a:r>
            <a:endParaRPr lang="en-US" altLang="zh-CN" dirty="0"/>
          </a:p>
          <a:p>
            <a:pPr lvl="1"/>
            <a:r>
              <a:rPr lang="zh-CN" altLang="en-US" dirty="0"/>
              <a:t>（免费）公开渠道：微信公号、朋友圈、小程序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直播带货：最新涌现的渠道通路</a:t>
            </a:r>
            <a:endParaRPr lang="en-US" altLang="zh-CN" dirty="0"/>
          </a:p>
          <a:p>
            <a:pPr lvl="1"/>
            <a:r>
              <a:rPr lang="zh-CN" altLang="en-US" dirty="0"/>
              <a:t>手机淘宝</a:t>
            </a:r>
            <a:r>
              <a:rPr lang="en-US" altLang="zh-CN" dirty="0"/>
              <a:t>-</a:t>
            </a:r>
            <a:r>
              <a:rPr lang="zh-CN" altLang="en-US" dirty="0"/>
              <a:t>淘宝直播：阿里系电商在移动互联时代渡劫的关键</a:t>
            </a:r>
            <a:endParaRPr lang="en-US" altLang="zh-CN" dirty="0"/>
          </a:p>
          <a:p>
            <a:pPr lvl="1"/>
            <a:r>
              <a:rPr lang="zh-CN" altLang="en-US" dirty="0"/>
              <a:t>特点：</a:t>
            </a:r>
            <a:r>
              <a:rPr lang="zh-CN" altLang="en-US" b="1" dirty="0"/>
              <a:t>模拟线下体验</a:t>
            </a:r>
            <a:r>
              <a:rPr lang="zh-CN" altLang="en-US" dirty="0"/>
              <a:t>；信任敏感度高；“低价”</a:t>
            </a:r>
            <a:r>
              <a:rPr lang="en-US" altLang="zh-CN" dirty="0"/>
              <a:t>-</a:t>
            </a:r>
            <a:r>
              <a:rPr lang="zh-CN" altLang="en-US" dirty="0"/>
              <a:t>“出新”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月，雷军表示：“小米是电商”</a:t>
            </a:r>
            <a:endParaRPr lang="en-US" altLang="zh-CN" dirty="0"/>
          </a:p>
          <a:p>
            <a:pPr lvl="1"/>
            <a:r>
              <a:rPr lang="zh-CN" altLang="en-US" dirty="0"/>
              <a:t>小米</a:t>
            </a:r>
            <a:r>
              <a:rPr lang="en-US" altLang="zh-CN" dirty="0"/>
              <a:t>10</a:t>
            </a:r>
            <a:r>
              <a:rPr lang="zh-CN" altLang="en-US" dirty="0"/>
              <a:t>之前，小米的</a:t>
            </a:r>
            <a:r>
              <a:rPr lang="en-US" altLang="zh-CN" dirty="0"/>
              <a:t>VP</a:t>
            </a:r>
            <a:r>
              <a:rPr lang="zh-CN" altLang="en-US" dirty="0"/>
              <a:t>与</a:t>
            </a:r>
            <a:r>
              <a:rPr lang="en-US" altLang="zh-CN" dirty="0"/>
              <a:t>CS</a:t>
            </a:r>
            <a:r>
              <a:rPr lang="zh-CN" altLang="en-US" dirty="0"/>
              <a:t>组合、以及红米的出现导致小米手机本身不赚钱（但有流量</a:t>
            </a:r>
            <a:r>
              <a:rPr lang="en-US" altLang="zh-CN" dirty="0"/>
              <a:t>- 200w</a:t>
            </a:r>
            <a:r>
              <a:rPr lang="zh-CN" altLang="en-US" dirty="0"/>
              <a:t>圆角与“</a:t>
            </a:r>
            <a:r>
              <a:rPr lang="en-US" altLang="zh-CN" dirty="0" err="1"/>
              <a:t>xiaomi</a:t>
            </a:r>
            <a:r>
              <a:rPr lang="zh-CN" altLang="en-US" dirty="0"/>
              <a:t>”），小米手机可视作米家生态的“渠道”</a:t>
            </a:r>
            <a:endParaRPr lang="en-US" altLang="zh-CN" dirty="0"/>
          </a:p>
          <a:p>
            <a:pPr lvl="2"/>
            <a:r>
              <a:rPr lang="zh-CN" altLang="en-US" b="1" dirty="0"/>
              <a:t>小米</a:t>
            </a:r>
            <a:r>
              <a:rPr lang="en-US" altLang="zh-CN" b="1" dirty="0"/>
              <a:t>4</a:t>
            </a:r>
            <a:r>
              <a:rPr lang="zh-CN" altLang="en-US" dirty="0"/>
              <a:t>于</a:t>
            </a:r>
            <a:r>
              <a:rPr lang="en-US" altLang="zh-CN" dirty="0"/>
              <a:t>2014.7</a:t>
            </a:r>
            <a:r>
              <a:rPr lang="zh-CN" altLang="en-US" dirty="0"/>
              <a:t>月底首发，</a:t>
            </a:r>
            <a:r>
              <a:rPr lang="en-US" altLang="zh-CN" dirty="0"/>
              <a:t>2021</a:t>
            </a:r>
            <a:r>
              <a:rPr lang="zh-CN" altLang="en-US" dirty="0"/>
              <a:t>年上半年宣布</a:t>
            </a:r>
            <a:r>
              <a:rPr lang="zh-CN" altLang="en-US" b="1" dirty="0"/>
              <a:t>造车</a:t>
            </a:r>
            <a:endParaRPr lang="en-US" altLang="zh-CN" b="1" dirty="0"/>
          </a:p>
          <a:p>
            <a:pPr lvl="1"/>
            <a:r>
              <a:rPr lang="zh-CN" altLang="en-US" dirty="0"/>
              <a:t>小米手机</a:t>
            </a:r>
            <a:r>
              <a:rPr lang="en-US" altLang="zh-CN" dirty="0"/>
              <a:t>+</a:t>
            </a:r>
            <a:r>
              <a:rPr lang="zh-CN" altLang="en-US" dirty="0"/>
              <a:t>米家生态 </a:t>
            </a:r>
            <a:r>
              <a:rPr lang="en-US" altLang="zh-CN" dirty="0"/>
              <a:t>= </a:t>
            </a:r>
            <a:r>
              <a:rPr lang="zh-CN" altLang="en-US" dirty="0"/>
              <a:t>新时代中国“宜家”？</a:t>
            </a:r>
            <a:endParaRPr lang="en-US" altLang="zh-CN" dirty="0"/>
          </a:p>
          <a:p>
            <a:pPr lvl="2"/>
            <a:r>
              <a:rPr lang="zh-CN" altLang="en-US" dirty="0"/>
              <a:t>小米手机定位在调整：“米冲高，关键年” </a:t>
            </a:r>
            <a:r>
              <a:rPr lang="en-US" altLang="zh-CN" dirty="0"/>
              <a:t>V.S. “</a:t>
            </a:r>
            <a:r>
              <a:rPr lang="zh-CN" altLang="en-US" dirty="0"/>
              <a:t>谁还敢买小米奇迹</a:t>
            </a:r>
            <a:r>
              <a:rPr lang="en-US" altLang="zh-CN" dirty="0"/>
              <a:t>”</a:t>
            </a:r>
          </a:p>
          <a:p>
            <a:pPr lvl="2"/>
            <a:r>
              <a:rPr lang="en-US" altLang="zh-CN" dirty="0"/>
              <a:t>MIUI</a:t>
            </a:r>
            <a:r>
              <a:rPr lang="zh-CN" altLang="en-US" dirty="0"/>
              <a:t>“失控”的原因：松散组织、加速迭代、需求（</a:t>
            </a:r>
            <a:r>
              <a:rPr lang="zh-CN" altLang="en-US" b="1" dirty="0"/>
              <a:t>可追踪性</a:t>
            </a:r>
            <a:r>
              <a:rPr lang="zh-CN" altLang="en-US" dirty="0"/>
              <a:t>）失控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5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8147-6A70-4132-8C72-4B7CA509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99B-7FF7-44FA-8CF6-15D449D9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6792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dirty="0"/>
              <a:t>免费推广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提升忠诚度（全家桶、归属感、情怀）</a:t>
            </a:r>
            <a:r>
              <a:rPr lang="en-US" altLang="zh-CN" dirty="0"/>
              <a:t>-</a:t>
            </a:r>
            <a:r>
              <a:rPr lang="zh-CN" altLang="en-US" dirty="0"/>
              <a:t>提高客单价</a:t>
            </a:r>
            <a:endParaRPr lang="en-US" altLang="zh-CN" dirty="0"/>
          </a:p>
          <a:p>
            <a:pPr lvl="2"/>
            <a:r>
              <a:rPr lang="zh-CN" altLang="en-US" dirty="0"/>
              <a:t>新手礼包</a:t>
            </a:r>
            <a:r>
              <a:rPr lang="en-US" altLang="zh-CN" dirty="0"/>
              <a:t>/</a:t>
            </a:r>
            <a:r>
              <a:rPr lang="zh-CN" altLang="en-US" dirty="0"/>
              <a:t>老用户激活礼包</a:t>
            </a:r>
            <a:r>
              <a:rPr lang="en-US" altLang="zh-CN" dirty="0"/>
              <a:t>-</a:t>
            </a:r>
            <a:r>
              <a:rPr lang="zh-CN" altLang="en-US" dirty="0"/>
              <a:t>品牌宣传与建设</a:t>
            </a:r>
            <a:r>
              <a:rPr lang="en-US" altLang="zh-CN" dirty="0"/>
              <a:t>/</a:t>
            </a:r>
            <a:r>
              <a:rPr lang="zh-CN" altLang="en-US" dirty="0"/>
              <a:t>用户等级</a:t>
            </a:r>
            <a:r>
              <a:rPr lang="en-US" altLang="zh-CN" dirty="0"/>
              <a:t>-</a:t>
            </a:r>
            <a:r>
              <a:rPr lang="zh-CN" altLang="en-US" dirty="0"/>
              <a:t>老客户专属套餐</a:t>
            </a:r>
            <a:endParaRPr lang="en-US" altLang="zh-CN" dirty="0"/>
          </a:p>
          <a:p>
            <a:pPr lvl="2"/>
            <a:r>
              <a:rPr lang="zh-CN" altLang="en-US" dirty="0"/>
              <a:t>客户关系与承载的渠道之间要</a:t>
            </a:r>
            <a:r>
              <a:rPr lang="zh-CN" altLang="en-US" b="1" dirty="0"/>
              <a:t>一致</a:t>
            </a:r>
            <a:endParaRPr lang="en-US" altLang="zh-CN" b="1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：各类平台推荐系统、网站导航设计（活动、凑单、无货推荐、红色与橙色的加入购物车、立即购买）</a:t>
            </a:r>
            <a:endParaRPr lang="en-US" altLang="zh-CN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：花粉俱乐部、小米之家、小红书、各类网游社区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“自发安利”与评论区），采纳用户反馈的社区（产品调查问卷、游戏平衡运维）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2EF809-A5CD-41DB-82F5-449F85DDF1FD}"/>
              </a:ext>
            </a:extLst>
          </p:cNvPr>
          <p:cNvSpPr/>
          <p:nvPr/>
        </p:nvSpPr>
        <p:spPr>
          <a:xfrm>
            <a:off x="2705025" y="1905527"/>
            <a:ext cx="5150955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成本导向：自助服务、自动化服务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价值导向：私人服务、专属私人服务、客户共同创造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兼顾：</a:t>
            </a:r>
            <a:r>
              <a:rPr lang="zh-CN" altLang="en-US" sz="1650" b="1" i="1" dirty="0">
                <a:solidFill>
                  <a:srgbClr val="FF0000"/>
                </a:solidFill>
              </a:rPr>
              <a:t>社区（社交裂变、私域流量）</a:t>
            </a:r>
            <a:endParaRPr lang="en-US" altLang="zh-CN" sz="16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11417-574A-40FA-AFF5-3E4973BB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286"/>
            <a:ext cx="7886700" cy="5890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收入来源 </a:t>
            </a:r>
            <a:r>
              <a:rPr lang="en-US" altLang="zh-CN" dirty="0"/>
              <a:t>Revenue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31B51-D2DD-4C93-8159-AD549D7B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765313"/>
            <a:ext cx="8838503" cy="60926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企业从每一个客户群体获得的现金收益（扣除成本的利润）</a:t>
            </a:r>
            <a:endParaRPr lang="en-US" altLang="zh-CN" dirty="0"/>
          </a:p>
          <a:p>
            <a:pPr lvl="1"/>
            <a:r>
              <a:rPr lang="zh-CN" altLang="en-US" dirty="0"/>
              <a:t>探索用户真正愿意付费的点！</a:t>
            </a:r>
            <a:endParaRPr lang="en-US" altLang="zh-CN" dirty="0"/>
          </a:p>
          <a:p>
            <a:pPr lvl="1"/>
            <a:r>
              <a:rPr lang="zh-CN" altLang="en-US" dirty="0"/>
              <a:t>两类收益来源：一次性交易收入、持续收入（进一步提供产品服务或售后支持）</a:t>
            </a:r>
            <a:endParaRPr lang="en-US" altLang="zh-CN" dirty="0"/>
          </a:p>
          <a:p>
            <a:pPr lvl="1"/>
            <a:r>
              <a:rPr lang="zh-CN" altLang="en-US" dirty="0"/>
              <a:t>定价机制</a:t>
            </a:r>
            <a:endParaRPr lang="en-US" altLang="zh-CN" dirty="0"/>
          </a:p>
          <a:p>
            <a:pPr lvl="2"/>
            <a:r>
              <a:rPr lang="zh-CN" altLang="en-US" sz="2300" b="1" dirty="0"/>
              <a:t>固定（基于静态变量）：</a:t>
            </a:r>
            <a:r>
              <a:rPr lang="zh-CN" altLang="en-US" sz="2300" dirty="0"/>
              <a:t>目录价、基于产品特性（“青春版”、“畅享版”）、基于客户群（教育版）、基于数量</a:t>
            </a:r>
            <a:endParaRPr lang="en-US" altLang="zh-CN" sz="2300" dirty="0"/>
          </a:p>
          <a:p>
            <a:pPr lvl="2"/>
            <a:r>
              <a:rPr lang="zh-CN" altLang="en-US" sz="2300" b="1" dirty="0"/>
              <a:t>浮动（基于动态变量）：</a:t>
            </a:r>
            <a:r>
              <a:rPr lang="zh-CN" altLang="en-US" sz="2300" dirty="0"/>
              <a:t>谈判</a:t>
            </a:r>
            <a:r>
              <a:rPr lang="en-US" altLang="zh-CN" sz="2300" dirty="0"/>
              <a:t>/</a:t>
            </a:r>
            <a:r>
              <a:rPr lang="zh-CN" altLang="en-US" sz="2300" dirty="0"/>
              <a:t>议价、收益管理（库存与发生购买的时间，如生鲜、熟食、酒店、航班等）、实时市场价格、拍卖</a:t>
            </a:r>
            <a:endParaRPr lang="en-US" altLang="zh-CN" sz="2300" dirty="0"/>
          </a:p>
          <a:p>
            <a:r>
              <a:rPr lang="zh-CN" altLang="en-US" dirty="0"/>
              <a:t>收入来源的方式</a:t>
            </a:r>
            <a:endParaRPr lang="en-US" altLang="zh-CN" dirty="0"/>
          </a:p>
          <a:p>
            <a:pPr lvl="1"/>
            <a:r>
              <a:rPr lang="zh-CN" altLang="en-US" dirty="0"/>
              <a:t>资产销售 </a:t>
            </a:r>
            <a:r>
              <a:rPr lang="en-US" altLang="zh-CN" dirty="0"/>
              <a:t>asset sale</a:t>
            </a:r>
            <a:r>
              <a:rPr lang="zh-CN" altLang="en-US" dirty="0"/>
              <a:t>：实物产品所有权转让，消费者拥有处置的全部权利</a:t>
            </a:r>
            <a:endParaRPr lang="en-US" altLang="zh-CN" dirty="0"/>
          </a:p>
          <a:p>
            <a:pPr lvl="1"/>
            <a:r>
              <a:rPr lang="zh-CN" altLang="en-US" dirty="0"/>
              <a:t>使用费 </a:t>
            </a:r>
            <a:r>
              <a:rPr lang="en-US" altLang="zh-CN" dirty="0"/>
              <a:t>usage fee</a:t>
            </a:r>
            <a:r>
              <a:rPr lang="zh-CN" altLang="en-US" dirty="0"/>
              <a:t>：电信、宾馆、快递、</a:t>
            </a:r>
            <a:r>
              <a:rPr lang="zh-CN" altLang="en-US" i="1" dirty="0"/>
              <a:t>付费网游点卡、公共交通车票</a:t>
            </a:r>
            <a:endParaRPr lang="en-US" altLang="zh-CN" i="1" dirty="0"/>
          </a:p>
          <a:p>
            <a:pPr lvl="1"/>
            <a:r>
              <a:rPr lang="zh-CN" altLang="en-US" dirty="0"/>
              <a:t>会员费 </a:t>
            </a:r>
            <a:r>
              <a:rPr lang="en-US" altLang="zh-CN" dirty="0"/>
              <a:t>subscription fee</a:t>
            </a:r>
            <a:r>
              <a:rPr lang="zh-CN" altLang="en-US" dirty="0"/>
              <a:t>：健身卡、付费网游月卡、</a:t>
            </a:r>
            <a:r>
              <a:rPr lang="zh-CN" altLang="en-US" i="1" dirty="0"/>
              <a:t>公共交通月票</a:t>
            </a:r>
            <a:r>
              <a:rPr lang="zh-CN" altLang="en-US" dirty="0"/>
              <a:t>、音乐会员</a:t>
            </a:r>
            <a:endParaRPr lang="en-US" altLang="zh-CN" dirty="0"/>
          </a:p>
          <a:p>
            <a:pPr lvl="1"/>
            <a:r>
              <a:rPr lang="zh-CN" altLang="en-US" dirty="0"/>
              <a:t>租赁 </a:t>
            </a:r>
            <a:r>
              <a:rPr lang="en-US" altLang="zh-CN" dirty="0"/>
              <a:t>lending/renting/leasing</a:t>
            </a:r>
            <a:r>
              <a:rPr lang="zh-CN" altLang="en-US" dirty="0"/>
              <a:t>：</a:t>
            </a:r>
            <a:r>
              <a:rPr lang="zh-CN" altLang="en-US" strike="sngStrike" dirty="0"/>
              <a:t>共享单车</a:t>
            </a:r>
            <a:r>
              <a:rPr lang="en-US" altLang="zh-CN" strike="sngStrike" dirty="0"/>
              <a:t>/</a:t>
            </a:r>
            <a:r>
              <a:rPr lang="zh-CN" altLang="en-US" strike="sngStrike" dirty="0"/>
              <a:t>汽车</a:t>
            </a:r>
            <a:r>
              <a:rPr lang="en-US" altLang="zh-CN" dirty="0"/>
              <a:t>/</a:t>
            </a:r>
            <a:r>
              <a:rPr lang="zh-CN" altLang="en-US" b="1" dirty="0"/>
              <a:t>充电宝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特定资产在特定时间的使用权转移并获益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许可使用费 </a:t>
            </a:r>
            <a:r>
              <a:rPr lang="en-US" altLang="zh-CN" dirty="0"/>
              <a:t>licensing</a:t>
            </a:r>
            <a:r>
              <a:rPr lang="zh-CN" altLang="en-US" dirty="0"/>
              <a:t>：专利授权、版权（图片、音乐、字体）、</a:t>
            </a:r>
            <a:r>
              <a:rPr lang="zh-CN" altLang="en-US" b="1" i="1" dirty="0"/>
              <a:t>加盟或特许经营</a:t>
            </a:r>
            <a:endParaRPr lang="en-US" altLang="zh-CN" i="1" dirty="0"/>
          </a:p>
          <a:p>
            <a:pPr lvl="1"/>
            <a:r>
              <a:rPr lang="zh-CN" altLang="en-US" dirty="0"/>
              <a:t>经纪人佣金 </a:t>
            </a:r>
            <a:r>
              <a:rPr lang="en-US" altLang="zh-CN" dirty="0"/>
              <a:t>brokerage fees</a:t>
            </a:r>
            <a:r>
              <a:rPr lang="zh-CN" altLang="en-US" dirty="0"/>
              <a:t>：信用卡（交易手续费）、支付平台（交易与提现手续费）、中介</a:t>
            </a:r>
            <a:endParaRPr lang="en-US" altLang="zh-CN" dirty="0"/>
          </a:p>
          <a:p>
            <a:pPr lvl="1"/>
            <a:r>
              <a:rPr lang="zh-CN" altLang="en-US" dirty="0"/>
              <a:t>广告费 </a:t>
            </a:r>
            <a:r>
              <a:rPr lang="en-US" altLang="zh-CN" dirty="0"/>
              <a:t>advertising</a:t>
            </a:r>
            <a:r>
              <a:rPr lang="zh-CN" altLang="en-US" dirty="0"/>
              <a:t>：传媒、品牌策划、软件业与服务业；</a:t>
            </a:r>
            <a:r>
              <a:rPr lang="zh-CN" altLang="en-US" i="1" dirty="0">
                <a:solidFill>
                  <a:srgbClr val="FF0000"/>
                </a:solidFill>
              </a:rPr>
              <a:t>广告费增长乏力，分蛋糕的太多</a:t>
            </a:r>
          </a:p>
        </p:txBody>
      </p:sp>
    </p:spTree>
    <p:extLst>
      <p:ext uri="{BB962C8B-B14F-4D97-AF65-F5344CB8AC3E}">
        <p14:creationId xmlns:p14="http://schemas.microsoft.com/office/powerpoint/2010/main" val="61974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A470-4526-4253-AA7E-C6FDEFF1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1870"/>
          </a:xfrm>
        </p:spPr>
        <p:txBody>
          <a:bodyPr/>
          <a:lstStyle/>
          <a:p>
            <a:r>
              <a:rPr lang="en-US" altLang="zh-CN" dirty="0"/>
              <a:t>R$</a:t>
            </a:r>
            <a:r>
              <a:rPr lang="zh-CN" altLang="en-US" dirty="0"/>
              <a:t>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0CDE3-8F72-4CCD-BB41-5788B97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049"/>
            <a:ext cx="7886700" cy="5181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三级价格歧视（差异定价）</a:t>
            </a:r>
            <a:endParaRPr lang="en-US" altLang="zh-CN" dirty="0"/>
          </a:p>
          <a:p>
            <a:pPr lvl="1"/>
            <a:r>
              <a:rPr lang="zh-CN" altLang="en-US" dirty="0"/>
              <a:t>按人（杀价、拍卖、杀熟）</a:t>
            </a:r>
            <a:endParaRPr lang="en-US" altLang="zh-CN" dirty="0"/>
          </a:p>
          <a:p>
            <a:pPr lvl="1"/>
            <a:r>
              <a:rPr lang="zh-CN" altLang="en-US" dirty="0"/>
              <a:t>按量（批发、团购、套餐、优惠券、峰谷阶梯定价）</a:t>
            </a:r>
            <a:endParaRPr lang="en-US" altLang="zh-CN" dirty="0"/>
          </a:p>
          <a:p>
            <a:pPr lvl="1"/>
            <a:r>
              <a:rPr lang="zh-CN" altLang="en-US" dirty="0"/>
              <a:t>按类（可选择的差异化服务：氪金、</a:t>
            </a:r>
            <a:r>
              <a:rPr lang="en-US" altLang="zh-CN" dirty="0"/>
              <a:t>VIP</a:t>
            </a:r>
            <a:r>
              <a:rPr lang="zh-CN" altLang="en-US" dirty="0"/>
              <a:t>、加急、视频会员、精装与典藏、机票折扣、社交裂变与私域流量）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日，网信办</a:t>
            </a:r>
            <a:r>
              <a:rPr lang="en-US" altLang="zh-CN" dirty="0"/>
              <a:t>《</a:t>
            </a:r>
            <a:r>
              <a:rPr lang="zh-CN" altLang="en-US" dirty="0"/>
              <a:t>互联网信息服务</a:t>
            </a:r>
            <a:r>
              <a:rPr lang="zh-CN" altLang="en-US" b="1" dirty="0"/>
              <a:t>算法推荐</a:t>
            </a:r>
            <a:r>
              <a:rPr lang="zh-CN" altLang="en-US" dirty="0"/>
              <a:t>管理规定（征求意见稿）</a:t>
            </a:r>
            <a:r>
              <a:rPr lang="en-US" altLang="zh-CN" dirty="0"/>
              <a:t>》</a:t>
            </a:r>
          </a:p>
          <a:p>
            <a:pPr lvl="2"/>
            <a:r>
              <a:rPr lang="zh-CN" altLang="en-US" dirty="0"/>
              <a:t>“算法推荐服务提供者向消费者销售商品或者提供服务的，应当保护消费者合法权益，</a:t>
            </a:r>
            <a:r>
              <a:rPr lang="zh-CN" altLang="en-US" dirty="0">
                <a:solidFill>
                  <a:srgbClr val="FF0000"/>
                </a:solidFill>
              </a:rPr>
              <a:t>不得根据消费者的偏好、交易习惯等特征，利用算法在交易价格等交易条件上实行不合理的差别待遇</a:t>
            </a:r>
            <a:r>
              <a:rPr lang="zh-CN" altLang="en-US" dirty="0"/>
              <a:t>等违法行为”，“</a:t>
            </a:r>
            <a:r>
              <a:rPr lang="zh-CN" altLang="en-US" dirty="0">
                <a:solidFill>
                  <a:srgbClr val="FF0000"/>
                </a:solidFill>
              </a:rPr>
              <a:t>可自主关闭算法推荐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en-US" altLang="zh-CN" dirty="0"/>
              <a:t>2020.10.1</a:t>
            </a:r>
            <a:r>
              <a:rPr lang="zh-CN" altLang="en-US" dirty="0"/>
              <a:t>出台</a:t>
            </a:r>
            <a:r>
              <a:rPr lang="en-US" altLang="zh-CN" dirty="0"/>
              <a:t>《</a:t>
            </a:r>
            <a:r>
              <a:rPr lang="zh-CN" altLang="en-US" dirty="0"/>
              <a:t>在线旅游经营服务管理暂行规定</a:t>
            </a:r>
            <a:r>
              <a:rPr lang="en-US" altLang="zh-CN" dirty="0"/>
              <a:t>》</a:t>
            </a:r>
            <a:r>
              <a:rPr lang="zh-CN" altLang="en-US" dirty="0"/>
              <a:t>；</a:t>
            </a:r>
            <a:r>
              <a:rPr lang="en-US" altLang="zh-CN" dirty="0"/>
              <a:t>2021.11.1</a:t>
            </a:r>
            <a:r>
              <a:rPr lang="zh-CN" altLang="en-US" dirty="0"/>
              <a:t>实行</a:t>
            </a:r>
            <a:r>
              <a:rPr lang="en-US" altLang="zh-CN" dirty="0"/>
              <a:t>《</a:t>
            </a:r>
            <a:r>
              <a:rPr lang="zh-CN" altLang="en-US" dirty="0"/>
              <a:t>个人信息保护法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endParaRPr lang="zh-CN" altLang="en-US" sz="600" dirty="0"/>
          </a:p>
          <a:p>
            <a:r>
              <a:rPr lang="zh-CN" altLang="en-US" dirty="0"/>
              <a:t>“双十一盖楼、砍一刀</a:t>
            </a:r>
            <a:r>
              <a:rPr lang="en-US" altLang="zh-CN" dirty="0"/>
              <a:t>&amp;</a:t>
            </a:r>
            <a:r>
              <a:rPr lang="zh-CN" altLang="en-US" dirty="0"/>
              <a:t>百亿补贴、私域流量”</a:t>
            </a:r>
            <a:endParaRPr lang="en-US" altLang="zh-CN" dirty="0"/>
          </a:p>
          <a:p>
            <a:pPr lvl="1"/>
            <a:r>
              <a:rPr lang="zh-CN" altLang="en-US" dirty="0"/>
              <a:t>用个人的精力与社会关系证明你对折扣的“渴望”</a:t>
            </a:r>
            <a:endParaRPr lang="en-US" altLang="zh-CN" dirty="0"/>
          </a:p>
          <a:p>
            <a:pPr lvl="1"/>
            <a:r>
              <a:rPr lang="zh-CN" altLang="en-US" dirty="0"/>
              <a:t>通过适度折扣充分发掘消费欲望与潜力</a:t>
            </a:r>
            <a:endParaRPr lang="en-US" altLang="zh-CN" dirty="0"/>
          </a:p>
          <a:p>
            <a:pPr lvl="1"/>
            <a:r>
              <a:rPr lang="zh-CN" altLang="en-US" dirty="0"/>
              <a:t>永远的真理：“不买立省百分百！”</a:t>
            </a:r>
          </a:p>
        </p:txBody>
      </p:sp>
    </p:spTree>
    <p:extLst>
      <p:ext uri="{BB962C8B-B14F-4D97-AF65-F5344CB8AC3E}">
        <p14:creationId xmlns:p14="http://schemas.microsoft.com/office/powerpoint/2010/main" val="15722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60466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8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80463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5672-B8D0-40F4-BDA2-A90C8259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19092-04E2-44D2-BF99-8B56E60F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从画布感性端出发，思考为何京东没有像淘宝那样急于解决平台流量问题（包含更晚启动的京东直播）？</a:t>
            </a:r>
            <a:endParaRPr lang="en-US" altLang="zh-CN" dirty="0"/>
          </a:p>
          <a:p>
            <a:pPr lvl="1"/>
            <a:r>
              <a:rPr lang="zh-CN" altLang="en-US" dirty="0"/>
              <a:t>当然京东除了物流之外，也陆续做了京东到家、京喜、京造、直播、京东国际等较为成功的渠道，但都不是第一时间上线的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600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1527</Words>
  <Application>Microsoft Office PowerPoint</Application>
  <PresentationFormat>全屏显示(4:3)</PresentationFormat>
  <Paragraphs>94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第三章：商业模式画布 – CR、R$</vt:lpstr>
      <vt:lpstr>课程相关新闻</vt:lpstr>
      <vt:lpstr>CH的进一步讨论</vt:lpstr>
      <vt:lpstr>客户关系 Customer Relationship</vt:lpstr>
      <vt:lpstr>收入来源 Revenue Streams</vt:lpstr>
      <vt:lpstr>R$的进一步讨论</vt:lpstr>
      <vt:lpstr>PowerPoint 演示文稿</vt:lpstr>
      <vt:lpstr>课后思考题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第三章：商业模式画布 – CH、CR、R$</dc:title>
  <dc:creator>Hongyu Kuang</dc:creator>
  <cp:lastModifiedBy>1070298513@qq.com</cp:lastModifiedBy>
  <cp:revision>17</cp:revision>
  <dcterms:created xsi:type="dcterms:W3CDTF">2021-09-06T04:05:18Z</dcterms:created>
  <dcterms:modified xsi:type="dcterms:W3CDTF">2021-12-30T08:42:00Z</dcterms:modified>
</cp:coreProperties>
</file>