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59" r:id="rId6"/>
    <p:sldId id="260" r:id="rId7"/>
    <p:sldId id="261" r:id="rId8"/>
    <p:sldId id="262" r:id="rId9"/>
    <p:sldId id="263" r:id="rId10"/>
  </p:sldIdLst>
  <p:sldSz cx="9144000" cy="5143500" type="screen16x9"/>
  <p:notesSz cx="6858000" cy="9144000"/>
  <p:embeddedFontLst>
    <p:embeddedFont>
      <p:font typeface="Poppins"/>
      <p:regular r:id="rId14"/>
    </p:embeddedFont>
    <p:embeddedFont>
      <p:font typeface="Karla" panose="020B0004030503030003"/>
      <p:regular r:id="rId15"/>
    </p:embeddedFont>
    <p:embeddedFont>
      <p:font typeface="Poppins ExtraBold" panose="00000900000000000000"/>
      <p:regular r:id="rId16"/>
    </p:embeddedFont>
    <p:embeddedFont>
      <p:font typeface="Didact Gothic" panose="00000500000000000000"/>
      <p:regular r:id="rId17"/>
    </p:embeddedFont>
    <p:embeddedFont>
      <p:font typeface="Calibri" panose="020F0502020204030204"/>
      <p:regular r:id="rId18"/>
    </p:embeddedFont>
    <p:embeddedFont>
      <p:font typeface="Open Sans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  <p:extLst>
    <p:ext uri="{EFAFB233-063F-42B5-8137-9DF3F51BA10A}">
      <p15:sldGuideLst xmlns:p15="http://schemas.microsoft.com/office/powerpoint/2012/main">
        <p15:guide id="1" orient="horz" pos="1634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82" d="100"/>
          <a:sy n="82" d="100"/>
        </p:scale>
        <p:origin x="-816" y="-72"/>
      </p:cViewPr>
      <p:guideLst>
        <p:guide orient="horz" pos="1634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b31960519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b31960519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b31960519c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b31960519c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b2a1878ab5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b2a1878ab5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b2a1878a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b2a1878a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31960519c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31960519c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b374a41835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b374a41835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b374a4183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2b374a4183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45322" y="1215575"/>
            <a:ext cx="4158900" cy="20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200" b="0">
                <a:latin typeface="Poppins ExtraBold" panose="00000900000000000000"/>
                <a:ea typeface="Poppins ExtraBold" panose="00000900000000000000"/>
                <a:cs typeface="Poppins ExtraBold" panose="00000900000000000000"/>
                <a:sym typeface="Poppins ExtraBold" panose="00000900000000000000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45275" y="3238425"/>
            <a:ext cx="4158900" cy="49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-1184150" y="-1787616"/>
            <a:ext cx="11348499" cy="9194237"/>
            <a:chOff x="-1184150" y="-1787616"/>
            <a:chExt cx="11348499" cy="9194237"/>
          </a:xfrm>
        </p:grpSpPr>
        <p:sp>
          <p:nvSpPr>
            <p:cNvPr id="13" name="Google Shape;13;p2"/>
            <p:cNvSpPr/>
            <p:nvPr/>
          </p:nvSpPr>
          <p:spPr>
            <a:xfrm rot="-2576207">
              <a:off x="7320746" y="3370023"/>
              <a:ext cx="3093406" cy="48312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2576353">
              <a:off x="-1013173" y="553396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-2576215">
              <a:off x="6202492" y="-994825"/>
              <a:ext cx="2822549" cy="125811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 rot="-2576215">
              <a:off x="122567" y="-931675"/>
              <a:ext cx="2822549" cy="125811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 rot="-2576353">
              <a:off x="-1491348" y="818494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 rot="-2576298">
              <a:off x="5615404" y="5045632"/>
              <a:ext cx="3862243" cy="12071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nly 1">
  <p:cSld name="CUSTOM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7" name="Google Shape;127;p15"/>
          <p:cNvGrpSpPr/>
          <p:nvPr/>
        </p:nvGrpSpPr>
        <p:grpSpPr>
          <a:xfrm>
            <a:off x="-1401729" y="-1375381"/>
            <a:ext cx="12156031" cy="7867702"/>
            <a:chOff x="-1401729" y="-1375381"/>
            <a:chExt cx="12156031" cy="7867702"/>
          </a:xfrm>
        </p:grpSpPr>
        <p:sp>
          <p:nvSpPr>
            <p:cNvPr id="128" name="Google Shape;128;p15"/>
            <p:cNvSpPr/>
            <p:nvPr/>
          </p:nvSpPr>
          <p:spPr>
            <a:xfrm rot="-2576220">
              <a:off x="-1062323" y="4859595"/>
              <a:ext cx="2416053" cy="9350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29" name="Google Shape;129;p15"/>
            <p:cNvSpPr/>
            <p:nvPr/>
          </p:nvSpPr>
          <p:spPr>
            <a:xfrm rot="-2576160">
              <a:off x="282775" y="5224303"/>
              <a:ext cx="1796439" cy="33071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30" name="Google Shape;130;p15"/>
            <p:cNvSpPr/>
            <p:nvPr/>
          </p:nvSpPr>
          <p:spPr>
            <a:xfrm rot="-2575932">
              <a:off x="8111609" y="-717278"/>
              <a:ext cx="2092985" cy="40819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31" name="Google Shape;131;p15"/>
            <p:cNvSpPr/>
            <p:nvPr/>
          </p:nvSpPr>
          <p:spPr>
            <a:xfrm rot="-2576107">
              <a:off x="7938014" y="-465710"/>
              <a:ext cx="2961377" cy="73848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32" name="Google Shape;132;p15"/>
            <p:cNvSpPr/>
            <p:nvPr/>
          </p:nvSpPr>
          <p:spPr>
            <a:xfrm rot="-2576158">
              <a:off x="-1409808" y="-242612"/>
              <a:ext cx="2585658" cy="99299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nly 2">
  <p:cSld name="CUSTOM_2_1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16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37" name="Google Shape;137;p16"/>
          <p:cNvGrpSpPr/>
          <p:nvPr/>
        </p:nvGrpSpPr>
        <p:grpSpPr>
          <a:xfrm>
            <a:off x="-1694079" y="-1694554"/>
            <a:ext cx="12178081" cy="7817111"/>
            <a:chOff x="-1694079" y="-1694554"/>
            <a:chExt cx="12178081" cy="7817111"/>
          </a:xfrm>
        </p:grpSpPr>
        <p:sp>
          <p:nvSpPr>
            <p:cNvPr id="138" name="Google Shape;138;p16"/>
            <p:cNvSpPr/>
            <p:nvPr/>
          </p:nvSpPr>
          <p:spPr>
            <a:xfrm rot="-2576220">
              <a:off x="7170677" y="-996880"/>
              <a:ext cx="2416053" cy="93505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39" name="Google Shape;139;p16"/>
            <p:cNvSpPr/>
            <p:nvPr/>
          </p:nvSpPr>
          <p:spPr>
            <a:xfrm rot="-2576160">
              <a:off x="-953375" y="527803"/>
              <a:ext cx="1796439" cy="33071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0" name="Google Shape;140;p16"/>
            <p:cNvSpPr/>
            <p:nvPr/>
          </p:nvSpPr>
          <p:spPr>
            <a:xfrm rot="-2575932">
              <a:off x="8287759" y="3519222"/>
              <a:ext cx="2092985" cy="40819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1" name="Google Shape;141;p16"/>
            <p:cNvSpPr/>
            <p:nvPr/>
          </p:nvSpPr>
          <p:spPr>
            <a:xfrm rot="-2576107">
              <a:off x="7667714" y="4474415"/>
              <a:ext cx="2961377" cy="73848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2" name="Google Shape;142;p16"/>
            <p:cNvSpPr/>
            <p:nvPr/>
          </p:nvSpPr>
          <p:spPr>
            <a:xfrm rot="-2576158">
              <a:off x="-1702158" y="1539788"/>
              <a:ext cx="2585658" cy="992993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 only 3">
  <p:cSld name="CUSTOM_2_1_1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7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146" name="Google Shape;146;p17"/>
          <p:cNvGrpSpPr/>
          <p:nvPr/>
        </p:nvGrpSpPr>
        <p:grpSpPr>
          <a:xfrm>
            <a:off x="-1173950" y="-883524"/>
            <a:ext cx="11694051" cy="7273999"/>
            <a:chOff x="-1173950" y="-883524"/>
            <a:chExt cx="11694051" cy="7273999"/>
          </a:xfrm>
        </p:grpSpPr>
        <p:sp>
          <p:nvSpPr>
            <p:cNvPr id="147" name="Google Shape;147;p17"/>
            <p:cNvSpPr/>
            <p:nvPr/>
          </p:nvSpPr>
          <p:spPr>
            <a:xfrm rot="-2576184">
              <a:off x="8400513" y="-352687"/>
              <a:ext cx="2002977" cy="113012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8" name="Google Shape;148;p17"/>
            <p:cNvSpPr/>
            <p:nvPr/>
          </p:nvSpPr>
          <p:spPr>
            <a:xfrm rot="-2576315">
              <a:off x="-1031398" y="4662035"/>
              <a:ext cx="2005097" cy="12071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49" name="Google Shape;149;p17"/>
            <p:cNvSpPr/>
            <p:nvPr/>
          </p:nvSpPr>
          <p:spPr>
            <a:xfrm rot="-2576041">
              <a:off x="-842457" y="5341660"/>
              <a:ext cx="2171310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50" name="Google Shape;150;p17"/>
            <p:cNvSpPr/>
            <p:nvPr/>
          </p:nvSpPr>
          <p:spPr>
            <a:xfrm rot="-2576345">
              <a:off x="8361228" y="952716"/>
              <a:ext cx="1734241" cy="48312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51" name="Google Shape;151;p17"/>
            <p:cNvSpPr/>
            <p:nvPr/>
          </p:nvSpPr>
          <p:spPr>
            <a:xfrm rot="-2576353">
              <a:off x="-1228423" y="46001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>
          <a:blip r:embed="rId2"/>
          <a:stretch>
            <a:fillRect/>
          </a:stretch>
        </p:blipFill>
        <p:spPr>
          <a:xfrm rot="10800000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1574575" y="2212100"/>
            <a:ext cx="5994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22" name="Google Shape;22;p3"/>
          <p:cNvSpPr txBox="1">
            <a:spLocks noGrp="1"/>
          </p:cNvSpPr>
          <p:nvPr>
            <p:ph type="title" idx="2" hasCustomPrompt="1"/>
          </p:nvPr>
        </p:nvSpPr>
        <p:spPr>
          <a:xfrm>
            <a:off x="3856175" y="994575"/>
            <a:ext cx="1431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23" name="Google Shape;23;p3"/>
          <p:cNvGrpSpPr/>
          <p:nvPr/>
        </p:nvGrpSpPr>
        <p:grpSpPr>
          <a:xfrm>
            <a:off x="-2075225" y="-1108102"/>
            <a:ext cx="13133500" cy="7447888"/>
            <a:chOff x="-2075225" y="-1108102"/>
            <a:chExt cx="13133500" cy="7447888"/>
          </a:xfrm>
        </p:grpSpPr>
        <p:sp>
          <p:nvSpPr>
            <p:cNvPr id="24" name="Google Shape;24;p3"/>
            <p:cNvSpPr/>
            <p:nvPr/>
          </p:nvSpPr>
          <p:spPr>
            <a:xfrm rot="-2576370">
              <a:off x="7536082" y="-25565"/>
              <a:ext cx="3622588" cy="113012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2576298">
              <a:off x="-2181446" y="2476632"/>
              <a:ext cx="3862243" cy="12071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rot="-2576353">
              <a:off x="7691777" y="327131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2576207">
              <a:off x="6457396" y="4867773"/>
              <a:ext cx="3093406" cy="48312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rot="-2576353">
              <a:off x="-428148" y="170036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Google Shape;40;p5"/>
          <p:cNvGrpSpPr/>
          <p:nvPr/>
        </p:nvGrpSpPr>
        <p:grpSpPr>
          <a:xfrm>
            <a:off x="-1262075" y="-2550502"/>
            <a:ext cx="12658150" cy="9350213"/>
            <a:chOff x="-1262075" y="-2550502"/>
            <a:chExt cx="12658150" cy="9350213"/>
          </a:xfrm>
        </p:grpSpPr>
        <p:sp>
          <p:nvSpPr>
            <p:cNvPr id="41" name="Google Shape;41;p5"/>
            <p:cNvSpPr/>
            <p:nvPr/>
          </p:nvSpPr>
          <p:spPr>
            <a:xfrm rot="-2576370">
              <a:off x="-916768" y="-1467965"/>
              <a:ext cx="3622588" cy="113012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 rot="-2576298">
              <a:off x="7640054" y="2584582"/>
              <a:ext cx="3862243" cy="12071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43" name="Google Shape;43;p5"/>
            <p:cNvSpPr/>
            <p:nvPr/>
          </p:nvSpPr>
          <p:spPr>
            <a:xfrm rot="-2576353">
              <a:off x="6572402" y="459876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44" name="Google Shape;44;p5"/>
            <p:cNvSpPr/>
            <p:nvPr/>
          </p:nvSpPr>
          <p:spPr>
            <a:xfrm rot="-2576207">
              <a:off x="-582029" y="5327698"/>
              <a:ext cx="3093406" cy="48312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45" name="Google Shape;45;p5"/>
            <p:cNvSpPr/>
            <p:nvPr/>
          </p:nvSpPr>
          <p:spPr>
            <a:xfrm rot="-2576353">
              <a:off x="-1569273" y="133996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  <p:sp>
        <p:nvSpPr>
          <p:cNvPr id="46" name="Google Shape;46;p5"/>
          <p:cNvSpPr txBox="1">
            <a:spLocks noGrp="1"/>
          </p:cNvSpPr>
          <p:nvPr>
            <p:ph type="subTitle" idx="1"/>
          </p:nvPr>
        </p:nvSpPr>
        <p:spPr>
          <a:xfrm>
            <a:off x="1290763" y="15554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7" name="Google Shape;47;p5"/>
          <p:cNvSpPr txBox="1">
            <a:spLocks noGrp="1"/>
          </p:cNvSpPr>
          <p:nvPr>
            <p:ph type="subTitle" idx="2"/>
          </p:nvPr>
        </p:nvSpPr>
        <p:spPr>
          <a:xfrm>
            <a:off x="4945638" y="1555475"/>
            <a:ext cx="29076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Poppins"/>
              <a:buNone/>
              <a:defRPr sz="17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48" name="Google Shape;48;p5"/>
          <p:cNvSpPr txBox="1">
            <a:spLocks noGrp="1"/>
          </p:cNvSpPr>
          <p:nvPr>
            <p:ph type="subTitle" idx="3"/>
          </p:nvPr>
        </p:nvSpPr>
        <p:spPr>
          <a:xfrm>
            <a:off x="1290763" y="2370375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 panose="020B0004030503030003"/>
              <a:buNone/>
              <a:defRPr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" name="Google Shape;49;p5"/>
          <p:cNvSpPr txBox="1">
            <a:spLocks noGrp="1"/>
          </p:cNvSpPr>
          <p:nvPr>
            <p:ph type="subTitle" idx="4"/>
          </p:nvPr>
        </p:nvSpPr>
        <p:spPr>
          <a:xfrm>
            <a:off x="4945638" y="2370375"/>
            <a:ext cx="2907600" cy="163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 panose="020B0004030503030003"/>
              <a:buNone/>
              <a:defRPr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0" name="Google Shape;5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grpSp>
        <p:nvGrpSpPr>
          <p:cNvPr id="54" name="Google Shape;54;p6"/>
          <p:cNvGrpSpPr/>
          <p:nvPr/>
        </p:nvGrpSpPr>
        <p:grpSpPr>
          <a:xfrm>
            <a:off x="-1859649" y="-962014"/>
            <a:ext cx="12112298" cy="6782319"/>
            <a:chOff x="-1859649" y="-962014"/>
            <a:chExt cx="12112298" cy="6782319"/>
          </a:xfrm>
        </p:grpSpPr>
        <p:sp>
          <p:nvSpPr>
            <p:cNvPr id="55" name="Google Shape;55;p6"/>
            <p:cNvSpPr/>
            <p:nvPr/>
          </p:nvSpPr>
          <p:spPr>
            <a:xfrm rot="-2576248">
              <a:off x="-1406094" y="1110682"/>
              <a:ext cx="2381240" cy="36849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 rot="-2576215">
              <a:off x="-2020974" y="1822143"/>
              <a:ext cx="2822549" cy="63616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57" name="Google Shape;57;p6"/>
            <p:cNvSpPr/>
            <p:nvPr/>
          </p:nvSpPr>
          <p:spPr>
            <a:xfrm rot="-2576248">
              <a:off x="7421031" y="4690157"/>
              <a:ext cx="2381240" cy="36849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58" name="Google Shape;58;p6"/>
            <p:cNvSpPr/>
            <p:nvPr/>
          </p:nvSpPr>
          <p:spPr>
            <a:xfrm rot="-2576433">
              <a:off x="8229166" y="-326281"/>
              <a:ext cx="2101465" cy="59753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7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  <p:sp>
        <p:nvSpPr>
          <p:cNvPr id="62" name="Google Shape;62;p7"/>
          <p:cNvSpPr txBox="1">
            <a:spLocks noGrp="1"/>
          </p:cNvSpPr>
          <p:nvPr>
            <p:ph type="body" idx="1"/>
          </p:nvPr>
        </p:nvSpPr>
        <p:spPr>
          <a:xfrm>
            <a:off x="720000" y="1253350"/>
            <a:ext cx="4458900" cy="31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63" name="Google Shape;63;p7"/>
          <p:cNvSpPr>
            <a:spLocks noGrp="1"/>
          </p:cNvSpPr>
          <p:nvPr>
            <p:ph type="pic" idx="2"/>
          </p:nvPr>
        </p:nvSpPr>
        <p:spPr>
          <a:xfrm>
            <a:off x="6352125" y="0"/>
            <a:ext cx="2791800" cy="51435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4" name="Google Shape;64;p7"/>
          <p:cNvGrpSpPr/>
          <p:nvPr/>
        </p:nvGrpSpPr>
        <p:grpSpPr>
          <a:xfrm>
            <a:off x="-2233224" y="-1757189"/>
            <a:ext cx="9852598" cy="9376185"/>
            <a:chOff x="-2233224" y="-1757189"/>
            <a:chExt cx="9852598" cy="9376185"/>
          </a:xfrm>
        </p:grpSpPr>
        <p:sp>
          <p:nvSpPr>
            <p:cNvPr id="65" name="Google Shape;65;p7"/>
            <p:cNvSpPr/>
            <p:nvPr/>
          </p:nvSpPr>
          <p:spPr>
            <a:xfrm rot="-2576370">
              <a:off x="-2333618" y="3949360"/>
              <a:ext cx="3622588" cy="113012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66" name="Google Shape;66;p7"/>
            <p:cNvSpPr/>
            <p:nvPr/>
          </p:nvSpPr>
          <p:spPr>
            <a:xfrm rot="-2576298">
              <a:off x="1984604" y="5258007"/>
              <a:ext cx="3862243" cy="120717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67" name="Google Shape;67;p7"/>
            <p:cNvSpPr/>
            <p:nvPr/>
          </p:nvSpPr>
          <p:spPr>
            <a:xfrm rot="-2576353">
              <a:off x="3312752" y="5134569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68" name="Google Shape;68;p7"/>
            <p:cNvSpPr/>
            <p:nvPr/>
          </p:nvSpPr>
          <p:spPr>
            <a:xfrm rot="-2576207">
              <a:off x="4775771" y="-768302"/>
              <a:ext cx="3093406" cy="48312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69" name="Google Shape;69;p7"/>
            <p:cNvSpPr/>
            <p:nvPr/>
          </p:nvSpPr>
          <p:spPr>
            <a:xfrm rot="-2576353">
              <a:off x="-1200173" y="556844"/>
              <a:ext cx="2878797" cy="230532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8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8"/>
          <p:cNvSpPr txBox="1">
            <a:spLocks noGrp="1"/>
          </p:cNvSpPr>
          <p:nvPr>
            <p:ph type="title"/>
          </p:nvPr>
        </p:nvSpPr>
        <p:spPr>
          <a:xfrm>
            <a:off x="1618363" y="1920050"/>
            <a:ext cx="5973600" cy="198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73" name="Google Shape;73;p8"/>
          <p:cNvGrpSpPr/>
          <p:nvPr/>
        </p:nvGrpSpPr>
        <p:grpSpPr>
          <a:xfrm>
            <a:off x="-1193049" y="-1390777"/>
            <a:ext cx="11596425" cy="5164254"/>
            <a:chOff x="-1193049" y="-1390777"/>
            <a:chExt cx="11596425" cy="5164254"/>
          </a:xfrm>
        </p:grpSpPr>
        <p:sp>
          <p:nvSpPr>
            <p:cNvPr id="74" name="Google Shape;74;p8"/>
            <p:cNvSpPr/>
            <p:nvPr/>
          </p:nvSpPr>
          <p:spPr>
            <a:xfrm rot="-2576248">
              <a:off x="2287081" y="-359118"/>
              <a:ext cx="2381240" cy="36849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2576215">
              <a:off x="7742151" y="-11407"/>
              <a:ext cx="2822549" cy="63616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rot="-2576375">
              <a:off x="-1417490" y="2788771"/>
              <a:ext cx="2283381" cy="239011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2576496">
              <a:off x="357698" y="-431334"/>
              <a:ext cx="3171511" cy="90171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  <p:sp>
        <p:nvSpPr>
          <p:cNvPr id="78" name="Google Shape;78;p8"/>
          <p:cNvSpPr/>
          <p:nvPr/>
        </p:nvSpPr>
        <p:spPr>
          <a:xfrm rot="-2576375">
            <a:off x="7289085" y="4360396"/>
            <a:ext cx="2283381" cy="239011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>
            <a:noFill/>
          </a:ln>
          <a:effectLst>
            <a:outerShdw blurRad="185738" dist="76200" dir="16140000" algn="bl" rotWithShape="0">
              <a:schemeClr val="dk1">
                <a:alpha val="1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9"/>
          <p:cNvPicPr preferRelativeResize="0"/>
          <p:nvPr/>
        </p:nvPicPr>
        <p:blipFill>
          <a:blip r:embed="rId2"/>
          <a:stretch>
            <a:fillRect/>
          </a:stretch>
        </p:blipFill>
        <p:spPr>
          <a:xfrm flipH="1"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2" name="Google Shape;82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 panose="020B0004030503030003"/>
              <a:buNone/>
              <a:defRPr sz="1400"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grpSp>
        <p:nvGrpSpPr>
          <p:cNvPr id="83" name="Google Shape;83;p9"/>
          <p:cNvGrpSpPr/>
          <p:nvPr/>
        </p:nvGrpSpPr>
        <p:grpSpPr>
          <a:xfrm>
            <a:off x="-1509377" y="-2016504"/>
            <a:ext cx="12568735" cy="8342234"/>
            <a:chOff x="-1509377" y="-2016504"/>
            <a:chExt cx="12568735" cy="8342234"/>
          </a:xfrm>
        </p:grpSpPr>
        <p:grpSp>
          <p:nvGrpSpPr>
            <p:cNvPr id="84" name="Google Shape;84;p9"/>
            <p:cNvGrpSpPr/>
            <p:nvPr/>
          </p:nvGrpSpPr>
          <p:grpSpPr>
            <a:xfrm>
              <a:off x="-1090748" y="-2016504"/>
              <a:ext cx="12150106" cy="8342234"/>
              <a:chOff x="-1090748" y="-2016504"/>
              <a:chExt cx="12150106" cy="8342234"/>
            </a:xfrm>
          </p:grpSpPr>
          <p:sp>
            <p:nvSpPr>
              <p:cNvPr id="85" name="Google Shape;85;p9"/>
              <p:cNvSpPr/>
              <p:nvPr/>
            </p:nvSpPr>
            <p:spPr>
              <a:xfrm rot="-2576260">
                <a:off x="-1331679" y="1299614"/>
                <a:ext cx="2281261" cy="189548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85738" dist="76200" dir="16140000" algn="bl" rotWithShape="0">
                  <a:schemeClr val="dk1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endParaRPr>
              </a:p>
            </p:txBody>
          </p:sp>
          <p:sp>
            <p:nvSpPr>
              <p:cNvPr id="86" name="Google Shape;86;p9"/>
              <p:cNvSpPr/>
              <p:nvPr/>
            </p:nvSpPr>
            <p:spPr>
              <a:xfrm rot="-2576215">
                <a:off x="7925626" y="876068"/>
                <a:ext cx="2822549" cy="636165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85738" dist="76200" dir="16140000" algn="bl" rotWithShape="0">
                  <a:schemeClr val="dk1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endParaRPr>
              </a:p>
            </p:txBody>
          </p:sp>
          <p:sp>
            <p:nvSpPr>
              <p:cNvPr id="87" name="Google Shape;87;p9"/>
              <p:cNvSpPr/>
              <p:nvPr/>
            </p:nvSpPr>
            <p:spPr>
              <a:xfrm rot="-2576248">
                <a:off x="5146706" y="5195582"/>
                <a:ext cx="2381240" cy="368496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85738" dist="76200" dir="16140000" algn="bl" rotWithShape="0">
                  <a:schemeClr val="dk1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endParaRPr>
              </a:p>
            </p:txBody>
          </p:sp>
          <p:sp>
            <p:nvSpPr>
              <p:cNvPr id="88" name="Google Shape;88;p9"/>
              <p:cNvSpPr/>
              <p:nvPr/>
            </p:nvSpPr>
            <p:spPr>
              <a:xfrm rot="-2576506">
                <a:off x="7476370" y="-890784"/>
                <a:ext cx="3721075" cy="1058160"/>
              </a:xfrm>
              <a:prstGeom prst="roundRect">
                <a:avLst>
                  <a:gd name="adj" fmla="val 50000"/>
                </a:avLst>
              </a:prstGeom>
              <a:solidFill>
                <a:schemeClr val="accent6"/>
              </a:solidFill>
              <a:ln>
                <a:noFill/>
              </a:ln>
              <a:effectLst>
                <a:outerShdw blurRad="185738" dist="76200" dir="16140000" algn="bl" rotWithShape="0">
                  <a:schemeClr val="dk1">
                    <a:alpha val="13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Didact Gothic" panose="00000500000000000000"/>
                  <a:ea typeface="Didact Gothic" panose="00000500000000000000"/>
                  <a:cs typeface="Didact Gothic" panose="00000500000000000000"/>
                  <a:sym typeface="Didact Gothic" panose="00000500000000000000"/>
                </a:endParaRPr>
              </a:p>
            </p:txBody>
          </p:sp>
        </p:grpSp>
        <p:sp>
          <p:nvSpPr>
            <p:cNvPr id="89" name="Google Shape;89;p9"/>
            <p:cNvSpPr/>
            <p:nvPr/>
          </p:nvSpPr>
          <p:spPr>
            <a:xfrm rot="-2576397">
              <a:off x="-1618639" y="2593676"/>
              <a:ext cx="2932924" cy="83163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 rot="-2576260">
              <a:off x="7698096" y="3658339"/>
              <a:ext cx="2281261" cy="18954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10"/>
          <p:cNvSpPr txBox="1">
            <a:spLocks noGrp="1"/>
          </p:cNvSpPr>
          <p:nvPr>
            <p:ph type="title"/>
          </p:nvPr>
        </p:nvSpPr>
        <p:spPr>
          <a:xfrm>
            <a:off x="720000" y="3859100"/>
            <a:ext cx="7704000" cy="7494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1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1"/>
          <p:cNvSpPr txBox="1">
            <a:spLocks noGrp="1"/>
          </p:cNvSpPr>
          <p:nvPr>
            <p:ph type="title" hasCustomPrompt="1"/>
          </p:nvPr>
        </p:nvSpPr>
        <p:spPr>
          <a:xfrm>
            <a:off x="2119800" y="1837400"/>
            <a:ext cx="4904400" cy="109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300"/>
              <a:buNone/>
              <a:defRPr sz="7300"/>
            </a:lvl1pPr>
            <a:lvl2pPr lvl="1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2pPr>
            <a:lvl3pPr lvl="2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3pPr>
            <a:lvl4pPr lvl="3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4pPr>
            <a:lvl5pPr lvl="4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5pPr>
            <a:lvl6pPr lvl="5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6pPr>
            <a:lvl7pPr lvl="6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7pPr>
            <a:lvl8pPr lvl="7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8pPr>
            <a:lvl9pPr lvl="8" algn="ctr">
              <a:spcBef>
                <a:spcPts val="0"/>
              </a:spcBef>
              <a:spcAft>
                <a:spcPts val="0"/>
              </a:spcAft>
              <a:buSzPts val="8900"/>
              <a:buNone/>
              <a:defRPr sz="8900"/>
            </a:lvl9pPr>
          </a:lstStyle>
          <a:p>
            <a:r>
              <a:t>xx%</a:t>
            </a:r>
          </a:p>
        </p:txBody>
      </p:sp>
      <p:sp>
        <p:nvSpPr>
          <p:cNvPr id="97" name="Google Shape;97;p11"/>
          <p:cNvSpPr txBox="1">
            <a:spLocks noGrp="1"/>
          </p:cNvSpPr>
          <p:nvPr>
            <p:ph type="subTitle" idx="1"/>
          </p:nvPr>
        </p:nvSpPr>
        <p:spPr>
          <a:xfrm>
            <a:off x="2119800" y="2764200"/>
            <a:ext cx="49044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 panose="020B0004030503030003"/>
              <a:buNone/>
              <a:defRPr sz="1400"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98" name="Google Shape;98;p11"/>
          <p:cNvGrpSpPr/>
          <p:nvPr/>
        </p:nvGrpSpPr>
        <p:grpSpPr>
          <a:xfrm>
            <a:off x="-998573" y="-1832129"/>
            <a:ext cx="10644850" cy="8341572"/>
            <a:chOff x="-998573" y="-1832129"/>
            <a:chExt cx="10644850" cy="8341572"/>
          </a:xfrm>
        </p:grpSpPr>
        <p:sp>
          <p:nvSpPr>
            <p:cNvPr id="99" name="Google Shape;99;p11"/>
            <p:cNvSpPr/>
            <p:nvPr/>
          </p:nvSpPr>
          <p:spPr>
            <a:xfrm rot="-2576260">
              <a:off x="-1239504" y="3026114"/>
              <a:ext cx="2281261" cy="18954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0" name="Google Shape;100;p11"/>
            <p:cNvSpPr/>
            <p:nvPr/>
          </p:nvSpPr>
          <p:spPr>
            <a:xfrm rot="-2576248">
              <a:off x="5146706" y="5195582"/>
              <a:ext cx="2381240" cy="368496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1" name="Google Shape;101;p11"/>
            <p:cNvSpPr/>
            <p:nvPr/>
          </p:nvSpPr>
          <p:spPr>
            <a:xfrm rot="-2576506">
              <a:off x="839595" y="-706409"/>
              <a:ext cx="3721075" cy="105816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2" name="Google Shape;102;p11"/>
            <p:cNvSpPr/>
            <p:nvPr/>
          </p:nvSpPr>
          <p:spPr>
            <a:xfrm rot="-2576397">
              <a:off x="2882686" y="4790576"/>
              <a:ext cx="2932924" cy="831634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3" name="Google Shape;103;p11"/>
            <p:cNvSpPr/>
            <p:nvPr/>
          </p:nvSpPr>
          <p:spPr>
            <a:xfrm rot="-2576260">
              <a:off x="1814121" y="5285039"/>
              <a:ext cx="2281261" cy="18954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4" name="Google Shape;104;p11"/>
            <p:cNvSpPr/>
            <p:nvPr/>
          </p:nvSpPr>
          <p:spPr>
            <a:xfrm rot="-2576215">
              <a:off x="2425701" y="-646982"/>
              <a:ext cx="2822549" cy="636165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  <p:sp>
          <p:nvSpPr>
            <p:cNvPr id="105" name="Google Shape;105;p11"/>
            <p:cNvSpPr/>
            <p:nvPr/>
          </p:nvSpPr>
          <p:spPr>
            <a:xfrm rot="-2576260">
              <a:off x="7605946" y="-75836"/>
              <a:ext cx="2281261" cy="189548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  <a:effectLst>
              <a:outerShdw blurRad="185738" dist="76200" dir="16140000" algn="bl" rotWithShape="0">
                <a:schemeClr val="dk1">
                  <a:alpha val="13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oppins"/>
              <a:buNone/>
              <a:defRPr sz="33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●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○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rla" panose="020B0004030503030003"/>
              <a:buChar char="■"/>
              <a:defRPr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/>
        </p:nvSpPr>
        <p:spPr>
          <a:xfrm rot="-5400000">
            <a:off x="5212475" y="1129425"/>
            <a:ext cx="2839500" cy="2839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174" name="Google Shape;174;p22"/>
          <p:cNvSpPr txBox="1">
            <a:spLocks noGrp="1"/>
          </p:cNvSpPr>
          <p:nvPr>
            <p:ph type="ctrTitle"/>
          </p:nvPr>
        </p:nvSpPr>
        <p:spPr>
          <a:xfrm>
            <a:off x="745322" y="1215575"/>
            <a:ext cx="4158900" cy="203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dirty="0" err="1"/>
              <a:t>PortFlow</a:t>
            </a:r>
            <a:r>
              <a:rPr lang="fr-FR" dirty="0"/>
              <a:t> AI</a:t>
            </a:r>
            <a:br>
              <a:rPr lang="fr-FR" dirty="0"/>
            </a:br>
            <a:endParaRPr lang="en-GB" dirty="0"/>
          </a:p>
        </p:txBody>
      </p:sp>
      <p:sp>
        <p:nvSpPr>
          <p:cNvPr id="175" name="Google Shape;175;p22"/>
          <p:cNvSpPr txBox="1">
            <a:spLocks noGrp="1"/>
          </p:cNvSpPr>
          <p:nvPr>
            <p:ph type="subTitle" idx="1"/>
          </p:nvPr>
        </p:nvSpPr>
        <p:spPr>
          <a:xfrm>
            <a:off x="755650" y="3219450"/>
            <a:ext cx="4158615" cy="10064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Prédiction intelligente des retards maritimes en Afrique</a:t>
            </a:r>
            <a:endParaRPr lang="fr-FR" dirty="0"/>
          </a:p>
          <a:p>
            <a:pPr marL="0" lvl="0" indent="0"/>
            <a:r>
              <a:rPr lang="fr-FR" dirty="0"/>
              <a:t>(IA + Blockchain Hedera pour une logistique transparente)</a:t>
            </a:r>
            <a:endParaRPr lang="fr-FR" dirty="0"/>
          </a:p>
        </p:txBody>
      </p:sp>
      <p:sp>
        <p:nvSpPr>
          <p:cNvPr id="176" name="Google Shape;176;p22"/>
          <p:cNvSpPr/>
          <p:nvPr/>
        </p:nvSpPr>
        <p:spPr>
          <a:xfrm>
            <a:off x="6748387" y="1281177"/>
            <a:ext cx="1089815" cy="1177607"/>
          </a:xfrm>
          <a:custGeom>
            <a:avLst/>
            <a:gdLst/>
            <a:ahLst/>
            <a:cxnLst/>
            <a:rect l="l" t="t" r="r" b="b"/>
            <a:pathLst>
              <a:path w="183" h="197" extrusionOk="0">
                <a:moveTo>
                  <a:pt x="26" y="49"/>
                </a:moveTo>
                <a:cubicBezTo>
                  <a:pt x="26" y="70"/>
                  <a:pt x="16" y="89"/>
                  <a:pt x="0" y="101"/>
                </a:cubicBezTo>
                <a:cubicBezTo>
                  <a:pt x="41" y="108"/>
                  <a:pt x="74" y="137"/>
                  <a:pt x="87" y="175"/>
                </a:cubicBezTo>
                <a:cubicBezTo>
                  <a:pt x="100" y="190"/>
                  <a:pt x="122" y="197"/>
                  <a:pt x="142" y="190"/>
                </a:cubicBezTo>
                <a:cubicBezTo>
                  <a:pt x="168" y="182"/>
                  <a:pt x="183" y="156"/>
                  <a:pt x="178" y="130"/>
                </a:cubicBezTo>
                <a:cubicBezTo>
                  <a:pt x="149" y="60"/>
                  <a:pt x="83" y="8"/>
                  <a:pt x="4" y="0"/>
                </a:cubicBezTo>
                <a:cubicBezTo>
                  <a:pt x="18" y="12"/>
                  <a:pt x="26" y="29"/>
                  <a:pt x="26" y="49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7" name="Google Shape;177;p22"/>
          <p:cNvSpPr/>
          <p:nvPr/>
        </p:nvSpPr>
        <p:spPr>
          <a:xfrm>
            <a:off x="6200350" y="2102403"/>
            <a:ext cx="863100" cy="862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p22"/>
          <p:cNvSpPr/>
          <p:nvPr/>
        </p:nvSpPr>
        <p:spPr>
          <a:xfrm>
            <a:off x="6980810" y="2262516"/>
            <a:ext cx="924535" cy="1327393"/>
          </a:xfrm>
          <a:custGeom>
            <a:avLst/>
            <a:gdLst/>
            <a:ahLst/>
            <a:cxnLst/>
            <a:rect l="l" t="t" r="r" b="b"/>
            <a:pathLst>
              <a:path w="155" h="222" extrusionOk="0">
                <a:moveTo>
                  <a:pt x="150" y="0"/>
                </a:moveTo>
                <a:cubicBezTo>
                  <a:pt x="143" y="19"/>
                  <a:pt x="128" y="34"/>
                  <a:pt x="108" y="40"/>
                </a:cubicBezTo>
                <a:cubicBezTo>
                  <a:pt x="101" y="42"/>
                  <a:pt x="94" y="43"/>
                  <a:pt x="87" y="43"/>
                </a:cubicBezTo>
                <a:cubicBezTo>
                  <a:pt x="75" y="43"/>
                  <a:pt x="63" y="40"/>
                  <a:pt x="53" y="34"/>
                </a:cubicBezTo>
                <a:cubicBezTo>
                  <a:pt x="54" y="39"/>
                  <a:pt x="54" y="43"/>
                  <a:pt x="54" y="48"/>
                </a:cubicBezTo>
                <a:cubicBezTo>
                  <a:pt x="54" y="83"/>
                  <a:pt x="38" y="114"/>
                  <a:pt x="13" y="134"/>
                </a:cubicBezTo>
                <a:cubicBezTo>
                  <a:pt x="1" y="152"/>
                  <a:pt x="0" y="177"/>
                  <a:pt x="14" y="195"/>
                </a:cubicBezTo>
                <a:cubicBezTo>
                  <a:pt x="28" y="215"/>
                  <a:pt x="55" y="222"/>
                  <a:pt x="77" y="213"/>
                </a:cubicBezTo>
                <a:cubicBezTo>
                  <a:pt x="125" y="173"/>
                  <a:pt x="155" y="114"/>
                  <a:pt x="155" y="48"/>
                </a:cubicBezTo>
                <a:cubicBezTo>
                  <a:pt x="155" y="31"/>
                  <a:pt x="153" y="16"/>
                  <a:pt x="1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9" name="Google Shape;179;p22"/>
          <p:cNvSpPr/>
          <p:nvPr/>
        </p:nvSpPr>
        <p:spPr>
          <a:xfrm>
            <a:off x="5462303" y="1270847"/>
            <a:ext cx="1348065" cy="945186"/>
          </a:xfrm>
          <a:custGeom>
            <a:avLst/>
            <a:gdLst/>
            <a:ahLst/>
            <a:cxnLst/>
            <a:rect l="l" t="t" r="r" b="b"/>
            <a:pathLst>
              <a:path w="226" h="158" extrusionOk="0">
                <a:moveTo>
                  <a:pt x="6" y="125"/>
                </a:moveTo>
                <a:cubicBezTo>
                  <a:pt x="23" y="117"/>
                  <a:pt x="41" y="115"/>
                  <a:pt x="58" y="121"/>
                </a:cubicBezTo>
                <a:cubicBezTo>
                  <a:pt x="77" y="127"/>
                  <a:pt x="91" y="141"/>
                  <a:pt x="99" y="158"/>
                </a:cubicBezTo>
                <a:cubicBezTo>
                  <a:pt x="99" y="158"/>
                  <a:pt x="101" y="155"/>
                  <a:pt x="101" y="154"/>
                </a:cubicBezTo>
                <a:cubicBezTo>
                  <a:pt x="102" y="153"/>
                  <a:pt x="103" y="151"/>
                  <a:pt x="104" y="150"/>
                </a:cubicBezTo>
                <a:cubicBezTo>
                  <a:pt x="106" y="148"/>
                  <a:pt x="108" y="145"/>
                  <a:pt x="110" y="143"/>
                </a:cubicBezTo>
                <a:cubicBezTo>
                  <a:pt x="114" y="138"/>
                  <a:pt x="118" y="133"/>
                  <a:pt x="123" y="129"/>
                </a:cubicBezTo>
                <a:cubicBezTo>
                  <a:pt x="133" y="121"/>
                  <a:pt x="144" y="114"/>
                  <a:pt x="156" y="109"/>
                </a:cubicBezTo>
                <a:cubicBezTo>
                  <a:pt x="162" y="107"/>
                  <a:pt x="168" y="105"/>
                  <a:pt x="174" y="104"/>
                </a:cubicBezTo>
                <a:cubicBezTo>
                  <a:pt x="178" y="103"/>
                  <a:pt x="183" y="103"/>
                  <a:pt x="187" y="102"/>
                </a:cubicBezTo>
                <a:cubicBezTo>
                  <a:pt x="192" y="100"/>
                  <a:pt x="196" y="98"/>
                  <a:pt x="200" y="96"/>
                </a:cubicBezTo>
                <a:cubicBezTo>
                  <a:pt x="204" y="94"/>
                  <a:pt x="207" y="92"/>
                  <a:pt x="210" y="88"/>
                </a:cubicBezTo>
                <a:cubicBezTo>
                  <a:pt x="216" y="82"/>
                  <a:pt x="221" y="74"/>
                  <a:pt x="224" y="66"/>
                </a:cubicBezTo>
                <a:cubicBezTo>
                  <a:pt x="225" y="61"/>
                  <a:pt x="226" y="56"/>
                  <a:pt x="226" y="51"/>
                </a:cubicBezTo>
                <a:cubicBezTo>
                  <a:pt x="226" y="27"/>
                  <a:pt x="211" y="7"/>
                  <a:pt x="190" y="0"/>
                </a:cubicBezTo>
                <a:cubicBezTo>
                  <a:pt x="105" y="3"/>
                  <a:pt x="33" y="55"/>
                  <a:pt x="0" y="129"/>
                </a:cubicBezTo>
                <a:cubicBezTo>
                  <a:pt x="2" y="127"/>
                  <a:pt x="4" y="126"/>
                  <a:pt x="6" y="125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p22"/>
          <p:cNvSpPr/>
          <p:nvPr/>
        </p:nvSpPr>
        <p:spPr>
          <a:xfrm>
            <a:off x="5865172" y="3088907"/>
            <a:ext cx="1420374" cy="738589"/>
          </a:xfrm>
          <a:custGeom>
            <a:avLst/>
            <a:gdLst/>
            <a:ahLst/>
            <a:cxnLst/>
            <a:rect l="l" t="t" r="r" b="b"/>
            <a:pathLst>
              <a:path w="237" h="123" extrusionOk="0">
                <a:moveTo>
                  <a:pt x="188" y="66"/>
                </a:moveTo>
                <a:cubicBezTo>
                  <a:pt x="176" y="49"/>
                  <a:pt x="172" y="29"/>
                  <a:pt x="177" y="10"/>
                </a:cubicBezTo>
                <a:cubicBezTo>
                  <a:pt x="162" y="18"/>
                  <a:pt x="145" y="22"/>
                  <a:pt x="128" y="22"/>
                </a:cubicBezTo>
                <a:cubicBezTo>
                  <a:pt x="104" y="22"/>
                  <a:pt x="81" y="14"/>
                  <a:pt x="63" y="1"/>
                </a:cubicBezTo>
                <a:cubicBezTo>
                  <a:pt x="57" y="0"/>
                  <a:pt x="52" y="0"/>
                  <a:pt x="46" y="1"/>
                </a:cubicBezTo>
                <a:cubicBezTo>
                  <a:pt x="32" y="3"/>
                  <a:pt x="20" y="10"/>
                  <a:pt x="11" y="22"/>
                </a:cubicBezTo>
                <a:cubicBezTo>
                  <a:pt x="3" y="33"/>
                  <a:pt x="0" y="47"/>
                  <a:pt x="2" y="61"/>
                </a:cubicBezTo>
                <a:cubicBezTo>
                  <a:pt x="4" y="74"/>
                  <a:pt x="11" y="86"/>
                  <a:pt x="21" y="94"/>
                </a:cubicBezTo>
                <a:cubicBezTo>
                  <a:pt x="53" y="112"/>
                  <a:pt x="89" y="123"/>
                  <a:pt x="128" y="123"/>
                </a:cubicBezTo>
                <a:cubicBezTo>
                  <a:pt x="168" y="123"/>
                  <a:pt x="205" y="112"/>
                  <a:pt x="237" y="93"/>
                </a:cubicBezTo>
                <a:cubicBezTo>
                  <a:pt x="218" y="91"/>
                  <a:pt x="200" y="82"/>
                  <a:pt x="188" y="66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p22"/>
          <p:cNvSpPr/>
          <p:nvPr/>
        </p:nvSpPr>
        <p:spPr>
          <a:xfrm>
            <a:off x="5359003" y="2055918"/>
            <a:ext cx="785078" cy="1456513"/>
          </a:xfrm>
          <a:custGeom>
            <a:avLst/>
            <a:gdLst/>
            <a:ahLst/>
            <a:cxnLst/>
            <a:rect l="l" t="t" r="r" b="b"/>
            <a:pathLst>
              <a:path w="131" h="244" extrusionOk="0">
                <a:moveTo>
                  <a:pt x="72" y="236"/>
                </a:moveTo>
                <a:cubicBezTo>
                  <a:pt x="70" y="219"/>
                  <a:pt x="74" y="201"/>
                  <a:pt x="85" y="186"/>
                </a:cubicBezTo>
                <a:cubicBezTo>
                  <a:pt x="95" y="171"/>
                  <a:pt x="111" y="162"/>
                  <a:pt x="129" y="159"/>
                </a:cubicBezTo>
                <a:cubicBezTo>
                  <a:pt x="130" y="159"/>
                  <a:pt x="130" y="159"/>
                  <a:pt x="131" y="159"/>
                </a:cubicBezTo>
                <a:cubicBezTo>
                  <a:pt x="112" y="139"/>
                  <a:pt x="101" y="112"/>
                  <a:pt x="101" y="83"/>
                </a:cubicBezTo>
                <a:cubicBezTo>
                  <a:pt x="101" y="70"/>
                  <a:pt x="103" y="59"/>
                  <a:pt x="107" y="48"/>
                </a:cubicBezTo>
                <a:cubicBezTo>
                  <a:pt x="104" y="28"/>
                  <a:pt x="91" y="11"/>
                  <a:pt x="71" y="4"/>
                </a:cubicBezTo>
                <a:cubicBezTo>
                  <a:pt x="57" y="0"/>
                  <a:pt x="43" y="1"/>
                  <a:pt x="30" y="7"/>
                </a:cubicBezTo>
                <a:cubicBezTo>
                  <a:pt x="19" y="13"/>
                  <a:pt x="10" y="22"/>
                  <a:pt x="5" y="34"/>
                </a:cubicBezTo>
                <a:cubicBezTo>
                  <a:pt x="2" y="50"/>
                  <a:pt x="0" y="66"/>
                  <a:pt x="0" y="83"/>
                </a:cubicBezTo>
                <a:cubicBezTo>
                  <a:pt x="0" y="147"/>
                  <a:pt x="29" y="205"/>
                  <a:pt x="74" y="244"/>
                </a:cubicBezTo>
                <a:cubicBezTo>
                  <a:pt x="74" y="242"/>
                  <a:pt x="73" y="239"/>
                  <a:pt x="72" y="23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2" name="Google Shape;182;p22"/>
          <p:cNvSpPr/>
          <p:nvPr/>
        </p:nvSpPr>
        <p:spPr>
          <a:xfrm>
            <a:off x="7006637" y="1993939"/>
            <a:ext cx="237590" cy="216928"/>
          </a:xfrm>
          <a:custGeom>
            <a:avLst/>
            <a:gdLst/>
            <a:ahLst/>
            <a:cxnLst/>
            <a:rect l="l" t="t" r="r" b="b"/>
            <a:pathLst>
              <a:path w="46" h="42" extrusionOk="0">
                <a:moveTo>
                  <a:pt x="46" y="22"/>
                </a:moveTo>
                <a:lnTo>
                  <a:pt x="0" y="42"/>
                </a:lnTo>
                <a:lnTo>
                  <a:pt x="26" y="0"/>
                </a:lnTo>
                <a:lnTo>
                  <a:pt x="46" y="22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3" name="Google Shape;183;p22"/>
          <p:cNvSpPr/>
          <p:nvPr/>
        </p:nvSpPr>
        <p:spPr>
          <a:xfrm>
            <a:off x="6200898" y="1808001"/>
            <a:ext cx="180776" cy="247917"/>
          </a:xfrm>
          <a:custGeom>
            <a:avLst/>
            <a:gdLst/>
            <a:ahLst/>
            <a:cxnLst/>
            <a:rect l="l" t="t" r="r" b="b"/>
            <a:pathLst>
              <a:path w="35" h="48" extrusionOk="0">
                <a:moveTo>
                  <a:pt x="27" y="0"/>
                </a:moveTo>
                <a:lnTo>
                  <a:pt x="35" y="48"/>
                </a:lnTo>
                <a:lnTo>
                  <a:pt x="0" y="14"/>
                </a:lnTo>
                <a:lnTo>
                  <a:pt x="27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4" name="Google Shape;184;p22"/>
          <p:cNvSpPr/>
          <p:nvPr/>
        </p:nvSpPr>
        <p:spPr>
          <a:xfrm>
            <a:off x="5854842" y="2515600"/>
            <a:ext cx="237590" cy="154948"/>
          </a:xfrm>
          <a:custGeom>
            <a:avLst/>
            <a:gdLst/>
            <a:ahLst/>
            <a:cxnLst/>
            <a:rect l="l" t="t" r="r" b="b"/>
            <a:pathLst>
              <a:path w="46" h="30" extrusionOk="0">
                <a:moveTo>
                  <a:pt x="0" y="0"/>
                </a:moveTo>
                <a:lnTo>
                  <a:pt x="46" y="14"/>
                </a:lnTo>
                <a:lnTo>
                  <a:pt x="1" y="3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5" name="Google Shape;185;p22"/>
          <p:cNvSpPr/>
          <p:nvPr/>
        </p:nvSpPr>
        <p:spPr>
          <a:xfrm>
            <a:off x="6340351" y="3052754"/>
            <a:ext cx="144620" cy="253084"/>
          </a:xfrm>
          <a:custGeom>
            <a:avLst/>
            <a:gdLst/>
            <a:ahLst/>
            <a:cxnLst/>
            <a:rect l="l" t="t" r="r" b="b"/>
            <a:pathLst>
              <a:path w="28" h="49" extrusionOk="0">
                <a:moveTo>
                  <a:pt x="0" y="40"/>
                </a:moveTo>
                <a:lnTo>
                  <a:pt x="28" y="0"/>
                </a:lnTo>
                <a:lnTo>
                  <a:pt x="28" y="49"/>
                </a:lnTo>
                <a:lnTo>
                  <a:pt x="0" y="4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7063450" y="2810000"/>
            <a:ext cx="242756" cy="185938"/>
          </a:xfrm>
          <a:custGeom>
            <a:avLst/>
            <a:gdLst/>
            <a:ahLst/>
            <a:cxnLst/>
            <a:rect l="l" t="t" r="r" b="b"/>
            <a:pathLst>
              <a:path w="47" h="36" extrusionOk="0">
                <a:moveTo>
                  <a:pt x="32" y="36"/>
                </a:moveTo>
                <a:lnTo>
                  <a:pt x="0" y="0"/>
                </a:lnTo>
                <a:lnTo>
                  <a:pt x="47" y="9"/>
                </a:lnTo>
                <a:lnTo>
                  <a:pt x="32" y="36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8" name="Google Shape;188;p22"/>
          <p:cNvSpPr/>
          <p:nvPr/>
        </p:nvSpPr>
        <p:spPr>
          <a:xfrm>
            <a:off x="7230350" y="1199175"/>
            <a:ext cx="590700" cy="590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⚓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9" name="Google Shape;189;p22"/>
          <p:cNvSpPr/>
          <p:nvPr/>
        </p:nvSpPr>
        <p:spPr>
          <a:xfrm>
            <a:off x="7558625" y="2810000"/>
            <a:ext cx="590700" cy="590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🚢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0" name="Google Shape;190;p22"/>
          <p:cNvSpPr/>
          <p:nvPr/>
        </p:nvSpPr>
        <p:spPr>
          <a:xfrm>
            <a:off x="6144087" y="3544650"/>
            <a:ext cx="590700" cy="590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🤝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4984752" y="2418518"/>
            <a:ext cx="590700" cy="590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🤖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92" name="Google Shape;192;p22"/>
          <p:cNvSpPr/>
          <p:nvPr/>
        </p:nvSpPr>
        <p:spPr>
          <a:xfrm>
            <a:off x="5676525" y="1088525"/>
            <a:ext cx="590700" cy="5904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🚢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669425" y="1412775"/>
            <a:ext cx="3303300" cy="31689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14" name="Google Shape;214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Problématique : Les retards maritimes en Afrique</a:t>
            </a:r>
            <a:endParaRPr lang="en-GB" dirty="0"/>
          </a:p>
        </p:txBody>
      </p:sp>
      <p:sp>
        <p:nvSpPr>
          <p:cNvPr id="215" name="Google Shape;215;p24"/>
          <p:cNvSpPr txBox="1"/>
          <p:nvPr/>
        </p:nvSpPr>
        <p:spPr>
          <a:xfrm>
            <a:off x="6706870" y="2023745"/>
            <a:ext cx="2364740" cy="960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Manque de visibilité pour les commerçants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16" name="Google Shape;216;p24"/>
          <p:cNvSpPr txBox="1"/>
          <p:nvPr/>
        </p:nvSpPr>
        <p:spPr>
          <a:xfrm>
            <a:off x="6664325" y="3931920"/>
            <a:ext cx="2178685" cy="1147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Aucune plateforme de suivi unifiée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6706825" y="1650689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Manque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visibilité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8" name="Google Shape;218;p24"/>
          <p:cNvSpPr txBox="1"/>
          <p:nvPr/>
        </p:nvSpPr>
        <p:spPr>
          <a:xfrm>
            <a:off x="6693616" y="3520244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Absence de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système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unifié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9" name="Google Shape;219;p24"/>
          <p:cNvSpPr txBox="1"/>
          <p:nvPr/>
        </p:nvSpPr>
        <p:spPr>
          <a:xfrm>
            <a:off x="4673600" y="2023745"/>
            <a:ext cx="1856105" cy="1026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+30 jours de retard dans les ports africains.</a:t>
            </a:r>
            <a:endParaRPr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20" name="Google Shape;220;p24"/>
          <p:cNvSpPr txBox="1"/>
          <p:nvPr/>
        </p:nvSpPr>
        <p:spPr>
          <a:xfrm>
            <a:off x="4226560" y="3984625"/>
            <a:ext cx="2197735" cy="1069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Pertes &gt; 5 milliards $ / an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21" name="Google Shape;221;p24"/>
          <p:cNvSpPr txBox="1"/>
          <p:nvPr/>
        </p:nvSpPr>
        <p:spPr>
          <a:xfrm>
            <a:off x="4671175" y="1650689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fr-FR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Retards fréquents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697572" y="3636777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Pertes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économiques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3" name="Google Shape;223;p24"/>
          <p:cNvSpPr/>
          <p:nvPr/>
        </p:nvSpPr>
        <p:spPr>
          <a:xfrm>
            <a:off x="2914090" y="1728550"/>
            <a:ext cx="1586789" cy="298916"/>
          </a:xfrm>
          <a:custGeom>
            <a:avLst/>
            <a:gdLst/>
            <a:ahLst/>
            <a:cxnLst/>
            <a:rect l="l" t="t" r="r" b="b"/>
            <a:pathLst>
              <a:path w="431" h="81" extrusionOk="0">
                <a:moveTo>
                  <a:pt x="390" y="81"/>
                </a:moveTo>
                <a:cubicBezTo>
                  <a:pt x="63" y="81"/>
                  <a:pt x="63" y="81"/>
                  <a:pt x="63" y="81"/>
                </a:cubicBezTo>
                <a:cubicBezTo>
                  <a:pt x="0" y="0"/>
                  <a:pt x="0" y="0"/>
                  <a:pt x="0" y="0"/>
                </a:cubicBezTo>
                <a:cubicBezTo>
                  <a:pt x="390" y="0"/>
                  <a:pt x="390" y="0"/>
                  <a:pt x="390" y="0"/>
                </a:cubicBezTo>
                <a:cubicBezTo>
                  <a:pt x="413" y="0"/>
                  <a:pt x="431" y="18"/>
                  <a:pt x="431" y="41"/>
                </a:cubicBezTo>
                <a:cubicBezTo>
                  <a:pt x="431" y="63"/>
                  <a:pt x="413" y="81"/>
                  <a:pt x="390" y="8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4" name="Google Shape;224;p24"/>
          <p:cNvSpPr/>
          <p:nvPr/>
        </p:nvSpPr>
        <p:spPr>
          <a:xfrm>
            <a:off x="834412" y="1560012"/>
            <a:ext cx="2973300" cy="2874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5" name="Google Shape;225;p24"/>
          <p:cNvSpPr/>
          <p:nvPr/>
        </p:nvSpPr>
        <p:spPr>
          <a:xfrm>
            <a:off x="3095345" y="2256422"/>
            <a:ext cx="1411892" cy="302096"/>
          </a:xfrm>
          <a:custGeom>
            <a:avLst/>
            <a:gdLst/>
            <a:ahLst/>
            <a:cxnLst/>
            <a:rect l="l" t="t" r="r" b="b"/>
            <a:pathLst>
              <a:path w="384" h="82" extrusionOk="0">
                <a:moveTo>
                  <a:pt x="344" y="82"/>
                </a:moveTo>
                <a:cubicBezTo>
                  <a:pt x="0" y="82"/>
                  <a:pt x="0" y="82"/>
                  <a:pt x="0" y="82"/>
                </a:cubicBezTo>
                <a:cubicBezTo>
                  <a:pt x="0" y="0"/>
                  <a:pt x="0" y="0"/>
                  <a:pt x="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6" y="0"/>
                  <a:pt x="384" y="19"/>
                  <a:pt x="384" y="41"/>
                </a:cubicBezTo>
                <a:cubicBezTo>
                  <a:pt x="384" y="64"/>
                  <a:pt x="366" y="82"/>
                  <a:pt x="344" y="8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p24"/>
          <p:cNvSpPr/>
          <p:nvPr/>
        </p:nvSpPr>
        <p:spPr>
          <a:xfrm>
            <a:off x="1088807" y="1808048"/>
            <a:ext cx="2464500" cy="237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7" name="Google Shape;227;p24"/>
          <p:cNvSpPr/>
          <p:nvPr/>
        </p:nvSpPr>
        <p:spPr>
          <a:xfrm>
            <a:off x="3095345" y="2816093"/>
            <a:ext cx="1411892" cy="302096"/>
          </a:xfrm>
          <a:custGeom>
            <a:avLst/>
            <a:gdLst/>
            <a:ahLst/>
            <a:cxnLst/>
            <a:rect l="l" t="t" r="r" b="b"/>
            <a:pathLst>
              <a:path w="384" h="82" extrusionOk="0">
                <a:moveTo>
                  <a:pt x="344" y="82"/>
                </a:moveTo>
                <a:cubicBezTo>
                  <a:pt x="0" y="82"/>
                  <a:pt x="0" y="82"/>
                  <a:pt x="0" y="82"/>
                </a:cubicBezTo>
                <a:cubicBezTo>
                  <a:pt x="0" y="0"/>
                  <a:pt x="0" y="0"/>
                  <a:pt x="0" y="0"/>
                </a:cubicBezTo>
                <a:cubicBezTo>
                  <a:pt x="344" y="0"/>
                  <a:pt x="344" y="0"/>
                  <a:pt x="344" y="0"/>
                </a:cubicBezTo>
                <a:cubicBezTo>
                  <a:pt x="366" y="0"/>
                  <a:pt x="384" y="19"/>
                  <a:pt x="384" y="41"/>
                </a:cubicBezTo>
                <a:cubicBezTo>
                  <a:pt x="384" y="64"/>
                  <a:pt x="366" y="82"/>
                  <a:pt x="344" y="8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1352740" y="2065625"/>
            <a:ext cx="1936800" cy="1866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9" name="Google Shape;229;p24"/>
          <p:cNvSpPr/>
          <p:nvPr/>
        </p:nvSpPr>
        <p:spPr>
          <a:xfrm>
            <a:off x="2328982" y="3353504"/>
            <a:ext cx="2178255" cy="302096"/>
          </a:xfrm>
          <a:custGeom>
            <a:avLst/>
            <a:gdLst/>
            <a:ahLst/>
            <a:cxnLst/>
            <a:rect l="l" t="t" r="r" b="b"/>
            <a:pathLst>
              <a:path w="592" h="82" extrusionOk="0">
                <a:moveTo>
                  <a:pt x="552" y="82"/>
                </a:moveTo>
                <a:cubicBezTo>
                  <a:pt x="0" y="82"/>
                  <a:pt x="0" y="82"/>
                  <a:pt x="0" y="82"/>
                </a:cubicBezTo>
                <a:cubicBezTo>
                  <a:pt x="67" y="0"/>
                  <a:pt x="67" y="0"/>
                  <a:pt x="67" y="0"/>
                </a:cubicBezTo>
                <a:cubicBezTo>
                  <a:pt x="552" y="0"/>
                  <a:pt x="552" y="0"/>
                  <a:pt x="552" y="0"/>
                </a:cubicBezTo>
                <a:cubicBezTo>
                  <a:pt x="574" y="0"/>
                  <a:pt x="592" y="19"/>
                  <a:pt x="592" y="41"/>
                </a:cubicBezTo>
                <a:cubicBezTo>
                  <a:pt x="592" y="64"/>
                  <a:pt x="574" y="82"/>
                  <a:pt x="552" y="82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1629396" y="2329560"/>
            <a:ext cx="1383300" cy="1338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1" name="Google Shape;231;p24"/>
          <p:cNvSpPr/>
          <p:nvPr/>
        </p:nvSpPr>
        <p:spPr>
          <a:xfrm>
            <a:off x="2017348" y="2704794"/>
            <a:ext cx="610500" cy="5883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🤝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2" name="Google Shape;232;p24"/>
          <p:cNvSpPr/>
          <p:nvPr/>
        </p:nvSpPr>
        <p:spPr>
          <a:xfrm>
            <a:off x="4227018" y="1757258"/>
            <a:ext cx="244500" cy="24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3" name="Google Shape;233;p24"/>
          <p:cNvSpPr/>
          <p:nvPr/>
        </p:nvSpPr>
        <p:spPr>
          <a:xfrm>
            <a:off x="4227018" y="2286720"/>
            <a:ext cx="244500" cy="24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4227018" y="2846391"/>
            <a:ext cx="244500" cy="2415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4227018" y="3383802"/>
            <a:ext cx="244500" cy="24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236" name="Google Shape;236;p24"/>
          <p:cNvCxnSpPr/>
          <p:nvPr/>
        </p:nvCxnSpPr>
        <p:spPr>
          <a:xfrm>
            <a:off x="6590700" y="1505550"/>
            <a:ext cx="0" cy="2727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7" name="Google Shape;237;p24"/>
          <p:cNvSpPr/>
          <p:nvPr/>
        </p:nvSpPr>
        <p:spPr>
          <a:xfrm>
            <a:off x="6213586" y="1198769"/>
            <a:ext cx="244500" cy="241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6766318" y="1198769"/>
            <a:ext cx="244500" cy="2415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9" name="Google Shape;239;p24"/>
          <p:cNvSpPr/>
          <p:nvPr/>
        </p:nvSpPr>
        <p:spPr>
          <a:xfrm>
            <a:off x="6196930" y="3087891"/>
            <a:ext cx="244500" cy="241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6737393" y="3051594"/>
            <a:ext cx="244500" cy="2415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b="0" dirty="0"/>
              <a:t>Solution : </a:t>
            </a:r>
            <a:r>
              <a:rPr lang="fr-FR" b="0" dirty="0" err="1"/>
              <a:t>PortFlow</a:t>
            </a:r>
            <a:r>
              <a:rPr lang="fr-FR" b="0" dirty="0"/>
              <a:t> AI</a:t>
            </a:r>
            <a:endParaRPr b="0" dirty="0"/>
          </a:p>
        </p:txBody>
      </p:sp>
      <p:sp>
        <p:nvSpPr>
          <p:cNvPr id="252" name="Google Shape;252;p25"/>
          <p:cNvSpPr txBox="1"/>
          <p:nvPr/>
        </p:nvSpPr>
        <p:spPr>
          <a:xfrm>
            <a:off x="6169025" y="1737995"/>
            <a:ext cx="2096135" cy="946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Envoie des alertes et recommandations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6179820" y="3632835"/>
            <a:ext cx="2693035" cy="135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Stocke tout sur la Blockchain Hedera pour la transparence</a:t>
            </a:r>
            <a:endParaRPr lang="fr-FR" sz="120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6094385" y="1376437"/>
            <a:ext cx="1831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Alertes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recommandations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6292525" y="3277636"/>
            <a:ext cx="1831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Traçabilité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transparence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6" name="Google Shape;256;p25"/>
          <p:cNvSpPr txBox="1"/>
          <p:nvPr/>
        </p:nvSpPr>
        <p:spPr>
          <a:xfrm>
            <a:off x="646430" y="1793875"/>
            <a:ext cx="2240280" cy="10560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Analyse les données météo, maritimes et logistiques en temps réel</a:t>
            </a:r>
            <a:endParaRPr lang="fr-FR" sz="120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57" name="Google Shape;257;p25"/>
          <p:cNvSpPr txBox="1"/>
          <p:nvPr/>
        </p:nvSpPr>
        <p:spPr>
          <a:xfrm>
            <a:off x="645795" y="3584575"/>
            <a:ext cx="2241550" cy="1196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Anticipe les retards avant qu’ils ne surviennent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58" name="Google Shape;258;p25"/>
          <p:cNvSpPr txBox="1"/>
          <p:nvPr/>
        </p:nvSpPr>
        <p:spPr>
          <a:xfrm>
            <a:off x="1019725" y="1469025"/>
            <a:ext cx="1831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Analyse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intelligente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données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9" name="Google Shape;259;p25"/>
          <p:cNvSpPr txBox="1"/>
          <p:nvPr/>
        </p:nvSpPr>
        <p:spPr>
          <a:xfrm>
            <a:off x="1048908" y="3080339"/>
            <a:ext cx="18318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Prédiction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 retards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0" name="Google Shape;260;p25"/>
          <p:cNvSpPr/>
          <p:nvPr/>
        </p:nvSpPr>
        <p:spPr>
          <a:xfrm>
            <a:off x="4709566" y="1367963"/>
            <a:ext cx="1395824" cy="1336150"/>
          </a:xfrm>
          <a:custGeom>
            <a:avLst/>
            <a:gdLst/>
            <a:ahLst/>
            <a:cxnLst/>
            <a:rect l="l" t="t" r="r" b="b"/>
            <a:pathLst>
              <a:path w="363" h="348" extrusionOk="0">
                <a:moveTo>
                  <a:pt x="0" y="38"/>
                </a:moveTo>
                <a:cubicBezTo>
                  <a:pt x="0" y="238"/>
                  <a:pt x="0" y="238"/>
                  <a:pt x="0" y="238"/>
                </a:cubicBezTo>
                <a:cubicBezTo>
                  <a:pt x="0" y="299"/>
                  <a:pt x="49" y="348"/>
                  <a:pt x="111" y="348"/>
                </a:cubicBezTo>
                <a:cubicBezTo>
                  <a:pt x="324" y="348"/>
                  <a:pt x="324" y="348"/>
                  <a:pt x="324" y="348"/>
                </a:cubicBezTo>
                <a:cubicBezTo>
                  <a:pt x="346" y="348"/>
                  <a:pt x="363" y="328"/>
                  <a:pt x="358" y="307"/>
                </a:cubicBezTo>
                <a:cubicBezTo>
                  <a:pt x="344" y="235"/>
                  <a:pt x="309" y="166"/>
                  <a:pt x="254" y="111"/>
                </a:cubicBezTo>
                <a:cubicBezTo>
                  <a:pt x="194" y="51"/>
                  <a:pt x="119" y="15"/>
                  <a:pt x="41" y="3"/>
                </a:cubicBezTo>
                <a:cubicBezTo>
                  <a:pt x="19" y="0"/>
                  <a:pt x="0" y="16"/>
                  <a:pt x="0" y="38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1" name="Google Shape;261;p25"/>
          <p:cNvSpPr/>
          <p:nvPr/>
        </p:nvSpPr>
        <p:spPr>
          <a:xfrm>
            <a:off x="4795768" y="1464114"/>
            <a:ext cx="1206840" cy="1153796"/>
          </a:xfrm>
          <a:custGeom>
            <a:avLst/>
            <a:gdLst/>
            <a:ahLst/>
            <a:cxnLst/>
            <a:rect l="l" t="t" r="r" b="b"/>
            <a:pathLst>
              <a:path w="315" h="301" extrusionOk="0">
                <a:moveTo>
                  <a:pt x="89" y="299"/>
                </a:moveTo>
                <a:cubicBezTo>
                  <a:pt x="89" y="297"/>
                  <a:pt x="89" y="297"/>
                  <a:pt x="89" y="297"/>
                </a:cubicBezTo>
                <a:cubicBezTo>
                  <a:pt x="65" y="297"/>
                  <a:pt x="44" y="288"/>
                  <a:pt x="29" y="273"/>
                </a:cubicBezTo>
                <a:cubicBezTo>
                  <a:pt x="13" y="257"/>
                  <a:pt x="4" y="236"/>
                  <a:pt x="4" y="213"/>
                </a:cubicBezTo>
                <a:cubicBezTo>
                  <a:pt x="4" y="13"/>
                  <a:pt x="4" y="13"/>
                  <a:pt x="4" y="13"/>
                </a:cubicBezTo>
                <a:cubicBezTo>
                  <a:pt x="4" y="8"/>
                  <a:pt x="8" y="4"/>
                  <a:pt x="13" y="4"/>
                </a:cubicBezTo>
                <a:cubicBezTo>
                  <a:pt x="14" y="4"/>
                  <a:pt x="14" y="4"/>
                  <a:pt x="15" y="4"/>
                </a:cubicBezTo>
                <a:cubicBezTo>
                  <a:pt x="91" y="15"/>
                  <a:pt x="159" y="50"/>
                  <a:pt x="213" y="104"/>
                </a:cubicBezTo>
                <a:cubicBezTo>
                  <a:pt x="263" y="154"/>
                  <a:pt x="297" y="217"/>
                  <a:pt x="311" y="287"/>
                </a:cubicBezTo>
                <a:cubicBezTo>
                  <a:pt x="311" y="287"/>
                  <a:pt x="311" y="288"/>
                  <a:pt x="311" y="288"/>
                </a:cubicBezTo>
                <a:cubicBezTo>
                  <a:pt x="311" y="291"/>
                  <a:pt x="310" y="293"/>
                  <a:pt x="309" y="294"/>
                </a:cubicBezTo>
                <a:cubicBezTo>
                  <a:pt x="308" y="295"/>
                  <a:pt x="305" y="297"/>
                  <a:pt x="302" y="297"/>
                </a:cubicBezTo>
                <a:cubicBezTo>
                  <a:pt x="89" y="297"/>
                  <a:pt x="89" y="297"/>
                  <a:pt x="89" y="297"/>
                </a:cubicBezTo>
                <a:cubicBezTo>
                  <a:pt x="89" y="299"/>
                  <a:pt x="89" y="299"/>
                  <a:pt x="89" y="299"/>
                </a:cubicBezTo>
                <a:cubicBezTo>
                  <a:pt x="89" y="301"/>
                  <a:pt x="89" y="301"/>
                  <a:pt x="89" y="301"/>
                </a:cubicBezTo>
                <a:cubicBezTo>
                  <a:pt x="302" y="301"/>
                  <a:pt x="302" y="301"/>
                  <a:pt x="302" y="301"/>
                </a:cubicBezTo>
                <a:cubicBezTo>
                  <a:pt x="307" y="301"/>
                  <a:pt x="310" y="298"/>
                  <a:pt x="312" y="296"/>
                </a:cubicBezTo>
                <a:cubicBezTo>
                  <a:pt x="313" y="295"/>
                  <a:pt x="315" y="292"/>
                  <a:pt x="315" y="288"/>
                </a:cubicBezTo>
                <a:cubicBezTo>
                  <a:pt x="315" y="288"/>
                  <a:pt x="315" y="287"/>
                  <a:pt x="315" y="286"/>
                </a:cubicBezTo>
                <a:cubicBezTo>
                  <a:pt x="301" y="216"/>
                  <a:pt x="267" y="152"/>
                  <a:pt x="216" y="101"/>
                </a:cubicBezTo>
                <a:cubicBezTo>
                  <a:pt x="161" y="47"/>
                  <a:pt x="92" y="12"/>
                  <a:pt x="16" y="0"/>
                </a:cubicBezTo>
                <a:cubicBezTo>
                  <a:pt x="15" y="0"/>
                  <a:pt x="14" y="0"/>
                  <a:pt x="13" y="0"/>
                </a:cubicBezTo>
                <a:cubicBezTo>
                  <a:pt x="6" y="0"/>
                  <a:pt x="0" y="6"/>
                  <a:pt x="0" y="13"/>
                </a:cubicBezTo>
                <a:cubicBezTo>
                  <a:pt x="0" y="213"/>
                  <a:pt x="0" y="213"/>
                  <a:pt x="0" y="213"/>
                </a:cubicBezTo>
                <a:cubicBezTo>
                  <a:pt x="0" y="262"/>
                  <a:pt x="40" y="301"/>
                  <a:pt x="89" y="301"/>
                </a:cubicBezTo>
                <a:lnTo>
                  <a:pt x="89" y="299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2" name="Google Shape;262;p25"/>
          <p:cNvSpPr/>
          <p:nvPr/>
        </p:nvSpPr>
        <p:spPr>
          <a:xfrm>
            <a:off x="3038670" y="1371280"/>
            <a:ext cx="1349406" cy="1342780"/>
          </a:xfrm>
          <a:custGeom>
            <a:avLst/>
            <a:gdLst/>
            <a:ahLst/>
            <a:cxnLst/>
            <a:rect l="l" t="t" r="r" b="b"/>
            <a:pathLst>
              <a:path w="352" h="350" extrusionOk="0">
                <a:moveTo>
                  <a:pt x="352" y="254"/>
                </a:moveTo>
                <a:cubicBezTo>
                  <a:pt x="352" y="39"/>
                  <a:pt x="352" y="39"/>
                  <a:pt x="352" y="39"/>
                </a:cubicBezTo>
                <a:cubicBezTo>
                  <a:pt x="352" y="17"/>
                  <a:pt x="332" y="0"/>
                  <a:pt x="311" y="4"/>
                </a:cubicBezTo>
                <a:cubicBezTo>
                  <a:pt x="237" y="18"/>
                  <a:pt x="166" y="53"/>
                  <a:pt x="109" y="110"/>
                </a:cubicBezTo>
                <a:cubicBezTo>
                  <a:pt x="53" y="166"/>
                  <a:pt x="18" y="236"/>
                  <a:pt x="4" y="309"/>
                </a:cubicBezTo>
                <a:cubicBezTo>
                  <a:pt x="0" y="330"/>
                  <a:pt x="17" y="350"/>
                  <a:pt x="39" y="350"/>
                </a:cubicBezTo>
                <a:cubicBezTo>
                  <a:pt x="256" y="350"/>
                  <a:pt x="256" y="350"/>
                  <a:pt x="256" y="350"/>
                </a:cubicBezTo>
                <a:cubicBezTo>
                  <a:pt x="309" y="350"/>
                  <a:pt x="352" y="307"/>
                  <a:pt x="352" y="25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3" name="Google Shape;263;p25"/>
          <p:cNvSpPr/>
          <p:nvPr/>
        </p:nvSpPr>
        <p:spPr>
          <a:xfrm>
            <a:off x="3138135" y="1470745"/>
            <a:ext cx="1167053" cy="1160427"/>
          </a:xfrm>
          <a:custGeom>
            <a:avLst/>
            <a:gdLst/>
            <a:ahLst/>
            <a:cxnLst/>
            <a:rect l="l" t="t" r="r" b="b"/>
            <a:pathLst>
              <a:path w="304" h="302" extrusionOk="0">
                <a:moveTo>
                  <a:pt x="13" y="300"/>
                </a:moveTo>
                <a:cubicBezTo>
                  <a:pt x="13" y="298"/>
                  <a:pt x="13" y="298"/>
                  <a:pt x="13" y="298"/>
                </a:cubicBezTo>
                <a:cubicBezTo>
                  <a:pt x="9" y="298"/>
                  <a:pt x="7" y="296"/>
                  <a:pt x="6" y="295"/>
                </a:cubicBezTo>
                <a:cubicBezTo>
                  <a:pt x="5" y="294"/>
                  <a:pt x="4" y="292"/>
                  <a:pt x="4" y="289"/>
                </a:cubicBezTo>
                <a:cubicBezTo>
                  <a:pt x="4" y="289"/>
                  <a:pt x="4" y="288"/>
                  <a:pt x="4" y="288"/>
                </a:cubicBezTo>
                <a:cubicBezTo>
                  <a:pt x="17" y="217"/>
                  <a:pt x="51" y="153"/>
                  <a:pt x="102" y="102"/>
                </a:cubicBezTo>
                <a:cubicBezTo>
                  <a:pt x="153" y="51"/>
                  <a:pt x="218" y="17"/>
                  <a:pt x="289" y="4"/>
                </a:cubicBezTo>
                <a:cubicBezTo>
                  <a:pt x="290" y="4"/>
                  <a:pt x="290" y="4"/>
                  <a:pt x="291" y="4"/>
                </a:cubicBezTo>
                <a:cubicBezTo>
                  <a:pt x="296" y="4"/>
                  <a:pt x="300" y="8"/>
                  <a:pt x="300" y="13"/>
                </a:cubicBezTo>
                <a:cubicBezTo>
                  <a:pt x="300" y="228"/>
                  <a:pt x="300" y="228"/>
                  <a:pt x="300" y="228"/>
                </a:cubicBezTo>
                <a:cubicBezTo>
                  <a:pt x="300" y="248"/>
                  <a:pt x="292" y="265"/>
                  <a:pt x="280" y="278"/>
                </a:cubicBezTo>
                <a:cubicBezTo>
                  <a:pt x="267" y="291"/>
                  <a:pt x="249" y="298"/>
                  <a:pt x="230" y="298"/>
                </a:cubicBezTo>
                <a:cubicBezTo>
                  <a:pt x="13" y="298"/>
                  <a:pt x="13" y="298"/>
                  <a:pt x="13" y="298"/>
                </a:cubicBezTo>
                <a:cubicBezTo>
                  <a:pt x="13" y="300"/>
                  <a:pt x="13" y="300"/>
                  <a:pt x="13" y="300"/>
                </a:cubicBezTo>
                <a:cubicBezTo>
                  <a:pt x="13" y="302"/>
                  <a:pt x="13" y="302"/>
                  <a:pt x="13" y="302"/>
                </a:cubicBezTo>
                <a:cubicBezTo>
                  <a:pt x="230" y="302"/>
                  <a:pt x="230" y="302"/>
                  <a:pt x="230" y="302"/>
                </a:cubicBezTo>
                <a:cubicBezTo>
                  <a:pt x="271" y="302"/>
                  <a:pt x="304" y="269"/>
                  <a:pt x="304" y="228"/>
                </a:cubicBezTo>
                <a:cubicBezTo>
                  <a:pt x="304" y="13"/>
                  <a:pt x="304" y="13"/>
                  <a:pt x="304" y="13"/>
                </a:cubicBezTo>
                <a:cubicBezTo>
                  <a:pt x="304" y="6"/>
                  <a:pt x="298" y="0"/>
                  <a:pt x="291" y="0"/>
                </a:cubicBezTo>
                <a:cubicBezTo>
                  <a:pt x="290" y="0"/>
                  <a:pt x="289" y="0"/>
                  <a:pt x="288" y="0"/>
                </a:cubicBezTo>
                <a:cubicBezTo>
                  <a:pt x="216" y="13"/>
                  <a:pt x="151" y="47"/>
                  <a:pt x="99" y="99"/>
                </a:cubicBezTo>
                <a:cubicBezTo>
                  <a:pt x="48" y="151"/>
                  <a:pt x="13" y="216"/>
                  <a:pt x="0" y="287"/>
                </a:cubicBezTo>
                <a:cubicBezTo>
                  <a:pt x="0" y="288"/>
                  <a:pt x="0" y="289"/>
                  <a:pt x="0" y="289"/>
                </a:cubicBezTo>
                <a:cubicBezTo>
                  <a:pt x="0" y="293"/>
                  <a:pt x="1" y="296"/>
                  <a:pt x="3" y="298"/>
                </a:cubicBezTo>
                <a:cubicBezTo>
                  <a:pt x="4" y="299"/>
                  <a:pt x="8" y="302"/>
                  <a:pt x="13" y="302"/>
                </a:cubicBezTo>
                <a:lnTo>
                  <a:pt x="13" y="30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4" name="Google Shape;264;p25"/>
          <p:cNvSpPr/>
          <p:nvPr/>
        </p:nvSpPr>
        <p:spPr>
          <a:xfrm>
            <a:off x="3035356" y="2906357"/>
            <a:ext cx="1352722" cy="1382567"/>
          </a:xfrm>
          <a:custGeom>
            <a:avLst/>
            <a:gdLst/>
            <a:ahLst/>
            <a:cxnLst/>
            <a:rect l="l" t="t" r="r" b="b"/>
            <a:pathLst>
              <a:path w="353" h="360" extrusionOk="0">
                <a:moveTo>
                  <a:pt x="257" y="0"/>
                </a:moveTo>
                <a:cubicBezTo>
                  <a:pt x="38" y="0"/>
                  <a:pt x="38" y="0"/>
                  <a:pt x="38" y="0"/>
                </a:cubicBezTo>
                <a:cubicBezTo>
                  <a:pt x="16" y="0"/>
                  <a:pt x="0" y="20"/>
                  <a:pt x="3" y="41"/>
                </a:cubicBezTo>
                <a:cubicBezTo>
                  <a:pt x="16" y="118"/>
                  <a:pt x="51" y="191"/>
                  <a:pt x="110" y="250"/>
                </a:cubicBezTo>
                <a:cubicBezTo>
                  <a:pt x="167" y="307"/>
                  <a:pt x="238" y="342"/>
                  <a:pt x="312" y="356"/>
                </a:cubicBezTo>
                <a:cubicBezTo>
                  <a:pt x="333" y="360"/>
                  <a:pt x="353" y="343"/>
                  <a:pt x="353" y="321"/>
                </a:cubicBezTo>
                <a:cubicBezTo>
                  <a:pt x="353" y="96"/>
                  <a:pt x="353" y="96"/>
                  <a:pt x="353" y="96"/>
                </a:cubicBezTo>
                <a:cubicBezTo>
                  <a:pt x="353" y="43"/>
                  <a:pt x="310" y="0"/>
                  <a:pt x="257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5" name="Google Shape;265;p25"/>
          <p:cNvSpPr/>
          <p:nvPr/>
        </p:nvSpPr>
        <p:spPr>
          <a:xfrm>
            <a:off x="3131504" y="2992561"/>
            <a:ext cx="1173684" cy="1196898"/>
          </a:xfrm>
          <a:custGeom>
            <a:avLst/>
            <a:gdLst/>
            <a:ahLst/>
            <a:cxnLst/>
            <a:rect l="l" t="t" r="r" b="b"/>
            <a:pathLst>
              <a:path w="306" h="312" extrusionOk="0">
                <a:moveTo>
                  <a:pt x="293" y="310"/>
                </a:moveTo>
                <a:cubicBezTo>
                  <a:pt x="293" y="308"/>
                  <a:pt x="293" y="308"/>
                  <a:pt x="293" y="308"/>
                </a:cubicBezTo>
                <a:cubicBezTo>
                  <a:pt x="292" y="308"/>
                  <a:pt x="292" y="308"/>
                  <a:pt x="291" y="308"/>
                </a:cubicBezTo>
                <a:cubicBezTo>
                  <a:pt x="220" y="295"/>
                  <a:pt x="155" y="261"/>
                  <a:pt x="104" y="210"/>
                </a:cubicBezTo>
                <a:cubicBezTo>
                  <a:pt x="51" y="157"/>
                  <a:pt x="16" y="89"/>
                  <a:pt x="4" y="15"/>
                </a:cubicBezTo>
                <a:cubicBezTo>
                  <a:pt x="4" y="15"/>
                  <a:pt x="4" y="14"/>
                  <a:pt x="4" y="14"/>
                </a:cubicBezTo>
                <a:cubicBezTo>
                  <a:pt x="4" y="11"/>
                  <a:pt x="5" y="8"/>
                  <a:pt x="6" y="7"/>
                </a:cubicBezTo>
                <a:cubicBezTo>
                  <a:pt x="7" y="6"/>
                  <a:pt x="10" y="4"/>
                  <a:pt x="13" y="4"/>
                </a:cubicBezTo>
                <a:cubicBezTo>
                  <a:pt x="232" y="4"/>
                  <a:pt x="232" y="4"/>
                  <a:pt x="232" y="4"/>
                </a:cubicBezTo>
                <a:cubicBezTo>
                  <a:pt x="251" y="4"/>
                  <a:pt x="269" y="12"/>
                  <a:pt x="282" y="25"/>
                </a:cubicBezTo>
                <a:cubicBezTo>
                  <a:pt x="294" y="37"/>
                  <a:pt x="302" y="55"/>
                  <a:pt x="302" y="74"/>
                </a:cubicBezTo>
                <a:cubicBezTo>
                  <a:pt x="302" y="299"/>
                  <a:pt x="302" y="299"/>
                  <a:pt x="302" y="299"/>
                </a:cubicBezTo>
                <a:cubicBezTo>
                  <a:pt x="302" y="302"/>
                  <a:pt x="301" y="304"/>
                  <a:pt x="299" y="306"/>
                </a:cubicBezTo>
                <a:cubicBezTo>
                  <a:pt x="298" y="307"/>
                  <a:pt x="295" y="308"/>
                  <a:pt x="293" y="308"/>
                </a:cubicBezTo>
                <a:cubicBezTo>
                  <a:pt x="293" y="308"/>
                  <a:pt x="293" y="308"/>
                  <a:pt x="293" y="308"/>
                </a:cubicBezTo>
                <a:cubicBezTo>
                  <a:pt x="293" y="310"/>
                  <a:pt x="293" y="310"/>
                  <a:pt x="293" y="310"/>
                </a:cubicBezTo>
                <a:cubicBezTo>
                  <a:pt x="293" y="312"/>
                  <a:pt x="293" y="312"/>
                  <a:pt x="293" y="312"/>
                </a:cubicBezTo>
                <a:cubicBezTo>
                  <a:pt x="293" y="312"/>
                  <a:pt x="293" y="312"/>
                  <a:pt x="293" y="312"/>
                </a:cubicBezTo>
                <a:cubicBezTo>
                  <a:pt x="296" y="312"/>
                  <a:pt x="300" y="311"/>
                  <a:pt x="302" y="308"/>
                </a:cubicBezTo>
                <a:cubicBezTo>
                  <a:pt x="304" y="307"/>
                  <a:pt x="306" y="303"/>
                  <a:pt x="306" y="299"/>
                </a:cubicBezTo>
                <a:cubicBezTo>
                  <a:pt x="306" y="74"/>
                  <a:pt x="306" y="74"/>
                  <a:pt x="306" y="74"/>
                </a:cubicBezTo>
                <a:cubicBezTo>
                  <a:pt x="306" y="33"/>
                  <a:pt x="273" y="0"/>
                  <a:pt x="232" y="0"/>
                </a:cubicBezTo>
                <a:cubicBezTo>
                  <a:pt x="13" y="0"/>
                  <a:pt x="13" y="0"/>
                  <a:pt x="13" y="0"/>
                </a:cubicBezTo>
                <a:cubicBezTo>
                  <a:pt x="8" y="0"/>
                  <a:pt x="5" y="3"/>
                  <a:pt x="3" y="5"/>
                </a:cubicBezTo>
                <a:cubicBezTo>
                  <a:pt x="2" y="6"/>
                  <a:pt x="0" y="9"/>
                  <a:pt x="0" y="14"/>
                </a:cubicBezTo>
                <a:cubicBezTo>
                  <a:pt x="0" y="14"/>
                  <a:pt x="0" y="15"/>
                  <a:pt x="0" y="16"/>
                </a:cubicBezTo>
                <a:cubicBezTo>
                  <a:pt x="12" y="91"/>
                  <a:pt x="47" y="159"/>
                  <a:pt x="101" y="213"/>
                </a:cubicBezTo>
                <a:cubicBezTo>
                  <a:pt x="153" y="264"/>
                  <a:pt x="218" y="299"/>
                  <a:pt x="290" y="312"/>
                </a:cubicBezTo>
                <a:cubicBezTo>
                  <a:pt x="291" y="312"/>
                  <a:pt x="292" y="312"/>
                  <a:pt x="293" y="312"/>
                </a:cubicBezTo>
                <a:lnTo>
                  <a:pt x="293" y="31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6" name="Google Shape;266;p25"/>
          <p:cNvSpPr/>
          <p:nvPr/>
        </p:nvSpPr>
        <p:spPr>
          <a:xfrm>
            <a:off x="4699620" y="2906357"/>
            <a:ext cx="1409085" cy="1385881"/>
          </a:xfrm>
          <a:custGeom>
            <a:avLst/>
            <a:gdLst/>
            <a:ahLst/>
            <a:cxnLst/>
            <a:rect l="l" t="t" r="r" b="b"/>
            <a:pathLst>
              <a:path w="367" h="361" extrusionOk="0">
                <a:moveTo>
                  <a:pt x="0" y="96"/>
                </a:moveTo>
                <a:cubicBezTo>
                  <a:pt x="0" y="323"/>
                  <a:pt x="0" y="323"/>
                  <a:pt x="0" y="323"/>
                </a:cubicBezTo>
                <a:cubicBezTo>
                  <a:pt x="0" y="344"/>
                  <a:pt x="19" y="361"/>
                  <a:pt x="40" y="358"/>
                </a:cubicBezTo>
                <a:cubicBezTo>
                  <a:pt x="119" y="347"/>
                  <a:pt x="196" y="311"/>
                  <a:pt x="257" y="250"/>
                </a:cubicBezTo>
                <a:cubicBezTo>
                  <a:pt x="316" y="191"/>
                  <a:pt x="351" y="118"/>
                  <a:pt x="364" y="41"/>
                </a:cubicBezTo>
                <a:cubicBezTo>
                  <a:pt x="367" y="20"/>
                  <a:pt x="351" y="0"/>
                  <a:pt x="329" y="0"/>
                </a:cubicBezTo>
                <a:cubicBezTo>
                  <a:pt x="96" y="0"/>
                  <a:pt x="96" y="0"/>
                  <a:pt x="96" y="0"/>
                </a:cubicBezTo>
                <a:cubicBezTo>
                  <a:pt x="43" y="0"/>
                  <a:pt x="0" y="43"/>
                  <a:pt x="0" y="96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7" name="Google Shape;267;p25"/>
          <p:cNvSpPr/>
          <p:nvPr/>
        </p:nvSpPr>
        <p:spPr>
          <a:xfrm>
            <a:off x="4782507" y="2992561"/>
            <a:ext cx="1230049" cy="1210160"/>
          </a:xfrm>
          <a:custGeom>
            <a:avLst/>
            <a:gdLst/>
            <a:ahLst/>
            <a:cxnLst/>
            <a:rect l="l" t="t" r="r" b="b"/>
            <a:pathLst>
              <a:path w="320" h="315" extrusionOk="0">
                <a:moveTo>
                  <a:pt x="13" y="313"/>
                </a:moveTo>
                <a:cubicBezTo>
                  <a:pt x="13" y="311"/>
                  <a:pt x="13" y="311"/>
                  <a:pt x="13" y="311"/>
                </a:cubicBezTo>
                <a:cubicBezTo>
                  <a:pt x="10" y="311"/>
                  <a:pt x="8" y="310"/>
                  <a:pt x="7" y="308"/>
                </a:cubicBezTo>
                <a:cubicBezTo>
                  <a:pt x="5" y="306"/>
                  <a:pt x="4" y="304"/>
                  <a:pt x="4" y="301"/>
                </a:cubicBezTo>
                <a:cubicBezTo>
                  <a:pt x="4" y="74"/>
                  <a:pt x="4" y="74"/>
                  <a:pt x="4" y="74"/>
                </a:cubicBezTo>
                <a:cubicBezTo>
                  <a:pt x="4" y="55"/>
                  <a:pt x="12" y="37"/>
                  <a:pt x="24" y="25"/>
                </a:cubicBezTo>
                <a:cubicBezTo>
                  <a:pt x="37" y="12"/>
                  <a:pt x="55" y="4"/>
                  <a:pt x="74" y="4"/>
                </a:cubicBezTo>
                <a:cubicBezTo>
                  <a:pt x="307" y="4"/>
                  <a:pt x="307" y="4"/>
                  <a:pt x="307" y="4"/>
                </a:cubicBezTo>
                <a:cubicBezTo>
                  <a:pt x="311" y="4"/>
                  <a:pt x="313" y="6"/>
                  <a:pt x="314" y="7"/>
                </a:cubicBezTo>
                <a:cubicBezTo>
                  <a:pt x="315" y="8"/>
                  <a:pt x="316" y="11"/>
                  <a:pt x="316" y="14"/>
                </a:cubicBezTo>
                <a:cubicBezTo>
                  <a:pt x="316" y="14"/>
                  <a:pt x="316" y="15"/>
                  <a:pt x="316" y="15"/>
                </a:cubicBezTo>
                <a:cubicBezTo>
                  <a:pt x="316" y="15"/>
                  <a:pt x="316" y="15"/>
                  <a:pt x="316" y="15"/>
                </a:cubicBezTo>
                <a:cubicBezTo>
                  <a:pt x="304" y="89"/>
                  <a:pt x="270" y="157"/>
                  <a:pt x="216" y="210"/>
                </a:cubicBezTo>
                <a:cubicBezTo>
                  <a:pt x="161" y="265"/>
                  <a:pt x="91" y="300"/>
                  <a:pt x="14" y="311"/>
                </a:cubicBezTo>
                <a:cubicBezTo>
                  <a:pt x="14" y="311"/>
                  <a:pt x="13" y="311"/>
                  <a:pt x="13" y="311"/>
                </a:cubicBezTo>
                <a:cubicBezTo>
                  <a:pt x="13" y="313"/>
                  <a:pt x="13" y="313"/>
                  <a:pt x="13" y="313"/>
                </a:cubicBezTo>
                <a:cubicBezTo>
                  <a:pt x="13" y="315"/>
                  <a:pt x="13" y="315"/>
                  <a:pt x="13" y="315"/>
                </a:cubicBezTo>
                <a:cubicBezTo>
                  <a:pt x="13" y="315"/>
                  <a:pt x="14" y="315"/>
                  <a:pt x="15" y="314"/>
                </a:cubicBezTo>
                <a:cubicBezTo>
                  <a:pt x="93" y="304"/>
                  <a:pt x="163" y="268"/>
                  <a:pt x="219" y="213"/>
                </a:cubicBezTo>
                <a:cubicBezTo>
                  <a:pt x="273" y="159"/>
                  <a:pt x="308" y="91"/>
                  <a:pt x="320" y="16"/>
                </a:cubicBezTo>
                <a:cubicBezTo>
                  <a:pt x="320" y="16"/>
                  <a:pt x="320" y="16"/>
                  <a:pt x="320" y="16"/>
                </a:cubicBezTo>
                <a:cubicBezTo>
                  <a:pt x="320" y="15"/>
                  <a:pt x="320" y="14"/>
                  <a:pt x="320" y="14"/>
                </a:cubicBezTo>
                <a:cubicBezTo>
                  <a:pt x="320" y="9"/>
                  <a:pt x="318" y="6"/>
                  <a:pt x="317" y="5"/>
                </a:cubicBezTo>
                <a:cubicBezTo>
                  <a:pt x="315" y="3"/>
                  <a:pt x="312" y="0"/>
                  <a:pt x="307" y="0"/>
                </a:cubicBezTo>
                <a:cubicBezTo>
                  <a:pt x="74" y="0"/>
                  <a:pt x="74" y="0"/>
                  <a:pt x="74" y="0"/>
                </a:cubicBezTo>
                <a:cubicBezTo>
                  <a:pt x="33" y="0"/>
                  <a:pt x="0" y="33"/>
                  <a:pt x="0" y="74"/>
                </a:cubicBezTo>
                <a:cubicBezTo>
                  <a:pt x="0" y="301"/>
                  <a:pt x="0" y="301"/>
                  <a:pt x="0" y="301"/>
                </a:cubicBezTo>
                <a:cubicBezTo>
                  <a:pt x="0" y="308"/>
                  <a:pt x="6" y="315"/>
                  <a:pt x="13" y="315"/>
                </a:cubicBezTo>
                <a:lnTo>
                  <a:pt x="13" y="313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68" name="Google Shape;268;p25"/>
          <p:cNvSpPr/>
          <p:nvPr/>
        </p:nvSpPr>
        <p:spPr>
          <a:xfrm>
            <a:off x="3166725" y="147075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🤖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69" name="Google Shape;269;p25"/>
          <p:cNvSpPr/>
          <p:nvPr/>
        </p:nvSpPr>
        <p:spPr>
          <a:xfrm>
            <a:off x="5368450" y="147075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📝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70" name="Google Shape;270;p25"/>
          <p:cNvSpPr/>
          <p:nvPr/>
        </p:nvSpPr>
        <p:spPr>
          <a:xfrm>
            <a:off x="3166725" y="337575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🚢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71" name="Google Shape;271;p25"/>
          <p:cNvSpPr/>
          <p:nvPr/>
        </p:nvSpPr>
        <p:spPr>
          <a:xfrm>
            <a:off x="5368450" y="337575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🔗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290" name="Google Shape;290;p25"/>
          <p:cNvCxnSpPr/>
          <p:nvPr/>
        </p:nvCxnSpPr>
        <p:spPr>
          <a:xfrm>
            <a:off x="765400" y="2814975"/>
            <a:ext cx="7416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1" name="Google Shape;291;p25"/>
          <p:cNvCxnSpPr/>
          <p:nvPr/>
        </p:nvCxnSpPr>
        <p:spPr>
          <a:xfrm>
            <a:off x="4549875" y="1185050"/>
            <a:ext cx="0" cy="3407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/>
          <p:nvPr/>
        </p:nvSpPr>
        <p:spPr>
          <a:xfrm rot="-5400000">
            <a:off x="2898250" y="1172175"/>
            <a:ext cx="3178800" cy="32856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297" name="Google Shape;297;p26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Objectifs du </a:t>
            </a:r>
            <a:r>
              <a:rPr lang="fr-FR" dirty="0" err="1" smtClean="0"/>
              <a:t>PortFlow</a:t>
            </a:r>
            <a:r>
              <a:rPr lang="fr-FR" dirty="0" smtClean="0"/>
              <a:t> </a:t>
            </a:r>
            <a:r>
              <a:rPr lang="fr-FR" dirty="0"/>
              <a:t>AI</a:t>
            </a:r>
            <a:endParaRPr lang="en-GB" dirty="0"/>
          </a:p>
        </p:txBody>
      </p:sp>
      <p:sp>
        <p:nvSpPr>
          <p:cNvPr id="298" name="Google Shape;298;p26"/>
          <p:cNvSpPr txBox="1"/>
          <p:nvPr/>
        </p:nvSpPr>
        <p:spPr>
          <a:xfrm>
            <a:off x="454660" y="2099945"/>
            <a:ext cx="1963420" cy="1205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Réduction des retards jusqu’à 60 %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299" name="Google Shape;299;p26"/>
          <p:cNvSpPr txBox="1"/>
          <p:nvPr/>
        </p:nvSpPr>
        <p:spPr>
          <a:xfrm>
            <a:off x="6515735" y="2084705"/>
            <a:ext cx="2096135" cy="11029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Transparence et confiance renforcées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00" name="Google Shape;300;p26"/>
          <p:cNvSpPr txBox="1"/>
          <p:nvPr/>
        </p:nvSpPr>
        <p:spPr>
          <a:xfrm>
            <a:off x="454025" y="4037965"/>
            <a:ext cx="2155190" cy="1024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Meilleure coordination entre ports et compagnies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01" name="Google Shape;301;p26"/>
          <p:cNvSpPr txBox="1"/>
          <p:nvPr/>
        </p:nvSpPr>
        <p:spPr>
          <a:xfrm>
            <a:off x="6145530" y="3726180"/>
            <a:ext cx="2513330" cy="1158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Logistique éco-responsable et durable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02" name="Google Shape;302;p26"/>
          <p:cNvSpPr txBox="1"/>
          <p:nvPr/>
        </p:nvSpPr>
        <p:spPr>
          <a:xfrm>
            <a:off x="738175" y="1740938"/>
            <a:ext cx="168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Réduction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 retards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3" name="Google Shape;303;p26"/>
          <p:cNvSpPr txBox="1"/>
          <p:nvPr/>
        </p:nvSpPr>
        <p:spPr>
          <a:xfrm>
            <a:off x="6594099" y="1740927"/>
            <a:ext cx="168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Renforcment</a:t>
            </a:r>
            <a:r>
              <a:rPr lang="en-GB" sz="1700" b="1" dirty="0" smtClean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 la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confiance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4" name="Google Shape;304;p26"/>
          <p:cNvSpPr txBox="1"/>
          <p:nvPr/>
        </p:nvSpPr>
        <p:spPr>
          <a:xfrm>
            <a:off x="939187" y="3651214"/>
            <a:ext cx="16881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Optimisation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logistique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5" name="Google Shape;305;p26"/>
          <p:cNvSpPr txBox="1"/>
          <p:nvPr/>
        </p:nvSpPr>
        <p:spPr>
          <a:xfrm>
            <a:off x="6595375" y="3305974"/>
            <a:ext cx="16824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Durabilité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 innovation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6" name="Google Shape;306;p26"/>
          <p:cNvSpPr/>
          <p:nvPr/>
        </p:nvSpPr>
        <p:spPr>
          <a:xfrm>
            <a:off x="6280083" y="1639337"/>
            <a:ext cx="158400" cy="1584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26"/>
          <p:cNvSpPr/>
          <p:nvPr/>
        </p:nvSpPr>
        <p:spPr>
          <a:xfrm>
            <a:off x="6357375" y="3192325"/>
            <a:ext cx="158400" cy="1584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26"/>
          <p:cNvSpPr/>
          <p:nvPr/>
        </p:nvSpPr>
        <p:spPr>
          <a:xfrm>
            <a:off x="2599679" y="1718537"/>
            <a:ext cx="158400" cy="158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26"/>
          <p:cNvSpPr/>
          <p:nvPr/>
        </p:nvSpPr>
        <p:spPr>
          <a:xfrm>
            <a:off x="2642183" y="3370174"/>
            <a:ext cx="158400" cy="1584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26"/>
          <p:cNvSpPr/>
          <p:nvPr/>
        </p:nvSpPr>
        <p:spPr>
          <a:xfrm>
            <a:off x="5551353" y="1797737"/>
            <a:ext cx="8879" cy="34035"/>
          </a:xfrm>
          <a:custGeom>
            <a:avLst/>
            <a:gdLst/>
            <a:ahLst/>
            <a:cxnLst/>
            <a:rect l="l" t="t" r="r" b="b"/>
            <a:pathLst>
              <a:path w="5" h="20" extrusionOk="0">
                <a:moveTo>
                  <a:pt x="5" y="19"/>
                </a:moveTo>
                <a:cubicBezTo>
                  <a:pt x="5" y="19"/>
                  <a:pt x="5" y="20"/>
                  <a:pt x="5" y="20"/>
                </a:cubicBezTo>
                <a:cubicBezTo>
                  <a:pt x="5" y="20"/>
                  <a:pt x="5" y="19"/>
                  <a:pt x="5" y="19"/>
                </a:cubicBezTo>
                <a:moveTo>
                  <a:pt x="4" y="18"/>
                </a:moveTo>
                <a:cubicBezTo>
                  <a:pt x="4" y="18"/>
                  <a:pt x="4" y="18"/>
                  <a:pt x="4" y="19"/>
                </a:cubicBezTo>
                <a:cubicBezTo>
                  <a:pt x="4" y="18"/>
                  <a:pt x="4" y="18"/>
                  <a:pt x="4" y="18"/>
                </a:cubicBezTo>
                <a:moveTo>
                  <a:pt x="4" y="17"/>
                </a:moveTo>
                <a:cubicBezTo>
                  <a:pt x="4" y="17"/>
                  <a:pt x="4" y="17"/>
                  <a:pt x="4" y="17"/>
                </a:cubicBezTo>
                <a:cubicBezTo>
                  <a:pt x="4" y="17"/>
                  <a:pt x="4" y="17"/>
                  <a:pt x="4" y="17"/>
                </a:cubicBezTo>
                <a:moveTo>
                  <a:pt x="4" y="15"/>
                </a:moveTo>
                <a:cubicBezTo>
                  <a:pt x="4" y="16"/>
                  <a:pt x="4" y="16"/>
                  <a:pt x="4" y="16"/>
                </a:cubicBezTo>
                <a:cubicBezTo>
                  <a:pt x="4" y="16"/>
                  <a:pt x="4" y="16"/>
                  <a:pt x="4" y="15"/>
                </a:cubicBezTo>
                <a:moveTo>
                  <a:pt x="3" y="14"/>
                </a:moveTo>
                <a:cubicBezTo>
                  <a:pt x="3" y="14"/>
                  <a:pt x="3" y="15"/>
                  <a:pt x="4" y="15"/>
                </a:cubicBezTo>
                <a:cubicBezTo>
                  <a:pt x="3" y="15"/>
                  <a:pt x="3" y="14"/>
                  <a:pt x="3" y="14"/>
                </a:cubicBezTo>
                <a:moveTo>
                  <a:pt x="3" y="13"/>
                </a:moveTo>
                <a:cubicBezTo>
                  <a:pt x="3" y="13"/>
                  <a:pt x="3" y="13"/>
                  <a:pt x="3" y="14"/>
                </a:cubicBezTo>
                <a:cubicBezTo>
                  <a:pt x="3" y="13"/>
                  <a:pt x="3" y="13"/>
                  <a:pt x="3" y="13"/>
                </a:cubicBezTo>
                <a:moveTo>
                  <a:pt x="3" y="12"/>
                </a:moveTo>
                <a:cubicBezTo>
                  <a:pt x="3" y="12"/>
                  <a:pt x="3" y="12"/>
                  <a:pt x="3" y="12"/>
                </a:cubicBezTo>
                <a:cubicBezTo>
                  <a:pt x="3" y="12"/>
                  <a:pt x="3" y="12"/>
                  <a:pt x="3" y="12"/>
                </a:cubicBezTo>
                <a:moveTo>
                  <a:pt x="2" y="10"/>
                </a:moveTo>
                <a:cubicBezTo>
                  <a:pt x="3" y="11"/>
                  <a:pt x="3" y="11"/>
                  <a:pt x="3" y="11"/>
                </a:cubicBezTo>
                <a:cubicBezTo>
                  <a:pt x="3" y="11"/>
                  <a:pt x="3" y="11"/>
                  <a:pt x="2" y="10"/>
                </a:cubicBezTo>
                <a:moveTo>
                  <a:pt x="2" y="9"/>
                </a:moveTo>
                <a:cubicBezTo>
                  <a:pt x="2" y="9"/>
                  <a:pt x="2" y="10"/>
                  <a:pt x="2" y="10"/>
                </a:cubicBezTo>
                <a:cubicBezTo>
                  <a:pt x="2" y="10"/>
                  <a:pt x="2" y="9"/>
                  <a:pt x="2" y="9"/>
                </a:cubicBezTo>
                <a:moveTo>
                  <a:pt x="2" y="8"/>
                </a:moveTo>
                <a:cubicBezTo>
                  <a:pt x="2" y="8"/>
                  <a:pt x="2" y="8"/>
                  <a:pt x="2" y="8"/>
                </a:cubicBezTo>
                <a:cubicBezTo>
                  <a:pt x="2" y="8"/>
                  <a:pt x="2" y="8"/>
                  <a:pt x="2" y="8"/>
                </a:cubicBezTo>
                <a:moveTo>
                  <a:pt x="2" y="7"/>
                </a:moveTo>
                <a:cubicBezTo>
                  <a:pt x="2" y="7"/>
                  <a:pt x="2" y="7"/>
                  <a:pt x="2" y="7"/>
                </a:cubicBezTo>
                <a:cubicBezTo>
                  <a:pt x="2" y="7"/>
                  <a:pt x="2" y="7"/>
                  <a:pt x="2" y="7"/>
                </a:cubicBezTo>
                <a:moveTo>
                  <a:pt x="1" y="3"/>
                </a:moveTo>
                <a:cubicBezTo>
                  <a:pt x="1" y="3"/>
                  <a:pt x="1" y="3"/>
                  <a:pt x="1" y="3"/>
                </a:cubicBezTo>
                <a:cubicBezTo>
                  <a:pt x="1" y="3"/>
                  <a:pt x="1" y="3"/>
                  <a:pt x="1" y="3"/>
                </a:cubicBezTo>
                <a:moveTo>
                  <a:pt x="0" y="0"/>
                </a:moveTo>
                <a:cubicBezTo>
                  <a:pt x="0" y="0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</a:path>
            </a:pathLst>
          </a:custGeom>
          <a:solidFill>
            <a:srgbClr val="AFA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1" name="Google Shape;311;p26"/>
          <p:cNvSpPr/>
          <p:nvPr/>
        </p:nvSpPr>
        <p:spPr>
          <a:xfrm>
            <a:off x="5683055" y="2417763"/>
            <a:ext cx="1480" cy="2960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1"/>
                </a:moveTo>
                <a:cubicBezTo>
                  <a:pt x="0" y="1"/>
                  <a:pt x="0" y="1"/>
                  <a:pt x="0" y="1"/>
                </a:cubicBezTo>
                <a:cubicBezTo>
                  <a:pt x="0" y="1"/>
                  <a:pt x="0" y="1"/>
                  <a:pt x="0" y="1"/>
                </a:cubicBezTo>
                <a:moveTo>
                  <a:pt x="1" y="0"/>
                </a:moveTo>
                <a:cubicBezTo>
                  <a:pt x="1" y="0"/>
                  <a:pt x="1" y="0"/>
                  <a:pt x="1" y="0"/>
                </a:cubicBezTo>
                <a:cubicBezTo>
                  <a:pt x="1" y="0"/>
                  <a:pt x="1" y="0"/>
                  <a:pt x="1" y="0"/>
                </a:cubicBezTo>
              </a:path>
            </a:pathLst>
          </a:custGeom>
          <a:solidFill>
            <a:srgbClr val="AFAFA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2" name="Google Shape;312;p26"/>
          <p:cNvSpPr/>
          <p:nvPr/>
        </p:nvSpPr>
        <p:spPr>
          <a:xfrm>
            <a:off x="4485122" y="2811733"/>
            <a:ext cx="1483903" cy="1433399"/>
          </a:xfrm>
          <a:custGeom>
            <a:avLst/>
            <a:gdLst/>
            <a:ahLst/>
            <a:cxnLst/>
            <a:rect l="l" t="t" r="r" b="b"/>
            <a:pathLst>
              <a:path w="406" h="392" extrusionOk="0">
                <a:moveTo>
                  <a:pt x="0" y="392"/>
                </a:moveTo>
                <a:cubicBezTo>
                  <a:pt x="0" y="392"/>
                  <a:pt x="1" y="392"/>
                  <a:pt x="1" y="392"/>
                </a:cubicBezTo>
                <a:cubicBezTo>
                  <a:pt x="225" y="392"/>
                  <a:pt x="406" y="217"/>
                  <a:pt x="406" y="2"/>
                </a:cubicBezTo>
                <a:cubicBezTo>
                  <a:pt x="406" y="1"/>
                  <a:pt x="406" y="1"/>
                  <a:pt x="406" y="0"/>
                </a:cubicBezTo>
                <a:cubicBezTo>
                  <a:pt x="0" y="0"/>
                  <a:pt x="0" y="0"/>
                  <a:pt x="0" y="0"/>
                </a:cubicBezTo>
                <a:lnTo>
                  <a:pt x="0" y="392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3" name="Google Shape;313;p26"/>
          <p:cNvSpPr/>
          <p:nvPr/>
        </p:nvSpPr>
        <p:spPr>
          <a:xfrm>
            <a:off x="4485122" y="1390964"/>
            <a:ext cx="1483903" cy="1420769"/>
          </a:xfrm>
          <a:custGeom>
            <a:avLst/>
            <a:gdLst/>
            <a:ahLst/>
            <a:cxnLst/>
            <a:rect l="l" t="t" r="r" b="b"/>
            <a:pathLst>
              <a:path w="406" h="388" extrusionOk="0">
                <a:moveTo>
                  <a:pt x="1" y="0"/>
                </a:moveTo>
                <a:cubicBezTo>
                  <a:pt x="1" y="0"/>
                  <a:pt x="0" y="0"/>
                  <a:pt x="0" y="0"/>
                </a:cubicBezTo>
                <a:cubicBezTo>
                  <a:pt x="0" y="388"/>
                  <a:pt x="0" y="388"/>
                  <a:pt x="0" y="388"/>
                </a:cubicBezTo>
                <a:cubicBezTo>
                  <a:pt x="406" y="388"/>
                  <a:pt x="406" y="388"/>
                  <a:pt x="406" y="388"/>
                </a:cubicBezTo>
                <a:cubicBezTo>
                  <a:pt x="405" y="174"/>
                  <a:pt x="224" y="0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4" name="Google Shape;314;p26"/>
          <p:cNvSpPr/>
          <p:nvPr/>
        </p:nvSpPr>
        <p:spPr>
          <a:xfrm>
            <a:off x="3013849" y="2811733"/>
            <a:ext cx="1471272" cy="1433399"/>
          </a:xfrm>
          <a:custGeom>
            <a:avLst/>
            <a:gdLst/>
            <a:ahLst/>
            <a:cxnLst/>
            <a:rect l="l" t="t" r="r" b="b"/>
            <a:pathLst>
              <a:path w="403" h="392" extrusionOk="0">
                <a:moveTo>
                  <a:pt x="403" y="392"/>
                </a:moveTo>
                <a:cubicBezTo>
                  <a:pt x="403" y="0"/>
                  <a:pt x="403" y="0"/>
                  <a:pt x="403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"/>
                  <a:pt x="0" y="1"/>
                  <a:pt x="0" y="2"/>
                </a:cubicBezTo>
                <a:cubicBezTo>
                  <a:pt x="0" y="217"/>
                  <a:pt x="180" y="391"/>
                  <a:pt x="403" y="392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5" name="Google Shape;315;p26"/>
          <p:cNvSpPr/>
          <p:nvPr/>
        </p:nvSpPr>
        <p:spPr>
          <a:xfrm>
            <a:off x="3013849" y="1387805"/>
            <a:ext cx="1850142" cy="1423928"/>
          </a:xfrm>
          <a:custGeom>
            <a:avLst/>
            <a:gdLst/>
            <a:ahLst/>
            <a:cxnLst/>
            <a:rect l="l" t="t" r="r" b="b"/>
            <a:pathLst>
              <a:path w="507" h="389" extrusionOk="0">
                <a:moveTo>
                  <a:pt x="507" y="102"/>
                </a:moveTo>
                <a:cubicBezTo>
                  <a:pt x="507" y="46"/>
                  <a:pt x="460" y="0"/>
                  <a:pt x="402" y="0"/>
                </a:cubicBezTo>
                <a:cubicBezTo>
                  <a:pt x="397" y="0"/>
                  <a:pt x="392" y="0"/>
                  <a:pt x="387" y="1"/>
                </a:cubicBezTo>
                <a:cubicBezTo>
                  <a:pt x="172" y="10"/>
                  <a:pt x="1" y="180"/>
                  <a:pt x="0" y="389"/>
                </a:cubicBezTo>
                <a:cubicBezTo>
                  <a:pt x="403" y="389"/>
                  <a:pt x="403" y="389"/>
                  <a:pt x="403" y="389"/>
                </a:cubicBezTo>
                <a:cubicBezTo>
                  <a:pt x="403" y="203"/>
                  <a:pt x="403" y="203"/>
                  <a:pt x="403" y="203"/>
                </a:cubicBezTo>
                <a:cubicBezTo>
                  <a:pt x="460" y="203"/>
                  <a:pt x="507" y="158"/>
                  <a:pt x="507" y="10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6" name="Google Shape;316;p26"/>
          <p:cNvSpPr/>
          <p:nvPr/>
        </p:nvSpPr>
        <p:spPr>
          <a:xfrm>
            <a:off x="5198657" y="2448646"/>
            <a:ext cx="770400" cy="7452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7" name="Google Shape;317;p26"/>
          <p:cNvSpPr/>
          <p:nvPr/>
        </p:nvSpPr>
        <p:spPr>
          <a:xfrm>
            <a:off x="4106253" y="3500017"/>
            <a:ext cx="770400" cy="7452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8" name="Google Shape;318;p26"/>
          <p:cNvSpPr/>
          <p:nvPr/>
        </p:nvSpPr>
        <p:spPr>
          <a:xfrm>
            <a:off x="3013849" y="2445490"/>
            <a:ext cx="770400" cy="742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19" name="Google Shape;319;p26"/>
          <p:cNvSpPr/>
          <p:nvPr/>
        </p:nvSpPr>
        <p:spPr>
          <a:xfrm>
            <a:off x="3781057" y="2136078"/>
            <a:ext cx="1417500" cy="13668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0" name="Google Shape;320;p26"/>
          <p:cNvSpPr/>
          <p:nvPr/>
        </p:nvSpPr>
        <p:spPr>
          <a:xfrm rot="-5400000">
            <a:off x="3411450" y="1700400"/>
            <a:ext cx="2156700" cy="2229300"/>
          </a:xfrm>
          <a:prstGeom prst="ellipse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21" name="Google Shape;321;p26"/>
          <p:cNvSpPr/>
          <p:nvPr/>
        </p:nvSpPr>
        <p:spPr>
          <a:xfrm>
            <a:off x="5280746" y="2540208"/>
            <a:ext cx="606300" cy="581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📊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27" name="Google Shape;327;p26"/>
          <p:cNvSpPr/>
          <p:nvPr/>
        </p:nvSpPr>
        <p:spPr>
          <a:xfrm>
            <a:off x="3086465" y="2524421"/>
            <a:ext cx="603300" cy="58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🤝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2" name="Google Shape;332;p26"/>
          <p:cNvSpPr/>
          <p:nvPr/>
        </p:nvSpPr>
        <p:spPr>
          <a:xfrm>
            <a:off x="4188342" y="3591576"/>
            <a:ext cx="603300" cy="581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🚢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39" name="Google Shape;339;p26"/>
          <p:cNvSpPr/>
          <p:nvPr/>
        </p:nvSpPr>
        <p:spPr>
          <a:xfrm>
            <a:off x="4188342" y="1460424"/>
            <a:ext cx="603300" cy="5841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📝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/>
          <p:nvPr/>
        </p:nvSpPr>
        <p:spPr>
          <a:xfrm rot="-5400000">
            <a:off x="2985303" y="1418074"/>
            <a:ext cx="2944800" cy="2944800"/>
          </a:xfrm>
          <a:prstGeom prst="ellipse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48" name="Google Shape;348;p27"/>
          <p:cNvSpPr/>
          <p:nvPr/>
        </p:nvSpPr>
        <p:spPr>
          <a:xfrm rot="5400000">
            <a:off x="3136650" y="1569425"/>
            <a:ext cx="2642100" cy="2642100"/>
          </a:xfrm>
          <a:prstGeom prst="blockArc">
            <a:avLst>
              <a:gd name="adj1" fmla="val 10800000"/>
              <a:gd name="adj2" fmla="val 16207893"/>
              <a:gd name="adj3" fmla="val 39843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9" name="Google Shape;349;p27"/>
          <p:cNvSpPr/>
          <p:nvPr/>
        </p:nvSpPr>
        <p:spPr>
          <a:xfrm rot="10800000">
            <a:off x="3136650" y="1569425"/>
            <a:ext cx="2642100" cy="2642100"/>
          </a:xfrm>
          <a:prstGeom prst="blockArc">
            <a:avLst>
              <a:gd name="adj1" fmla="val 10800000"/>
              <a:gd name="adj2" fmla="val 16207893"/>
              <a:gd name="adj3" fmla="val 39843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0" name="Google Shape;350;p27"/>
          <p:cNvSpPr/>
          <p:nvPr/>
        </p:nvSpPr>
        <p:spPr>
          <a:xfrm rot="-5400000">
            <a:off x="3136650" y="1569425"/>
            <a:ext cx="2642100" cy="2642100"/>
          </a:xfrm>
          <a:prstGeom prst="blockArc">
            <a:avLst>
              <a:gd name="adj1" fmla="val 10800000"/>
              <a:gd name="adj2" fmla="val 16207893"/>
              <a:gd name="adj3" fmla="val 39843"/>
            </a:avLst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3136650" y="1569425"/>
            <a:ext cx="2642100" cy="2642100"/>
          </a:xfrm>
          <a:prstGeom prst="blockArc">
            <a:avLst>
              <a:gd name="adj1" fmla="val 10800000"/>
              <a:gd name="adj2" fmla="val 16207893"/>
              <a:gd name="adj3" fmla="val 39843"/>
            </a:avLst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27"/>
          <p:cNvSpPr txBox="1"/>
          <p:nvPr/>
        </p:nvSpPr>
        <p:spPr>
          <a:xfrm>
            <a:off x="437515" y="1821180"/>
            <a:ext cx="2461260" cy="828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Le commerçant saisit les infos de la cargaison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713225" y="1450525"/>
            <a:ext cx="2085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Saisie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des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données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4" name="Google Shape;354;p27"/>
          <p:cNvSpPr txBox="1"/>
          <p:nvPr/>
        </p:nvSpPr>
        <p:spPr>
          <a:xfrm>
            <a:off x="480695" y="3580765"/>
            <a:ext cx="2564765" cy="1068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r"/>
            <a:r>
              <a:rPr lang="fr-FR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L’application récupère automatiquement les données (MarineTraffic, OpenWeatherMap)</a:t>
            </a:r>
            <a:endParaRPr lang="fr-FR" sz="120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713225" y="3227874"/>
            <a:ext cx="2085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r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Collecte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automatique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6343707" y="1803395"/>
            <a:ext cx="2085300" cy="8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L’IA prédit les retards possibles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6343708" y="1450525"/>
            <a:ext cx="2085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Prédiction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intelligente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6167755" y="3580765"/>
            <a:ext cx="2287270" cy="1068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Une alerte + conseil d’action est envoyée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6343708" y="3227874"/>
            <a:ext cx="2085300" cy="4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Alerte</a:t>
            </a:r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et action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0" name="Google Shape;360;p27"/>
          <p:cNvSpPr txBox="1">
            <a:spLocks noGrp="1"/>
          </p:cNvSpPr>
          <p:nvPr>
            <p:ph type="title"/>
          </p:nvPr>
        </p:nvSpPr>
        <p:spPr>
          <a:xfrm>
            <a:off x="689103" y="267494"/>
            <a:ext cx="771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Scénario : Comment fonctionne </a:t>
            </a:r>
            <a:r>
              <a:rPr lang="fr-FR" dirty="0" err="1"/>
              <a:t>PortFlow</a:t>
            </a:r>
            <a:r>
              <a:rPr lang="fr-FR" dirty="0"/>
              <a:t> AI</a:t>
            </a:r>
            <a:endParaRPr lang="en-GB" dirty="0"/>
          </a:p>
        </p:txBody>
      </p:sp>
      <p:sp>
        <p:nvSpPr>
          <p:cNvPr id="361" name="Google Shape;361;p27"/>
          <p:cNvSpPr/>
          <p:nvPr/>
        </p:nvSpPr>
        <p:spPr>
          <a:xfrm>
            <a:off x="4036702" y="2469576"/>
            <a:ext cx="842100" cy="841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62" name="Google Shape;362;p27"/>
          <p:cNvCxnSpPr>
            <a:stCxn id="347" idx="0"/>
          </p:cNvCxnSpPr>
          <p:nvPr/>
        </p:nvCxnSpPr>
        <p:spPr>
          <a:xfrm rot="10800000">
            <a:off x="727803" y="2890474"/>
            <a:ext cx="2257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3" name="Google Shape;363;p27"/>
          <p:cNvCxnSpPr>
            <a:stCxn id="347" idx="4"/>
          </p:cNvCxnSpPr>
          <p:nvPr/>
        </p:nvCxnSpPr>
        <p:spPr>
          <a:xfrm>
            <a:off x="5930103" y="2890474"/>
            <a:ext cx="25050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64" name="Google Shape;364;p27"/>
          <p:cNvSpPr/>
          <p:nvPr/>
        </p:nvSpPr>
        <p:spPr>
          <a:xfrm>
            <a:off x="5105950" y="152672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🤖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70" name="Google Shape;370;p27"/>
          <p:cNvSpPr/>
          <p:nvPr/>
        </p:nvSpPr>
        <p:spPr>
          <a:xfrm>
            <a:off x="3139833" y="152672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🌊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71" name="Google Shape;371;p27"/>
          <p:cNvSpPr/>
          <p:nvPr/>
        </p:nvSpPr>
        <p:spPr>
          <a:xfrm>
            <a:off x="5105950" y="331137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📊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72" name="Google Shape;372;p27"/>
          <p:cNvSpPr/>
          <p:nvPr/>
        </p:nvSpPr>
        <p:spPr>
          <a:xfrm>
            <a:off x="3148300" y="331137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⚓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8"/>
          <p:cNvSpPr/>
          <p:nvPr/>
        </p:nvSpPr>
        <p:spPr>
          <a:xfrm>
            <a:off x="4404663" y="12687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4404663" y="19147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9" name="Google Shape;389;p28"/>
          <p:cNvSpPr/>
          <p:nvPr/>
        </p:nvSpPr>
        <p:spPr>
          <a:xfrm>
            <a:off x="4404663" y="2552988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0" name="Google Shape;390;p28"/>
          <p:cNvSpPr/>
          <p:nvPr/>
        </p:nvSpPr>
        <p:spPr>
          <a:xfrm>
            <a:off x="4404663" y="319495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1" name="Google Shape;391;p28"/>
          <p:cNvSpPr/>
          <p:nvPr/>
        </p:nvSpPr>
        <p:spPr>
          <a:xfrm>
            <a:off x="4404663" y="3836900"/>
            <a:ext cx="5670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2" name="Google Shape;392;p28"/>
          <p:cNvSpPr/>
          <p:nvPr/>
        </p:nvSpPr>
        <p:spPr>
          <a:xfrm rot="-5400000">
            <a:off x="1805449" y="2213427"/>
            <a:ext cx="1453500" cy="1453500"/>
          </a:xfrm>
          <a:prstGeom prst="ellipse">
            <a:avLst/>
          </a:prstGeom>
          <a:noFill/>
          <a:ln w="19050" cap="flat" cmpd="sng">
            <a:solidFill>
              <a:schemeClr val="accent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393" name="Google Shape;393;p28"/>
          <p:cNvSpPr/>
          <p:nvPr/>
        </p:nvSpPr>
        <p:spPr>
          <a:xfrm>
            <a:off x="2100629" y="2508864"/>
            <a:ext cx="863100" cy="8628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fr-FR" sz="1800" dirty="0"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🚢</a:t>
            </a:r>
            <a:endParaRPr sz="1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95" name="Google Shape;395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Business Model – </a:t>
            </a:r>
            <a:r>
              <a:rPr lang="en-GB" dirty="0" err="1"/>
              <a:t>PortFlow</a:t>
            </a:r>
            <a:r>
              <a:rPr lang="en-GB" dirty="0"/>
              <a:t> AI</a:t>
            </a:r>
            <a:endParaRPr lang="en-GB" dirty="0"/>
          </a:p>
        </p:txBody>
      </p:sp>
      <p:sp>
        <p:nvSpPr>
          <p:cNvPr id="396" name="Google Shape;396;p28"/>
          <p:cNvSpPr txBox="1"/>
          <p:nvPr/>
        </p:nvSpPr>
        <p:spPr>
          <a:xfrm>
            <a:off x="5747648" y="1910083"/>
            <a:ext cx="1196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7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Premium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p28"/>
          <p:cNvSpPr txBox="1"/>
          <p:nvPr/>
        </p:nvSpPr>
        <p:spPr>
          <a:xfrm>
            <a:off x="6944360" y="1910080"/>
            <a:ext cx="1750060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abonnements pour ports et compagnies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398" name="Google Shape;398;p28"/>
          <p:cNvSpPr txBox="1"/>
          <p:nvPr/>
        </p:nvSpPr>
        <p:spPr>
          <a:xfrm>
            <a:off x="5747648" y="1268688"/>
            <a:ext cx="1344632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Freemium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9" name="Google Shape;399;p28"/>
          <p:cNvSpPr txBox="1"/>
          <p:nvPr/>
        </p:nvSpPr>
        <p:spPr>
          <a:xfrm>
            <a:off x="6944360" y="1268730"/>
            <a:ext cx="1655445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suivi de base gratuit</a:t>
            </a:r>
            <a:endParaRPr lang="en-GB" sz="120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00" name="Google Shape;400;p28"/>
          <p:cNvSpPr txBox="1"/>
          <p:nvPr/>
        </p:nvSpPr>
        <p:spPr>
          <a:xfrm>
            <a:off x="5653573" y="2552867"/>
            <a:ext cx="1654731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Partenariats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1" name="Google Shape;401;p28"/>
          <p:cNvSpPr txBox="1"/>
          <p:nvPr/>
        </p:nvSpPr>
        <p:spPr>
          <a:xfrm>
            <a:off x="6940550" y="2578100"/>
            <a:ext cx="1750060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partage de données = récompenses en HBAR</a:t>
            </a:r>
            <a:endParaRPr lang="en-GB" sz="120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02" name="Google Shape;402;p28"/>
          <p:cNvSpPr txBox="1"/>
          <p:nvPr/>
        </p:nvSpPr>
        <p:spPr>
          <a:xfrm>
            <a:off x="5747648" y="3195370"/>
            <a:ext cx="11967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700" b="1" dirty="0" err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Données</a:t>
            </a: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3" name="Google Shape;403;p28"/>
          <p:cNvSpPr txBox="1"/>
          <p:nvPr/>
        </p:nvSpPr>
        <p:spPr>
          <a:xfrm>
            <a:off x="6944360" y="3195320"/>
            <a:ext cx="2162175" cy="567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GB" sz="1200" dirty="0" err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vente</a:t>
            </a:r>
            <a:r>
              <a:rPr lang="en-GB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 de rapports </a:t>
            </a:r>
            <a:r>
              <a:rPr lang="en-GB" sz="1200" dirty="0" err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analytiques</a:t>
            </a:r>
            <a:endParaRPr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04" name="Google Shape;404;p28"/>
          <p:cNvSpPr/>
          <p:nvPr/>
        </p:nvSpPr>
        <p:spPr>
          <a:xfrm>
            <a:off x="5376673" y="1413738"/>
            <a:ext cx="276900" cy="276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28"/>
          <p:cNvSpPr/>
          <p:nvPr/>
        </p:nvSpPr>
        <p:spPr>
          <a:xfrm>
            <a:off x="5376673" y="2055133"/>
            <a:ext cx="276900" cy="276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28"/>
          <p:cNvSpPr/>
          <p:nvPr/>
        </p:nvSpPr>
        <p:spPr>
          <a:xfrm>
            <a:off x="5376673" y="2697917"/>
            <a:ext cx="276900" cy="276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28"/>
          <p:cNvSpPr/>
          <p:nvPr/>
        </p:nvSpPr>
        <p:spPr>
          <a:xfrm>
            <a:off x="5376673" y="3340420"/>
            <a:ext cx="276900" cy="276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408" name="Google Shape;408;p28"/>
          <p:cNvCxnSpPr>
            <a:stCxn id="387" idx="3"/>
            <a:endCxn id="404" idx="2"/>
          </p:cNvCxnSpPr>
          <p:nvPr/>
        </p:nvCxnSpPr>
        <p:spPr>
          <a:xfrm>
            <a:off x="4971663" y="1552200"/>
            <a:ext cx="4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09" name="Google Shape;409;p28"/>
          <p:cNvCxnSpPr>
            <a:stCxn id="388" idx="3"/>
            <a:endCxn id="405" idx="2"/>
          </p:cNvCxnSpPr>
          <p:nvPr/>
        </p:nvCxnSpPr>
        <p:spPr>
          <a:xfrm rot="10800000" flipH="1">
            <a:off x="4971663" y="2193450"/>
            <a:ext cx="405000" cy="4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0" name="Google Shape;410;p28"/>
          <p:cNvCxnSpPr>
            <a:stCxn id="389" idx="3"/>
            <a:endCxn id="406" idx="2"/>
          </p:cNvCxnSpPr>
          <p:nvPr/>
        </p:nvCxnSpPr>
        <p:spPr>
          <a:xfrm>
            <a:off x="4971663" y="2836488"/>
            <a:ext cx="4050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411" name="Google Shape;411;p28"/>
          <p:cNvCxnSpPr>
            <a:stCxn id="390" idx="3"/>
            <a:endCxn id="407" idx="2"/>
          </p:cNvCxnSpPr>
          <p:nvPr/>
        </p:nvCxnSpPr>
        <p:spPr>
          <a:xfrm>
            <a:off x="4971663" y="3478450"/>
            <a:ext cx="405000" cy="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412" name="Google Shape;412;p28"/>
          <p:cNvSpPr/>
          <p:nvPr/>
        </p:nvSpPr>
        <p:spPr>
          <a:xfrm rot="-8">
            <a:off x="1257702" y="1268696"/>
            <a:ext cx="1376832" cy="1071133"/>
          </a:xfrm>
          <a:custGeom>
            <a:avLst/>
            <a:gdLst/>
            <a:ahLst/>
            <a:cxnLst/>
            <a:rect l="l" t="t" r="r" b="b"/>
            <a:pathLst>
              <a:path w="1234" h="960" extrusionOk="0">
                <a:moveTo>
                  <a:pt x="837" y="1"/>
                </a:moveTo>
                <a:lnTo>
                  <a:pt x="837" y="202"/>
                </a:lnTo>
                <a:cubicBezTo>
                  <a:pt x="484" y="282"/>
                  <a:pt x="181" y="498"/>
                  <a:pt x="0" y="808"/>
                </a:cubicBezTo>
                <a:lnTo>
                  <a:pt x="455" y="960"/>
                </a:lnTo>
                <a:cubicBezTo>
                  <a:pt x="556" y="837"/>
                  <a:pt x="686" y="736"/>
                  <a:pt x="837" y="686"/>
                </a:cubicBezTo>
                <a:lnTo>
                  <a:pt x="837" y="823"/>
                </a:lnTo>
                <a:lnTo>
                  <a:pt x="1234" y="426"/>
                </a:lnTo>
                <a:lnTo>
                  <a:pt x="837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3" name="Google Shape;413;p28"/>
          <p:cNvSpPr/>
          <p:nvPr/>
        </p:nvSpPr>
        <p:spPr>
          <a:xfrm>
            <a:off x="842755" y="2445402"/>
            <a:ext cx="878093" cy="1449377"/>
          </a:xfrm>
          <a:custGeom>
            <a:avLst/>
            <a:gdLst/>
            <a:ahLst/>
            <a:cxnLst/>
            <a:rect l="l" t="t" r="r" b="b"/>
            <a:pathLst>
              <a:path w="787" h="1299" extrusionOk="0">
                <a:moveTo>
                  <a:pt x="527" y="1"/>
                </a:moveTo>
                <a:lnTo>
                  <a:pt x="1" y="246"/>
                </a:lnTo>
                <a:lnTo>
                  <a:pt x="181" y="303"/>
                </a:lnTo>
                <a:cubicBezTo>
                  <a:pt x="181" y="347"/>
                  <a:pt x="174" y="390"/>
                  <a:pt x="174" y="433"/>
                </a:cubicBezTo>
                <a:cubicBezTo>
                  <a:pt x="174" y="751"/>
                  <a:pt x="289" y="1061"/>
                  <a:pt x="498" y="1299"/>
                </a:cubicBezTo>
                <a:lnTo>
                  <a:pt x="787" y="909"/>
                </a:lnTo>
                <a:cubicBezTo>
                  <a:pt x="693" y="772"/>
                  <a:pt x="650" y="614"/>
                  <a:pt x="642" y="455"/>
                </a:cubicBezTo>
                <a:lnTo>
                  <a:pt x="642" y="455"/>
                </a:lnTo>
                <a:lnTo>
                  <a:pt x="787" y="498"/>
                </a:lnTo>
                <a:lnTo>
                  <a:pt x="527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4" name="Google Shape;414;p28"/>
          <p:cNvSpPr/>
          <p:nvPr/>
        </p:nvSpPr>
        <p:spPr>
          <a:xfrm rot="-176856">
            <a:off x="1762849" y="3720194"/>
            <a:ext cx="1369019" cy="741981"/>
          </a:xfrm>
          <a:custGeom>
            <a:avLst/>
            <a:gdLst/>
            <a:ahLst/>
            <a:cxnLst/>
            <a:rect l="l" t="t" r="r" b="b"/>
            <a:pathLst>
              <a:path w="1227" h="665" extrusionOk="0">
                <a:moveTo>
                  <a:pt x="556" y="1"/>
                </a:moveTo>
                <a:lnTo>
                  <a:pt x="1" y="87"/>
                </a:lnTo>
                <a:lnTo>
                  <a:pt x="66" y="664"/>
                </a:lnTo>
                <a:lnTo>
                  <a:pt x="181" y="513"/>
                </a:lnTo>
                <a:cubicBezTo>
                  <a:pt x="347" y="585"/>
                  <a:pt x="526" y="621"/>
                  <a:pt x="704" y="621"/>
                </a:cubicBezTo>
                <a:cubicBezTo>
                  <a:pt x="883" y="621"/>
                  <a:pt x="1061" y="585"/>
                  <a:pt x="1227" y="513"/>
                </a:cubicBezTo>
                <a:lnTo>
                  <a:pt x="946" y="123"/>
                </a:lnTo>
                <a:cubicBezTo>
                  <a:pt x="866" y="149"/>
                  <a:pt x="785" y="161"/>
                  <a:pt x="704" y="161"/>
                </a:cubicBezTo>
                <a:cubicBezTo>
                  <a:pt x="623" y="161"/>
                  <a:pt x="542" y="149"/>
                  <a:pt x="462" y="123"/>
                </a:cubicBezTo>
                <a:lnTo>
                  <a:pt x="55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5" name="Google Shape;415;p28"/>
          <p:cNvSpPr/>
          <p:nvPr/>
        </p:nvSpPr>
        <p:spPr>
          <a:xfrm rot="-383867">
            <a:off x="3145189" y="2762420"/>
            <a:ext cx="878093" cy="1240729"/>
          </a:xfrm>
          <a:custGeom>
            <a:avLst/>
            <a:gdLst/>
            <a:ahLst/>
            <a:cxnLst/>
            <a:rect l="l" t="t" r="r" b="b"/>
            <a:pathLst>
              <a:path w="787" h="1112" extrusionOk="0">
                <a:moveTo>
                  <a:pt x="779" y="0"/>
                </a:moveTo>
                <a:lnTo>
                  <a:pt x="318" y="145"/>
                </a:lnTo>
                <a:cubicBezTo>
                  <a:pt x="318" y="303"/>
                  <a:pt x="274" y="455"/>
                  <a:pt x="188" y="592"/>
                </a:cubicBezTo>
                <a:lnTo>
                  <a:pt x="80" y="448"/>
                </a:lnTo>
                <a:lnTo>
                  <a:pt x="0" y="1003"/>
                </a:lnTo>
                <a:lnTo>
                  <a:pt x="570" y="1111"/>
                </a:lnTo>
                <a:lnTo>
                  <a:pt x="469" y="981"/>
                </a:lnTo>
                <a:cubicBezTo>
                  <a:pt x="671" y="743"/>
                  <a:pt x="786" y="440"/>
                  <a:pt x="786" y="130"/>
                </a:cubicBezTo>
                <a:cubicBezTo>
                  <a:pt x="786" y="87"/>
                  <a:pt x="786" y="44"/>
                  <a:pt x="77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16" name="Google Shape;416;p28"/>
          <p:cNvSpPr/>
          <p:nvPr/>
        </p:nvSpPr>
        <p:spPr>
          <a:xfrm rot="-267249">
            <a:off x="2843255" y="1478713"/>
            <a:ext cx="1112401" cy="1176016"/>
          </a:xfrm>
          <a:custGeom>
            <a:avLst/>
            <a:gdLst/>
            <a:ahLst/>
            <a:cxnLst/>
            <a:rect l="l" t="t" r="r" b="b"/>
            <a:pathLst>
              <a:path w="997" h="1054" extrusionOk="0">
                <a:moveTo>
                  <a:pt x="1" y="0"/>
                </a:moveTo>
                <a:lnTo>
                  <a:pt x="1" y="476"/>
                </a:lnTo>
                <a:cubicBezTo>
                  <a:pt x="145" y="534"/>
                  <a:pt x="282" y="628"/>
                  <a:pt x="376" y="751"/>
                </a:cubicBezTo>
                <a:lnTo>
                  <a:pt x="210" y="801"/>
                </a:lnTo>
                <a:lnTo>
                  <a:pt x="715" y="1053"/>
                </a:lnTo>
                <a:lnTo>
                  <a:pt x="996" y="549"/>
                </a:lnTo>
                <a:lnTo>
                  <a:pt x="996" y="549"/>
                </a:lnTo>
                <a:lnTo>
                  <a:pt x="838" y="599"/>
                </a:lnTo>
                <a:cubicBezTo>
                  <a:pt x="650" y="296"/>
                  <a:pt x="347" y="73"/>
                  <a:pt x="1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9"/>
          <p:cNvSpPr/>
          <p:nvPr/>
        </p:nvSpPr>
        <p:spPr>
          <a:xfrm>
            <a:off x="807300" y="2350150"/>
            <a:ext cx="7529400" cy="1055700"/>
          </a:xfrm>
          <a:prstGeom prst="roundRect">
            <a:avLst>
              <a:gd name="adj" fmla="val 50000"/>
            </a:avLst>
          </a:prstGeom>
          <a:noFill/>
          <a:ln w="19050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29"/>
          <p:cNvSpPr/>
          <p:nvPr/>
        </p:nvSpPr>
        <p:spPr>
          <a:xfrm rot="5400000">
            <a:off x="3069088" y="2093200"/>
            <a:ext cx="362100" cy="2626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2" name="Google Shape;442;p29"/>
          <p:cNvSpPr/>
          <p:nvPr/>
        </p:nvSpPr>
        <p:spPr>
          <a:xfrm rot="5400000">
            <a:off x="2902862" y="2258950"/>
            <a:ext cx="363300" cy="22950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p29"/>
          <p:cNvSpPr/>
          <p:nvPr/>
        </p:nvSpPr>
        <p:spPr>
          <a:xfrm rot="5400000">
            <a:off x="6209513" y="2093200"/>
            <a:ext cx="362100" cy="2626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29"/>
          <p:cNvSpPr/>
          <p:nvPr/>
        </p:nvSpPr>
        <p:spPr>
          <a:xfrm rot="5400000">
            <a:off x="5746612" y="2555650"/>
            <a:ext cx="363300" cy="17016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5" name="Google Shape;445;p29"/>
          <p:cNvSpPr/>
          <p:nvPr/>
        </p:nvSpPr>
        <p:spPr>
          <a:xfrm>
            <a:off x="1440187" y="308320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🔗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446" name="Google Shape;446;p29"/>
          <p:cNvSpPr/>
          <p:nvPr/>
        </p:nvSpPr>
        <p:spPr>
          <a:xfrm>
            <a:off x="4984487" y="3083200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🤝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447" name="Google Shape;447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Conclusion</a:t>
            </a:r>
            <a:endParaRPr lang="en-GB" dirty="0"/>
          </a:p>
        </p:txBody>
      </p:sp>
      <p:sp>
        <p:nvSpPr>
          <p:cNvPr id="448" name="Google Shape;448;p29"/>
          <p:cNvSpPr txBox="1"/>
          <p:nvPr/>
        </p:nvSpPr>
        <p:spPr>
          <a:xfrm>
            <a:off x="4926330" y="1273175"/>
            <a:ext cx="2334895" cy="657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Réduit les retards et renforce la transparence.</a:t>
            </a:r>
            <a:endParaRPr lang="fr-FR"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49" name="Google Shape;449;p29"/>
          <p:cNvSpPr txBox="1"/>
          <p:nvPr/>
        </p:nvSpPr>
        <p:spPr>
          <a:xfrm>
            <a:off x="4984487" y="4040878"/>
            <a:ext cx="183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Vers une logistique maritime plus intelligente et durable.</a:t>
            </a:r>
            <a:endParaRPr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50" name="Google Shape;450;p29"/>
          <p:cNvSpPr txBox="1"/>
          <p:nvPr/>
        </p:nvSpPr>
        <p:spPr>
          <a:xfrm>
            <a:off x="4929780" y="1050639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1" name="Google Shape;451;p29"/>
          <p:cNvSpPr txBox="1"/>
          <p:nvPr/>
        </p:nvSpPr>
        <p:spPr>
          <a:xfrm>
            <a:off x="4984487" y="3742327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29"/>
          <p:cNvSpPr txBox="1"/>
          <p:nvPr/>
        </p:nvSpPr>
        <p:spPr>
          <a:xfrm>
            <a:off x="1360868" y="1136998"/>
            <a:ext cx="183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 err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PortFlow</a:t>
            </a:r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 AI révolutionne la gestion portuaire en Afrique.</a:t>
            </a:r>
            <a:endParaRPr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53" name="Google Shape;453;p29"/>
          <p:cNvSpPr txBox="1"/>
          <p:nvPr/>
        </p:nvSpPr>
        <p:spPr>
          <a:xfrm>
            <a:off x="1442887" y="4040878"/>
            <a:ext cx="18306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Combine IA + </a:t>
            </a:r>
            <a:r>
              <a:rPr lang="fr-FR" sz="1200" dirty="0" err="1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Blockchain</a:t>
            </a:r>
            <a:r>
              <a:rPr lang="fr-FR" sz="1200" dirty="0">
                <a:solidFill>
                  <a:schemeClr val="dk1"/>
                </a:solidFill>
                <a:latin typeface="Karla" panose="020B0004030503030003"/>
                <a:ea typeface="Karla" panose="020B0004030503030003"/>
                <a:cs typeface="Karla" panose="020B0004030503030003"/>
                <a:sym typeface="Karla" panose="020B0004030503030003"/>
              </a:rPr>
              <a:t> pour des prédictions fiables.</a:t>
            </a:r>
            <a:endParaRPr sz="1200" dirty="0">
              <a:solidFill>
                <a:schemeClr val="dk1"/>
              </a:solidFill>
              <a:latin typeface="Karla" panose="020B0004030503030003"/>
              <a:ea typeface="Karla" panose="020B0004030503030003"/>
              <a:cs typeface="Karla" panose="020B0004030503030003"/>
              <a:sym typeface="Karla" panose="020B0004030503030003"/>
            </a:endParaRPr>
          </a:p>
        </p:txBody>
      </p:sp>
      <p:sp>
        <p:nvSpPr>
          <p:cNvPr id="454" name="Google Shape;454;p29"/>
          <p:cNvSpPr txBox="1"/>
          <p:nvPr/>
        </p:nvSpPr>
        <p:spPr>
          <a:xfrm>
            <a:off x="1360805" y="1203960"/>
            <a:ext cx="1877695" cy="7067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5" name="Google Shape;455;p29"/>
          <p:cNvSpPr txBox="1"/>
          <p:nvPr/>
        </p:nvSpPr>
        <p:spPr>
          <a:xfrm>
            <a:off x="1398156" y="3964927"/>
            <a:ext cx="1833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5" name="Google Shape;465;p29"/>
          <p:cNvSpPr/>
          <p:nvPr/>
        </p:nvSpPr>
        <p:spPr>
          <a:xfrm rot="5400000">
            <a:off x="3069088" y="1038425"/>
            <a:ext cx="362100" cy="2626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6" name="Google Shape;466;p29"/>
          <p:cNvSpPr/>
          <p:nvPr/>
        </p:nvSpPr>
        <p:spPr>
          <a:xfrm rot="5400000">
            <a:off x="2513412" y="1593575"/>
            <a:ext cx="363300" cy="15162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7" name="Google Shape;467;p29"/>
          <p:cNvSpPr/>
          <p:nvPr/>
        </p:nvSpPr>
        <p:spPr>
          <a:xfrm>
            <a:off x="1440187" y="202842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📝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sp>
        <p:nvSpPr>
          <p:cNvPr id="472" name="Google Shape;472;p29"/>
          <p:cNvSpPr/>
          <p:nvPr/>
        </p:nvSpPr>
        <p:spPr>
          <a:xfrm rot="5400000">
            <a:off x="6209513" y="1038425"/>
            <a:ext cx="362100" cy="26265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3" name="Google Shape;473;p29"/>
          <p:cNvSpPr/>
          <p:nvPr/>
        </p:nvSpPr>
        <p:spPr>
          <a:xfrm rot="5400000">
            <a:off x="5435437" y="1811825"/>
            <a:ext cx="363300" cy="10797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4" name="Google Shape;474;p29"/>
          <p:cNvSpPr/>
          <p:nvPr/>
        </p:nvSpPr>
        <p:spPr>
          <a:xfrm>
            <a:off x="4984487" y="2028425"/>
            <a:ext cx="646500" cy="6465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fr-FR" dirty="0"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📊</a:t>
            </a:r>
            <a:endParaRPr dirty="0"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  <p:cxnSp>
        <p:nvCxnSpPr>
          <p:cNvPr id="480" name="Google Shape;480;p29"/>
          <p:cNvCxnSpPr>
            <a:stCxn id="466" idx="3"/>
            <a:endCxn id="467" idx="6"/>
          </p:cNvCxnSpPr>
          <p:nvPr/>
        </p:nvCxnSpPr>
        <p:spPr>
          <a:xfrm rot="10800000">
            <a:off x="2086662" y="2351675"/>
            <a:ext cx="13665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1" name="Google Shape;481;p29"/>
          <p:cNvCxnSpPr>
            <a:stCxn id="474" idx="6"/>
            <a:endCxn id="473" idx="3"/>
          </p:cNvCxnSpPr>
          <p:nvPr/>
        </p:nvCxnSpPr>
        <p:spPr>
          <a:xfrm>
            <a:off x="5630987" y="2351675"/>
            <a:ext cx="5259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2" name="Google Shape;482;p29"/>
          <p:cNvCxnSpPr>
            <a:stCxn id="445" idx="6"/>
            <a:endCxn id="442" idx="3"/>
          </p:cNvCxnSpPr>
          <p:nvPr/>
        </p:nvCxnSpPr>
        <p:spPr>
          <a:xfrm>
            <a:off x="2086687" y="3406450"/>
            <a:ext cx="2145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3" name="Google Shape;483;p29"/>
          <p:cNvCxnSpPr>
            <a:stCxn id="446" idx="6"/>
            <a:endCxn id="444" idx="3"/>
          </p:cNvCxnSpPr>
          <p:nvPr/>
        </p:nvCxnSpPr>
        <p:spPr>
          <a:xfrm>
            <a:off x="5630987" y="3406450"/>
            <a:ext cx="11481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 Box 1"/>
          <p:cNvSpPr txBox="1"/>
          <p:nvPr/>
        </p:nvSpPr>
        <p:spPr>
          <a:xfrm>
            <a:off x="1149985" y="1083945"/>
            <a:ext cx="2203450" cy="826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edical Cycle Diagrams Theme by Slidesgo">
  <a:themeElements>
    <a:clrScheme name="Simple Light">
      <a:dk1>
        <a:srgbClr val="2F3E45"/>
      </a:dk1>
      <a:lt1>
        <a:srgbClr val="FFFDFD"/>
      </a:lt1>
      <a:dk2>
        <a:srgbClr val="845460"/>
      </a:dk2>
      <a:lt2>
        <a:srgbClr val="D6B7B5"/>
      </a:lt2>
      <a:accent1>
        <a:srgbClr val="7A8C98"/>
      </a:accent1>
      <a:accent2>
        <a:srgbClr val="A8D0D0"/>
      </a:accent2>
      <a:accent3>
        <a:srgbClr val="0091A1"/>
      </a:accent3>
      <a:accent4>
        <a:srgbClr val="036780"/>
      </a:accent4>
      <a:accent5>
        <a:srgbClr val="E7D2C3"/>
      </a:accent5>
      <a:accent6>
        <a:srgbClr val="FCF5F1"/>
      </a:accent6>
      <a:hlink>
        <a:srgbClr val="2F3E4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1787</Words>
  <Application>WPS Presentation</Application>
  <PresentationFormat>Affichage à l'écran (16:9)</PresentationFormat>
  <Paragraphs>151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Arial</vt:lpstr>
      <vt:lpstr>SimSun</vt:lpstr>
      <vt:lpstr>Wingdings</vt:lpstr>
      <vt:lpstr>Arial</vt:lpstr>
      <vt:lpstr>Poppins</vt:lpstr>
      <vt:lpstr>Karla</vt:lpstr>
      <vt:lpstr>Poppins ExtraBold</vt:lpstr>
      <vt:lpstr>Didact Gothic</vt:lpstr>
      <vt:lpstr>Nunito Light</vt:lpstr>
      <vt:lpstr>Thonburi</vt:lpstr>
      <vt:lpstr>Calibri</vt:lpstr>
      <vt:lpstr>Open Sans</vt:lpstr>
      <vt:lpstr>宋体-简</vt:lpstr>
      <vt:lpstr>Apple Color Emoji</vt:lpstr>
      <vt:lpstr>Microsoft YaHei</vt:lpstr>
      <vt:lpstr>汉仪旗黑</vt:lpstr>
      <vt:lpstr>Arial Unicode MS</vt:lpstr>
      <vt:lpstr>Medical Cycle Diagrams Theme by Slidesgo</vt:lpstr>
      <vt:lpstr>PortFlow AI </vt:lpstr>
      <vt:lpstr>Problématique : Les retards maritimes en Afrique</vt:lpstr>
      <vt:lpstr>Solution : PortFlow AI</vt:lpstr>
      <vt:lpstr>Objectifs du PortFlow AI</vt:lpstr>
      <vt:lpstr>Scénario : Comment fonctionne PortFlow AI</vt:lpstr>
      <vt:lpstr>Business Model – PortFlow AI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Medical Cycle Diagrams Theme</dc:title>
  <dc:creator/>
  <cp:lastModifiedBy>Tutu Rdhy</cp:lastModifiedBy>
  <cp:revision>15</cp:revision>
  <dcterms:created xsi:type="dcterms:W3CDTF">2025-10-27T20:30:25Z</dcterms:created>
  <dcterms:modified xsi:type="dcterms:W3CDTF">2025-10-27T20:30:25Z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604A75EA4BB5B7A5076FFA68B9D8354C_42</vt:lpwstr>
  </property>
  <property fmtid="{D5CDD505-2E9C-101B-9397-08002B2CF9AE}" pid="3" name="KSOProductBuildVer">
    <vt:lpwstr>1033-6.10.1.8197</vt:lpwstr>
  </property>
</Properties>
</file>