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swald Regular"/>
      <p:regular r:id="rId21"/>
      <p:bold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811E66-F5BB-4F45-8D3F-5EC625A9D291}">
  <a:tblStyle styleId="{80811E66-F5BB-4F45-8D3F-5EC625A9D2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swaldRegular-bold.fntdata"/><Relationship Id="rId21" Type="http://schemas.openxmlformats.org/officeDocument/2006/relationships/font" Target="fonts/OswaldRegular-regular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rends.edison.tech/research/airbnb-vs-hotel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b75cb6c1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b75cb6c1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b75cb6c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b75cb6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b75cb6c1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b75cb6c1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b75cb6c1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b75cb6c1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b75cb6c1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b75cb6c1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b75cb6c1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b75cb6c1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Airbnb-vs-hotels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b75cb6c1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b75cb6c1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b75cb6c1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b75cb6c1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b75cb6c1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b75cb6c1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b75cb6c1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b75cb6c1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b75cb6c1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b75cb6c1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b75cb6c1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b75cb6c1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b75cb6c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b75cb6c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3.pn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I buy an AirBnb?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738" y="1536263"/>
            <a:ext cx="2822525" cy="28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Forecast accuracy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dataset:</a:t>
            </a:r>
            <a:r>
              <a:rPr lang="en"/>
              <a:t> </a:t>
            </a:r>
            <a:r>
              <a:rPr lang="en"/>
              <a:t>NYC Airbnb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Test dataset:</a:t>
            </a:r>
            <a:r>
              <a:rPr lang="en"/>
              <a:t> LA Airbnb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MSE train:   </a:t>
            </a:r>
            <a:r>
              <a:rPr b="1" lang="en"/>
              <a:t>5 201.556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MSE test:</a:t>
            </a:r>
            <a:r>
              <a:rPr lang="en"/>
              <a:t>   </a:t>
            </a:r>
            <a:r>
              <a:rPr b="1" lang="en"/>
              <a:t>6 031.005</a:t>
            </a:r>
            <a:endParaRPr b="1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941525"/>
            <a:ext cx="4345714" cy="38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0" y="228600"/>
            <a:ext cx="9101700" cy="4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REVIEWS(norm) ~ Instant_Book + Manhattan + Brooklyn + Rating + APTvsHotel + HOUSEvsHotel + EntireHouse_vs_Shared + Bedrooms</a:t>
            </a:r>
            <a:endParaRPr sz="2000"/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397575" y="12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{80811E66-F5BB-4F45-8D3F-5EC625A9D291}</a:tableStyleId>
              </a:tblPr>
              <a:tblGrid>
                <a:gridCol w="2908700"/>
                <a:gridCol w="1468400"/>
                <a:gridCol w="1233550"/>
                <a:gridCol w="1233475"/>
                <a:gridCol w="1264125"/>
              </a:tblGrid>
              <a:tr h="35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2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</a:t>
                      </a:r>
                      <a:r>
                        <a:rPr b="1" baseline="30000" lang="en" sz="2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r>
                        <a:rPr b="1" lang="en" sz="2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= 0.517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coef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std err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t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P-value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Intercept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-1.5548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-35.590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Instant booking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0.0167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2.143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0.032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Manhattan dum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0.6888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0.012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57.190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Brooklyn dum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0.1721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0.011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15.006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Rating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0.0052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12.292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Apt. vs Hotel dum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-0.2840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0.013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-22.567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House vs Hotel dum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-0.2215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-12.448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Bedrooms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0.3622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61.047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Entire House vs Shared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1.0902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139.036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Factors to Revenue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- 0.231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Positive Revenue Determinants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Bed over Futon and Pull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Condos over Houses and Apartments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and Cleanliness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Negative Revenue Determinants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a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Bathrooms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100" y="242800"/>
            <a:ext cx="2974999" cy="46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Insights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maximally profitable AirBnb would have the following characteristics: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Condominium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Manhattan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Real Bed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Cleanliness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Rooms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gathered data on revenue not profit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 large apartment in Manhattan would bring in a lot of revenue, but the cost of rent on the property would outweigh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future, we would add in rent data to calculate profit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Profit = Airbnb Revenue - Rent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99" y="624500"/>
            <a:ext cx="6005400" cy="38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New York City Airbnb Listings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- Find contributors to AirBnb Revenue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Demographics - Potential Airbnb Hosts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Methodology - Use </a:t>
            </a:r>
            <a:r>
              <a:rPr lang="en"/>
              <a:t>Statistical</a:t>
            </a:r>
            <a:r>
              <a:rPr lang="en"/>
              <a:t> Modeling to find determinants of AirBnb revenue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67950" y="1338725"/>
            <a:ext cx="84393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Determinants of Revenue, by significance </a:t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 Regular"/>
              <a:buAutoNum type="arabicPeriod"/>
            </a:pP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Bed Type</a:t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 Regular"/>
              <a:buAutoNum type="arabicPeriod"/>
            </a:pP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House Type</a:t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 Regular"/>
              <a:buAutoNum type="arabicPeriod"/>
            </a:pP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Cleanliness</a:t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 Regular"/>
              <a:buAutoNum type="arabicPeriod"/>
            </a:pP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Accommodations</a:t>
            </a: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New York Boroughs by Revenue</a:t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 Regular"/>
              <a:buAutoNum type="arabicPeriod"/>
            </a:pP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Manhattan</a:t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 Regular"/>
              <a:buAutoNum type="arabicPeriod"/>
            </a:pP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Queens</a:t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swald Regular"/>
              <a:buAutoNum type="arabicPeriod"/>
            </a:pPr>
            <a:r>
              <a:rPr lang="en" sz="1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Other Boroughs</a:t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38" y="1327425"/>
            <a:ext cx="2089425" cy="75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 flipH="1" rot="10800000">
            <a:off x="728050" y="2730325"/>
            <a:ext cx="71418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/>
          <p:nvPr/>
        </p:nvCxnSpPr>
        <p:spPr>
          <a:xfrm>
            <a:off x="1326100" y="2080150"/>
            <a:ext cx="87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/>
          <p:nvPr/>
        </p:nvCxnSpPr>
        <p:spPr>
          <a:xfrm>
            <a:off x="2810525" y="2779200"/>
            <a:ext cx="15600" cy="13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844" y="3538600"/>
            <a:ext cx="1844975" cy="1153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>
            <a:off x="5049550" y="2019825"/>
            <a:ext cx="7800" cy="7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3328" y="1271950"/>
            <a:ext cx="3400247" cy="69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6497875" y="2747900"/>
            <a:ext cx="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2549" y="3350600"/>
            <a:ext cx="2130651" cy="15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AirBnb Revenue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= </a:t>
            </a:r>
            <a:r>
              <a:rPr lang="en">
                <a:solidFill>
                  <a:srgbClr val="00FF00"/>
                </a:solidFill>
              </a:rPr>
              <a:t>Price</a:t>
            </a:r>
            <a:r>
              <a:rPr lang="en"/>
              <a:t> * Occupancy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Occupancy Rate = Days occupied / Days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Days occupied = Number of Stays * </a:t>
            </a:r>
            <a:r>
              <a:rPr lang="en">
                <a:solidFill>
                  <a:srgbClr val="FF0000"/>
                </a:solidFill>
              </a:rPr>
              <a:t>Average L</a:t>
            </a:r>
            <a:r>
              <a:rPr lang="en">
                <a:solidFill>
                  <a:srgbClr val="FF0000"/>
                </a:solidFill>
              </a:rPr>
              <a:t>ength of Stay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Number of Stays = </a:t>
            </a:r>
            <a:r>
              <a:rPr lang="en">
                <a:solidFill>
                  <a:srgbClr val="00FF00"/>
                </a:solidFill>
              </a:rPr>
              <a:t>Review Quantity</a:t>
            </a:r>
            <a:r>
              <a:rPr lang="en"/>
              <a:t> / </a:t>
            </a:r>
            <a:r>
              <a:rPr lang="en">
                <a:solidFill>
                  <a:srgbClr val="FF0000"/>
                </a:solidFill>
              </a:rPr>
              <a:t>Rate of Reviews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</a:rPr>
              <a:t>Variables dropped due to </a:t>
            </a:r>
            <a:r>
              <a:rPr lang="en" sz="2000">
                <a:solidFill>
                  <a:schemeClr val="dk1"/>
                </a:solidFill>
              </a:rPr>
              <a:t>multicollinearity</a:t>
            </a:r>
            <a:r>
              <a:rPr lang="en" sz="2000">
                <a:solidFill>
                  <a:schemeClr val="dk1"/>
                </a:solidFill>
              </a:rPr>
              <a:t>:  Number of Beds, Reviews by categories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</a:rPr>
              <a:t>Variables dropped due to missing values: Availability_365,  </a:t>
            </a:r>
            <a:r>
              <a:rPr lang="en" sz="2000">
                <a:solidFill>
                  <a:schemeClr val="dk1"/>
                </a:solidFill>
              </a:rPr>
              <a:t>Neighbourhood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</a:rPr>
              <a:t>Removed outliers from price (5%) and reviews per month (15%) data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Char char="●"/>
            </a:pPr>
            <a:r>
              <a:rPr lang="en" sz="2000">
                <a:solidFill>
                  <a:schemeClr val="dk1"/>
                </a:solidFill>
              </a:rPr>
              <a:t>Categorical Variables with counts of less than 100 were removed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2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verage"/>
                <a:ea typeface="Average"/>
                <a:cs typeface="Average"/>
                <a:sym typeface="Average"/>
              </a:rPr>
              <a:t>Final Price Model</a:t>
            </a: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0" y="1152475"/>
            <a:ext cx="91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PRICE</a:t>
            </a:r>
            <a:r>
              <a:rPr b="1" lang="en" sz="2400">
                <a:solidFill>
                  <a:schemeClr val="dk1"/>
                </a:solidFill>
              </a:rPr>
              <a:t> ~ Sq_feet + Manhattan + EntireHouse_vs_Shared + Bedrooms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692800" y="19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{80811E66-F5BB-4F45-8D3F-5EC625A9D291}</a:tableStyleId>
              </a:tblPr>
              <a:tblGrid>
                <a:gridCol w="2169125"/>
                <a:gridCol w="1558125"/>
                <a:gridCol w="1384825"/>
                <a:gridCol w="1339200"/>
                <a:gridCol w="1156850"/>
              </a:tblGrid>
              <a:tr h="692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24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</a:t>
                      </a:r>
                      <a:r>
                        <a:rPr b="1" baseline="30000" lang="en" sz="24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r>
                        <a:rPr lang="en" sz="24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= 0.457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oef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td err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P-value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Intercept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43.4387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7.413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Square feet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0.0256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3.784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Manhattan dum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32.176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5.900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5.454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Entire House dum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73.0694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6.471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11.292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Bedrooms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19.8412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4.469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4.439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Model Characteristics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75" y="1376375"/>
            <a:ext cx="4308825" cy="32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200" y="1366725"/>
            <a:ext cx="4266101" cy="331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