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98B80D-2059-4D09-BA69-F725EF96D744}">
  <a:tblStyle styleId="{C898B80D-2059-4D09-BA69-F725EF96D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662b84f6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662b84f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6aa85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6aa85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c824a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c824a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662b84f6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662b84f6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662b84f6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662b84f6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662b84f6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662b84f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662b84f6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662b84f6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662b84f6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662b84f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662b84f6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662b84f6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662b84f6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662b84f6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662b84f6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662b84f6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303800" y="750975"/>
            <a:ext cx="70305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434343"/>
                </a:solidFill>
              </a:rPr>
              <a:t>C</a:t>
            </a:r>
            <a:r>
              <a:rPr b="1" lang="en" sz="5500">
                <a:solidFill>
                  <a:srgbClr val="434343"/>
                </a:solidFill>
              </a:rPr>
              <a:t>ar Accident Severity </a:t>
            </a:r>
            <a:r>
              <a:rPr b="1" lang="en" sz="5500">
                <a:solidFill>
                  <a:srgbClr val="434343"/>
                </a:solidFill>
              </a:rPr>
              <a:t>Classification</a:t>
            </a:r>
            <a:endParaRPr b="1" sz="55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27600" y="3803050"/>
            <a:ext cx="7030500" cy="12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Askhat Yktybaev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Flatiron School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XGBoost model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83.12%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Important factors: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Vehicle type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25" y="1259400"/>
            <a:ext cx="4732300" cy="373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2"/>
          <p:cNvGraphicFramePr/>
          <p:nvPr/>
        </p:nvGraphicFramePr>
        <p:xfrm>
          <a:off x="183425" y="144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/>
                <a:gridCol w="1081100"/>
                <a:gridCol w="1037125"/>
                <a:gridCol w="971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Conclusions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947450"/>
            <a:ext cx="85206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can predict severity of accident with </a:t>
            </a:r>
            <a:r>
              <a:rPr b="1" lang="en"/>
              <a:t>83.12% accuracy.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Factors that contribute:</a:t>
            </a:r>
            <a:endParaRPr b="1" u="sng"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Male drivers dominate in serious accidents (&gt;70%);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People in 19-35 age range, considered as a risk group;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Fatal car accidents happen 2.4 times more in Rural area than in Urban;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Majority of accidents occur in good weather conditions;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Fatal car accidents tend to happen on roads with higher speed limits.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ASKED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85875"/>
            <a:ext cx="85206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Q1: Can we predict (</a:t>
            </a:r>
            <a:r>
              <a:rPr lang="en" sz="2800">
                <a:solidFill>
                  <a:schemeClr val="dk1"/>
                </a:solidFill>
              </a:rPr>
              <a:t>classify</a:t>
            </a:r>
            <a:r>
              <a:rPr lang="en" sz="2800">
                <a:solidFill>
                  <a:schemeClr val="dk1"/>
                </a:solidFill>
              </a:rPr>
              <a:t>) serious and fatal car accidents?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Q2: </a:t>
            </a:r>
            <a:r>
              <a:rPr lang="en" sz="2800">
                <a:solidFill>
                  <a:schemeClr val="dk1"/>
                </a:solidFill>
              </a:rPr>
              <a:t>What factors or conditions contribute to severity of car accidents?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8332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etailed road safety data about the circumstances of personal injury road accidents in UK in 2018, published by central government of UK.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TARGET</a:t>
            </a:r>
            <a:r>
              <a:rPr lang="en"/>
              <a:t> </a:t>
            </a:r>
            <a:r>
              <a:rPr b="1" lang="en"/>
              <a:t>Variable</a:t>
            </a:r>
            <a:r>
              <a:rPr lang="en"/>
              <a:t>: Accident_Severity (Slight, Serious, Fatal)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More than 30 variables, describing Types and Number of vehicles involved, Consequential casualties, Age, Sex, Speed limits, Road &amp; Weather Conditions,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Source: https://data.gov.uk/dataset/cb7ae6f0-4be6-4935-9277-47e5ce24a11f/road-safety-data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8332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EDA showed: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TARGET Variable imbalance problem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highly correlates with ‘Casualty_Severity’ variable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Visualisation: high impact of some </a:t>
            </a:r>
            <a:r>
              <a:rPr lang="en"/>
              <a:t>FEATURES:</a:t>
            </a:r>
            <a:r>
              <a:rPr lang="en"/>
              <a:t> Urban_vs_Rural Area, Road_Surface_Conditions, Age_Band, Sex, Speed limits, Weather Conditions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and Feature Engineering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07250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Dropped missing values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Removed highly correlated variable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Combined two classes (Serious and Fatal) into one (Serious) due to presence of significant imbalance and to simplify classification (New Target D</a:t>
            </a:r>
            <a:r>
              <a:rPr lang="en" sz="2400">
                <a:solidFill>
                  <a:schemeClr val="dk1"/>
                </a:solidFill>
              </a:rPr>
              <a:t>ummy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Applied different types of resampling to avoid highly umbalanced data problem (</a:t>
            </a:r>
            <a:r>
              <a:rPr lang="en" sz="2400">
                <a:solidFill>
                  <a:schemeClr val="dk1"/>
                </a:solidFill>
              </a:rPr>
              <a:t>SMOTE - </a:t>
            </a:r>
            <a:r>
              <a:rPr lang="en" sz="2400">
                <a:solidFill>
                  <a:schemeClr val="dk1"/>
                </a:solidFill>
              </a:rPr>
              <a:t>best performance)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6592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accuracy:</a:t>
            </a:r>
            <a:r>
              <a:rPr lang="en"/>
              <a:t> </a:t>
            </a:r>
            <a:r>
              <a:rPr b="1" lang="en"/>
              <a:t>77.61% (</a:t>
            </a:r>
            <a:r>
              <a:rPr lang="en"/>
              <a:t>accuracy that could be achieved by always predicting the most frequent class - “Slight” Car </a:t>
            </a:r>
            <a:r>
              <a:rPr lang="en"/>
              <a:t>Accident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Logistic regression </a:t>
            </a:r>
            <a:r>
              <a:rPr b="1" lang="en"/>
              <a:t>accuracy (First model/no SMOTE)</a:t>
            </a:r>
            <a:r>
              <a:rPr b="1" lang="en"/>
              <a:t>:  77.66%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XGBoost predictions</a:t>
            </a:r>
            <a:r>
              <a:rPr lang="en"/>
              <a:t> </a:t>
            </a:r>
            <a:r>
              <a:rPr b="1" lang="en"/>
              <a:t>accuracy (First model/no SMOTE): 78.63%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75200" y="65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SMOTE resampling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20000"/>
            <a:ext cx="2331600" cy="4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Still Imbalanced Data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SMOTE (Synthetic Minority Oversampling TEchnique) consists of synthesizing elements for the minority class, based on those that already exist. It works randomly picking a point from the minority class and computing the k-nearest neighbors for this point. The synthetic points are added between the chosen point and its neighbors.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820000"/>
            <a:ext cx="5563950" cy="4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model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78.12%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Important factors: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Vehicle type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Causality class(Pedestrian, Driver, Passenger)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83425" y="144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/>
                <a:gridCol w="1081100"/>
                <a:gridCol w="1037125"/>
                <a:gridCol w="971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350" y="1369275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151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r>
              <a:rPr b="1" lang="en"/>
              <a:t> model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61125"/>
            <a:ext cx="34908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72.01%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Important factors: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Vehicle type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183425" y="144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{C898B80D-2059-4D09-BA69-F725EF96D744}</a:tableStyleId>
              </a:tblPr>
              <a:tblGrid>
                <a:gridCol w="795175"/>
                <a:gridCol w="1081100"/>
                <a:gridCol w="1037125"/>
                <a:gridCol w="971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350" y="1369275"/>
            <a:ext cx="4771249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