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n Li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3"/>
    <p:restoredTop sz="84014"/>
  </p:normalViewPr>
  <p:slideViewPr>
    <p:cSldViewPr snapToGrid="0" snapToObjects="1">
      <p:cViewPr>
        <p:scale>
          <a:sx n="101" d="100"/>
          <a:sy n="101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B2BAA-FB1E-2B45-96E0-CD342982CD3E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668E-6370-7C48-A811-E8D01983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seconds: </a:t>
            </a:r>
          </a:p>
          <a:p>
            <a:r>
              <a:rPr lang="en-US" dirty="0"/>
              <a:t>Vertical take-off about how music is so prevalent in our lives and how we are all so passionate about it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Make a quick joke about 42K minutes listened in a year (that’s like a Month in the year) and questionable tastes…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668E-6370-7C48-A811-E8D01983C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minute:</a:t>
            </a:r>
          </a:p>
          <a:p>
            <a:endParaRPr lang="en-US" dirty="0"/>
          </a:p>
          <a:p>
            <a:r>
              <a:rPr lang="en-US" dirty="0"/>
              <a:t>Music Industry is growing tremendously and is huge (Spotify has over 100 million subscribers!!)</a:t>
            </a:r>
          </a:p>
          <a:p>
            <a:r>
              <a:rPr lang="en-US" dirty="0"/>
              <a:t>We think this project could affect plenty of points of the chain: from creation to portfolio management, to advertising to festival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668E-6370-7C48-A811-E8D01983C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1.5 minutes:</a:t>
            </a:r>
          </a:p>
          <a:p>
            <a:r>
              <a:rPr lang="en-US" dirty="0"/>
              <a:t>No clean dataset available…</a:t>
            </a:r>
          </a:p>
          <a:p>
            <a:r>
              <a:rPr lang="en-US" dirty="0"/>
              <a:t>A lot of of our work has been gathering all the data and putting it altogether.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668E-6370-7C48-A811-E8D01983C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30sec/1minute:</a:t>
            </a:r>
          </a:p>
          <a:p>
            <a:endParaRPr lang="en-US" dirty="0"/>
          </a:p>
          <a:p>
            <a:r>
              <a:rPr lang="en-US" dirty="0"/>
              <a:t>Quickly talk about class imbalance and how SMOTE allows for oversampling managing class imbalance because otherwise, it would just be our baseline…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668E-6370-7C48-A811-E8D01983C5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30sec/1minute: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668E-6370-7C48-A811-E8D01983C5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334F-860E-E14A-A7CE-3E230A2C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577BB-E214-AD43-9BAC-A5F3B5663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10B5-AD58-A048-A36B-B83D67F1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8F54-DD56-2546-A4E1-8525D769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3D2A-5CA1-CA46-810C-FEF33876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55B0-DE31-A44E-AF6F-56A1FC71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FC8C-645F-EC46-9123-DB1B8A6E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6A19-BDDD-BB4D-BE0B-CC9533E1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E5E7-BBEA-A648-8864-A8A8BD24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2EE2-44EA-6940-AF81-B40C72BE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12132-26D6-4040-9802-DF562247F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1D57F-14F9-0441-B3DE-A12D93111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56BD-17D1-D643-BDED-17F13969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9EA0-E42E-6047-9A47-F00ED22A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A4F6-3B96-114F-A1F8-DD61EFD4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4F96-C83F-5D46-8C39-7645860B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4D2-DD5A-6346-94D2-44204EC1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ED6F-5D3D-8D47-A3CD-05A04955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8639-445F-8643-A4D6-8CBEA906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A69C-DE67-5E41-AB1E-AD675C00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4DD9-D773-4E4F-ACB8-094A01A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37BF-4905-7A4D-80EB-BC405657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17C9-60F9-CC4B-95A3-014CCAA0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98AC-28B0-514A-872A-6DE386F9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1AC4-F718-9C4D-A9FB-F5F99289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7F1B-C4BB-3542-8F3B-FB16E5D1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0402-097E-6C4A-BF3C-6EDBF26D3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6CE0A-A91E-EF4B-B3A7-344BB4BB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F6DC2-1FFF-A145-A4E2-D9FF9F14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5EC1-0B57-3C49-B50F-29243764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233D-8F37-AA46-8BA2-55B3C266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56E0-17F0-D04A-B07C-D53AA4CA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7A17F-E0BF-5D46-A6AA-39A89749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8BA89-621B-6C42-BC6B-017653B5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0A462-6732-174B-969A-AD47204A4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145D0-4711-944E-B96B-8A226482C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CB813-6005-B84B-B519-C7FD73CE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01E9-6A71-C043-9897-EA4818B4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6ADEB-642A-9B43-A2C5-FD53BB6D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38D3-4902-4043-BC2A-75A5C7B1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F337A-047F-3C48-B7F6-7A64DCA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92C59-4685-1C42-B3C9-47A2DF28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385F3-1760-1547-AE0B-2A35C0E3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9EE60-362B-E24A-A6DD-AAF594A8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3981A-2D58-F740-B0B0-410C73C0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68B0-A83C-4B4F-B3E7-B10F7E0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CE72-A1DA-634A-8A13-4E087AFE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1C04-A25F-6D45-AC40-6096FEE2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A025-1179-5F40-923B-0962427F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3998-799B-FE4F-A333-88F91763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E3A5A-63D1-BB42-A6B7-2C8FC034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B992-920C-D943-A8EC-CC7A97D8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D4F6-C1C8-EE44-A24D-3159985B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6EFD9-7200-544D-A4D6-988AAAFA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35A4D-C56E-CE4A-A480-CA60036F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35CDB-30EC-C74B-995F-8912B462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60D5-3864-4241-9B4C-7D272F3B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34B7-3324-6C41-847F-8900059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1F3BA-9D34-3044-BF4F-933DEEF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2ADD-B2E2-D84F-B449-B3D7DA78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5A58-6294-774C-819F-7D0801FF9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53E4-52AB-4A44-B151-811E3A74000D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EE8F-EC83-374A-A2D9-1561E530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F3B7-6390-6B43-A3DA-9381C207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A690-28D4-464B-8160-95EFFB7E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F804-F4CC-B640-960D-B81638385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Predicting Billboard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C3233-A90A-B54C-B505-355B6D0C0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Youssef </a:t>
            </a:r>
            <a:r>
              <a:rPr lang="en-US" sz="3600" dirty="0" err="1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Lazrak</a:t>
            </a:r>
            <a:endParaRPr lang="en-US" sz="36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  <a:p>
            <a:r>
              <a:rPr lang="en-US" sz="36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Owen Liu</a:t>
            </a:r>
          </a:p>
          <a:p>
            <a:r>
              <a:rPr lang="en-US" sz="36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Ilias Miraoui</a:t>
            </a:r>
          </a:p>
          <a:p>
            <a:r>
              <a:rPr lang="en-US" sz="36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Sophie </a:t>
            </a:r>
            <a:r>
              <a:rPr lang="en-US" sz="3600" dirty="0" err="1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Pealat</a:t>
            </a:r>
            <a:endParaRPr lang="en-US" sz="36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  <a:p>
            <a:r>
              <a:rPr lang="en-US" sz="36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Jacques-Olivier </a:t>
            </a:r>
            <a:r>
              <a:rPr lang="en-US" sz="3600" dirty="0" err="1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Weulassagou</a:t>
            </a:r>
            <a:endParaRPr lang="en-US" sz="36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1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BBB5-666E-7B42-B650-D92F44A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Music in our Lives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66E7-D1F1-014E-A8E7-0245A289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42" y="2681174"/>
            <a:ext cx="5605358" cy="2462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According to the IFPI 2019 Music Report: 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On average, people are spending around 18 hours a week listening to music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54% of respondents say they love or are fanatical about music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</p:txBody>
      </p:sp>
      <p:pic>
        <p:nvPicPr>
          <p:cNvPr id="6" name="Google Shape;64;p14">
            <a:extLst>
              <a:ext uri="{FF2B5EF4-FFF2-40B4-BE49-F238E27FC236}">
                <a16:creationId xmlns:a16="http://schemas.microsoft.com/office/drawing/2014/main" id="{C49B1AE9-8ABF-9743-B8C7-6F259BDE18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103" y="1331642"/>
            <a:ext cx="5185167" cy="5161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3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A4A57222-EB70-3840-A1A8-0439369017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545" y="1697952"/>
            <a:ext cx="5361710" cy="417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4BBB5-666E-7B42-B650-D92F44A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Potential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66E7-D1F1-014E-A8E7-0245A289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2598072"/>
            <a:ext cx="6636328" cy="2462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Predicting Music’s popularity could help: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Influence Music Creation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Improve Record Companies’ Portfolio Management 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Optimize Advertising Spend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Influence Festival Organization</a:t>
            </a:r>
          </a:p>
        </p:txBody>
      </p:sp>
      <p:cxnSp>
        <p:nvCxnSpPr>
          <p:cNvPr id="7" name="Google Shape;73;p15">
            <a:extLst>
              <a:ext uri="{FF2B5EF4-FFF2-40B4-BE49-F238E27FC236}">
                <a16:creationId xmlns:a16="http://schemas.microsoft.com/office/drawing/2014/main" id="{2FBDC5B9-C747-6948-ACEB-73BBDBEEB0FD}"/>
              </a:ext>
            </a:extLst>
          </p:cNvPr>
          <p:cNvCxnSpPr>
            <a:cxnSpLocks/>
          </p:cNvCxnSpPr>
          <p:nvPr/>
        </p:nvCxnSpPr>
        <p:spPr>
          <a:xfrm flipV="1">
            <a:off x="7348451" y="2593576"/>
            <a:ext cx="3574473" cy="8811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4764D4B0-58F6-F04E-93CF-0350E1566FBE}"/>
              </a:ext>
            </a:extLst>
          </p:cNvPr>
          <p:cNvSpPr txBox="1"/>
          <p:nvPr/>
        </p:nvSpPr>
        <p:spPr>
          <a:xfrm>
            <a:off x="10270920" y="2120804"/>
            <a:ext cx="1357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Neutraface Slab Text Book" panose="02060503020205020402" pitchFamily="18" charset="-128"/>
                <a:ea typeface="Neutraface Slab Text Book" panose="02060503020205020402" pitchFamily="18" charset="-128"/>
                <a:cs typeface="Roboto"/>
                <a:sym typeface="Roboto"/>
              </a:rPr>
              <a:t>$9.8 billion</a:t>
            </a:r>
            <a:endParaRPr sz="2400" b="1" dirty="0">
              <a:solidFill>
                <a:srgbClr val="0000FF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5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591598-ECFC-FE42-BDFF-EF5247D4DDF0}"/>
              </a:ext>
            </a:extLst>
          </p:cNvPr>
          <p:cNvSpPr/>
          <p:nvPr/>
        </p:nvSpPr>
        <p:spPr>
          <a:xfrm>
            <a:off x="0" y="4056611"/>
            <a:ext cx="1219200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4BBB5-666E-7B42-B650-D92F44A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66E7-D1F1-014E-A8E7-0245A289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1634841"/>
            <a:ext cx="11208328" cy="24621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Billboard : Billboard charts from 1998 to 2019  (100 songs/chart)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Spotify API  : internal characteristics of songs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RIAA website : song certifications history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Google Trends : popularity of the artist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28 variables : 8 categorical, 20 continuous</a:t>
            </a:r>
          </a:p>
        </p:txBody>
      </p:sp>
      <p:pic>
        <p:nvPicPr>
          <p:cNvPr id="10" name="Google Shape;82;p16">
            <a:extLst>
              <a:ext uri="{FF2B5EF4-FFF2-40B4-BE49-F238E27FC236}">
                <a16:creationId xmlns:a16="http://schemas.microsoft.com/office/drawing/2014/main" id="{9E21FCD9-ECD7-FB43-A924-57CF6DBA03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9191" y="4670505"/>
            <a:ext cx="2360400" cy="15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3;p16">
            <a:extLst>
              <a:ext uri="{FF2B5EF4-FFF2-40B4-BE49-F238E27FC236}">
                <a16:creationId xmlns:a16="http://schemas.microsoft.com/office/drawing/2014/main" id="{DCBAE7C3-9057-7D48-B0A7-431152F7CB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3181" t="11987" r="9865"/>
          <a:stretch/>
        </p:blipFill>
        <p:spPr>
          <a:xfrm>
            <a:off x="5090843" y="4647771"/>
            <a:ext cx="2589949" cy="166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4;p16">
            <a:extLst>
              <a:ext uri="{FF2B5EF4-FFF2-40B4-BE49-F238E27FC236}">
                <a16:creationId xmlns:a16="http://schemas.microsoft.com/office/drawing/2014/main" id="{4B1ABD2B-BC11-594C-BC12-FA9165FDC05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334" y="5650444"/>
            <a:ext cx="2862100" cy="7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5;p16">
            <a:extLst>
              <a:ext uri="{FF2B5EF4-FFF2-40B4-BE49-F238E27FC236}">
                <a16:creationId xmlns:a16="http://schemas.microsoft.com/office/drawing/2014/main" id="{4161A002-A829-4246-97FC-C36E429B2A1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443" b="19797"/>
          <a:stretch/>
        </p:blipFill>
        <p:spPr>
          <a:xfrm>
            <a:off x="1182409" y="4387145"/>
            <a:ext cx="2589949" cy="109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13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BBB5-666E-7B42-B650-D92F44A1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Logistic Regression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39B86-5C34-E748-97BA-80C92317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77" y="1014357"/>
            <a:ext cx="4152070" cy="27680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D4C5D8-93E9-6C4B-BC44-124953CB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600200"/>
            <a:ext cx="6491827" cy="25526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Split the Data 80/20 (6287/1602) 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Predicting 1 if the song reaches the top 10, 0 otherwise 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Despite attempting undersampling  and oversampling, results are still mitigated in our attempt to maximize precision: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With a threshold of p=0.7 for test set:</a:t>
            </a: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[1506, 0] </a:t>
            </a: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[ 92   , 4]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Potential solutions: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Attempt more complex models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Attempt PCA to avoid overfitting on more complex methods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Try to Predict a larger “Top” (Top 25? Top 50?)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0D473E-19BE-CB42-ABD3-22830769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876" y="3968855"/>
            <a:ext cx="4152071" cy="27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4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BBB5-666E-7B42-B650-D92F44A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The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66E7-D1F1-014E-A8E7-0245A289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2598072"/>
            <a:ext cx="11391208" cy="24621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Include data from Google Trend : train model + predictions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Additional Variable selection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Principal Component Analysis for Complex Models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Run additional models to improve performance (CART, RF, Boosting, Neural Network) </a:t>
            </a:r>
          </a:p>
          <a:p>
            <a:r>
              <a:rPr lang="en-US" sz="2400" dirty="0">
                <a:solidFill>
                  <a:schemeClr val="bg1"/>
                </a:solidFill>
                <a:latin typeface="Neutraface Slab Text Book" panose="02060503020205020402" pitchFamily="18" charset="-128"/>
                <a:ea typeface="Neutraface Slab Text Book" panose="02060503020205020402" pitchFamily="18" charset="-128"/>
              </a:rPr>
              <a:t>Is inference possible?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Neutraface Slab Text Book" panose="02060503020205020402" pitchFamily="18" charset="-128"/>
              <a:ea typeface="Neutraface Slab Text Book" panose="02060503020205020402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0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6751</TotalTime>
  <Words>408</Words>
  <Application>Microsoft Macintosh PowerPoint</Application>
  <PresentationFormat>Widescreen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Neutraface Slab Text Book</vt:lpstr>
      <vt:lpstr>Arial</vt:lpstr>
      <vt:lpstr>Calibri</vt:lpstr>
      <vt:lpstr>Calibri Light</vt:lpstr>
      <vt:lpstr>Office Theme</vt:lpstr>
      <vt:lpstr>Predicting Billboard Performance</vt:lpstr>
      <vt:lpstr>Music in our Lives</vt:lpstr>
      <vt:lpstr>Potential Impacts</vt:lpstr>
      <vt:lpstr>Sources of Data</vt:lpstr>
      <vt:lpstr>Logistic Regression</vt:lpstr>
      <vt:lpstr>The 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Redefining Privacy for Artists</dc:title>
  <dc:creator>Ilias Miraoui</dc:creator>
  <cp:lastModifiedBy>Ilias Miraoui</cp:lastModifiedBy>
  <cp:revision>35</cp:revision>
  <cp:lastPrinted>2019-12-10T05:51:06Z</cp:lastPrinted>
  <dcterms:created xsi:type="dcterms:W3CDTF">2019-11-08T18:58:45Z</dcterms:created>
  <dcterms:modified xsi:type="dcterms:W3CDTF">2019-12-10T05:52:23Z</dcterms:modified>
</cp:coreProperties>
</file>