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verton Gomes" initials="WG" lastIdx="1" clrIdx="0">
    <p:extLst>
      <p:ext uri="{19B8F6BF-5375-455C-9EA6-DF929625EA0E}">
        <p15:presenceInfo xmlns:p15="http://schemas.microsoft.com/office/powerpoint/2012/main" userId="d23904a132a03e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17T11:51:36.303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A4492-1CF7-5748-03F1-4442F673F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C04441-4E2A-17F3-48A3-80691A6A7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B8953B-D927-EFA8-E4EF-694CCFC1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BD2C2-CAA9-651F-ED88-8C9F30D8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2870DA-FB97-B652-1521-67355E7D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34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1C581-65F3-DE45-1363-4329A8A5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07F4BA-4C36-85BC-68CA-1B8F461C5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8CF6D-07C6-35B9-4F9D-84AB1DA3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955C8C-E1BA-9AA6-7BDC-CA6A6798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E7EC9-3F1D-BAE6-A91E-8ABEE26E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29412D-2FEA-71AF-C05E-0908F6589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03FA5-B832-7DDD-D730-75052BB3F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13A09-D887-566B-C5AB-159C65D8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F715EC-F61B-0F1D-EE1C-E6F0361E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BF3C0E-D7D7-A8C8-CB5F-18E7CB83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75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0F7BD-32B4-4318-BD26-D2AC4A23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4F9BC-E14F-7844-70A0-8933147E3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AC43-35AC-8516-78A0-1D49FEA6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466624-E70E-2137-D40A-5B299E2E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087609-823E-3574-0334-AA1FB62F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71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035DC-BBE3-C212-0E1D-5481DB40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71CDA8-028F-C33F-C065-22DFA764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2DD01-D2AB-4497-34CB-7218C0A5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F19DC-4D6D-6CF8-8FF6-F51F2460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8B1E76-2B31-C17D-C051-4B799882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37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04B21-FA4B-7CCB-BF26-21B2B12D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25599-708A-356D-43BF-1CCB607AB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7B144-2122-00B3-FD6E-E574E42A3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D6558D-641E-D8FC-7F28-768F0C99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923D92-1CAF-AF9D-C576-2D85029F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C16792-D622-3DB7-4E5C-7A768BAA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06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E96D2-27B5-F0F5-EC1D-ABCC60E1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E6FC0E-D484-A75A-1484-C28D0DFD4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C24899-4E28-08FC-41E6-6E481B68E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7F658F-9A3A-437A-F9DC-D513F5F66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A382F2-3D55-BE17-D322-8CAC385B2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701C10-6F4D-793C-14C5-D7641C06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E0E167-5CD1-AD36-9F40-91B0A9F5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31F2A7-E7DB-AFCF-0B7E-A810B58C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79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EFB20-9FE7-E762-EED1-5918084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EC559B-4CB7-F6AF-4D8E-27711412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6B88D6-08F9-F204-2312-13753207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031317-F116-BE51-0971-3CC22C3E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70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6A55A6-3920-1185-6026-DC7BA131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AB6D45-7883-7A80-FCE2-1B22E4BD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EEE02A-7215-4BCC-E1D2-853932E1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95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D0D63-D94C-6FF2-56E3-3858CFEB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D2042-C54B-8D75-32D1-81EBA3F4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4968D5-135C-DBB7-B2CA-B51D1B6A1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F675F5-AF03-4BD3-4DDD-8EBD70C0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6D1041-10D2-050E-E7D3-8A953C64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16058B-7535-AF69-65F5-5542AF96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61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B43F9-56F3-982D-721C-8A7E4998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34EF77-935E-188D-A636-F9E6C6226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8CC5E-51B9-2D46-AFE3-D0291B590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6C48A4-3FB1-2FA2-B71A-876108E4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1CDA45-4071-E1E2-F92F-CC01F4A0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CFCE88-C6FA-D4D8-6B6A-F2D22646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58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0AD2A7-DF75-81ED-C4CC-0E9F447C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991E5D-7CED-0E04-2701-FE670A82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1185E2-DC8A-41DF-7E99-24EFB0226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1883E-385E-4133-94FE-71A915F66651}" type="datetimeFigureOut">
              <a:rPr lang="pt-BR" smtClean="0"/>
              <a:t>17/11/2022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7987EC-D978-A9DB-F078-4F0FD01B8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2AF2B5-4013-08F7-C48B-51998A261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213A-536C-4B4A-B0D7-5704717BEE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67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7D49C17-5ECA-3DE9-6B4D-590E1543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5" y="699052"/>
            <a:ext cx="4557712" cy="23238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EB4858-020D-0183-95AA-16334ABA7A3C}"/>
              </a:ext>
            </a:extLst>
          </p:cNvPr>
          <p:cNvSpPr txBox="1"/>
          <p:nvPr/>
        </p:nvSpPr>
        <p:spPr>
          <a:xfrm>
            <a:off x="331305" y="329720"/>
            <a:ext cx="476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Tale 1 –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genotypes</a:t>
            </a:r>
            <a:r>
              <a:rPr lang="pt-BR" dirty="0"/>
              <a:t> </a:t>
            </a:r>
            <a:r>
              <a:rPr lang="pt-BR" dirty="0" err="1"/>
              <a:t>evalueted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year</a:t>
            </a:r>
            <a:r>
              <a:rPr lang="pt-BR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09FD1A8-68D9-F473-7AE6-2A76216E4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190" y="1391478"/>
            <a:ext cx="7574687" cy="499607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EE0BAA0-ABAD-BA67-127B-F498EFE6FE16}"/>
              </a:ext>
            </a:extLst>
          </p:cNvPr>
          <p:cNvSpPr txBox="1"/>
          <p:nvPr/>
        </p:nvSpPr>
        <p:spPr>
          <a:xfrm>
            <a:off x="5398016" y="722100"/>
            <a:ext cx="677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Figure 1 – </a:t>
            </a:r>
            <a:r>
              <a:rPr lang="pt-BR" dirty="0" err="1"/>
              <a:t>Boxplot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BLUPs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traits </a:t>
            </a:r>
            <a:r>
              <a:rPr lang="pt-BR" dirty="0" err="1"/>
              <a:t>evaluated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mixed</a:t>
            </a:r>
            <a:r>
              <a:rPr lang="pt-BR" dirty="0"/>
              <a:t> models in four Years.</a:t>
            </a:r>
          </a:p>
        </p:txBody>
      </p:sp>
    </p:spTree>
    <p:extLst>
      <p:ext uri="{BB962C8B-B14F-4D97-AF65-F5344CB8AC3E}">
        <p14:creationId xmlns:p14="http://schemas.microsoft.com/office/powerpoint/2010/main" val="427269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AAE43BE-A5A9-29E1-A6AC-4F948C9CE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46289"/>
              </p:ext>
            </p:extLst>
          </p:nvPr>
        </p:nvGraphicFramePr>
        <p:xfrm>
          <a:off x="684681" y="1104369"/>
          <a:ext cx="5377070" cy="1097280"/>
        </p:xfrm>
        <a:graphic>
          <a:graphicData uri="http://schemas.openxmlformats.org/drawingml/2006/table">
            <a:tbl>
              <a:tblPr/>
              <a:tblGrid>
                <a:gridCol w="2688535">
                  <a:extLst>
                    <a:ext uri="{9D8B030D-6E8A-4147-A177-3AD203B41FA5}">
                      <a16:colId xmlns:a16="http://schemas.microsoft.com/office/drawing/2014/main" val="3798768555"/>
                    </a:ext>
                  </a:extLst>
                </a:gridCol>
                <a:gridCol w="2688535">
                  <a:extLst>
                    <a:ext uri="{9D8B030D-6E8A-4147-A177-3AD203B41FA5}">
                      <a16:colId xmlns:a16="http://schemas.microsoft.com/office/drawing/2014/main" val="3513142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0" dirty="0" err="1">
                          <a:solidFill>
                            <a:srgbClr val="222222"/>
                          </a:solidFill>
                          <a:effectLst/>
                        </a:rPr>
                        <a:t>Number</a:t>
                      </a:r>
                      <a:r>
                        <a:rPr lang="pt-BR" b="0" dirty="0">
                          <a:solidFill>
                            <a:srgbClr val="222222"/>
                          </a:solidFill>
                          <a:effectLst/>
                        </a:rPr>
                        <a:t> </a:t>
                      </a:r>
                      <a:r>
                        <a:rPr lang="pt-BR" b="0" dirty="0" err="1">
                          <a:solidFill>
                            <a:srgbClr val="222222"/>
                          </a:solidFill>
                          <a:effectLst/>
                        </a:rPr>
                        <a:t>of</a:t>
                      </a:r>
                      <a:r>
                        <a:rPr lang="pt-BR" b="0" dirty="0">
                          <a:solidFill>
                            <a:srgbClr val="222222"/>
                          </a:solidFill>
                          <a:effectLst/>
                        </a:rPr>
                        <a:t> Clones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>
                          <a:solidFill>
                            <a:srgbClr val="222222"/>
                          </a:solidFill>
                          <a:effectLst/>
                        </a:rPr>
                        <a:t>Number of markers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037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solidFill>
                            <a:srgbClr val="222222"/>
                          </a:solidFill>
                          <a:effectLst/>
                        </a:rPr>
                        <a:t>414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222222"/>
                          </a:solidFill>
                          <a:effectLst/>
                        </a:rPr>
                        <a:t>27045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572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222222"/>
                          </a:solidFill>
                          <a:effectLst/>
                        </a:rPr>
                        <a:t>414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E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rgbClr val="222222"/>
                          </a:solidFill>
                          <a:effectLst/>
                        </a:rPr>
                        <a:t>22779</a:t>
                      </a:r>
                    </a:p>
                  </a:txBody>
                  <a:tcPr marL="47625" marR="476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E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8717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20DF0AF7-E000-DB7A-CC03-09AF86A22A64}"/>
              </a:ext>
            </a:extLst>
          </p:cNvPr>
          <p:cNvSpPr txBox="1"/>
          <p:nvPr/>
        </p:nvSpPr>
        <p:spPr>
          <a:xfrm>
            <a:off x="728870" y="583096"/>
            <a:ext cx="528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Após a MAF e coincidência de clones entre as matrizes</a:t>
            </a:r>
          </a:p>
        </p:txBody>
      </p:sp>
    </p:spTree>
    <p:extLst>
      <p:ext uri="{BB962C8B-B14F-4D97-AF65-F5344CB8AC3E}">
        <p14:creationId xmlns:p14="http://schemas.microsoft.com/office/powerpoint/2010/main" val="131154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C6F3B6-3AE7-242A-FE59-A135E7129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941617"/>
            <a:ext cx="8327335" cy="552917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7880F7B-C706-E336-D2FB-8948117D228A}"/>
              </a:ext>
            </a:extLst>
          </p:cNvPr>
          <p:cNvSpPr txBox="1"/>
          <p:nvPr/>
        </p:nvSpPr>
        <p:spPr>
          <a:xfrm>
            <a:off x="2266122" y="495671"/>
            <a:ext cx="892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Figure 2 – </a:t>
            </a:r>
            <a:r>
              <a:rPr lang="pt-BR" dirty="0" err="1"/>
              <a:t>Heatmap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>
                <a:solidFill>
                  <a:srgbClr val="2C3E50"/>
                </a:solidFill>
                <a:latin typeface="Lato" panose="020F0502020204030203" pitchFamily="34" charset="0"/>
              </a:rPr>
              <a:t>r</a:t>
            </a:r>
            <a:r>
              <a:rPr lang="pt-BR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esemblance</a:t>
            </a:r>
            <a:r>
              <a:rPr lang="pt-BR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between clones </a:t>
            </a:r>
            <a:r>
              <a:rPr lang="pt-BR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obtained</a:t>
            </a:r>
            <a:r>
              <a:rPr lang="pt-BR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by</a:t>
            </a:r>
            <a:r>
              <a:rPr lang="pt-BR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 matrix (414 x 414)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85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0D6381B-5C3E-C640-7494-0123A92DEBF0}"/>
              </a:ext>
            </a:extLst>
          </p:cNvPr>
          <p:cNvSpPr txBox="1"/>
          <p:nvPr/>
        </p:nvSpPr>
        <p:spPr>
          <a:xfrm>
            <a:off x="1762539" y="397565"/>
            <a:ext cx="946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Figure 3 – </a:t>
            </a:r>
            <a:r>
              <a:rPr lang="pt-BR" dirty="0" err="1"/>
              <a:t>Correlations</a:t>
            </a:r>
            <a:r>
              <a:rPr lang="pt-BR" dirty="0"/>
              <a:t> between GEBVs </a:t>
            </a:r>
            <a:r>
              <a:rPr lang="pt-BR" dirty="0" err="1"/>
              <a:t>by</a:t>
            </a:r>
            <a:r>
              <a:rPr lang="pt-BR" dirty="0"/>
              <a:t> G-BLUP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BLUPs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mixed</a:t>
            </a:r>
            <a:r>
              <a:rPr lang="pt-BR" dirty="0"/>
              <a:t> models for traits </a:t>
            </a:r>
            <a:r>
              <a:rPr lang="pt-BR" dirty="0" err="1"/>
              <a:t>evalueted</a:t>
            </a:r>
            <a:r>
              <a:rPr lang="pt-BR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BCA18C-9A3C-E9B9-FB4E-DC1D1024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20" y="766897"/>
            <a:ext cx="9571759" cy="57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5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89DE6A-F659-E1E2-4F20-195C8C19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78" y="541609"/>
            <a:ext cx="10323443" cy="620177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3950272-3B6D-22ED-396B-A93308B5B21C}"/>
              </a:ext>
            </a:extLst>
          </p:cNvPr>
          <p:cNvSpPr txBox="1"/>
          <p:nvPr/>
        </p:nvSpPr>
        <p:spPr>
          <a:xfrm>
            <a:off x="1683026" y="114621"/>
            <a:ext cx="957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Figure 4 – </a:t>
            </a:r>
            <a:r>
              <a:rPr lang="pt-BR" dirty="0" err="1"/>
              <a:t>Boxplot</a:t>
            </a:r>
            <a:r>
              <a:rPr lang="pt-BR" dirty="0"/>
              <a:t> between GEBVs </a:t>
            </a:r>
            <a:r>
              <a:rPr lang="pt-BR" dirty="0" err="1"/>
              <a:t>by</a:t>
            </a:r>
            <a:r>
              <a:rPr lang="pt-BR" dirty="0"/>
              <a:t> G-BLUP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BLUPs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mixed</a:t>
            </a:r>
            <a:r>
              <a:rPr lang="pt-BR" dirty="0"/>
              <a:t> models </a:t>
            </a:r>
            <a:r>
              <a:rPr lang="pt-BR" dirty="0" err="1"/>
              <a:t>added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phenotypic</a:t>
            </a:r>
            <a:r>
              <a:rPr lang="pt-BR" dirty="0"/>
              <a:t> means for traits </a:t>
            </a:r>
            <a:r>
              <a:rPr lang="pt-BR" dirty="0" err="1"/>
              <a:t>evalueted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060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C7CB72-0C86-B221-2499-EAD290FD7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4" y="599391"/>
            <a:ext cx="9833113" cy="625860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41766E7-D4BA-9F1D-57D2-32764FEBE327}"/>
              </a:ext>
            </a:extLst>
          </p:cNvPr>
          <p:cNvSpPr txBox="1"/>
          <p:nvPr/>
        </p:nvSpPr>
        <p:spPr>
          <a:xfrm>
            <a:off x="1683026" y="114621"/>
            <a:ext cx="957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Figure 5 – </a:t>
            </a:r>
            <a:r>
              <a:rPr lang="en-US" dirty="0">
                <a:solidFill>
                  <a:srgbClr val="2C3E50"/>
                </a:solidFill>
                <a:latin typeface="Lato" panose="020F0502020204030203" pitchFamily="34" charset="0"/>
              </a:rPr>
              <a:t>P</a:t>
            </a:r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rediction accuracy (correlation between the GEBV and BLUPs) using cross-validation for traits evaluated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1318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Weverton Gomes</dc:creator>
  <cp:lastModifiedBy>Weverton Gomes</cp:lastModifiedBy>
  <cp:revision>1</cp:revision>
  <dcterms:created xsi:type="dcterms:W3CDTF">2022-11-17T15:25:51Z</dcterms:created>
  <dcterms:modified xsi:type="dcterms:W3CDTF">2022-11-17T16:06:17Z</dcterms:modified>
</cp:coreProperties>
</file>