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90" r:id="rId1"/>
  </p:sldMasterIdLst>
  <p:notesMasterIdLst>
    <p:notesMasterId r:id="rId27"/>
  </p:notesMasterIdLst>
  <p:handoutMasterIdLst>
    <p:handoutMasterId r:id="rId28"/>
  </p:handoutMasterIdLst>
  <p:sldIdLst>
    <p:sldId id="347" r:id="rId2"/>
    <p:sldId id="259" r:id="rId3"/>
    <p:sldId id="256" r:id="rId4"/>
    <p:sldId id="257" r:id="rId5"/>
    <p:sldId id="258" r:id="rId6"/>
    <p:sldId id="348" r:id="rId7"/>
    <p:sldId id="353" r:id="rId8"/>
    <p:sldId id="349" r:id="rId9"/>
    <p:sldId id="350" r:id="rId10"/>
    <p:sldId id="351" r:id="rId11"/>
    <p:sldId id="352" r:id="rId12"/>
    <p:sldId id="354" r:id="rId13"/>
    <p:sldId id="355" r:id="rId14"/>
    <p:sldId id="356" r:id="rId15"/>
    <p:sldId id="357" r:id="rId16"/>
    <p:sldId id="358" r:id="rId17"/>
    <p:sldId id="367" r:id="rId18"/>
    <p:sldId id="359" r:id="rId19"/>
    <p:sldId id="360" r:id="rId20"/>
    <p:sldId id="361" r:id="rId21"/>
    <p:sldId id="362" r:id="rId22"/>
    <p:sldId id="364" r:id="rId23"/>
    <p:sldId id="363" r:id="rId24"/>
    <p:sldId id="365" r:id="rId25"/>
    <p:sldId id="366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6281"/>
  </p:normalViewPr>
  <p:slideViewPr>
    <p:cSldViewPr snapToGrid="0" snapToObjects="1">
      <p:cViewPr varScale="1">
        <p:scale>
          <a:sx n="121" d="100"/>
          <a:sy n="121" d="100"/>
        </p:scale>
        <p:origin x="200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5" d="100"/>
          <a:sy n="95" d="100"/>
        </p:scale>
        <p:origin x="2512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8A65AC61-804B-544B-9DE3-C5CA542BCCE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3E5949B-B4B9-0D4E-9B01-1985FE2A6A1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F07528-3D98-6B45-9E43-FDE77693650D}" type="datetimeFigureOut">
              <a:rPr lang="fr-FR" smtClean="0"/>
              <a:t>26/09/2022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A149A64-EBF9-CB4A-A87C-9A8D7F18AD9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EAC786B-E8EF-CD49-BB8A-F0A07C1BAE5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9B1883-08E0-3842-A822-F08DEED69D3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76735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4ED986-7B0A-F54A-9AE3-24341D5EA3B8}" type="datetimeFigureOut">
              <a:rPr lang="fr-FR" smtClean="0"/>
              <a:t>26/09/2022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BCCA7A-FFB9-184A-9079-672B51E2FC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71845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40" name="Isosceles Triangle 39"/>
          <p:cNvSpPr/>
          <p:nvPr/>
        </p:nvSpPr>
        <p:spPr>
          <a:xfrm rot="10800000">
            <a:off x="5892384" y="5313353"/>
            <a:ext cx="407233" cy="351063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1" name="Rectangle 40"/>
          <p:cNvSpPr/>
          <p:nvPr/>
        </p:nvSpPr>
        <p:spPr>
          <a:xfrm>
            <a:off x="1669293" y="1991156"/>
            <a:ext cx="8845667" cy="332219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r>
              <a:rPr lang="fr-FR"/>
              <a:t>05/10/2021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5A3CBF15-CD2B-634E-B8D0-615A1D3484A5}" type="slidenum">
              <a:rPr lang="fr-FR" smtClean="0"/>
              <a:t>‹N°›</a:t>
            </a:fld>
            <a:endParaRPr lang="fr-FR"/>
          </a:p>
        </p:txBody>
      </p:sp>
      <p:pic>
        <p:nvPicPr>
          <p:cNvPr id="31" name="Image 30">
            <a:extLst>
              <a:ext uri="{FF2B5EF4-FFF2-40B4-BE49-F238E27FC236}">
                <a16:creationId xmlns:a16="http://schemas.microsoft.com/office/drawing/2014/main" id="{A835AB9A-581B-684A-9FBD-D47706E383C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818" y="23812"/>
            <a:ext cx="5803970" cy="1576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5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05/10/2021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BF15-CD2B-634E-B8D0-615A1D3484A5}" type="slidenum">
              <a:rPr lang="fr-FR" smtClean="0"/>
              <a:t>‹N°›</a:t>
            </a:fld>
            <a:endParaRPr lang="fr-FR"/>
          </a:p>
        </p:txBody>
      </p:sp>
      <p:pic>
        <p:nvPicPr>
          <p:cNvPr id="33" name="Image 32">
            <a:extLst>
              <a:ext uri="{FF2B5EF4-FFF2-40B4-BE49-F238E27FC236}">
                <a16:creationId xmlns:a16="http://schemas.microsoft.com/office/drawing/2014/main" id="{11EDF1E8-51AF-B749-8FE0-7453D4D4C50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229" y="5967984"/>
            <a:ext cx="308610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029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r>
              <a:rPr lang="fr-FR"/>
              <a:t>05/10/2021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5A3CBF15-CD2B-634E-B8D0-615A1D3484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3607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05/10/2021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BF15-CD2B-634E-B8D0-615A1D3484A5}" type="slidenum">
              <a:rPr lang="fr-FR" smtClean="0"/>
              <a:t>‹N°›</a:t>
            </a:fld>
            <a:endParaRPr lang="fr-FR"/>
          </a:p>
        </p:txBody>
      </p:sp>
      <p:pic>
        <p:nvPicPr>
          <p:cNvPr id="33" name="Image 32">
            <a:extLst>
              <a:ext uri="{FF2B5EF4-FFF2-40B4-BE49-F238E27FC236}">
                <a16:creationId xmlns:a16="http://schemas.microsoft.com/office/drawing/2014/main" id="{36992F1C-3F43-1543-A99C-32297505038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399" y="6005513"/>
            <a:ext cx="308610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150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r>
              <a:rPr lang="fr-FR"/>
              <a:t>05/10/2021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5A3CBF15-CD2B-634E-B8D0-615A1D3484A5}" type="slidenum">
              <a:rPr lang="fr-FR" smtClean="0"/>
              <a:t>‹N°›</a:t>
            </a:fld>
            <a:endParaRPr lang="fr-FR"/>
          </a:p>
        </p:txBody>
      </p:sp>
      <p:pic>
        <p:nvPicPr>
          <p:cNvPr id="31" name="Image 30">
            <a:extLst>
              <a:ext uri="{FF2B5EF4-FFF2-40B4-BE49-F238E27FC236}">
                <a16:creationId xmlns:a16="http://schemas.microsoft.com/office/drawing/2014/main" id="{3B35AC11-490F-D147-AC4D-0BC11465A9F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1856" y="6021434"/>
            <a:ext cx="308610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045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r>
              <a:rPr lang="fr-FR"/>
              <a:t>05/10/2021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5A3CBF15-CD2B-634E-B8D0-615A1D3484A5}" type="slidenum">
              <a:rPr lang="fr-FR" smtClean="0"/>
              <a:t>‹N°›</a:t>
            </a:fld>
            <a:endParaRPr lang="fr-FR"/>
          </a:p>
        </p:txBody>
      </p:sp>
      <p:pic>
        <p:nvPicPr>
          <p:cNvPr id="34" name="Image 33">
            <a:extLst>
              <a:ext uri="{FF2B5EF4-FFF2-40B4-BE49-F238E27FC236}">
                <a16:creationId xmlns:a16="http://schemas.microsoft.com/office/drawing/2014/main" id="{C74D8720-82AE-4245-BB7B-D2EE47BA0E2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229" y="5928519"/>
            <a:ext cx="308610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00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r>
              <a:rPr lang="fr-FR"/>
              <a:t>05/10/2021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5A3CBF15-CD2B-634E-B8D0-615A1D3484A5}" type="slidenum">
              <a:rPr lang="fr-FR" smtClean="0"/>
              <a:t>‹N°›</a:t>
            </a:fld>
            <a:endParaRPr lang="fr-FR"/>
          </a:p>
        </p:txBody>
      </p:sp>
      <p:pic>
        <p:nvPicPr>
          <p:cNvPr id="36" name="Image 35">
            <a:extLst>
              <a:ext uri="{FF2B5EF4-FFF2-40B4-BE49-F238E27FC236}">
                <a16:creationId xmlns:a16="http://schemas.microsoft.com/office/drawing/2014/main" id="{3322BE19-4F54-3C48-A6E8-4FD56E11530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697" y="5967984"/>
            <a:ext cx="308610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019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05/10/2021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BF15-CD2B-634E-B8D0-615A1D3484A5}" type="slidenum">
              <a:rPr lang="fr-FR" smtClean="0"/>
              <a:t>‹N°›</a:t>
            </a:fld>
            <a:endParaRPr lang="fr-FR"/>
          </a:p>
        </p:txBody>
      </p:sp>
      <p:pic>
        <p:nvPicPr>
          <p:cNvPr id="32" name="Image 31">
            <a:extLst>
              <a:ext uri="{FF2B5EF4-FFF2-40B4-BE49-F238E27FC236}">
                <a16:creationId xmlns:a16="http://schemas.microsoft.com/office/drawing/2014/main" id="{91BCA958-1E26-574A-9796-27BA7D0560D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399" y="5849938"/>
            <a:ext cx="308610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848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r>
              <a:rPr lang="fr-FR"/>
              <a:t>05/10/2021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5A3CBF15-CD2B-634E-B8D0-615A1D3484A5}" type="slidenum">
              <a:rPr lang="fr-FR" smtClean="0"/>
              <a:t>‹N°›</a:t>
            </a:fld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FB42090-44E8-3942-BBBE-146A01A0BD5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019800"/>
            <a:ext cx="308610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017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05/10/2021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BF15-CD2B-634E-B8D0-615A1D3484A5}" type="slidenum">
              <a:rPr lang="fr-FR" smtClean="0"/>
              <a:t>‹N°›</a:t>
            </a:fld>
            <a:endParaRPr lang="fr-FR"/>
          </a:p>
        </p:txBody>
      </p:sp>
      <p:pic>
        <p:nvPicPr>
          <p:cNvPr id="34" name="Image 33">
            <a:extLst>
              <a:ext uri="{FF2B5EF4-FFF2-40B4-BE49-F238E27FC236}">
                <a16:creationId xmlns:a16="http://schemas.microsoft.com/office/drawing/2014/main" id="{9C19E78E-41F0-774D-ADBF-F775A76AF3D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9992" y="5964511"/>
            <a:ext cx="308610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908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r>
              <a:rPr lang="fr-FR"/>
              <a:t>05/10/2021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5A3CBF15-CD2B-634E-B8D0-615A1D3484A5}" type="slidenum">
              <a:rPr lang="fr-FR" smtClean="0"/>
              <a:t>‹N°›</a:t>
            </a:fld>
            <a:endParaRPr lang="fr-FR"/>
          </a:p>
        </p:txBody>
      </p:sp>
      <p:pic>
        <p:nvPicPr>
          <p:cNvPr id="32" name="Image 31">
            <a:extLst>
              <a:ext uri="{FF2B5EF4-FFF2-40B4-BE49-F238E27FC236}">
                <a16:creationId xmlns:a16="http://schemas.microsoft.com/office/drawing/2014/main" id="{FA738BE4-9BB0-7A4A-BB55-A5220362333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107" y="5994659"/>
            <a:ext cx="308610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857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05/10/2021</a:t>
            </a:r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3CBF15-CD2B-634E-B8D0-615A1D3484A5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92654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hf sldNum="0" hdr="0" ftr="0" dt="0"/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18667F-10D2-5345-B689-F61ECCE340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Administrer les réseaux et l’Internet 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90D56BE-414E-9646-9F8F-F9DCE445C9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98230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690474B-08BA-8859-5933-BC665540E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B.U.T. 3 : Déployer une solution de connexion ou de communication sur IP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37FC342-59F1-1C84-7A05-D3CBC5D9A5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fr-FR" dirty="0">
                <a:effectLst/>
              </a:rPr>
              <a:t>AC32.01 | Déployer un système de communication pour l’entreprise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>
                <a:effectLst/>
              </a:rPr>
              <a:t>AC32.02 | Déployer un réseau d’accès sans fil pour le réseau d’entreprise en intégrant les enjeux de la sécurité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>
                <a:effectLst/>
              </a:rPr>
              <a:t>AC32.03 | Déployer un réseau d’accès fixe ou mobile pour un opérateur de télécommunications en intégrant la sécurité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>
                <a:effectLst/>
              </a:rPr>
              <a:t>AC32.04 | Permettre aux collaborateurs de se connecter de manière sécurisée au système d’information de l’entreprise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>
                <a:effectLst/>
              </a:rPr>
              <a:t>AC32.05 | Collaborer en mode projet en français et en anglais </a:t>
            </a:r>
          </a:p>
        </p:txBody>
      </p:sp>
    </p:spTree>
    <p:extLst>
      <p:ext uri="{BB962C8B-B14F-4D97-AF65-F5344CB8AC3E}">
        <p14:creationId xmlns:p14="http://schemas.microsoft.com/office/powerpoint/2010/main" val="17612679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D036865-7BDD-F2D7-190A-E06826D4B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Connecter les entreprises et les usagers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EA057AF-26AB-5F52-675F-DF6920D842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Composantes essentielles 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CE2.01 | en communiquant avec le client et les différents acteurs impliqués, parfois en anglais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CE2.02 | en faisant preuve d’une démarche scientifique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CE2.03 | en choisissant les solutions et technologies adaptées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CE2.04 | en proposant des solutions respectueuses de l'environnement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Situations professionnelles</a:t>
            </a:r>
          </a:p>
          <a:p>
            <a:pPr lvl="1"/>
            <a:r>
              <a:rPr lang="fr-FR" dirty="0"/>
              <a:t>Déploiement des supports et systèmes de transmission </a:t>
            </a:r>
          </a:p>
          <a:p>
            <a:pPr lvl="1"/>
            <a:r>
              <a:rPr lang="fr-FR" dirty="0"/>
              <a:t>Mise en service et administration des équipements d’accès fixe ou mobile d’un opérateur de télécommunications </a:t>
            </a:r>
          </a:p>
          <a:p>
            <a:pPr lvl="1"/>
            <a:r>
              <a:rPr lang="fr-FR" dirty="0"/>
              <a:t>Déploiement et administration des accès sans fil pour l'entreprise </a:t>
            </a:r>
          </a:p>
          <a:p>
            <a:pPr lvl="1"/>
            <a:r>
              <a:rPr lang="fr-FR" dirty="0"/>
              <a:t>Déploiement des systèmes de communications 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403080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C9562E2D-9005-9E9C-FCD3-63BE08F75D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Créer des outils et applications informatiques pour les R&amp;T</a:t>
            </a:r>
          </a:p>
        </p:txBody>
      </p:sp>
      <p:sp>
        <p:nvSpPr>
          <p:cNvPr id="6" name="Sous-titre 5">
            <a:extLst>
              <a:ext uri="{FF2B5EF4-FFF2-40B4-BE49-F238E27FC236}">
                <a16:creationId xmlns:a16="http://schemas.microsoft.com/office/drawing/2014/main" id="{AEA7135E-2B19-AABB-5367-8D2E0AEE6A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Programmer</a:t>
            </a:r>
          </a:p>
        </p:txBody>
      </p:sp>
    </p:spTree>
    <p:extLst>
      <p:ext uri="{BB962C8B-B14F-4D97-AF65-F5344CB8AC3E}">
        <p14:creationId xmlns:p14="http://schemas.microsoft.com/office/powerpoint/2010/main" val="1154475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4445D61-EAE5-B303-922E-4880580E6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Créer des outils et applications informatiques pour les R&amp;T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615404E-BDC3-64F4-4A38-DB1CFBFC59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Composantes essentielles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CE3.01 | en étant à l’écoute des besoins du client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CE3.02 | en documentant le travail réalisé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CE3.03 | en utilisant les outils numériques à bon escient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CE3.04 | en choisissant les outils de développement adaptés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CE3.05 | en intégrant les problématiques de sécurité </a:t>
            </a:r>
          </a:p>
          <a:p>
            <a:r>
              <a:rPr lang="fr-FR" dirty="0"/>
              <a:t>Situations professionnelles</a:t>
            </a:r>
          </a:p>
          <a:p>
            <a:pPr lvl="1"/>
            <a:r>
              <a:rPr lang="fr-FR" dirty="0"/>
              <a:t>Conception, déploiement et maintenance du système d’information d’une entreprise </a:t>
            </a:r>
          </a:p>
          <a:p>
            <a:pPr lvl="1"/>
            <a:r>
              <a:rPr lang="fr-FR" dirty="0"/>
              <a:t>Automatisation du déploiement et de la maintenance des outils logiciels </a:t>
            </a:r>
          </a:p>
          <a:p>
            <a:pPr lvl="1"/>
            <a:r>
              <a:rPr lang="fr-FR" dirty="0"/>
              <a:t>Développement d’outils informatiques à usage interne d'une équipe </a:t>
            </a:r>
          </a:p>
        </p:txBody>
      </p:sp>
    </p:spTree>
    <p:extLst>
      <p:ext uri="{BB962C8B-B14F-4D97-AF65-F5344CB8AC3E}">
        <p14:creationId xmlns:p14="http://schemas.microsoft.com/office/powerpoint/2010/main" val="25464419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902A9B-A558-56C8-4C83-E880941DB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B.U.T. 1</a:t>
            </a:r>
            <a:br>
              <a:rPr lang="fr-FR" dirty="0"/>
            </a:br>
            <a:r>
              <a:rPr lang="fr-FR" dirty="0"/>
              <a:t>S’intégrer dans un service informatique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363A0B1-41D3-19F7-1AD0-0519DCC285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fr-FR" dirty="0">
                <a:effectLst/>
              </a:rPr>
              <a:t>AC13.01 | Utiliser un système informatique et ses outils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>
                <a:effectLst/>
              </a:rPr>
              <a:t>AC13.02 | Lire, exécuter, corriger et modifier un programme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>
                <a:effectLst/>
              </a:rPr>
              <a:t>AC13.03 | Traduire un algorithme, dans un langage et pour un environnement donné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>
                <a:effectLst/>
              </a:rPr>
              <a:t>AC13.04 | Connaître l’architecture et les technologies d’un site Web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>
                <a:effectLst/>
              </a:rPr>
              <a:t>AC13.05 | Choisir les mécanismes de gestion de données adaptés au développement de l’outil et argumenter ses choix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>
                <a:effectLst/>
              </a:rPr>
              <a:t>AC13.06 | S’intégrer dans un environnement propice au développement et au travail collaboratif </a:t>
            </a:r>
          </a:p>
        </p:txBody>
      </p:sp>
    </p:spTree>
    <p:extLst>
      <p:ext uri="{BB962C8B-B14F-4D97-AF65-F5344CB8AC3E}">
        <p14:creationId xmlns:p14="http://schemas.microsoft.com/office/powerpoint/2010/main" val="39633678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2B6D50-6C6E-479C-902C-E10E72EEB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B.U.T. 2</a:t>
            </a:r>
            <a:br>
              <a:rPr lang="fr-FR" dirty="0"/>
            </a:br>
            <a:r>
              <a:rPr lang="fr-FR" dirty="0"/>
              <a:t>Développer une application R&amp;T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0624F79-A8B9-A4A9-3FC2-3065F8C42D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fr-FR" dirty="0">
                <a:effectLst/>
              </a:rPr>
              <a:t>AC23.01 | Automatiser l’administration système avec des scripts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>
                <a:effectLst/>
              </a:rPr>
              <a:t>AC23.02 | Développer une application à partir d’un cahier des charges donné, pour le Web ou les périphériques mobiles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>
                <a:effectLst/>
              </a:rPr>
              <a:t>AC23.03 | Utiliser un protocole réseau pour programmer une application client/serveur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>
                <a:effectLst/>
              </a:rPr>
              <a:t>AC23.04 | Installer, administrer un système de gestion de données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>
                <a:effectLst/>
              </a:rPr>
              <a:t>AC23.05 | Accéder à un ensemble de données depuis une application et/ou un site web </a:t>
            </a:r>
          </a:p>
        </p:txBody>
      </p:sp>
    </p:spTree>
    <p:extLst>
      <p:ext uri="{BB962C8B-B14F-4D97-AF65-F5344CB8AC3E}">
        <p14:creationId xmlns:p14="http://schemas.microsoft.com/office/powerpoint/2010/main" val="41629310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495F7D-4712-9D8D-5017-F4704A9D8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3200" dirty="0"/>
              <a:t>B.U.T. 3</a:t>
            </a:r>
            <a:br>
              <a:rPr lang="fr-FR" sz="3200" dirty="0"/>
            </a:br>
            <a:r>
              <a:rPr lang="fr-FR" sz="3200" dirty="0"/>
              <a:t>Piloter un projet de développement d’une application R&amp;T </a:t>
            </a:r>
            <a:br>
              <a:rPr lang="fr-FR" sz="3200" dirty="0"/>
            </a:br>
            <a:endParaRPr lang="fr-FR" sz="320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993C720-BE42-DE83-DFF5-1C2C392499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fr-FR" dirty="0">
                <a:effectLst/>
              </a:rPr>
              <a:t>AC33.01 | Élaborer les spécifications techniques et le cahier des charges d’une application informatique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>
                <a:effectLst/>
              </a:rPr>
              <a:t>AC33.02 | Mettre en place un environnement de travail collaboratif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>
                <a:effectLst/>
              </a:rPr>
              <a:t>AC33.03 | Participer à la formation des utilisateurs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>
                <a:effectLst/>
              </a:rPr>
              <a:t>AC33.04 | Déployer et maintenir une solution informatique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>
                <a:effectLst/>
              </a:rPr>
              <a:t>AC33.05 | S’informer sur les évolutions et les nouveautés technologiques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>
                <a:effectLst/>
              </a:rPr>
              <a:t>AC33.06 | Sécuriser l'environnement numérique d'une application </a:t>
            </a:r>
          </a:p>
        </p:txBody>
      </p:sp>
    </p:spTree>
    <p:extLst>
      <p:ext uri="{BB962C8B-B14F-4D97-AF65-F5344CB8AC3E}">
        <p14:creationId xmlns:p14="http://schemas.microsoft.com/office/powerpoint/2010/main" val="33258701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02E08F38-DCB7-F6B7-1D22-DCB87CA057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Développement Système et Cloud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715621B6-FB3F-A917-A228-A1AB6AF2BC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err="1"/>
              <a:t>DevCloud</a:t>
            </a:r>
            <a:r>
              <a:rPr lang="fr-FR" dirty="0"/>
              <a:t> - Compétences</a:t>
            </a:r>
          </a:p>
        </p:txBody>
      </p:sp>
    </p:spTree>
    <p:extLst>
      <p:ext uri="{BB962C8B-B14F-4D97-AF65-F5344CB8AC3E}">
        <p14:creationId xmlns:p14="http://schemas.microsoft.com/office/powerpoint/2010/main" val="1896369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76D0C118-94A9-20B4-60DB-A95A97B6B7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Coordonner des infrastructures modulaires 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27691528-2E72-A614-01C7-92C20FB86D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Orchestrer – Parcours </a:t>
            </a:r>
            <a:r>
              <a:rPr lang="fr-FR" dirty="0" err="1"/>
              <a:t>DevCloud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938579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59932B-129F-C0D7-C621-64B2B97C5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Coordonner des infrastructures modulaires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7CBC653-5D29-6BF5-D20A-623E816266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Composantes essentielles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CE4.01 | en respectant un cahier des charges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CE4.02 | en documentant le travail réalisé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CE4.03 | en intégrant les problématiques de sécurité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CE4.04 | en assurant une veille technologique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CE4.05 | en respectant les pratiques d’équipes et des méthodes de production </a:t>
            </a:r>
          </a:p>
          <a:p>
            <a:r>
              <a:rPr lang="fr-FR" dirty="0"/>
              <a:t>Situations professionnelles</a:t>
            </a:r>
          </a:p>
          <a:p>
            <a:pPr lvl="1"/>
            <a:r>
              <a:rPr lang="fr-FR" dirty="0"/>
              <a:t>Industrialisation du déploiement des infrastructures systèmes, réseaux et sécurité en sauvegardant et en restaurant ses configurations </a:t>
            </a:r>
          </a:p>
          <a:p>
            <a:pPr lvl="1"/>
            <a:r>
              <a:rPr lang="fr-FR" dirty="0"/>
              <a:t>Maintenance des outils pour l’intégration et la mise en production du code logiciel </a:t>
            </a:r>
          </a:p>
          <a:p>
            <a:pPr lvl="1"/>
            <a:r>
              <a:rPr lang="fr-FR" dirty="0"/>
              <a:t>Administration d’un cluster de containers </a:t>
            </a:r>
          </a:p>
          <a:p>
            <a:pPr lvl="1"/>
            <a:r>
              <a:rPr lang="fr-FR" dirty="0"/>
              <a:t>Analyse des performances d’un système pour améliorer les processus de production </a:t>
            </a:r>
          </a:p>
        </p:txBody>
      </p:sp>
    </p:spTree>
    <p:extLst>
      <p:ext uri="{BB962C8B-B14F-4D97-AF65-F5344CB8AC3E}">
        <p14:creationId xmlns:p14="http://schemas.microsoft.com/office/powerpoint/2010/main" val="3984760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B2BDEC-C416-2D1D-18E4-4843E1829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Administrer les réseaux et l’Internet</a:t>
            </a:r>
            <a:br>
              <a:rPr lang="fr-FR" dirty="0"/>
            </a:br>
            <a:r>
              <a:rPr lang="fr-FR" dirty="0"/>
              <a:t>Composantes essentielles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0FBB681-1B7C-4262-1A0D-E962D96E0D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Composantes essentielles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CE1.01 | en choisissant les solutions et technologies réseaux adaptées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CE1.02 | en respectant les principes fondamentaux de la sécurité informatique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CE1.03 | en utilisant une approche rigoureuse pour la résolution des dysfonctionnements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CE1.04 | en respectant les règles métiers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CE1.05 | en assurant une veille technologique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Situations professionnelles :</a:t>
            </a:r>
          </a:p>
          <a:p>
            <a:pPr lvl="1"/>
            <a:r>
              <a:rPr lang="fr-FR" dirty="0"/>
              <a:t>Conception et administration de l’infrastructure du réseau informatique d’une entreprise </a:t>
            </a:r>
          </a:p>
          <a:p>
            <a:pPr lvl="1"/>
            <a:r>
              <a:rPr lang="fr-FR" dirty="0"/>
              <a:t>Installation et administration des services réseau informatique d’une entreprise </a:t>
            </a:r>
          </a:p>
          <a:p>
            <a:pPr lvl="1"/>
            <a:r>
              <a:rPr lang="fr-FR" dirty="0"/>
              <a:t>Déploiement et administration des solutions fixes pour les clients d’un opérateur de télécommunication </a:t>
            </a:r>
          </a:p>
          <a:p>
            <a:pPr>
              <a:buFont typeface="Arial" panose="020B0604020202020204" pitchFamily="34" charset="0"/>
              <a:buChar char="•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355294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206F1C-7C29-05F8-966D-EEA716EFD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3200" dirty="0"/>
              <a:t>B.U.T. 2</a:t>
            </a:r>
            <a:br>
              <a:rPr lang="fr-FR" sz="3200" dirty="0"/>
            </a:br>
            <a:r>
              <a:rPr lang="fr-FR" sz="3200" dirty="0"/>
              <a:t>Assister l’administrateur infrastructure et Cloud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B60F283-A4D2-4A53-49E5-456311F134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fr-FR" dirty="0">
                <a:effectLst/>
              </a:rPr>
              <a:t>AC24.01DevCloud | Proposer une solution Cloud adaptée à l’entreprise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>
                <a:effectLst/>
              </a:rPr>
              <a:t>AC24.02DevCloud | Virtualiser un environnement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>
                <a:effectLst/>
              </a:rPr>
              <a:t>AC24.03DevCloud | Utiliser les services du Cloud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>
                <a:effectLst/>
              </a:rPr>
              <a:t>AC24.04DevCloud | Analyser un service Cloud au travers des métriques </a:t>
            </a:r>
          </a:p>
        </p:txBody>
      </p:sp>
    </p:spTree>
    <p:extLst>
      <p:ext uri="{BB962C8B-B14F-4D97-AF65-F5344CB8AC3E}">
        <p14:creationId xmlns:p14="http://schemas.microsoft.com/office/powerpoint/2010/main" val="12046259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9194BF-A9C2-A0CF-15B2-5212689A2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3600" dirty="0"/>
              <a:t>B.U.T. 3</a:t>
            </a:r>
            <a:br>
              <a:rPr lang="fr-FR" sz="3600" dirty="0"/>
            </a:br>
            <a:r>
              <a:rPr lang="fr-FR" sz="3600" dirty="0"/>
              <a:t>Administrer une infrastructure Cloud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71C8C75-FE25-3B12-C493-0C224C3D73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fr-FR" dirty="0">
                <a:effectLst/>
              </a:rPr>
              <a:t>AC34.01DevCloud | Concevoir, administrer et superviser une infrastructure Cloud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>
                <a:effectLst/>
              </a:rPr>
              <a:t>AC34.02DevCloud | Orchestrer les ressources Cloud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>
                <a:effectLst/>
              </a:rPr>
              <a:t>AC34.03DevCloud | Investiguer sur les incidents et les résoudre afin d’améliorer la qualité et la fiabilité des infrastructures 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933494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DAC4AE7E-5E68-229E-6BB7-86A3EE4A2A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Accompagner le développement d’applications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09B72D8F-F42F-B839-0334-B918432A15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Développer – Parcours </a:t>
            </a:r>
            <a:r>
              <a:rPr lang="fr-FR" dirty="0" err="1"/>
              <a:t>DevCloud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584091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0C9689-E998-537C-41F8-A6377DA96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Accompagner le développement d’applications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8651746-F91E-3B42-3B4B-8C395FD085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Composantes essentielles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CE5.01 | en respectant un cahier des charges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CE5.02 | en documentant le travail réalisé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CE5.03 | en respectant les bonnes pratiques de développement et de production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CE5.04 | en visant l’amélioration continue </a:t>
            </a:r>
          </a:p>
          <a:p>
            <a:r>
              <a:rPr lang="fr-FR" dirty="0"/>
              <a:t>Situations professionnelles</a:t>
            </a:r>
          </a:p>
          <a:p>
            <a:pPr lvl="1"/>
            <a:r>
              <a:rPr lang="fr-FR" dirty="0"/>
              <a:t>Déploiement d’une application </a:t>
            </a:r>
          </a:p>
          <a:p>
            <a:pPr lvl="1"/>
            <a:r>
              <a:rPr lang="fr-FR" dirty="0"/>
              <a:t>Intervention sur la chaîne de développement dans une optique DevOps </a:t>
            </a:r>
          </a:p>
          <a:p>
            <a:pPr lvl="1"/>
            <a:r>
              <a:rPr lang="fr-FR" dirty="0"/>
              <a:t>Surveillance de la qualité de la production </a:t>
            </a:r>
          </a:p>
          <a:p>
            <a:pPr lvl="1"/>
            <a:r>
              <a:rPr lang="fr-FR" dirty="0"/>
              <a:t>Mise en place des services réseaux nécessaires au développement </a:t>
            </a:r>
          </a:p>
        </p:txBody>
      </p:sp>
    </p:spTree>
    <p:extLst>
      <p:ext uri="{BB962C8B-B14F-4D97-AF65-F5344CB8AC3E}">
        <p14:creationId xmlns:p14="http://schemas.microsoft.com/office/powerpoint/2010/main" val="20954573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526AFF-8558-5B7E-A190-3FD291CD5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3600" dirty="0"/>
              <a:t>B.U.T. 2</a:t>
            </a:r>
            <a:br>
              <a:rPr lang="fr-FR" sz="3600" dirty="0"/>
            </a:br>
            <a:r>
              <a:rPr lang="fr-FR" sz="3600" dirty="0"/>
              <a:t>Développer pour le Cloud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8408785-9BB0-A785-9CDB-DB5ED0BC5F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fr-FR" dirty="0">
                <a:effectLst/>
              </a:rPr>
              <a:t>AC25.01DevCloud | Développer un </a:t>
            </a:r>
            <a:r>
              <a:rPr lang="fr-FR" dirty="0" err="1">
                <a:effectLst/>
              </a:rPr>
              <a:t>microservice</a:t>
            </a:r>
            <a:r>
              <a:rPr lang="fr-FR" dirty="0">
                <a:effectLst/>
              </a:rPr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>
                <a:effectLst/>
              </a:rPr>
              <a:t>AC25.02DevCloud | Mettre en production une application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>
                <a:effectLst/>
              </a:rPr>
              <a:t>AC25.03DevCloud | Programmer son réseau par le code </a:t>
            </a:r>
          </a:p>
        </p:txBody>
      </p:sp>
    </p:spTree>
    <p:extLst>
      <p:ext uri="{BB962C8B-B14F-4D97-AF65-F5344CB8AC3E}">
        <p14:creationId xmlns:p14="http://schemas.microsoft.com/office/powerpoint/2010/main" val="34611790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A595A9B-D950-AD8E-302E-6A63677A7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3600" dirty="0"/>
              <a:t>B.U.T. 3</a:t>
            </a:r>
            <a:br>
              <a:rPr lang="fr-FR" sz="3600" dirty="0"/>
            </a:br>
            <a:r>
              <a:rPr lang="fr-FR" sz="3600" dirty="0"/>
              <a:t>S’intégrer dans une équipe DevOps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1F7A224-47EC-5B26-B403-CCED1A0D48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fr-FR" dirty="0">
                <a:effectLst/>
              </a:rPr>
              <a:t>AC35.01DevCloud | Adopter les pratiques de pilotage de projet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>
                <a:effectLst/>
              </a:rPr>
              <a:t>AC35.02DevCloud | Concevoir, gérer et sécuriser un environnement de </a:t>
            </a:r>
            <a:r>
              <a:rPr lang="fr-FR" dirty="0" err="1">
                <a:effectLst/>
              </a:rPr>
              <a:t>microservices</a:t>
            </a:r>
            <a:r>
              <a:rPr lang="fr-FR" dirty="0">
                <a:effectLst/>
              </a:rPr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>
                <a:effectLst/>
              </a:rPr>
              <a:t>AC35.03DevCloud | Gérer son infrastructure comme du code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>
                <a:effectLst/>
              </a:rPr>
              <a:t>AC35.04DevCloud | Gérer une chaîne d’intégration et/ou de déploiement continu </a:t>
            </a:r>
          </a:p>
        </p:txBody>
      </p:sp>
    </p:spTree>
    <p:extLst>
      <p:ext uri="{BB962C8B-B14F-4D97-AF65-F5344CB8AC3E}">
        <p14:creationId xmlns:p14="http://schemas.microsoft.com/office/powerpoint/2010/main" val="4044624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3499E9AA-7B75-5513-9ACF-EE6C7D128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BUT1 : Assister l’administrateur du réseau 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641DEC29-B7C2-A135-C8CE-06CDB965FE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fr-FR" dirty="0">
                <a:effectLst/>
              </a:rPr>
              <a:t>AC11.01 | Maîtriser les lois fondamentales de l’électricité afin d’intervenir sur des équipements de réseaux et télécommunications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>
                <a:effectLst/>
              </a:rPr>
              <a:t>AC11.02 | Comprendre l'architecture et les fondements des systèmes numériques, les principes du codage de l'information, des communications et de l'Internet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>
                <a:effectLst/>
              </a:rPr>
              <a:t>AC11.03 | Configurer les fonctions de base du réseau local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>
                <a:effectLst/>
              </a:rPr>
              <a:t>AC11.04 | Maîtriser les rôles et les principes fondamentaux des systèmes d’exploitation afin d’interagir avec ceux-ci pour la configuration et l'administration des réseaux et services fournis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>
                <a:effectLst/>
              </a:rPr>
              <a:t>AC11.05 | Identifier les dysfonctionnements du réseau local et savoir les signaler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>
                <a:effectLst/>
              </a:rPr>
              <a:t>AC11.06 | Installer un poste client, expliquer la procédure mise en place </a:t>
            </a:r>
          </a:p>
        </p:txBody>
      </p:sp>
    </p:spTree>
    <p:extLst>
      <p:ext uri="{BB962C8B-B14F-4D97-AF65-F5344CB8AC3E}">
        <p14:creationId xmlns:p14="http://schemas.microsoft.com/office/powerpoint/2010/main" val="11536135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3499E9AA-7B75-5513-9ACF-EE6C7D128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BUT2 : Administrer un réseau 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641DEC29-B7C2-A135-C8CE-06CDB965FE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fr-FR" dirty="0">
                <a:effectLst/>
              </a:rPr>
              <a:t>AC21.01 | Configurer et dépanner le routage dynamique dans un réseau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>
                <a:effectLst/>
              </a:rPr>
              <a:t>AC21.02 | Configurer et expliquer une politique simple de QoS et les fonctions de base de la sécurité d’un réseau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>
                <a:effectLst/>
              </a:rPr>
              <a:t>AC21.03 | Déployer des postes clients et des solutions virtualisées adaptées à une situation donnée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>
                <a:effectLst/>
              </a:rPr>
              <a:t>AC21.04 | Déployer des services réseaux avancés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>
                <a:effectLst/>
              </a:rPr>
              <a:t>AC21.05 | Identifier les réseaux opérateurs et l’architecture d’Internet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>
                <a:effectLst/>
              </a:rPr>
              <a:t>AC21.06 | Travailler en équipe pour développer ses compétences professionnelles </a:t>
            </a:r>
          </a:p>
        </p:txBody>
      </p:sp>
    </p:spTree>
    <p:extLst>
      <p:ext uri="{BB962C8B-B14F-4D97-AF65-F5344CB8AC3E}">
        <p14:creationId xmlns:p14="http://schemas.microsoft.com/office/powerpoint/2010/main" val="6996467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AB97EE-8FB5-02C0-B4D0-55CB86ACE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BUT3 : Concevoir un réseau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6574F29-1A42-5307-7A3F-D48E60725D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fr-FR" dirty="0">
                <a:effectLst/>
              </a:rPr>
              <a:t>AC31.01 | Concevoir un projet de réseau informatique d’une entreprise en intégrant les problématiques de haute disponibilité, de QoS, de sécurité et de supervision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>
                <a:effectLst/>
              </a:rPr>
              <a:t>AC31.02 | Réaliser la documentation technique de ce projet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>
                <a:effectLst/>
              </a:rPr>
              <a:t>AC31.03 | Réaliser une maquette de démonstration du projet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>
                <a:effectLst/>
              </a:rPr>
              <a:t>AC31.04 | Défendre/argumenter un projet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>
                <a:effectLst/>
              </a:rPr>
              <a:t>AC31.05 | Communiquer avec les acteurs du projet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>
                <a:effectLst/>
              </a:rPr>
              <a:t>AC31.06 | Gérer le projet et les différentes étapes de sa mise en œuvre en respectant les délais 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044273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13E74498-37D3-91C2-1E57-A6F51F7549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Connecter les entreprises et les usagers </a:t>
            </a:r>
          </a:p>
        </p:txBody>
      </p:sp>
      <p:sp>
        <p:nvSpPr>
          <p:cNvPr id="6" name="Sous-titre 5">
            <a:extLst>
              <a:ext uri="{FF2B5EF4-FFF2-40B4-BE49-F238E27FC236}">
                <a16:creationId xmlns:a16="http://schemas.microsoft.com/office/drawing/2014/main" id="{68C4F580-7E0B-149D-AB7B-0822E46C10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21764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D036865-7BDD-F2D7-190A-E06826D4B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Connecter les entreprises et les usagers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EA057AF-26AB-5F52-675F-DF6920D842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Composantes essentielles 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CE2.01 | en communiquant avec le client et les différents acteurs impliqués, parfois en anglais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CE2.02 | en faisant preuve d’une démarche scientifique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CE2.03 | en choisissant les solutions et technologies adaptées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CE2.04 | en proposant des solutions respectueuses de l'environnement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Situations professionnelles</a:t>
            </a:r>
          </a:p>
          <a:p>
            <a:pPr lvl="1"/>
            <a:r>
              <a:rPr lang="fr-FR" dirty="0"/>
              <a:t>Déploiement des supports et systèmes de transmission </a:t>
            </a:r>
          </a:p>
          <a:p>
            <a:pPr lvl="1"/>
            <a:r>
              <a:rPr lang="fr-FR" dirty="0"/>
              <a:t>Mise en service et administration des équipements d’accès fixe ou mobile d’un opérateur de télécommunications </a:t>
            </a:r>
          </a:p>
          <a:p>
            <a:pPr lvl="1"/>
            <a:r>
              <a:rPr lang="fr-FR" dirty="0"/>
              <a:t>Déploiement et administration des accès sans fil pour l'entreprise </a:t>
            </a:r>
          </a:p>
          <a:p>
            <a:pPr lvl="1"/>
            <a:r>
              <a:rPr lang="fr-FR" dirty="0"/>
              <a:t>Déploiement des systèmes de communications 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18343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DA4A82-B624-4071-8F80-C7CE5B8D1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BUT1 : Découvrir les transmissions et la ToIP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BB63C96-FA49-10F2-8FD3-EAADC5E296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>
              <a:effectLst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fr-FR" dirty="0">
                <a:effectLst/>
              </a:rPr>
              <a:t>AC12.01 | Mesurer, analyser et commenter les signaux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>
                <a:effectLst/>
              </a:rPr>
              <a:t>AC12.02 | Caractériser des systèmes de transmissions élémentaires et découvrir la modélisation mathématique de leur fonctionnement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>
                <a:effectLst/>
              </a:rPr>
              <a:t>AC12.03 | Déployer des supports de transmission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>
                <a:effectLst/>
              </a:rPr>
              <a:t>AC12.04 | Connecter les systèmes de ToIP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>
                <a:effectLst/>
              </a:rPr>
              <a:t>AC12.05 | Communiquer avec un tiers (client, collaborateur...) et adapter son discours et sa langue à son interlocuteur 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617442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3DFEF6-C213-E136-46F7-B6102C10B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2800" dirty="0"/>
              <a:t>BUT2 : Maîtriser les différentes composantes des solutions de connexion des entreprises et des usagers </a:t>
            </a:r>
            <a:br>
              <a:rPr lang="fr-FR" sz="2800" dirty="0"/>
            </a:br>
            <a:endParaRPr lang="fr-FR" sz="280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24A3940-F178-46E3-346B-85FC932835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fr-FR" dirty="0">
              <a:effectLst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fr-FR" dirty="0">
                <a:effectLst/>
              </a:rPr>
              <a:t>AC22.01 | Déployer et caractériser des systèmes de transmissions complexes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>
                <a:effectLst/>
              </a:rPr>
              <a:t>AC22.02 | Mettre en place un accès distant sécurisé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>
                <a:effectLst/>
              </a:rPr>
              <a:t>AC22.03 | Mettre en place une connexion </a:t>
            </a:r>
            <a:r>
              <a:rPr lang="fr-FR" dirty="0" err="1">
                <a:effectLst/>
              </a:rPr>
              <a:t>multi-site</a:t>
            </a:r>
            <a:r>
              <a:rPr lang="fr-FR" dirty="0">
                <a:effectLst/>
              </a:rPr>
              <a:t> via un réseau opérateur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>
                <a:effectLst/>
              </a:rPr>
              <a:t>AC22.04 | Déployer des réseaux d’accès des opérateurs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>
                <a:effectLst/>
              </a:rPr>
              <a:t>AC22.05 | Capacité à questionner un cahier des charges RT 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7028471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12" id="{4078960F-FB80-AA41-9264-C643F2079847}" vid="{F57D7074-C52C-EF47-97B7-EAA604B24AC5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Atlas</Template>
  <TotalTime>40</TotalTime>
  <Words>1481</Words>
  <Application>Microsoft Macintosh PowerPoint</Application>
  <PresentationFormat>Grand écran</PresentationFormat>
  <Paragraphs>156</Paragraphs>
  <Slides>25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Calibri Light</vt:lpstr>
      <vt:lpstr>Rockwell</vt:lpstr>
      <vt:lpstr>Wingdings</vt:lpstr>
      <vt:lpstr>Atlas</vt:lpstr>
      <vt:lpstr>Administrer les réseaux et l’Internet </vt:lpstr>
      <vt:lpstr>Administrer les réseaux et l’Internet Composantes essentielles </vt:lpstr>
      <vt:lpstr>BUT1 : Assister l’administrateur du réseau </vt:lpstr>
      <vt:lpstr>BUT2 : Administrer un réseau </vt:lpstr>
      <vt:lpstr>BUT3 : Concevoir un réseau </vt:lpstr>
      <vt:lpstr>Connecter les entreprises et les usagers </vt:lpstr>
      <vt:lpstr>Connecter les entreprises et les usagers </vt:lpstr>
      <vt:lpstr>BUT1 : Découvrir les transmissions et la ToIP </vt:lpstr>
      <vt:lpstr>BUT2 : Maîtriser les différentes composantes des solutions de connexion des entreprises et des usagers  </vt:lpstr>
      <vt:lpstr>B.U.T. 3 : Déployer une solution de connexion ou de communication sur IP </vt:lpstr>
      <vt:lpstr>Connecter les entreprises et les usagers </vt:lpstr>
      <vt:lpstr>Créer des outils et applications informatiques pour les R&amp;T</vt:lpstr>
      <vt:lpstr>Créer des outils et applications informatiques pour les R&amp;T</vt:lpstr>
      <vt:lpstr>B.U.T. 1 S’intégrer dans un service informatique </vt:lpstr>
      <vt:lpstr>B.U.T. 2 Développer une application R&amp;T </vt:lpstr>
      <vt:lpstr>B.U.T. 3 Piloter un projet de développement d’une application R&amp;T  </vt:lpstr>
      <vt:lpstr>Développement Système et Cloud</vt:lpstr>
      <vt:lpstr>Coordonner des infrastructures modulaires </vt:lpstr>
      <vt:lpstr>Coordonner des infrastructures modulaires </vt:lpstr>
      <vt:lpstr>B.U.T. 2 Assister l’administrateur infrastructure et Cloud </vt:lpstr>
      <vt:lpstr>B.U.T. 3 Administrer une infrastructure Cloud </vt:lpstr>
      <vt:lpstr>Accompagner le développement d’applications</vt:lpstr>
      <vt:lpstr>Accompagner le développement d’applications</vt:lpstr>
      <vt:lpstr>B.U.T. 2 Développer pour le Cloud </vt:lpstr>
      <vt:lpstr>B.U.T. 3 S’intégrer dans une équipe DevOps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Administrer les réseaux et l’Internet </dc:title>
  <dc:creator>Frédéric Drouhin</dc:creator>
  <cp:lastModifiedBy>Frédéric Drouhin</cp:lastModifiedBy>
  <cp:revision>5</cp:revision>
  <dcterms:created xsi:type="dcterms:W3CDTF">2022-09-26T12:03:14Z</dcterms:created>
  <dcterms:modified xsi:type="dcterms:W3CDTF">2022-09-26T12:43:23Z</dcterms:modified>
</cp:coreProperties>
</file>