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47"/>
  </p:notesMasterIdLst>
  <p:sldIdLst>
    <p:sldId id="256" r:id="rId4"/>
    <p:sldId id="257" r:id="rId5"/>
    <p:sldId id="258" r:id="rId6"/>
    <p:sldId id="259" r:id="rId7"/>
    <p:sldId id="260" r:id="rId8"/>
    <p:sldId id="261" r:id="rId9"/>
    <p:sldId id="262" r:id="rId10"/>
    <p:sldId id="263" r:id="rId11"/>
    <p:sldId id="264" r:id="rId12"/>
    <p:sldId id="265" r:id="rId13"/>
    <p:sldId id="266" r:id="rId14"/>
    <p:sldId id="296" r:id="rId15"/>
    <p:sldId id="297"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8" r:id="rId44"/>
    <p:sldId id="294" r:id="rId45"/>
    <p:sldId id="295" r:id="rId4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9"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r>
              <a:rPr lang="fr-FR" sz="4400" b="0" strike="noStrike" spc="-1">
                <a:latin typeface="Arial"/>
              </a:rPr>
              <a:t>Cliquez pour déplacer la diapo</a:t>
            </a:r>
          </a:p>
        </p:txBody>
      </p:sp>
      <p:sp>
        <p:nvSpPr>
          <p:cNvPr id="130"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fr-FR" sz="2000" b="0" strike="noStrike" spc="-1">
                <a:latin typeface="Arial"/>
              </a:rPr>
              <a:t>Cliquez pour modifier le format des notes</a:t>
            </a:r>
          </a:p>
        </p:txBody>
      </p:sp>
      <p:sp>
        <p:nvSpPr>
          <p:cNvPr id="131"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fr-FR" sz="1400" b="0" strike="noStrike" spc="-1">
                <a:latin typeface="Times New Roman"/>
              </a:rPr>
              <a:t>&lt;en-tête&gt;</a:t>
            </a:r>
          </a:p>
        </p:txBody>
      </p:sp>
      <p:sp>
        <p:nvSpPr>
          <p:cNvPr id="132" name="PlaceHolder 4"/>
          <p:cNvSpPr>
            <a:spLocks noGrp="1"/>
          </p:cNvSpPr>
          <p:nvPr>
            <p:ph type="dt"/>
          </p:nvPr>
        </p:nvSpPr>
        <p:spPr>
          <a:xfrm>
            <a:off x="4278960" y="0"/>
            <a:ext cx="3280680" cy="534240"/>
          </a:xfrm>
          <a:prstGeom prst="rect">
            <a:avLst/>
          </a:prstGeom>
          <a:noFill/>
          <a:ln w="0">
            <a:noFill/>
          </a:ln>
        </p:spPr>
        <p:txBody>
          <a:bodyPr lIns="0" tIns="0" rIns="0" bIns="0" anchor="t">
            <a:noAutofit/>
          </a:bodyPr>
          <a:lstStyle/>
          <a:p>
            <a:pPr algn="r"/>
            <a:r>
              <a:rPr lang="fr-FR" sz="1400" b="0" strike="noStrike" spc="-1">
                <a:latin typeface="Times New Roman"/>
              </a:rPr>
              <a:t>&lt;date/heure&gt;</a:t>
            </a:r>
          </a:p>
        </p:txBody>
      </p:sp>
      <p:sp>
        <p:nvSpPr>
          <p:cNvPr id="133" name="PlaceHolder 5"/>
          <p:cNvSpPr>
            <a:spLocks noGrp="1"/>
          </p:cNvSpPr>
          <p:nvPr>
            <p:ph type="ftr"/>
          </p:nvPr>
        </p:nvSpPr>
        <p:spPr>
          <a:xfrm>
            <a:off x="0" y="10157400"/>
            <a:ext cx="3280680" cy="534240"/>
          </a:xfrm>
          <a:prstGeom prst="rect">
            <a:avLst/>
          </a:prstGeom>
          <a:noFill/>
          <a:ln w="0">
            <a:noFill/>
          </a:ln>
        </p:spPr>
        <p:txBody>
          <a:bodyPr lIns="0" tIns="0" rIns="0" bIns="0" anchor="b">
            <a:noAutofit/>
          </a:bodyPr>
          <a:lstStyle/>
          <a:p>
            <a:r>
              <a:rPr lang="fr-FR" sz="1400" b="0" strike="noStrike" spc="-1">
                <a:latin typeface="Times New Roman"/>
              </a:rPr>
              <a:t>&lt;pied de page&gt;</a:t>
            </a:r>
          </a:p>
        </p:txBody>
      </p:sp>
      <p:sp>
        <p:nvSpPr>
          <p:cNvPr id="134" name="PlaceHolder 6"/>
          <p:cNvSpPr>
            <a:spLocks noGrp="1"/>
          </p:cNvSpPr>
          <p:nvPr>
            <p:ph type="sldNum"/>
          </p:nvPr>
        </p:nvSpPr>
        <p:spPr>
          <a:xfrm>
            <a:off x="4278960" y="10157400"/>
            <a:ext cx="3280680" cy="534240"/>
          </a:xfrm>
          <a:prstGeom prst="rect">
            <a:avLst/>
          </a:prstGeom>
          <a:noFill/>
          <a:ln w="0">
            <a:noFill/>
          </a:ln>
        </p:spPr>
        <p:txBody>
          <a:bodyPr lIns="0" tIns="0" rIns="0" bIns="0" anchor="b">
            <a:noAutofit/>
          </a:bodyPr>
          <a:lstStyle/>
          <a:p>
            <a:pPr algn="r"/>
            <a:fld id="{877F898B-0C7B-4B91-BD4A-B2E64CBA8CB7}" type="slidenum">
              <a:rPr lang="fr-FR" sz="1400" b="0" strike="noStrike" spc="-1">
                <a:latin typeface="Times New Roman"/>
              </a:rPr>
              <a:t>‹N°›</a:t>
            </a:fld>
            <a:endParaRPr lang="fr-FR"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noRot="1" noChangeAspect="1"/>
          </p:cNvSpPr>
          <p:nvPr>
            <p:ph type="sldImg"/>
          </p:nvPr>
        </p:nvSpPr>
        <p:spPr>
          <a:xfrm>
            <a:off x="217440" y="812880"/>
            <a:ext cx="7119720" cy="4003560"/>
          </a:xfrm>
          <a:prstGeom prst="rect">
            <a:avLst/>
          </a:prstGeom>
          <a:ln w="0">
            <a:noFill/>
          </a:ln>
        </p:spPr>
      </p:sp>
      <p:sp>
        <p:nvSpPr>
          <p:cNvPr id="235"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endParaRPr lang="fr-FR" sz="2000" b="0" strike="noStrike" spc="-1">
              <a:latin typeface="Arial"/>
            </a:endParaRPr>
          </a:p>
        </p:txBody>
      </p:sp>
      <p:sp>
        <p:nvSpPr>
          <p:cNvPr id="236" name="CustomShape 3"/>
          <p:cNvSpPr/>
          <p:nvPr/>
        </p:nvSpPr>
        <p:spPr>
          <a:xfrm>
            <a:off x="4278960" y="10157400"/>
            <a:ext cx="3275640" cy="529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EB692146-9669-4D77-A6B3-E0DB512A1BA4}" type="slidenum">
              <a:rPr lang="fr-FR" sz="1400" b="0" strike="noStrike" spc="-1">
                <a:solidFill>
                  <a:srgbClr val="000000"/>
                </a:solidFill>
                <a:latin typeface="Times New Roman"/>
                <a:ea typeface="+mn-ea"/>
              </a:rPr>
              <a:t>3</a:t>
            </a:fld>
            <a:endParaRPr lang="fr-FR" sz="14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PlaceHolder 1"/>
          <p:cNvSpPr>
            <a:spLocks noGrp="1" noRot="1" noChangeAspect="1"/>
          </p:cNvSpPr>
          <p:nvPr>
            <p:ph type="sldImg"/>
          </p:nvPr>
        </p:nvSpPr>
        <p:spPr>
          <a:xfrm>
            <a:off x="219075" y="812800"/>
            <a:ext cx="7116763" cy="4003675"/>
          </a:xfrm>
          <a:prstGeom prst="rect">
            <a:avLst/>
          </a:prstGeom>
          <a:ln w="0">
            <a:noFill/>
          </a:ln>
        </p:spPr>
      </p:sp>
      <p:sp>
        <p:nvSpPr>
          <p:cNvPr id="256"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endParaRPr lang="fr-FR" sz="2000" b="0" strike="noStrike" spc="-1">
              <a:latin typeface="Arial"/>
            </a:endParaRPr>
          </a:p>
        </p:txBody>
      </p:sp>
      <p:sp>
        <p:nvSpPr>
          <p:cNvPr id="257" name="CustomShape 3"/>
          <p:cNvSpPr/>
          <p:nvPr/>
        </p:nvSpPr>
        <p:spPr>
          <a:xfrm>
            <a:off x="4278960" y="10157400"/>
            <a:ext cx="3275640" cy="529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65FDD44D-EE13-4BFA-9C3E-E2517A541527}" type="slidenum">
              <a:rPr lang="fr-FR" sz="1400" b="0" strike="noStrike" spc="-1">
                <a:solidFill>
                  <a:srgbClr val="000000"/>
                </a:solidFill>
                <a:latin typeface="Times New Roman"/>
                <a:ea typeface="+mn-ea"/>
              </a:rPr>
              <a:t>13</a:t>
            </a:fld>
            <a:endParaRPr lang="fr-FR" sz="1400" b="0" strike="noStrike" spc="-1">
              <a:latin typeface="Arial"/>
            </a:endParaRPr>
          </a:p>
        </p:txBody>
      </p:sp>
    </p:spTree>
    <p:extLst>
      <p:ext uri="{BB962C8B-B14F-4D97-AF65-F5344CB8AC3E}">
        <p14:creationId xmlns:p14="http://schemas.microsoft.com/office/powerpoint/2010/main" val="1089869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7440" y="812880"/>
            <a:ext cx="7119720" cy="4003560"/>
          </a:xfrm>
          <a:prstGeom prst="rect">
            <a:avLst/>
          </a:prstGeom>
          <a:ln w="0">
            <a:noFill/>
          </a:ln>
        </p:spPr>
      </p:sp>
      <p:sp>
        <p:nvSpPr>
          <p:cNvPr id="259"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endParaRPr lang="fr-FR" sz="2000" b="0" strike="noStrike" spc="-1">
              <a:latin typeface="Arial"/>
            </a:endParaRPr>
          </a:p>
        </p:txBody>
      </p:sp>
      <p:sp>
        <p:nvSpPr>
          <p:cNvPr id="260" name="CustomShape 3"/>
          <p:cNvSpPr/>
          <p:nvPr/>
        </p:nvSpPr>
        <p:spPr>
          <a:xfrm>
            <a:off x="4278960" y="10157400"/>
            <a:ext cx="3275640" cy="529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6928A19A-6033-451E-96FD-2B91685EE502}" type="slidenum">
              <a:rPr lang="fr-FR" sz="1400" b="0" strike="noStrike" spc="-1">
                <a:solidFill>
                  <a:srgbClr val="000000"/>
                </a:solidFill>
                <a:latin typeface="Times New Roman"/>
                <a:ea typeface="+mn-ea"/>
              </a:rPr>
              <a:t>14</a:t>
            </a:fld>
            <a:endParaRPr lang="fr-FR" sz="14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laceHolder 1"/>
          <p:cNvSpPr>
            <a:spLocks noGrp="1" noRot="1" noChangeAspect="1"/>
          </p:cNvSpPr>
          <p:nvPr>
            <p:ph type="sldImg"/>
          </p:nvPr>
        </p:nvSpPr>
        <p:spPr>
          <a:xfrm>
            <a:off x="217440" y="812880"/>
            <a:ext cx="7119720" cy="4003560"/>
          </a:xfrm>
          <a:prstGeom prst="rect">
            <a:avLst/>
          </a:prstGeom>
          <a:ln w="0">
            <a:noFill/>
          </a:ln>
        </p:spPr>
      </p:sp>
      <p:sp>
        <p:nvSpPr>
          <p:cNvPr id="262"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endParaRPr lang="fr-FR" sz="2000" b="0" strike="noStrike" spc="-1">
              <a:latin typeface="Arial"/>
            </a:endParaRPr>
          </a:p>
        </p:txBody>
      </p:sp>
      <p:sp>
        <p:nvSpPr>
          <p:cNvPr id="263" name="CustomShape 3"/>
          <p:cNvSpPr/>
          <p:nvPr/>
        </p:nvSpPr>
        <p:spPr>
          <a:xfrm>
            <a:off x="4278960" y="10157400"/>
            <a:ext cx="3275640" cy="529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A9DD7EDB-882F-49A7-875C-DF1F98FF7F2F}" type="slidenum">
              <a:rPr lang="fr-FR" sz="1400" b="0" strike="noStrike" spc="-1">
                <a:solidFill>
                  <a:srgbClr val="000000"/>
                </a:solidFill>
                <a:latin typeface="Times New Roman"/>
                <a:ea typeface="+mn-ea"/>
              </a:rPr>
              <a:t>15</a:t>
            </a:fld>
            <a:endParaRPr lang="fr-FR" sz="14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PlaceHolder 1"/>
          <p:cNvSpPr>
            <a:spLocks noGrp="1" noRot="1" noChangeAspect="1"/>
          </p:cNvSpPr>
          <p:nvPr>
            <p:ph type="sldImg"/>
          </p:nvPr>
        </p:nvSpPr>
        <p:spPr>
          <a:xfrm>
            <a:off x="217440" y="812880"/>
            <a:ext cx="7119720" cy="4003560"/>
          </a:xfrm>
          <a:prstGeom prst="rect">
            <a:avLst/>
          </a:prstGeom>
          <a:ln w="0">
            <a:noFill/>
          </a:ln>
        </p:spPr>
      </p:sp>
      <p:sp>
        <p:nvSpPr>
          <p:cNvPr id="265"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endParaRPr lang="fr-FR" sz="2000" b="0" strike="noStrike" spc="-1">
              <a:latin typeface="Arial"/>
            </a:endParaRPr>
          </a:p>
        </p:txBody>
      </p:sp>
      <p:sp>
        <p:nvSpPr>
          <p:cNvPr id="266" name="CustomShape 6"/>
          <p:cNvSpPr/>
          <p:nvPr/>
        </p:nvSpPr>
        <p:spPr>
          <a:xfrm>
            <a:off x="4278960" y="10157400"/>
            <a:ext cx="3275640" cy="529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62A96FA7-D530-4B45-8B22-9B1C7E51398E}" type="slidenum">
              <a:rPr lang="fr-FR" sz="1400" b="0" strike="noStrike" spc="-1">
                <a:solidFill>
                  <a:srgbClr val="000000"/>
                </a:solidFill>
                <a:latin typeface="Times New Roman"/>
                <a:ea typeface="+mn-ea"/>
              </a:rPr>
              <a:t>16</a:t>
            </a:fld>
            <a:endParaRPr lang="fr-FR" sz="14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PlaceHolder 1"/>
          <p:cNvSpPr>
            <a:spLocks noGrp="1" noRot="1" noChangeAspect="1"/>
          </p:cNvSpPr>
          <p:nvPr>
            <p:ph type="sldImg"/>
          </p:nvPr>
        </p:nvSpPr>
        <p:spPr>
          <a:xfrm>
            <a:off x="217440" y="812880"/>
            <a:ext cx="7119720" cy="4003560"/>
          </a:xfrm>
          <a:prstGeom prst="rect">
            <a:avLst/>
          </a:prstGeom>
          <a:ln w="0">
            <a:noFill/>
          </a:ln>
        </p:spPr>
      </p:sp>
      <p:sp>
        <p:nvSpPr>
          <p:cNvPr id="268"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endParaRPr lang="fr-FR" sz="2000" b="0" strike="noStrike" spc="-1">
              <a:latin typeface="Arial"/>
            </a:endParaRPr>
          </a:p>
        </p:txBody>
      </p:sp>
      <p:sp>
        <p:nvSpPr>
          <p:cNvPr id="269" name="CustomShape 3"/>
          <p:cNvSpPr/>
          <p:nvPr/>
        </p:nvSpPr>
        <p:spPr>
          <a:xfrm>
            <a:off x="4278960" y="10157400"/>
            <a:ext cx="3275640" cy="529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404DA064-957C-4FB0-8D74-17C06961CFC7}" type="slidenum">
              <a:rPr lang="fr-FR" sz="1400" b="0" strike="noStrike" spc="-1">
                <a:solidFill>
                  <a:srgbClr val="000000"/>
                </a:solidFill>
                <a:latin typeface="Times New Roman"/>
                <a:ea typeface="+mn-ea"/>
              </a:rPr>
              <a:t>17</a:t>
            </a:fld>
            <a:endParaRPr lang="fr-FR" sz="14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PlaceHolder 1"/>
          <p:cNvSpPr>
            <a:spLocks noGrp="1" noRot="1" noChangeAspect="1"/>
          </p:cNvSpPr>
          <p:nvPr>
            <p:ph type="sldImg"/>
          </p:nvPr>
        </p:nvSpPr>
        <p:spPr>
          <a:xfrm>
            <a:off x="217440" y="812880"/>
            <a:ext cx="7119720" cy="4003560"/>
          </a:xfrm>
          <a:prstGeom prst="rect">
            <a:avLst/>
          </a:prstGeom>
          <a:ln w="0">
            <a:noFill/>
          </a:ln>
        </p:spPr>
      </p:sp>
      <p:sp>
        <p:nvSpPr>
          <p:cNvPr id="271"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endParaRPr lang="fr-FR" sz="2000" b="0" strike="noStrike" spc="-1">
              <a:latin typeface="Arial"/>
            </a:endParaRPr>
          </a:p>
        </p:txBody>
      </p:sp>
      <p:sp>
        <p:nvSpPr>
          <p:cNvPr id="272" name="CustomShape 3"/>
          <p:cNvSpPr/>
          <p:nvPr/>
        </p:nvSpPr>
        <p:spPr>
          <a:xfrm>
            <a:off x="4278960" y="10157400"/>
            <a:ext cx="3275640" cy="529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EBB873B1-F5F5-455B-BF34-5A1AF73EF46C}" type="slidenum">
              <a:rPr lang="fr-FR" sz="1400" b="0" strike="noStrike" spc="-1">
                <a:solidFill>
                  <a:srgbClr val="000000"/>
                </a:solidFill>
                <a:latin typeface="Times New Roman"/>
                <a:ea typeface="+mn-ea"/>
              </a:rPr>
              <a:t>18</a:t>
            </a:fld>
            <a:endParaRPr lang="fr-FR" sz="14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PlaceHolder 1"/>
          <p:cNvSpPr>
            <a:spLocks noGrp="1" noRot="1" noChangeAspect="1"/>
          </p:cNvSpPr>
          <p:nvPr>
            <p:ph type="sldImg"/>
          </p:nvPr>
        </p:nvSpPr>
        <p:spPr>
          <a:xfrm>
            <a:off x="217440" y="812880"/>
            <a:ext cx="7119720" cy="4003560"/>
          </a:xfrm>
          <a:prstGeom prst="rect">
            <a:avLst/>
          </a:prstGeom>
          <a:ln w="0">
            <a:noFill/>
          </a:ln>
        </p:spPr>
      </p:sp>
      <p:sp>
        <p:nvSpPr>
          <p:cNvPr id="274"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endParaRPr lang="fr-FR" sz="2000" b="0" strike="noStrike" spc="-1">
              <a:latin typeface="Arial"/>
            </a:endParaRPr>
          </a:p>
        </p:txBody>
      </p:sp>
      <p:sp>
        <p:nvSpPr>
          <p:cNvPr id="275" name="CustomShape 3"/>
          <p:cNvSpPr/>
          <p:nvPr/>
        </p:nvSpPr>
        <p:spPr>
          <a:xfrm>
            <a:off x="4278960" y="10157400"/>
            <a:ext cx="3275640" cy="529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F767418E-2C07-4852-BF6B-9FA90FA5E927}" type="slidenum">
              <a:rPr lang="fr-FR" sz="1400" b="0" strike="noStrike" spc="-1">
                <a:solidFill>
                  <a:srgbClr val="000000"/>
                </a:solidFill>
                <a:latin typeface="Times New Roman"/>
                <a:ea typeface="+mn-ea"/>
              </a:rPr>
              <a:t>19</a:t>
            </a:fld>
            <a:endParaRPr lang="fr-FR" sz="14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PlaceHolder 1"/>
          <p:cNvSpPr>
            <a:spLocks noGrp="1" noRot="1" noChangeAspect="1"/>
          </p:cNvSpPr>
          <p:nvPr>
            <p:ph type="sldImg"/>
          </p:nvPr>
        </p:nvSpPr>
        <p:spPr>
          <a:xfrm>
            <a:off x="217440" y="812880"/>
            <a:ext cx="7119720" cy="4003560"/>
          </a:xfrm>
          <a:prstGeom prst="rect">
            <a:avLst/>
          </a:prstGeom>
          <a:ln w="0">
            <a:noFill/>
          </a:ln>
        </p:spPr>
      </p:sp>
      <p:sp>
        <p:nvSpPr>
          <p:cNvPr id="27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endParaRPr lang="fr-FR" sz="2000" b="0" strike="noStrike" spc="-1">
              <a:latin typeface="Arial"/>
            </a:endParaRPr>
          </a:p>
        </p:txBody>
      </p:sp>
      <p:sp>
        <p:nvSpPr>
          <p:cNvPr id="278" name="CustomShape 3"/>
          <p:cNvSpPr/>
          <p:nvPr/>
        </p:nvSpPr>
        <p:spPr>
          <a:xfrm>
            <a:off x="4278960" y="10157400"/>
            <a:ext cx="3275640" cy="529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F8739E26-DBEC-4924-801E-946F8A154692}" type="slidenum">
              <a:rPr lang="fr-FR" sz="1400" b="0" strike="noStrike" spc="-1">
                <a:solidFill>
                  <a:srgbClr val="000000"/>
                </a:solidFill>
                <a:latin typeface="Times New Roman"/>
                <a:ea typeface="+mn-ea"/>
              </a:rPr>
              <a:t>20</a:t>
            </a:fld>
            <a:endParaRPr lang="fr-FR" sz="14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PlaceHolder 1"/>
          <p:cNvSpPr>
            <a:spLocks noGrp="1" noRot="1" noChangeAspect="1"/>
          </p:cNvSpPr>
          <p:nvPr>
            <p:ph type="sldImg"/>
          </p:nvPr>
        </p:nvSpPr>
        <p:spPr>
          <a:xfrm>
            <a:off x="219075" y="812800"/>
            <a:ext cx="7116763" cy="4003675"/>
          </a:xfrm>
          <a:prstGeom prst="rect">
            <a:avLst/>
          </a:prstGeom>
          <a:ln w="0">
            <a:noFill/>
          </a:ln>
        </p:spPr>
      </p:sp>
      <p:sp>
        <p:nvSpPr>
          <p:cNvPr id="280"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endParaRPr lang="fr-FR" sz="2000" b="0" strike="noStrike" spc="-1">
              <a:latin typeface="Arial"/>
            </a:endParaRPr>
          </a:p>
        </p:txBody>
      </p:sp>
      <p:sp>
        <p:nvSpPr>
          <p:cNvPr id="281" name="CustomShape 3"/>
          <p:cNvSpPr/>
          <p:nvPr/>
        </p:nvSpPr>
        <p:spPr>
          <a:xfrm>
            <a:off x="4278960" y="10157400"/>
            <a:ext cx="3275640" cy="529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9BE44704-53E0-46E8-A0A1-406D9DEF2BE0}" type="slidenum">
              <a:rPr lang="fr-FR" sz="1400" b="0" strike="noStrike" spc="-1">
                <a:solidFill>
                  <a:srgbClr val="000000"/>
                </a:solidFill>
                <a:latin typeface="Times New Roman"/>
                <a:ea typeface="+mn-ea"/>
              </a:rPr>
              <a:t>21</a:t>
            </a:fld>
            <a:endParaRPr lang="fr-FR" sz="14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PlaceHolder 1"/>
          <p:cNvSpPr>
            <a:spLocks noGrp="1" noRot="1" noChangeAspect="1"/>
          </p:cNvSpPr>
          <p:nvPr>
            <p:ph type="sldImg"/>
          </p:nvPr>
        </p:nvSpPr>
        <p:spPr>
          <a:xfrm>
            <a:off x="219075" y="812800"/>
            <a:ext cx="7116763" cy="4003675"/>
          </a:xfrm>
          <a:prstGeom prst="rect">
            <a:avLst/>
          </a:prstGeom>
          <a:ln w="0">
            <a:noFill/>
          </a:ln>
        </p:spPr>
      </p:sp>
      <p:sp>
        <p:nvSpPr>
          <p:cNvPr id="283"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endParaRPr lang="fr-FR" sz="2000" b="0" strike="noStrike" spc="-1">
              <a:latin typeface="Arial"/>
            </a:endParaRPr>
          </a:p>
        </p:txBody>
      </p:sp>
      <p:sp>
        <p:nvSpPr>
          <p:cNvPr id="284" name="CustomShape 3"/>
          <p:cNvSpPr/>
          <p:nvPr/>
        </p:nvSpPr>
        <p:spPr>
          <a:xfrm>
            <a:off x="4278960" y="10157400"/>
            <a:ext cx="3275640" cy="529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37EE753C-C665-4836-81EC-A5B6D3838BA8}" type="slidenum">
              <a:rPr lang="fr-FR" sz="1400" b="0" strike="noStrike" spc="-1">
                <a:solidFill>
                  <a:srgbClr val="000000"/>
                </a:solidFill>
                <a:latin typeface="Times New Roman"/>
                <a:ea typeface="+mn-ea"/>
              </a:rPr>
              <a:t>22</a:t>
            </a:fld>
            <a:endParaRPr lang="fr-FR" sz="14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PlaceHolder 1"/>
          <p:cNvSpPr>
            <a:spLocks noGrp="1" noRot="1" noChangeAspect="1"/>
          </p:cNvSpPr>
          <p:nvPr>
            <p:ph type="sldImg"/>
          </p:nvPr>
        </p:nvSpPr>
        <p:spPr>
          <a:xfrm>
            <a:off x="217440" y="812880"/>
            <a:ext cx="7119720" cy="4003560"/>
          </a:xfrm>
          <a:prstGeom prst="rect">
            <a:avLst/>
          </a:prstGeom>
          <a:ln w="0">
            <a:noFill/>
          </a:ln>
        </p:spPr>
      </p:sp>
      <p:sp>
        <p:nvSpPr>
          <p:cNvPr id="238"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endParaRPr lang="fr-FR" sz="2000" b="0" strike="noStrike" spc="-1">
              <a:latin typeface="Arial"/>
            </a:endParaRPr>
          </a:p>
        </p:txBody>
      </p:sp>
      <p:sp>
        <p:nvSpPr>
          <p:cNvPr id="239" name="CustomShape 3"/>
          <p:cNvSpPr/>
          <p:nvPr/>
        </p:nvSpPr>
        <p:spPr>
          <a:xfrm>
            <a:off x="4278960" y="10157400"/>
            <a:ext cx="3275640" cy="529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B8FB5905-C07A-4C29-9164-0A54CC262BA5}" type="slidenum">
              <a:rPr lang="fr-FR" sz="1400" b="0" strike="noStrike" spc="-1">
                <a:solidFill>
                  <a:srgbClr val="000000"/>
                </a:solidFill>
                <a:latin typeface="Times New Roman"/>
                <a:ea typeface="+mn-ea"/>
              </a:rPr>
              <a:t>4</a:t>
            </a:fld>
            <a:endParaRPr lang="fr-FR" sz="14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PlaceHolder 1"/>
          <p:cNvSpPr>
            <a:spLocks noGrp="1" noRot="1" noChangeAspect="1"/>
          </p:cNvSpPr>
          <p:nvPr>
            <p:ph type="sldImg"/>
          </p:nvPr>
        </p:nvSpPr>
        <p:spPr>
          <a:xfrm>
            <a:off x="217440" y="812880"/>
            <a:ext cx="7119720" cy="4003560"/>
          </a:xfrm>
          <a:prstGeom prst="rect">
            <a:avLst/>
          </a:prstGeom>
          <a:ln w="0">
            <a:noFill/>
          </a:ln>
        </p:spPr>
      </p:sp>
      <p:sp>
        <p:nvSpPr>
          <p:cNvPr id="286"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endParaRPr lang="fr-FR" sz="2000" b="0" strike="noStrike" spc="-1">
              <a:latin typeface="Arial"/>
            </a:endParaRPr>
          </a:p>
        </p:txBody>
      </p:sp>
      <p:sp>
        <p:nvSpPr>
          <p:cNvPr id="287" name="CustomShape 3"/>
          <p:cNvSpPr/>
          <p:nvPr/>
        </p:nvSpPr>
        <p:spPr>
          <a:xfrm>
            <a:off x="4278960" y="10157400"/>
            <a:ext cx="3275640" cy="529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4C90A889-CB84-4B88-AA30-E619985242F0}" type="slidenum">
              <a:rPr lang="fr-FR" sz="1400" b="0" strike="noStrike" spc="-1">
                <a:solidFill>
                  <a:srgbClr val="000000"/>
                </a:solidFill>
                <a:latin typeface="Times New Roman"/>
                <a:ea typeface="+mn-ea"/>
              </a:rPr>
              <a:t>23</a:t>
            </a:fld>
            <a:endParaRPr lang="fr-FR" sz="1400" b="0" strike="noStrike" spc="-1">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PlaceHolder 1"/>
          <p:cNvSpPr>
            <a:spLocks noGrp="1" noRot="1" noChangeAspect="1"/>
          </p:cNvSpPr>
          <p:nvPr>
            <p:ph type="sldImg"/>
          </p:nvPr>
        </p:nvSpPr>
        <p:spPr>
          <a:xfrm>
            <a:off x="217440" y="812880"/>
            <a:ext cx="7119720" cy="4003560"/>
          </a:xfrm>
          <a:prstGeom prst="rect">
            <a:avLst/>
          </a:prstGeom>
          <a:ln w="0">
            <a:noFill/>
          </a:ln>
        </p:spPr>
      </p:sp>
      <p:sp>
        <p:nvSpPr>
          <p:cNvPr id="289"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endParaRPr lang="fr-FR" sz="2000" b="0" strike="noStrike" spc="-1">
              <a:latin typeface="Arial"/>
            </a:endParaRPr>
          </a:p>
        </p:txBody>
      </p:sp>
      <p:sp>
        <p:nvSpPr>
          <p:cNvPr id="290" name="CustomShape 3"/>
          <p:cNvSpPr/>
          <p:nvPr/>
        </p:nvSpPr>
        <p:spPr>
          <a:xfrm>
            <a:off x="4278960" y="10157400"/>
            <a:ext cx="3275640" cy="529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7FFFF40E-AABC-456E-9C72-E34DCC53AFF4}" type="slidenum">
              <a:rPr lang="fr-FR" sz="1400" b="0" strike="noStrike" spc="-1">
                <a:solidFill>
                  <a:srgbClr val="000000"/>
                </a:solidFill>
                <a:latin typeface="Times New Roman"/>
                <a:ea typeface="+mn-ea"/>
              </a:rPr>
              <a:t>24</a:t>
            </a:fld>
            <a:endParaRPr lang="fr-FR" sz="1400" b="0" strike="noStrike" spc="-1">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PlaceHolder 1"/>
          <p:cNvSpPr>
            <a:spLocks noGrp="1" noRot="1" noChangeAspect="1"/>
          </p:cNvSpPr>
          <p:nvPr>
            <p:ph type="sldImg"/>
          </p:nvPr>
        </p:nvSpPr>
        <p:spPr>
          <a:xfrm>
            <a:off x="217440" y="812880"/>
            <a:ext cx="7119720" cy="4003560"/>
          </a:xfrm>
          <a:prstGeom prst="rect">
            <a:avLst/>
          </a:prstGeom>
          <a:ln w="0">
            <a:noFill/>
          </a:ln>
        </p:spPr>
      </p:sp>
      <p:sp>
        <p:nvSpPr>
          <p:cNvPr id="292"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endParaRPr lang="fr-FR" sz="2000" b="0" strike="noStrike" spc="-1">
              <a:latin typeface="Arial"/>
            </a:endParaRPr>
          </a:p>
        </p:txBody>
      </p:sp>
      <p:sp>
        <p:nvSpPr>
          <p:cNvPr id="293" name="CustomShape 3"/>
          <p:cNvSpPr/>
          <p:nvPr/>
        </p:nvSpPr>
        <p:spPr>
          <a:xfrm>
            <a:off x="4278960" y="10157400"/>
            <a:ext cx="3275640" cy="529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1EBFF359-900F-4740-9315-46712816747A}" type="slidenum">
              <a:rPr lang="fr-FR" sz="1400" b="0" strike="noStrike" spc="-1">
                <a:solidFill>
                  <a:srgbClr val="000000"/>
                </a:solidFill>
                <a:latin typeface="Times New Roman"/>
                <a:ea typeface="+mn-ea"/>
              </a:rPr>
              <a:t>25</a:t>
            </a:fld>
            <a:endParaRPr lang="fr-FR" sz="1400" b="0" strike="noStrike" spc="-1">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PlaceHolder 1"/>
          <p:cNvSpPr>
            <a:spLocks noGrp="1" noRot="1" noChangeAspect="1"/>
          </p:cNvSpPr>
          <p:nvPr>
            <p:ph type="sldImg"/>
          </p:nvPr>
        </p:nvSpPr>
        <p:spPr>
          <a:xfrm>
            <a:off x="217440" y="812880"/>
            <a:ext cx="7119720" cy="4003560"/>
          </a:xfrm>
          <a:prstGeom prst="rect">
            <a:avLst/>
          </a:prstGeom>
          <a:ln w="0">
            <a:noFill/>
          </a:ln>
        </p:spPr>
      </p:sp>
      <p:sp>
        <p:nvSpPr>
          <p:cNvPr id="295"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endParaRPr lang="fr-FR" sz="2000" b="0" strike="noStrike" spc="-1">
              <a:latin typeface="Arial"/>
            </a:endParaRPr>
          </a:p>
        </p:txBody>
      </p:sp>
      <p:sp>
        <p:nvSpPr>
          <p:cNvPr id="296" name="CustomShape 3"/>
          <p:cNvSpPr/>
          <p:nvPr/>
        </p:nvSpPr>
        <p:spPr>
          <a:xfrm>
            <a:off x="4278960" y="10157400"/>
            <a:ext cx="3275640" cy="529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8D20467B-FC00-4DB0-B662-ECA5F684B578}" type="slidenum">
              <a:rPr lang="fr-FR" sz="1400" b="0" strike="noStrike" spc="-1">
                <a:solidFill>
                  <a:srgbClr val="000000"/>
                </a:solidFill>
                <a:latin typeface="Times New Roman"/>
                <a:ea typeface="+mn-ea"/>
              </a:rPr>
              <a:t>26</a:t>
            </a:fld>
            <a:endParaRPr lang="fr-FR" sz="1400" b="0" strike="noStrike" spc="-1">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PlaceHolder 1"/>
          <p:cNvSpPr>
            <a:spLocks noGrp="1" noRot="1" noChangeAspect="1"/>
          </p:cNvSpPr>
          <p:nvPr>
            <p:ph type="sldImg"/>
          </p:nvPr>
        </p:nvSpPr>
        <p:spPr>
          <a:xfrm>
            <a:off x="217440" y="812880"/>
            <a:ext cx="7119720" cy="4003560"/>
          </a:xfrm>
          <a:prstGeom prst="rect">
            <a:avLst/>
          </a:prstGeom>
          <a:ln w="0">
            <a:noFill/>
          </a:ln>
        </p:spPr>
      </p:sp>
      <p:sp>
        <p:nvSpPr>
          <p:cNvPr id="298"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endParaRPr lang="fr-FR" sz="2000" b="0" strike="noStrike" spc="-1">
              <a:latin typeface="Arial"/>
            </a:endParaRPr>
          </a:p>
        </p:txBody>
      </p:sp>
      <p:sp>
        <p:nvSpPr>
          <p:cNvPr id="299" name="CustomShape 3"/>
          <p:cNvSpPr/>
          <p:nvPr/>
        </p:nvSpPr>
        <p:spPr>
          <a:xfrm>
            <a:off x="4278960" y="10157400"/>
            <a:ext cx="3275640" cy="529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4F4EEC9F-41EF-41CC-8F28-44E202E94F46}" type="slidenum">
              <a:rPr lang="fr-FR" sz="1400" b="0" strike="noStrike" spc="-1">
                <a:solidFill>
                  <a:srgbClr val="000000"/>
                </a:solidFill>
                <a:latin typeface="Times New Roman"/>
                <a:ea typeface="+mn-ea"/>
              </a:rPr>
              <a:t>27</a:t>
            </a:fld>
            <a:endParaRPr lang="fr-FR" sz="1400" b="0" strike="noStrike" spc="-1">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noRot="1" noChangeAspect="1"/>
          </p:cNvSpPr>
          <p:nvPr>
            <p:ph type="sldImg"/>
          </p:nvPr>
        </p:nvSpPr>
        <p:spPr>
          <a:xfrm>
            <a:off x="217440" y="812880"/>
            <a:ext cx="7119720" cy="4003560"/>
          </a:xfrm>
          <a:prstGeom prst="rect">
            <a:avLst/>
          </a:prstGeom>
          <a:ln w="0">
            <a:noFill/>
          </a:ln>
        </p:spPr>
      </p:sp>
      <p:sp>
        <p:nvSpPr>
          <p:cNvPr id="301"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endParaRPr lang="fr-FR" sz="2000" b="0" strike="noStrike" spc="-1">
              <a:latin typeface="Arial"/>
            </a:endParaRPr>
          </a:p>
        </p:txBody>
      </p:sp>
      <p:sp>
        <p:nvSpPr>
          <p:cNvPr id="302" name="CustomShape 3"/>
          <p:cNvSpPr/>
          <p:nvPr/>
        </p:nvSpPr>
        <p:spPr>
          <a:xfrm>
            <a:off x="4278960" y="10157400"/>
            <a:ext cx="3275640" cy="529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74075680-60A5-462F-9DAC-EECF2DB73664}" type="slidenum">
              <a:rPr lang="fr-FR" sz="1400" b="0" strike="noStrike" spc="-1">
                <a:solidFill>
                  <a:srgbClr val="000000"/>
                </a:solidFill>
                <a:latin typeface="Times New Roman"/>
                <a:ea typeface="+mn-ea"/>
              </a:rPr>
              <a:t>28</a:t>
            </a:fld>
            <a:endParaRPr lang="fr-FR" sz="1400" b="0" strike="noStrike" spc="-1">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PlaceHolder 1"/>
          <p:cNvSpPr>
            <a:spLocks noGrp="1" noRot="1" noChangeAspect="1"/>
          </p:cNvSpPr>
          <p:nvPr>
            <p:ph type="sldImg"/>
          </p:nvPr>
        </p:nvSpPr>
        <p:spPr>
          <a:xfrm>
            <a:off x="217440" y="812880"/>
            <a:ext cx="7119720" cy="4003560"/>
          </a:xfrm>
          <a:prstGeom prst="rect">
            <a:avLst/>
          </a:prstGeom>
          <a:ln w="0">
            <a:noFill/>
          </a:ln>
        </p:spPr>
      </p:sp>
      <p:sp>
        <p:nvSpPr>
          <p:cNvPr id="304"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endParaRPr lang="fr-FR" sz="2000" b="0" strike="noStrike" spc="-1">
              <a:latin typeface="Arial"/>
            </a:endParaRPr>
          </a:p>
        </p:txBody>
      </p:sp>
      <p:sp>
        <p:nvSpPr>
          <p:cNvPr id="305" name="CustomShape 3"/>
          <p:cNvSpPr/>
          <p:nvPr/>
        </p:nvSpPr>
        <p:spPr>
          <a:xfrm>
            <a:off x="4278960" y="10157400"/>
            <a:ext cx="3275640" cy="529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97EDDDEF-F681-43AB-B783-4311DE9B9A88}" type="slidenum">
              <a:rPr lang="fr-FR" sz="1400" b="0" strike="noStrike" spc="-1">
                <a:solidFill>
                  <a:srgbClr val="000000"/>
                </a:solidFill>
                <a:latin typeface="Times New Roman"/>
                <a:ea typeface="+mn-ea"/>
              </a:rPr>
              <a:t>29</a:t>
            </a:fld>
            <a:endParaRPr lang="fr-FR" sz="1400" b="0" strike="noStrike" spc="-1">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PlaceHolder 1"/>
          <p:cNvSpPr>
            <a:spLocks noGrp="1" noRot="1" noChangeAspect="1"/>
          </p:cNvSpPr>
          <p:nvPr>
            <p:ph type="sldImg"/>
          </p:nvPr>
        </p:nvSpPr>
        <p:spPr>
          <a:xfrm>
            <a:off x="219075" y="812800"/>
            <a:ext cx="7116763" cy="4003675"/>
          </a:xfrm>
          <a:prstGeom prst="rect">
            <a:avLst/>
          </a:prstGeom>
          <a:ln w="0">
            <a:noFill/>
          </a:ln>
        </p:spPr>
      </p:sp>
      <p:sp>
        <p:nvSpPr>
          <p:cNvPr id="30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endParaRPr lang="fr-FR" sz="2000" b="0" strike="noStrike" spc="-1">
              <a:latin typeface="Arial"/>
            </a:endParaRPr>
          </a:p>
        </p:txBody>
      </p:sp>
      <p:sp>
        <p:nvSpPr>
          <p:cNvPr id="308" name="CustomShape 3"/>
          <p:cNvSpPr/>
          <p:nvPr/>
        </p:nvSpPr>
        <p:spPr>
          <a:xfrm>
            <a:off x="4278960" y="10157400"/>
            <a:ext cx="3275640" cy="529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9D872276-F4F0-4F3B-A104-1537CCCB9E21}" type="slidenum">
              <a:rPr lang="fr-FR" sz="1400" b="0" strike="noStrike" spc="-1">
                <a:solidFill>
                  <a:srgbClr val="000000"/>
                </a:solidFill>
                <a:latin typeface="Times New Roman"/>
                <a:ea typeface="+mn-ea"/>
              </a:rPr>
              <a:t>30</a:t>
            </a:fld>
            <a:endParaRPr lang="fr-FR" sz="1400" b="0" strike="noStrike" spc="-1">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PlaceHolder 1"/>
          <p:cNvSpPr>
            <a:spLocks noGrp="1" noRot="1" noChangeAspect="1"/>
          </p:cNvSpPr>
          <p:nvPr>
            <p:ph type="sldImg"/>
          </p:nvPr>
        </p:nvSpPr>
        <p:spPr>
          <a:xfrm>
            <a:off x="217440" y="812880"/>
            <a:ext cx="7119720" cy="4003560"/>
          </a:xfrm>
          <a:prstGeom prst="rect">
            <a:avLst/>
          </a:prstGeom>
          <a:ln w="0">
            <a:noFill/>
          </a:ln>
        </p:spPr>
      </p:sp>
      <p:sp>
        <p:nvSpPr>
          <p:cNvPr id="310"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endParaRPr lang="fr-FR" sz="2000" b="0" strike="noStrike" spc="-1">
              <a:latin typeface="Arial"/>
            </a:endParaRPr>
          </a:p>
        </p:txBody>
      </p:sp>
      <p:sp>
        <p:nvSpPr>
          <p:cNvPr id="311" name="CustomShape 3"/>
          <p:cNvSpPr/>
          <p:nvPr/>
        </p:nvSpPr>
        <p:spPr>
          <a:xfrm>
            <a:off x="4278960" y="10157400"/>
            <a:ext cx="3275640" cy="529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EFDC9DF7-971B-46D5-9292-D2D2E0A47E5B}" type="slidenum">
              <a:rPr lang="fr-FR" sz="1400" b="0" strike="noStrike" spc="-1">
                <a:solidFill>
                  <a:srgbClr val="000000"/>
                </a:solidFill>
                <a:latin typeface="Times New Roman"/>
                <a:ea typeface="+mn-ea"/>
              </a:rPr>
              <a:t>36</a:t>
            </a:fld>
            <a:endParaRPr lang="fr-FR" sz="1400" b="0" strike="noStrike" spc="-1">
              <a:latin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PlaceHolder 1"/>
          <p:cNvSpPr>
            <a:spLocks noGrp="1" noRot="1" noChangeAspect="1"/>
          </p:cNvSpPr>
          <p:nvPr>
            <p:ph type="sldImg"/>
          </p:nvPr>
        </p:nvSpPr>
        <p:spPr>
          <a:xfrm>
            <a:off x="217440" y="812880"/>
            <a:ext cx="7119720" cy="4003560"/>
          </a:xfrm>
          <a:prstGeom prst="rect">
            <a:avLst/>
          </a:prstGeom>
          <a:ln w="0">
            <a:noFill/>
          </a:ln>
        </p:spPr>
      </p:sp>
      <p:sp>
        <p:nvSpPr>
          <p:cNvPr id="313"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endParaRPr lang="fr-FR" sz="2000" b="0" strike="noStrike" spc="-1">
              <a:latin typeface="Arial"/>
            </a:endParaRPr>
          </a:p>
        </p:txBody>
      </p:sp>
      <p:sp>
        <p:nvSpPr>
          <p:cNvPr id="314" name="CustomShape 3"/>
          <p:cNvSpPr/>
          <p:nvPr/>
        </p:nvSpPr>
        <p:spPr>
          <a:xfrm>
            <a:off x="4278960" y="10157400"/>
            <a:ext cx="3275640" cy="529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F8A55A03-6374-4D44-9D01-5AAC7BA98E1A}" type="slidenum">
              <a:rPr lang="fr-FR" sz="1400" b="0" strike="noStrike" spc="-1">
                <a:solidFill>
                  <a:srgbClr val="000000"/>
                </a:solidFill>
                <a:latin typeface="Times New Roman"/>
                <a:ea typeface="+mn-ea"/>
              </a:rPr>
              <a:t>37</a:t>
            </a:fld>
            <a:endParaRPr lang="fr-FR" sz="14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PlaceHolder 1"/>
          <p:cNvSpPr>
            <a:spLocks noGrp="1" noRot="1" noChangeAspect="1"/>
          </p:cNvSpPr>
          <p:nvPr>
            <p:ph type="sldImg"/>
          </p:nvPr>
        </p:nvSpPr>
        <p:spPr>
          <a:xfrm>
            <a:off x="219075" y="812800"/>
            <a:ext cx="7116763" cy="4003675"/>
          </a:xfrm>
          <a:prstGeom prst="rect">
            <a:avLst/>
          </a:prstGeom>
          <a:ln w="0">
            <a:noFill/>
          </a:ln>
        </p:spPr>
      </p:sp>
      <p:sp>
        <p:nvSpPr>
          <p:cNvPr id="241"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endParaRPr lang="fr-FR" sz="2000" b="0" strike="noStrike" spc="-1">
              <a:latin typeface="Arial"/>
            </a:endParaRPr>
          </a:p>
        </p:txBody>
      </p:sp>
      <p:sp>
        <p:nvSpPr>
          <p:cNvPr id="242" name="CustomShape 3"/>
          <p:cNvSpPr/>
          <p:nvPr/>
        </p:nvSpPr>
        <p:spPr>
          <a:xfrm>
            <a:off x="4278960" y="10157400"/>
            <a:ext cx="3275640" cy="529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64A97BE5-1B8C-42A2-A96F-5AAAE0F78E24}" type="slidenum">
              <a:rPr lang="fr-FR" sz="1400" b="0" strike="noStrike" spc="-1">
                <a:solidFill>
                  <a:srgbClr val="000000"/>
                </a:solidFill>
                <a:latin typeface="Times New Roman"/>
                <a:ea typeface="+mn-ea"/>
              </a:rPr>
              <a:t>5</a:t>
            </a:fld>
            <a:endParaRPr lang="fr-FR" sz="1400" b="0" strike="noStrike" spc="-1">
              <a:latin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PlaceHolder 1"/>
          <p:cNvSpPr>
            <a:spLocks noGrp="1" noRot="1" noChangeAspect="1"/>
          </p:cNvSpPr>
          <p:nvPr>
            <p:ph type="sldImg"/>
          </p:nvPr>
        </p:nvSpPr>
        <p:spPr>
          <a:xfrm>
            <a:off x="217440" y="812880"/>
            <a:ext cx="7119720" cy="4003560"/>
          </a:xfrm>
          <a:prstGeom prst="rect">
            <a:avLst/>
          </a:prstGeom>
          <a:ln w="0">
            <a:noFill/>
          </a:ln>
        </p:spPr>
      </p:sp>
      <p:sp>
        <p:nvSpPr>
          <p:cNvPr id="316"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endParaRPr lang="fr-FR" sz="2000" b="0" strike="noStrike" spc="-1">
              <a:latin typeface="Arial"/>
            </a:endParaRPr>
          </a:p>
        </p:txBody>
      </p:sp>
      <p:sp>
        <p:nvSpPr>
          <p:cNvPr id="317" name="CustomShape 3"/>
          <p:cNvSpPr/>
          <p:nvPr/>
        </p:nvSpPr>
        <p:spPr>
          <a:xfrm>
            <a:off x="4278960" y="10157400"/>
            <a:ext cx="3275640" cy="529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575CCD5F-7F16-4BE1-85D9-9D221C6B368D}" type="slidenum">
              <a:rPr lang="fr-FR" sz="1400" b="0" strike="noStrike" spc="-1">
                <a:solidFill>
                  <a:srgbClr val="000000"/>
                </a:solidFill>
                <a:latin typeface="Times New Roman"/>
                <a:ea typeface="+mn-ea"/>
              </a:rPr>
              <a:t>38</a:t>
            </a:fld>
            <a:endParaRPr lang="fr-FR" sz="1400" b="0" strike="noStrike" spc="-1">
              <a:latin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PlaceHolder 1"/>
          <p:cNvSpPr>
            <a:spLocks noGrp="1" noRot="1" noChangeAspect="1"/>
          </p:cNvSpPr>
          <p:nvPr>
            <p:ph type="sldImg"/>
          </p:nvPr>
        </p:nvSpPr>
        <p:spPr>
          <a:xfrm>
            <a:off x="217440" y="812880"/>
            <a:ext cx="7119720" cy="4003560"/>
          </a:xfrm>
          <a:prstGeom prst="rect">
            <a:avLst/>
          </a:prstGeom>
          <a:ln w="0">
            <a:noFill/>
          </a:ln>
        </p:spPr>
      </p:sp>
      <p:sp>
        <p:nvSpPr>
          <p:cNvPr id="319"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endParaRPr lang="fr-FR" sz="2000" b="0" strike="noStrike" spc="-1">
              <a:latin typeface="Arial"/>
            </a:endParaRPr>
          </a:p>
        </p:txBody>
      </p:sp>
      <p:sp>
        <p:nvSpPr>
          <p:cNvPr id="320" name="CustomShape 3"/>
          <p:cNvSpPr/>
          <p:nvPr/>
        </p:nvSpPr>
        <p:spPr>
          <a:xfrm>
            <a:off x="4278960" y="10157400"/>
            <a:ext cx="3275640" cy="529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EEA4A56C-8FC8-41D7-A25B-D52395574A68}" type="slidenum">
              <a:rPr lang="fr-FR" sz="1400" b="0" strike="noStrike" spc="-1">
                <a:solidFill>
                  <a:srgbClr val="000000"/>
                </a:solidFill>
                <a:latin typeface="Times New Roman"/>
                <a:ea typeface="+mn-ea"/>
              </a:rPr>
              <a:t>39</a:t>
            </a:fld>
            <a:endParaRPr lang="fr-FR" sz="1400" b="0" strike="noStrike" spc="-1">
              <a:latin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PlaceHolder 1"/>
          <p:cNvSpPr>
            <a:spLocks noGrp="1" noRot="1" noChangeAspect="1"/>
          </p:cNvSpPr>
          <p:nvPr>
            <p:ph type="sldImg"/>
          </p:nvPr>
        </p:nvSpPr>
        <p:spPr>
          <a:xfrm>
            <a:off x="217440" y="812880"/>
            <a:ext cx="7119720" cy="4003560"/>
          </a:xfrm>
          <a:prstGeom prst="rect">
            <a:avLst/>
          </a:prstGeom>
          <a:ln w="0">
            <a:noFill/>
          </a:ln>
        </p:spPr>
      </p:sp>
      <p:sp>
        <p:nvSpPr>
          <p:cNvPr id="322"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endParaRPr lang="fr-FR" sz="2000" b="0" strike="noStrike" spc="-1">
              <a:latin typeface="Arial"/>
            </a:endParaRPr>
          </a:p>
        </p:txBody>
      </p:sp>
      <p:sp>
        <p:nvSpPr>
          <p:cNvPr id="323" name="CustomShape 3"/>
          <p:cNvSpPr/>
          <p:nvPr/>
        </p:nvSpPr>
        <p:spPr>
          <a:xfrm>
            <a:off x="4278960" y="10157400"/>
            <a:ext cx="3275640" cy="529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49B8832B-4F5B-4876-B400-C310FA641995}" type="slidenum">
              <a:rPr lang="fr-FR" sz="1400" b="0" strike="noStrike" spc="-1">
                <a:solidFill>
                  <a:srgbClr val="000000"/>
                </a:solidFill>
                <a:latin typeface="Times New Roman"/>
                <a:ea typeface="+mn-ea"/>
              </a:rPr>
              <a:t>40</a:t>
            </a:fld>
            <a:endParaRPr lang="fr-FR" sz="1400" b="0" strike="noStrike" spc="-1">
              <a:latin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PlaceHolder 1"/>
          <p:cNvSpPr>
            <a:spLocks noGrp="1" noRot="1" noChangeAspect="1"/>
          </p:cNvSpPr>
          <p:nvPr>
            <p:ph type="sldImg"/>
          </p:nvPr>
        </p:nvSpPr>
        <p:spPr>
          <a:xfrm>
            <a:off x="219075" y="812800"/>
            <a:ext cx="7116763" cy="4003675"/>
          </a:xfrm>
          <a:prstGeom prst="rect">
            <a:avLst/>
          </a:prstGeom>
          <a:ln w="0">
            <a:noFill/>
          </a:ln>
        </p:spPr>
      </p:sp>
      <p:sp>
        <p:nvSpPr>
          <p:cNvPr id="322"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endParaRPr lang="fr-FR" sz="2000" b="0" strike="noStrike" spc="-1">
              <a:latin typeface="Arial"/>
            </a:endParaRPr>
          </a:p>
        </p:txBody>
      </p:sp>
      <p:sp>
        <p:nvSpPr>
          <p:cNvPr id="323" name="CustomShape 3"/>
          <p:cNvSpPr/>
          <p:nvPr/>
        </p:nvSpPr>
        <p:spPr>
          <a:xfrm>
            <a:off x="4278960" y="10157400"/>
            <a:ext cx="3275640" cy="529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49B8832B-4F5B-4876-B400-C310FA641995}" type="slidenum">
              <a:rPr lang="fr-FR" sz="1400" b="0" strike="noStrike" spc="-1">
                <a:solidFill>
                  <a:srgbClr val="000000"/>
                </a:solidFill>
                <a:latin typeface="Times New Roman"/>
                <a:ea typeface="+mn-ea"/>
              </a:rPr>
              <a:t>41</a:t>
            </a:fld>
            <a:endParaRPr lang="fr-FR" sz="1400" b="0" strike="noStrike" spc="-1">
              <a:latin typeface="Arial"/>
            </a:endParaRPr>
          </a:p>
        </p:txBody>
      </p:sp>
    </p:spTree>
    <p:extLst>
      <p:ext uri="{BB962C8B-B14F-4D97-AF65-F5344CB8AC3E}">
        <p14:creationId xmlns:p14="http://schemas.microsoft.com/office/powerpoint/2010/main" val="554833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219075" y="812800"/>
            <a:ext cx="7116763" cy="4003675"/>
          </a:xfrm>
          <a:prstGeom prst="rect">
            <a:avLst/>
          </a:prstGeom>
          <a:ln w="0">
            <a:noFill/>
          </a:ln>
        </p:spPr>
      </p:sp>
      <p:sp>
        <p:nvSpPr>
          <p:cNvPr id="244"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endParaRPr lang="fr-FR" sz="2000" b="0" strike="noStrike" spc="-1">
              <a:latin typeface="Arial"/>
            </a:endParaRPr>
          </a:p>
        </p:txBody>
      </p:sp>
      <p:sp>
        <p:nvSpPr>
          <p:cNvPr id="245" name="CustomShape 3"/>
          <p:cNvSpPr/>
          <p:nvPr/>
        </p:nvSpPr>
        <p:spPr>
          <a:xfrm>
            <a:off x="4278960" y="10157400"/>
            <a:ext cx="3275640" cy="529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BDDCC2D9-1FD9-4CBE-8834-81880D400D62}" type="slidenum">
              <a:rPr lang="fr-FR" sz="1400" b="0" strike="noStrike" spc="-1">
                <a:solidFill>
                  <a:srgbClr val="000000"/>
                </a:solidFill>
                <a:latin typeface="Times New Roman"/>
                <a:ea typeface="+mn-ea"/>
              </a:rPr>
              <a:t>7</a:t>
            </a:fld>
            <a:endParaRPr lang="fr-FR" sz="14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PlaceHolder 1"/>
          <p:cNvSpPr>
            <a:spLocks noGrp="1" noRot="1" noChangeAspect="1"/>
          </p:cNvSpPr>
          <p:nvPr>
            <p:ph type="sldImg"/>
          </p:nvPr>
        </p:nvSpPr>
        <p:spPr>
          <a:xfrm>
            <a:off x="217440" y="812880"/>
            <a:ext cx="7119720" cy="4003560"/>
          </a:xfrm>
          <a:prstGeom prst="rect">
            <a:avLst/>
          </a:prstGeom>
          <a:ln w="0">
            <a:noFill/>
          </a:ln>
        </p:spPr>
      </p:sp>
      <p:sp>
        <p:nvSpPr>
          <p:cNvPr id="24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endParaRPr lang="fr-FR" sz="2000" b="0" strike="noStrike" spc="-1">
              <a:latin typeface="Arial"/>
            </a:endParaRPr>
          </a:p>
        </p:txBody>
      </p:sp>
      <p:sp>
        <p:nvSpPr>
          <p:cNvPr id="248" name="CustomShape 3"/>
          <p:cNvSpPr/>
          <p:nvPr/>
        </p:nvSpPr>
        <p:spPr>
          <a:xfrm>
            <a:off x="4278960" y="10157400"/>
            <a:ext cx="3275640" cy="529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5B2EE620-0410-4806-8F7E-21CF30175B10}" type="slidenum">
              <a:rPr lang="fr-FR" sz="1400" b="0" strike="noStrike" spc="-1">
                <a:solidFill>
                  <a:srgbClr val="000000"/>
                </a:solidFill>
                <a:latin typeface="Times New Roman"/>
                <a:ea typeface="+mn-ea"/>
              </a:rPr>
              <a:t>8</a:t>
            </a:fld>
            <a:endParaRPr lang="fr-FR" sz="14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PlaceHolder 1"/>
          <p:cNvSpPr>
            <a:spLocks noGrp="1" noRot="1" noChangeAspect="1"/>
          </p:cNvSpPr>
          <p:nvPr>
            <p:ph type="sldImg"/>
          </p:nvPr>
        </p:nvSpPr>
        <p:spPr>
          <a:xfrm>
            <a:off x="217440" y="812880"/>
            <a:ext cx="7119720" cy="4003560"/>
          </a:xfrm>
          <a:prstGeom prst="rect">
            <a:avLst/>
          </a:prstGeom>
          <a:ln w="0">
            <a:noFill/>
          </a:ln>
        </p:spPr>
      </p:sp>
      <p:sp>
        <p:nvSpPr>
          <p:cNvPr id="250"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endParaRPr lang="fr-FR" sz="2000" b="0" strike="noStrike" spc="-1">
              <a:latin typeface="Arial"/>
            </a:endParaRPr>
          </a:p>
        </p:txBody>
      </p:sp>
      <p:sp>
        <p:nvSpPr>
          <p:cNvPr id="251" name="CustomShape 3"/>
          <p:cNvSpPr/>
          <p:nvPr/>
        </p:nvSpPr>
        <p:spPr>
          <a:xfrm>
            <a:off x="4278960" y="10157400"/>
            <a:ext cx="3275640" cy="529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14BDB2DF-F37D-457F-832C-42054260E50B}" type="slidenum">
              <a:rPr lang="fr-FR" sz="1400" b="0" strike="noStrike" spc="-1">
                <a:solidFill>
                  <a:srgbClr val="000000"/>
                </a:solidFill>
                <a:latin typeface="Times New Roman"/>
                <a:ea typeface="+mn-ea"/>
              </a:rPr>
              <a:t>9</a:t>
            </a:fld>
            <a:endParaRPr lang="fr-FR" sz="14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PlaceHolder 1"/>
          <p:cNvSpPr>
            <a:spLocks noGrp="1" noRot="1" noChangeAspect="1"/>
          </p:cNvSpPr>
          <p:nvPr>
            <p:ph type="sldImg"/>
          </p:nvPr>
        </p:nvSpPr>
        <p:spPr>
          <a:xfrm>
            <a:off x="217440" y="812880"/>
            <a:ext cx="7119720" cy="4003560"/>
          </a:xfrm>
          <a:prstGeom prst="rect">
            <a:avLst/>
          </a:prstGeom>
          <a:ln w="0">
            <a:noFill/>
          </a:ln>
        </p:spPr>
      </p:sp>
      <p:sp>
        <p:nvSpPr>
          <p:cNvPr id="253"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endParaRPr lang="fr-FR" sz="2000" b="0" strike="noStrike" spc="-1">
              <a:latin typeface="Arial"/>
            </a:endParaRPr>
          </a:p>
        </p:txBody>
      </p:sp>
      <p:sp>
        <p:nvSpPr>
          <p:cNvPr id="254" name="CustomShape 3"/>
          <p:cNvSpPr/>
          <p:nvPr/>
        </p:nvSpPr>
        <p:spPr>
          <a:xfrm>
            <a:off x="4278960" y="10157400"/>
            <a:ext cx="3275640" cy="529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924D127C-2597-490B-8498-A45EEE52DCEA}" type="slidenum">
              <a:rPr lang="fr-FR" sz="1400" b="0" strike="noStrike" spc="-1">
                <a:solidFill>
                  <a:srgbClr val="000000"/>
                </a:solidFill>
                <a:latin typeface="Times New Roman"/>
                <a:ea typeface="+mn-ea"/>
              </a:rPr>
              <a:t>10</a:t>
            </a:fld>
            <a:endParaRPr lang="fr-FR" sz="14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PlaceHolder 1"/>
          <p:cNvSpPr>
            <a:spLocks noGrp="1" noRot="1" noChangeAspect="1"/>
          </p:cNvSpPr>
          <p:nvPr>
            <p:ph type="sldImg"/>
          </p:nvPr>
        </p:nvSpPr>
        <p:spPr>
          <a:xfrm>
            <a:off x="217440" y="812880"/>
            <a:ext cx="7119720" cy="4003560"/>
          </a:xfrm>
          <a:prstGeom prst="rect">
            <a:avLst/>
          </a:prstGeom>
          <a:ln w="0">
            <a:noFill/>
          </a:ln>
        </p:spPr>
      </p:sp>
      <p:sp>
        <p:nvSpPr>
          <p:cNvPr id="256"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endParaRPr lang="fr-FR" sz="2000" b="0" strike="noStrike" spc="-1">
              <a:latin typeface="Arial"/>
            </a:endParaRPr>
          </a:p>
        </p:txBody>
      </p:sp>
      <p:sp>
        <p:nvSpPr>
          <p:cNvPr id="257" name="CustomShape 3"/>
          <p:cNvSpPr/>
          <p:nvPr/>
        </p:nvSpPr>
        <p:spPr>
          <a:xfrm>
            <a:off x="4278960" y="10157400"/>
            <a:ext cx="3275640" cy="529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65FDD44D-EE13-4BFA-9C3E-E2517A541527}" type="slidenum">
              <a:rPr lang="fr-FR" sz="1400" b="0" strike="noStrike" spc="-1">
                <a:solidFill>
                  <a:srgbClr val="000000"/>
                </a:solidFill>
                <a:latin typeface="Times New Roman"/>
                <a:ea typeface="+mn-ea"/>
              </a:rPr>
              <a:t>11</a:t>
            </a:fld>
            <a:endParaRPr lang="fr-FR" sz="14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PlaceHolder 1"/>
          <p:cNvSpPr>
            <a:spLocks noGrp="1" noRot="1" noChangeAspect="1"/>
          </p:cNvSpPr>
          <p:nvPr>
            <p:ph type="sldImg"/>
          </p:nvPr>
        </p:nvSpPr>
        <p:spPr>
          <a:xfrm>
            <a:off x="219075" y="812800"/>
            <a:ext cx="7116763" cy="4003675"/>
          </a:xfrm>
          <a:prstGeom prst="rect">
            <a:avLst/>
          </a:prstGeom>
          <a:ln w="0">
            <a:noFill/>
          </a:ln>
        </p:spPr>
      </p:sp>
      <p:sp>
        <p:nvSpPr>
          <p:cNvPr id="256"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endParaRPr lang="fr-FR" sz="2000" b="0" strike="noStrike" spc="-1">
              <a:latin typeface="Arial"/>
            </a:endParaRPr>
          </a:p>
        </p:txBody>
      </p:sp>
      <p:sp>
        <p:nvSpPr>
          <p:cNvPr id="257" name="CustomShape 3"/>
          <p:cNvSpPr/>
          <p:nvPr/>
        </p:nvSpPr>
        <p:spPr>
          <a:xfrm>
            <a:off x="4278960" y="10157400"/>
            <a:ext cx="3275640" cy="529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65FDD44D-EE13-4BFA-9C3E-E2517A541527}" type="slidenum">
              <a:rPr lang="fr-FR" sz="1400" b="0" strike="noStrike" spc="-1">
                <a:solidFill>
                  <a:srgbClr val="000000"/>
                </a:solidFill>
                <a:latin typeface="Times New Roman"/>
                <a:ea typeface="+mn-ea"/>
              </a:rPr>
              <a:t>12</a:t>
            </a:fld>
            <a:endParaRPr lang="fr-FR" sz="1400" b="0" strike="noStrike" spc="-1">
              <a:latin typeface="Arial"/>
            </a:endParaRPr>
          </a:p>
        </p:txBody>
      </p:sp>
    </p:spTree>
    <p:extLst>
      <p:ext uri="{BB962C8B-B14F-4D97-AF65-F5344CB8AC3E}">
        <p14:creationId xmlns:p14="http://schemas.microsoft.com/office/powerpoint/2010/main" val="282095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fr-FR" sz="4400" b="0" strike="noStrike" spc="-1">
              <a:latin typeface="Arial"/>
            </a:endParaRPr>
          </a:p>
        </p:txBody>
      </p:sp>
      <p:sp>
        <p:nvSpPr>
          <p:cNvPr id="30"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fr-FR" sz="3200" b="0" strike="noStrike" spc="-1">
              <a:latin typeface="Arial"/>
            </a:endParaRPr>
          </a:p>
        </p:txBody>
      </p:sp>
      <p:sp>
        <p:nvSpPr>
          <p:cNvPr id="31"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fr-FR"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fr-FR" sz="4400" b="0" strike="noStrike" spc="-1">
              <a:latin typeface="Arial"/>
            </a:endParaRPr>
          </a:p>
        </p:txBody>
      </p:sp>
      <p:sp>
        <p:nvSpPr>
          <p:cNvPr id="3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fr-FR" sz="3200" b="0" strike="noStrike" spc="-1">
              <a:latin typeface="Arial"/>
            </a:endParaRPr>
          </a:p>
        </p:txBody>
      </p:sp>
      <p:sp>
        <p:nvSpPr>
          <p:cNvPr id="3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fr-FR" sz="3200" b="0" strike="noStrike" spc="-1">
              <a:latin typeface="Arial"/>
            </a:endParaRPr>
          </a:p>
        </p:txBody>
      </p:sp>
      <p:sp>
        <p:nvSpPr>
          <p:cNvPr id="3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fr-FR" sz="3200" b="0" strike="noStrike" spc="-1">
              <a:latin typeface="Arial"/>
            </a:endParaRPr>
          </a:p>
        </p:txBody>
      </p:sp>
      <p:sp>
        <p:nvSpPr>
          <p:cNvPr id="36"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fr-FR"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fr-FR" sz="4400" b="0" strike="noStrike" spc="-1">
              <a:latin typeface="Arial"/>
            </a:endParaRPr>
          </a:p>
        </p:txBody>
      </p:sp>
      <p:sp>
        <p:nvSpPr>
          <p:cNvPr id="38"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fr-FR" sz="3200" b="0" strike="noStrike" spc="-1">
              <a:latin typeface="Arial"/>
            </a:endParaRPr>
          </a:p>
        </p:txBody>
      </p:sp>
      <p:sp>
        <p:nvSpPr>
          <p:cNvPr id="39"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fr-FR" sz="3200" b="0" strike="noStrike" spc="-1">
              <a:latin typeface="Arial"/>
            </a:endParaRPr>
          </a:p>
        </p:txBody>
      </p:sp>
      <p:sp>
        <p:nvSpPr>
          <p:cNvPr id="40"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fr-FR" sz="3200" b="0" strike="noStrike" spc="-1">
              <a:latin typeface="Arial"/>
            </a:endParaRPr>
          </a:p>
        </p:txBody>
      </p:sp>
      <p:sp>
        <p:nvSpPr>
          <p:cNvPr id="41"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fr-FR" sz="3200" b="0" strike="noStrike" spc="-1">
              <a:latin typeface="Arial"/>
            </a:endParaRPr>
          </a:p>
        </p:txBody>
      </p:sp>
      <p:sp>
        <p:nvSpPr>
          <p:cNvPr id="42"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fr-FR" sz="3200" b="0" strike="noStrike" spc="-1">
              <a:latin typeface="Arial"/>
            </a:endParaRPr>
          </a:p>
        </p:txBody>
      </p:sp>
      <p:sp>
        <p:nvSpPr>
          <p:cNvPr id="43"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fr-FR"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fr-FR" sz="4400" b="0" strike="noStrike" spc="-1">
              <a:latin typeface="Arial"/>
            </a:endParaRPr>
          </a:p>
        </p:txBody>
      </p:sp>
      <p:sp>
        <p:nvSpPr>
          <p:cNvPr id="5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fr-FR" sz="4400" b="0" strike="noStrike" spc="-1">
              <a:latin typeface="Arial"/>
            </a:endParaRPr>
          </a:p>
        </p:txBody>
      </p:sp>
      <p:sp>
        <p:nvSpPr>
          <p:cNvPr id="5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fr-FR"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fr-FR" sz="4400" b="0" strike="noStrike" spc="-1">
              <a:latin typeface="Arial"/>
            </a:endParaRPr>
          </a:p>
        </p:txBody>
      </p:sp>
      <p:sp>
        <p:nvSpPr>
          <p:cNvPr id="5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fr-FR" sz="3200" b="0" strike="noStrike" spc="-1">
              <a:latin typeface="Arial"/>
            </a:endParaRPr>
          </a:p>
        </p:txBody>
      </p:sp>
      <p:sp>
        <p:nvSpPr>
          <p:cNvPr id="5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fr-FR"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fr-FR"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fr-FR" sz="4400" b="0" strike="noStrike" spc="-1">
              <a:latin typeface="Arial"/>
            </a:endParaRPr>
          </a:p>
        </p:txBody>
      </p:sp>
      <p:sp>
        <p:nvSpPr>
          <p:cNvPr id="6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fr-FR" sz="3200" b="0" strike="noStrike" spc="-1">
              <a:latin typeface="Arial"/>
            </a:endParaRPr>
          </a:p>
        </p:txBody>
      </p:sp>
      <p:sp>
        <p:nvSpPr>
          <p:cNvPr id="6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fr-FR" sz="3200" b="0" strike="noStrike" spc="-1">
              <a:latin typeface="Arial"/>
            </a:endParaRPr>
          </a:p>
        </p:txBody>
      </p:sp>
      <p:sp>
        <p:nvSpPr>
          <p:cNvPr id="6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fr-FR"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fr-FR" sz="4400" b="0" strike="noStrike" spc="-1">
              <a:latin typeface="Arial"/>
            </a:endParaRPr>
          </a:p>
        </p:txBody>
      </p:sp>
      <p:sp>
        <p:nvSpPr>
          <p:cNvPr id="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fr-FR" sz="4400" b="0" strike="noStrike" spc="-1">
              <a:latin typeface="Arial"/>
            </a:endParaRPr>
          </a:p>
        </p:txBody>
      </p:sp>
      <p:sp>
        <p:nvSpPr>
          <p:cNvPr id="6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fr-FR" sz="3200" b="0" strike="noStrike" spc="-1">
              <a:latin typeface="Arial"/>
            </a:endParaRPr>
          </a:p>
        </p:txBody>
      </p:sp>
      <p:sp>
        <p:nvSpPr>
          <p:cNvPr id="6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fr-FR" sz="3200" b="0" strike="noStrike" spc="-1">
              <a:latin typeface="Arial"/>
            </a:endParaRPr>
          </a:p>
        </p:txBody>
      </p:sp>
      <p:sp>
        <p:nvSpPr>
          <p:cNvPr id="6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fr-FR"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fr-FR" sz="4400" b="0" strike="noStrike" spc="-1">
              <a:latin typeface="Arial"/>
            </a:endParaRPr>
          </a:p>
        </p:txBody>
      </p:sp>
      <p:sp>
        <p:nvSpPr>
          <p:cNvPr id="7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fr-FR" sz="3200" b="0" strike="noStrike" spc="-1">
              <a:latin typeface="Arial"/>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fr-FR" sz="3200" b="0" strike="noStrike" spc="-1">
              <a:latin typeface="Arial"/>
            </a:endParaRPr>
          </a:p>
        </p:txBody>
      </p:sp>
      <p:sp>
        <p:nvSpPr>
          <p:cNvPr id="7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fr-FR"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fr-FR" sz="4400" b="0" strike="noStrike" spc="-1">
              <a:latin typeface="Arial"/>
            </a:endParaRPr>
          </a:p>
        </p:txBody>
      </p:sp>
      <p:sp>
        <p:nvSpPr>
          <p:cNvPr id="7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fr-FR" sz="3200" b="0" strike="noStrike" spc="-1">
              <a:latin typeface="Arial"/>
            </a:endParaRPr>
          </a:p>
        </p:txBody>
      </p:sp>
      <p:sp>
        <p:nvSpPr>
          <p:cNvPr id="7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fr-FR"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fr-FR" sz="4400" b="0" strike="noStrike" spc="-1">
              <a:latin typeface="Arial"/>
            </a:endParaRPr>
          </a:p>
        </p:txBody>
      </p:sp>
      <p:sp>
        <p:nvSpPr>
          <p:cNvPr id="7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fr-FR" sz="3200" b="0" strike="noStrike" spc="-1">
              <a:latin typeface="Arial"/>
            </a:endParaRPr>
          </a:p>
        </p:txBody>
      </p:sp>
      <p:sp>
        <p:nvSpPr>
          <p:cNvPr id="7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fr-FR" sz="3200" b="0" strike="noStrike" spc="-1">
              <a:latin typeface="Arial"/>
            </a:endParaRPr>
          </a:p>
        </p:txBody>
      </p:sp>
      <p:sp>
        <p:nvSpPr>
          <p:cNvPr id="7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fr-FR" sz="3200" b="0" strike="noStrike" spc="-1">
              <a:latin typeface="Arial"/>
            </a:endParaRPr>
          </a:p>
        </p:txBody>
      </p:sp>
      <p:sp>
        <p:nvSpPr>
          <p:cNvPr id="8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fr-FR"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fr-FR" sz="4400" b="0" strike="noStrike" spc="-1">
              <a:latin typeface="Arial"/>
            </a:endParaRPr>
          </a:p>
        </p:txBody>
      </p:sp>
      <p:sp>
        <p:nvSpPr>
          <p:cNvPr id="8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fr-FR" sz="3200" b="0" strike="noStrike" spc="-1">
              <a:latin typeface="Arial"/>
            </a:endParaRPr>
          </a:p>
        </p:txBody>
      </p:sp>
      <p:sp>
        <p:nvSpPr>
          <p:cNvPr id="8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fr-FR" sz="3200" b="0" strike="noStrike" spc="-1">
              <a:latin typeface="Arial"/>
            </a:endParaRPr>
          </a:p>
        </p:txBody>
      </p:sp>
      <p:sp>
        <p:nvSpPr>
          <p:cNvPr id="8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fr-FR" sz="3200" b="0" strike="noStrike" spc="-1">
              <a:latin typeface="Arial"/>
            </a:endParaRPr>
          </a:p>
        </p:txBody>
      </p:sp>
      <p:sp>
        <p:nvSpPr>
          <p:cNvPr id="8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fr-FR" sz="3200" b="0" strike="noStrike" spc="-1">
              <a:latin typeface="Arial"/>
            </a:endParaRPr>
          </a:p>
        </p:txBody>
      </p:sp>
      <p:sp>
        <p:nvSpPr>
          <p:cNvPr id="8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fr-FR" sz="3200" b="0" strike="noStrike" spc="-1">
              <a:latin typeface="Arial"/>
            </a:endParaRPr>
          </a:p>
        </p:txBody>
      </p:sp>
      <p:sp>
        <p:nvSpPr>
          <p:cNvPr id="8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fr-FR"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fr-FR" sz="4400" b="0" strike="noStrike" spc="-1">
              <a:latin typeface="Arial"/>
            </a:endParaRPr>
          </a:p>
        </p:txBody>
      </p:sp>
      <p:sp>
        <p:nvSpPr>
          <p:cNvPr id="9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fr-FR" sz="4400" b="0" strike="noStrike" spc="-1">
              <a:latin typeface="Arial"/>
            </a:endParaRPr>
          </a:p>
        </p:txBody>
      </p:sp>
      <p:sp>
        <p:nvSpPr>
          <p:cNvPr id="9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fr-FR"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fr-FR" sz="4400" b="0" strike="noStrike" spc="-1">
              <a:latin typeface="Arial"/>
            </a:endParaRPr>
          </a:p>
        </p:txBody>
      </p:sp>
      <p:sp>
        <p:nvSpPr>
          <p:cNvPr id="9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fr-FR" sz="3200" b="0" strike="noStrike" spc="-1">
              <a:latin typeface="Arial"/>
            </a:endParaRPr>
          </a:p>
        </p:txBody>
      </p:sp>
      <p:sp>
        <p:nvSpPr>
          <p:cNvPr id="9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fr-FR"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fr-FR"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fr-FR" sz="4400" b="0" strike="noStrike" spc="-1">
              <a:latin typeface="Arial"/>
            </a:endParaRPr>
          </a:p>
        </p:txBody>
      </p:sp>
      <p:sp>
        <p:nvSpPr>
          <p:cNvPr id="1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fr-FR"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fr-FR" sz="4400" b="0" strike="noStrike" spc="-1">
              <a:latin typeface="Arial"/>
            </a:endParaRPr>
          </a:p>
        </p:txBody>
      </p:sp>
      <p:sp>
        <p:nvSpPr>
          <p:cNvPr id="10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fr-FR" sz="3200" b="0" strike="noStrike" spc="-1">
              <a:latin typeface="Arial"/>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fr-FR" sz="3200" b="0" strike="noStrike" spc="-1">
              <a:latin typeface="Arial"/>
            </a:endParaRPr>
          </a:p>
        </p:txBody>
      </p:sp>
      <p:sp>
        <p:nvSpPr>
          <p:cNvPr id="10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fr-FR"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fr-FR" sz="4400" b="0" strike="noStrike" spc="-1">
              <a:latin typeface="Arial"/>
            </a:endParaRPr>
          </a:p>
        </p:txBody>
      </p:sp>
      <p:sp>
        <p:nvSpPr>
          <p:cNvPr id="10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fr-FR" sz="3200" b="0" strike="noStrike" spc="-1">
              <a:latin typeface="Arial"/>
            </a:endParaRPr>
          </a:p>
        </p:txBody>
      </p:sp>
      <p:sp>
        <p:nvSpPr>
          <p:cNvPr id="10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fr-FR" sz="3200" b="0" strike="noStrike" spc="-1">
              <a:latin typeface="Arial"/>
            </a:endParaRPr>
          </a:p>
        </p:txBody>
      </p:sp>
      <p:sp>
        <p:nvSpPr>
          <p:cNvPr id="10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fr-FR"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fr-FR" sz="4400" b="0" strike="noStrike" spc="-1">
              <a:latin typeface="Arial"/>
            </a:endParaRPr>
          </a:p>
        </p:txBody>
      </p:sp>
      <p:sp>
        <p:nvSpPr>
          <p:cNvPr id="11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fr-FR" sz="3200" b="0" strike="noStrike" spc="-1">
              <a:latin typeface="Arial"/>
            </a:endParaRPr>
          </a:p>
        </p:txBody>
      </p:sp>
      <p:sp>
        <p:nvSpPr>
          <p:cNvPr id="11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fr-FR" sz="3200" b="0" strike="noStrike" spc="-1">
              <a:latin typeface="Arial"/>
            </a:endParaRPr>
          </a:p>
        </p:txBody>
      </p:sp>
      <p:sp>
        <p:nvSpPr>
          <p:cNvPr id="11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fr-FR"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fr-FR" sz="4400" b="0" strike="noStrike" spc="-1">
              <a:latin typeface="Arial"/>
            </a:endParaRPr>
          </a:p>
        </p:txBody>
      </p:sp>
      <p:sp>
        <p:nvSpPr>
          <p:cNvPr id="11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fr-FR" sz="3200" b="0" strike="noStrike" spc="-1">
              <a:latin typeface="Arial"/>
            </a:endParaRPr>
          </a:p>
        </p:txBody>
      </p:sp>
      <p:sp>
        <p:nvSpPr>
          <p:cNvPr id="11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fr-FR"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fr-FR" sz="4400" b="0" strike="noStrike" spc="-1">
              <a:latin typeface="Arial"/>
            </a:endParaRPr>
          </a:p>
        </p:txBody>
      </p:sp>
      <p:sp>
        <p:nvSpPr>
          <p:cNvPr id="11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fr-FR" sz="3200" b="0" strike="noStrike" spc="-1">
              <a:latin typeface="Arial"/>
            </a:endParaRPr>
          </a:p>
        </p:txBody>
      </p:sp>
      <p:sp>
        <p:nvSpPr>
          <p:cNvPr id="11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fr-FR" sz="3200" b="0" strike="noStrike" spc="-1">
              <a:latin typeface="Arial"/>
            </a:endParaRPr>
          </a:p>
        </p:txBody>
      </p:sp>
      <p:sp>
        <p:nvSpPr>
          <p:cNvPr id="12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fr-FR" sz="3200" b="0" strike="noStrike" spc="-1">
              <a:latin typeface="Arial"/>
            </a:endParaRPr>
          </a:p>
        </p:txBody>
      </p:sp>
      <p:sp>
        <p:nvSpPr>
          <p:cNvPr id="12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fr-FR"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fr-FR" sz="4400" b="0" strike="noStrike" spc="-1">
              <a:latin typeface="Arial"/>
            </a:endParaRPr>
          </a:p>
        </p:txBody>
      </p:sp>
      <p:sp>
        <p:nvSpPr>
          <p:cNvPr id="12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fr-FR" sz="3200" b="0" strike="noStrike" spc="-1">
              <a:latin typeface="Arial"/>
            </a:endParaRPr>
          </a:p>
        </p:txBody>
      </p:sp>
      <p:sp>
        <p:nvSpPr>
          <p:cNvPr id="12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fr-FR" sz="3200" b="0" strike="noStrike" spc="-1">
              <a:latin typeface="Arial"/>
            </a:endParaRPr>
          </a:p>
        </p:txBody>
      </p:sp>
      <p:sp>
        <p:nvSpPr>
          <p:cNvPr id="12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fr-FR" sz="3200" b="0" strike="noStrike" spc="-1">
              <a:latin typeface="Arial"/>
            </a:endParaRPr>
          </a:p>
        </p:txBody>
      </p:sp>
      <p:sp>
        <p:nvSpPr>
          <p:cNvPr id="12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fr-FR" sz="3200" b="0" strike="noStrike" spc="-1">
              <a:latin typeface="Arial"/>
            </a:endParaRPr>
          </a:p>
        </p:txBody>
      </p:sp>
      <p:sp>
        <p:nvSpPr>
          <p:cNvPr id="12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fr-FR" sz="3200" b="0" strike="noStrike" spc="-1">
              <a:latin typeface="Arial"/>
            </a:endParaRPr>
          </a:p>
        </p:txBody>
      </p:sp>
      <p:sp>
        <p:nvSpPr>
          <p:cNvPr id="12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fr-FR"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fr-FR" sz="4400" b="0" strike="noStrike" spc="-1">
              <a:latin typeface="Arial"/>
            </a:endParaRPr>
          </a:p>
        </p:txBody>
      </p:sp>
      <p:sp>
        <p:nvSpPr>
          <p:cNvPr id="1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fr-FR" sz="3200" b="0" strike="noStrike" spc="-1">
              <a:latin typeface="Arial"/>
            </a:endParaRPr>
          </a:p>
        </p:txBody>
      </p:sp>
      <p:sp>
        <p:nvSpPr>
          <p:cNvPr id="1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fr-FR"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fr-FR"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fr-FR" sz="4400" b="0" strike="noStrike" spc="-1">
              <a:latin typeface="Arial"/>
            </a:endParaRPr>
          </a:p>
        </p:txBody>
      </p:sp>
      <p:sp>
        <p:nvSpPr>
          <p:cNvPr id="1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fr-FR" sz="3200" b="0" strike="noStrike" spc="-1">
              <a:latin typeface="Arial"/>
            </a:endParaRPr>
          </a:p>
        </p:txBody>
      </p:sp>
      <p:sp>
        <p:nvSpPr>
          <p:cNvPr id="1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fr-FR" sz="3200" b="0" strike="noStrike" spc="-1">
              <a:latin typeface="Arial"/>
            </a:endParaRPr>
          </a:p>
        </p:txBody>
      </p:sp>
      <p:sp>
        <p:nvSpPr>
          <p:cNvPr id="2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fr-FR"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fr-FR" sz="4400" b="0" strike="noStrike" spc="-1">
              <a:latin typeface="Arial"/>
            </a:endParaRPr>
          </a:p>
        </p:txBody>
      </p:sp>
      <p:sp>
        <p:nvSpPr>
          <p:cNvPr id="2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fr-FR" sz="3200" b="0" strike="noStrike" spc="-1">
              <a:latin typeface="Arial"/>
            </a:endParaRPr>
          </a:p>
        </p:txBody>
      </p:sp>
      <p:sp>
        <p:nvSpPr>
          <p:cNvPr id="2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fr-FR" sz="3200" b="0" strike="noStrike" spc="-1">
              <a:latin typeface="Arial"/>
            </a:endParaRPr>
          </a:p>
        </p:txBody>
      </p:sp>
      <p:sp>
        <p:nvSpPr>
          <p:cNvPr id="24"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fr-FR"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fr-FR" sz="4400" b="0" strike="noStrike" spc="-1">
              <a:latin typeface="Arial"/>
            </a:endParaRPr>
          </a:p>
        </p:txBody>
      </p:sp>
      <p:sp>
        <p:nvSpPr>
          <p:cNvPr id="2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fr-FR" sz="3200" b="0" strike="noStrike" spc="-1">
              <a:latin typeface="Arial"/>
            </a:endParaRPr>
          </a:p>
        </p:txBody>
      </p:sp>
      <p:sp>
        <p:nvSpPr>
          <p:cNvPr id="2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fr-FR" sz="3200" b="0" strike="noStrike" spc="-1">
              <a:latin typeface="Arial"/>
            </a:endParaRPr>
          </a:p>
        </p:txBody>
      </p:sp>
      <p:sp>
        <p:nvSpPr>
          <p:cNvPr id="28"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fr-FR"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CustomShape 1" hidden="1"/>
          <p:cNvSpPr/>
          <p:nvPr/>
        </p:nvSpPr>
        <p:spPr>
          <a:xfrm>
            <a:off x="3240" y="6400800"/>
            <a:ext cx="12183120" cy="451440"/>
          </a:xfrm>
          <a:prstGeom prst="rect">
            <a:avLst/>
          </a:prstGeom>
          <a:solidFill>
            <a:srgbClr val="2683C6"/>
          </a:solidFill>
          <a:ln w="25560">
            <a:noFill/>
          </a:ln>
        </p:spPr>
        <p:style>
          <a:lnRef idx="0">
            <a:scrgbClr r="0" g="0" b="0"/>
          </a:lnRef>
          <a:fillRef idx="0">
            <a:scrgbClr r="0" g="0" b="0"/>
          </a:fillRef>
          <a:effectRef idx="0">
            <a:scrgbClr r="0" g="0" b="0"/>
          </a:effectRef>
          <a:fontRef idx="minor"/>
        </p:style>
      </p:sp>
      <p:sp>
        <p:nvSpPr>
          <p:cNvPr id="9" name="CustomShape 2" hidden="1"/>
          <p:cNvSpPr/>
          <p:nvPr/>
        </p:nvSpPr>
        <p:spPr>
          <a:xfrm>
            <a:off x="0" y="6334200"/>
            <a:ext cx="12183120" cy="58320"/>
          </a:xfrm>
          <a:prstGeom prst="rect">
            <a:avLst/>
          </a:prstGeom>
          <a:solidFill>
            <a:srgbClr val="1CADE4"/>
          </a:solidFill>
          <a:ln w="25560">
            <a:noFill/>
          </a:ln>
        </p:spPr>
        <p:style>
          <a:lnRef idx="0">
            <a:scrgbClr r="0" g="0" b="0"/>
          </a:lnRef>
          <a:fillRef idx="0">
            <a:scrgbClr r="0" g="0" b="0"/>
          </a:fillRef>
          <a:effectRef idx="0">
            <a:scrgbClr r="0" g="0" b="0"/>
          </a:effectRef>
          <a:fontRef idx="minor"/>
        </p:style>
      </p:sp>
      <p:sp>
        <p:nvSpPr>
          <p:cNvPr id="2" name="Line 3"/>
          <p:cNvSpPr/>
          <p:nvPr/>
        </p:nvSpPr>
        <p:spPr>
          <a:xfrm>
            <a:off x="1193400" y="1737720"/>
            <a:ext cx="9966960" cy="360"/>
          </a:xfrm>
          <a:prstGeom prst="line">
            <a:avLst/>
          </a:prstGeom>
          <a:ln w="6480">
            <a:solidFill>
              <a:srgbClr val="808080"/>
            </a:solidFill>
            <a:round/>
          </a:ln>
        </p:spPr>
        <p:style>
          <a:lnRef idx="0">
            <a:scrgbClr r="0" g="0" b="0"/>
          </a:lnRef>
          <a:fillRef idx="0">
            <a:scrgbClr r="0" g="0" b="0"/>
          </a:fillRef>
          <a:effectRef idx="0">
            <a:scrgbClr r="0" g="0" b="0"/>
          </a:effectRef>
          <a:fontRef idx="minor"/>
        </p:style>
      </p:sp>
      <p:sp>
        <p:nvSpPr>
          <p:cNvPr id="3" name="CustomShape 4"/>
          <p:cNvSpPr/>
          <p:nvPr/>
        </p:nvSpPr>
        <p:spPr>
          <a:xfrm>
            <a:off x="0" y="6400800"/>
            <a:ext cx="12186360" cy="451440"/>
          </a:xfrm>
          <a:prstGeom prst="rect">
            <a:avLst/>
          </a:prstGeom>
          <a:solidFill>
            <a:srgbClr val="2683C6"/>
          </a:solidFill>
          <a:ln w="25560">
            <a:noFill/>
          </a:ln>
        </p:spPr>
        <p:style>
          <a:lnRef idx="0">
            <a:scrgbClr r="0" g="0" b="0"/>
          </a:lnRef>
          <a:fillRef idx="0">
            <a:scrgbClr r="0" g="0" b="0"/>
          </a:fillRef>
          <a:effectRef idx="0">
            <a:scrgbClr r="0" g="0" b="0"/>
          </a:effectRef>
          <a:fontRef idx="minor"/>
        </p:style>
      </p:sp>
      <p:sp>
        <p:nvSpPr>
          <p:cNvPr id="4" name="CustomShape 5"/>
          <p:cNvSpPr/>
          <p:nvPr/>
        </p:nvSpPr>
        <p:spPr>
          <a:xfrm>
            <a:off x="0" y="6334200"/>
            <a:ext cx="12186360" cy="60840"/>
          </a:xfrm>
          <a:prstGeom prst="rect">
            <a:avLst/>
          </a:prstGeom>
          <a:solidFill>
            <a:srgbClr val="1CADE4"/>
          </a:solidFill>
          <a:ln w="25560">
            <a:noFill/>
          </a:ln>
        </p:spPr>
        <p:style>
          <a:lnRef idx="0">
            <a:scrgbClr r="0" g="0" b="0"/>
          </a:lnRef>
          <a:fillRef idx="0">
            <a:scrgbClr r="0" g="0" b="0"/>
          </a:fillRef>
          <a:effectRef idx="0">
            <a:scrgbClr r="0" g="0" b="0"/>
          </a:effectRef>
          <a:fontRef idx="minor"/>
        </p:style>
      </p:sp>
      <p:sp>
        <p:nvSpPr>
          <p:cNvPr id="5" name="Line 6"/>
          <p:cNvSpPr/>
          <p:nvPr/>
        </p:nvSpPr>
        <p:spPr>
          <a:xfrm>
            <a:off x="1207440" y="4343400"/>
            <a:ext cx="9875520" cy="360"/>
          </a:xfrm>
          <a:prstGeom prst="line">
            <a:avLst/>
          </a:prstGeom>
          <a:ln w="6480">
            <a:solidFill>
              <a:srgbClr val="808080"/>
            </a:solidFill>
            <a:round/>
          </a:ln>
        </p:spPr>
        <p:style>
          <a:lnRef idx="0">
            <a:scrgbClr r="0" g="0" b="0"/>
          </a:lnRef>
          <a:fillRef idx="0">
            <a:scrgbClr r="0" g="0" b="0"/>
          </a:fillRef>
          <a:effectRef idx="0">
            <a:scrgbClr r="0" g="0" b="0"/>
          </a:effectRef>
          <a:fontRef idx="minor"/>
        </p:style>
      </p:sp>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r>
              <a:rPr lang="fr-FR" sz="4400" b="0" strike="noStrike" spc="-1">
                <a:latin typeface="Arial"/>
              </a:rPr>
              <a:t>Cliquez pour éditer le format du texte-titre</a:t>
            </a:r>
          </a:p>
        </p:txBody>
      </p:sp>
      <p:sp>
        <p:nvSpPr>
          <p:cNvPr id="7"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3200" b="0" strike="noStrike" spc="-1">
                <a:latin typeface="Arial"/>
              </a:rPr>
              <a:t>Cliquez pour éditer le format du plan de texte</a:t>
            </a:r>
          </a:p>
          <a:p>
            <a:pPr marL="864000" lvl="1" indent="-324000">
              <a:spcBef>
                <a:spcPts val="1134"/>
              </a:spcBef>
              <a:buClr>
                <a:srgbClr val="000000"/>
              </a:buClr>
              <a:buSzPct val="75000"/>
              <a:buFont typeface="Symbol" charset="2"/>
              <a:buChar char=""/>
            </a:pPr>
            <a:r>
              <a:rPr lang="fr-FR" sz="2800" b="0" strike="noStrike" spc="-1">
                <a:latin typeface="Arial"/>
              </a:rPr>
              <a:t>Second niveau de plan</a:t>
            </a:r>
          </a:p>
          <a:p>
            <a:pPr marL="1296000" lvl="2" indent="-288000">
              <a:spcBef>
                <a:spcPts val="850"/>
              </a:spcBef>
              <a:buClr>
                <a:srgbClr val="000000"/>
              </a:buClr>
              <a:buSzPct val="45000"/>
              <a:buFont typeface="Wingdings" charset="2"/>
              <a:buChar char=""/>
            </a:pPr>
            <a:r>
              <a:rPr lang="fr-FR" sz="2400" b="0" strike="noStrike" spc="-1">
                <a:latin typeface="Arial"/>
              </a:rPr>
              <a:t>Troisième niveau de plan</a:t>
            </a:r>
          </a:p>
          <a:p>
            <a:pPr marL="1728000" lvl="3" indent="-216000">
              <a:spcBef>
                <a:spcPts val="567"/>
              </a:spcBef>
              <a:buClr>
                <a:srgbClr val="000000"/>
              </a:buClr>
              <a:buSzPct val="75000"/>
              <a:buFont typeface="Symbol" charset="2"/>
              <a:buChar char=""/>
            </a:pPr>
            <a:r>
              <a:rPr lang="fr-FR" sz="2000" b="0" strike="noStrike" spc="-1">
                <a:latin typeface="Arial"/>
              </a:rPr>
              <a:t>Quatrième niveau de plan</a:t>
            </a:r>
          </a:p>
          <a:p>
            <a:pPr marL="2160000" lvl="4" indent="-216000">
              <a:spcBef>
                <a:spcPts val="283"/>
              </a:spcBef>
              <a:buClr>
                <a:srgbClr val="000000"/>
              </a:buClr>
              <a:buSzPct val="45000"/>
              <a:buFont typeface="Wingdings" charset="2"/>
              <a:buChar char=""/>
            </a:pPr>
            <a:r>
              <a:rPr lang="fr-FR" sz="2000" b="0" strike="noStrike" spc="-1">
                <a:latin typeface="Arial"/>
              </a:rPr>
              <a:t>Cinquième niveau de plan</a:t>
            </a:r>
          </a:p>
          <a:p>
            <a:pPr marL="2592000" lvl="5" indent="-216000">
              <a:spcBef>
                <a:spcPts val="283"/>
              </a:spcBef>
              <a:buClr>
                <a:srgbClr val="000000"/>
              </a:buClr>
              <a:buSzPct val="45000"/>
              <a:buFont typeface="Wingdings" charset="2"/>
              <a:buChar char=""/>
            </a:pPr>
            <a:r>
              <a:rPr lang="fr-FR" sz="2000" b="0" strike="noStrike" spc="-1">
                <a:latin typeface="Arial"/>
              </a:rPr>
              <a:t>Sixième niveau de plan</a:t>
            </a:r>
          </a:p>
          <a:p>
            <a:pPr marL="3024000" lvl="6" indent="-216000">
              <a:spcBef>
                <a:spcPts val="283"/>
              </a:spcBef>
              <a:buClr>
                <a:srgbClr val="000000"/>
              </a:buClr>
              <a:buSzPct val="45000"/>
              <a:buFont typeface="Wingdings" charset="2"/>
              <a:buChar char=""/>
            </a:pPr>
            <a:r>
              <a:rPr lang="fr-FR" sz="2000" b="0" strike="noStrike" spc="-1">
                <a:latin typeface="Arial"/>
              </a:rPr>
              <a:t>Septième niveau de plan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CustomShape 1" hidden="1"/>
          <p:cNvSpPr/>
          <p:nvPr/>
        </p:nvSpPr>
        <p:spPr>
          <a:xfrm>
            <a:off x="3240" y="6400800"/>
            <a:ext cx="12183120" cy="451440"/>
          </a:xfrm>
          <a:prstGeom prst="rect">
            <a:avLst/>
          </a:prstGeom>
          <a:solidFill>
            <a:srgbClr val="C0504D"/>
          </a:solidFill>
          <a:ln w="25560">
            <a:noFill/>
          </a:ln>
        </p:spPr>
        <p:style>
          <a:lnRef idx="0">
            <a:scrgbClr r="0" g="0" b="0"/>
          </a:lnRef>
          <a:fillRef idx="0">
            <a:scrgbClr r="0" g="0" b="0"/>
          </a:fillRef>
          <a:effectRef idx="0">
            <a:scrgbClr r="0" g="0" b="0"/>
          </a:effectRef>
          <a:fontRef idx="minor"/>
        </p:style>
      </p:sp>
      <p:sp>
        <p:nvSpPr>
          <p:cNvPr id="45" name="CustomShape 2" hidden="1"/>
          <p:cNvSpPr/>
          <p:nvPr/>
        </p:nvSpPr>
        <p:spPr>
          <a:xfrm>
            <a:off x="0" y="6334200"/>
            <a:ext cx="12183120" cy="58320"/>
          </a:xfrm>
          <a:prstGeom prst="rect">
            <a:avLst/>
          </a:prstGeom>
          <a:solidFill>
            <a:srgbClr val="4F81BD"/>
          </a:solidFill>
          <a:ln w="25560">
            <a:noFill/>
          </a:ln>
        </p:spPr>
        <p:style>
          <a:lnRef idx="0">
            <a:scrgbClr r="0" g="0" b="0"/>
          </a:lnRef>
          <a:fillRef idx="0">
            <a:scrgbClr r="0" g="0" b="0"/>
          </a:fillRef>
          <a:effectRef idx="0">
            <a:scrgbClr r="0" g="0" b="0"/>
          </a:effectRef>
          <a:fontRef idx="minor"/>
        </p:style>
      </p:sp>
      <p:sp>
        <p:nvSpPr>
          <p:cNvPr id="46" name="Line 3"/>
          <p:cNvSpPr/>
          <p:nvPr/>
        </p:nvSpPr>
        <p:spPr>
          <a:xfrm>
            <a:off x="1193400" y="1737720"/>
            <a:ext cx="9966960" cy="360"/>
          </a:xfrm>
          <a:prstGeom prst="line">
            <a:avLst/>
          </a:prstGeom>
          <a:ln w="6480">
            <a:solidFill>
              <a:srgbClr val="808080"/>
            </a:solidFill>
            <a:round/>
          </a:ln>
        </p:spPr>
        <p:style>
          <a:lnRef idx="0">
            <a:scrgbClr r="0" g="0" b="0"/>
          </a:lnRef>
          <a:fillRef idx="0">
            <a:scrgbClr r="0" g="0" b="0"/>
          </a:fillRef>
          <a:effectRef idx="0">
            <a:scrgbClr r="0" g="0" b="0"/>
          </a:effectRef>
          <a:fontRef idx="minor"/>
        </p:style>
      </p:sp>
      <p:sp>
        <p:nvSpPr>
          <p:cNvPr id="47" name="CustomShape 4"/>
          <p:cNvSpPr/>
          <p:nvPr/>
        </p:nvSpPr>
        <p:spPr>
          <a:xfrm>
            <a:off x="3240" y="6400800"/>
            <a:ext cx="12183120" cy="451440"/>
          </a:xfrm>
          <a:prstGeom prst="rect">
            <a:avLst/>
          </a:prstGeom>
          <a:solidFill>
            <a:srgbClr val="C0504D"/>
          </a:solidFill>
          <a:ln w="25560">
            <a:noFill/>
          </a:ln>
        </p:spPr>
        <p:style>
          <a:lnRef idx="0">
            <a:scrgbClr r="0" g="0" b="0"/>
          </a:lnRef>
          <a:fillRef idx="0">
            <a:scrgbClr r="0" g="0" b="0"/>
          </a:fillRef>
          <a:effectRef idx="0">
            <a:scrgbClr r="0" g="0" b="0"/>
          </a:effectRef>
          <a:fontRef idx="minor"/>
        </p:style>
      </p:sp>
      <p:sp>
        <p:nvSpPr>
          <p:cNvPr id="48" name="CustomShape 5"/>
          <p:cNvSpPr/>
          <p:nvPr/>
        </p:nvSpPr>
        <p:spPr>
          <a:xfrm>
            <a:off x="0" y="6334200"/>
            <a:ext cx="12183120" cy="58320"/>
          </a:xfrm>
          <a:prstGeom prst="rect">
            <a:avLst/>
          </a:prstGeom>
          <a:solidFill>
            <a:srgbClr val="4F81BD"/>
          </a:solidFill>
          <a:ln w="25560">
            <a:noFill/>
          </a:ln>
        </p:spPr>
        <p:style>
          <a:lnRef idx="0">
            <a:scrgbClr r="0" g="0" b="0"/>
          </a:lnRef>
          <a:fillRef idx="0">
            <a:scrgbClr r="0" g="0" b="0"/>
          </a:fillRef>
          <a:effectRef idx="0">
            <a:scrgbClr r="0" g="0" b="0"/>
          </a:effectRef>
          <a:fontRef idx="minor"/>
        </p:style>
      </p:sp>
      <p:sp>
        <p:nvSpPr>
          <p:cNvPr id="49" name="Line 6"/>
          <p:cNvSpPr/>
          <p:nvPr/>
        </p:nvSpPr>
        <p:spPr>
          <a:xfrm>
            <a:off x="1207440" y="4343400"/>
            <a:ext cx="9875520" cy="360"/>
          </a:xfrm>
          <a:prstGeom prst="line">
            <a:avLst/>
          </a:prstGeom>
          <a:ln w="6480">
            <a:solidFill>
              <a:srgbClr val="808080"/>
            </a:solidFill>
            <a:round/>
          </a:ln>
        </p:spPr>
        <p:style>
          <a:lnRef idx="0">
            <a:scrgbClr r="0" g="0" b="0"/>
          </a:lnRef>
          <a:fillRef idx="0">
            <a:scrgbClr r="0" g="0" b="0"/>
          </a:fillRef>
          <a:effectRef idx="0">
            <a:scrgbClr r="0" g="0" b="0"/>
          </a:effectRef>
          <a:fontRef idx="minor"/>
        </p:style>
      </p:sp>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r>
              <a:rPr lang="fr-FR" sz="4400" b="0" strike="noStrike" spc="-1">
                <a:latin typeface="Arial"/>
              </a:rPr>
              <a:t>Cliquez pour éditer le format du texte-titre</a:t>
            </a:r>
          </a:p>
        </p:txBody>
      </p:sp>
      <p:sp>
        <p:nvSpPr>
          <p:cNvPr id="51"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3200" b="0" strike="noStrike" spc="-1">
                <a:latin typeface="Arial"/>
              </a:rPr>
              <a:t>Cliquez pour éditer le format du plan de texte</a:t>
            </a:r>
          </a:p>
          <a:p>
            <a:pPr marL="864000" lvl="1" indent="-324000">
              <a:spcBef>
                <a:spcPts val="1134"/>
              </a:spcBef>
              <a:buClr>
                <a:srgbClr val="000000"/>
              </a:buClr>
              <a:buSzPct val="75000"/>
              <a:buFont typeface="Symbol" charset="2"/>
              <a:buChar char=""/>
            </a:pPr>
            <a:r>
              <a:rPr lang="fr-FR" sz="2800" b="0" strike="noStrike" spc="-1">
                <a:latin typeface="Arial"/>
              </a:rPr>
              <a:t>Second niveau de plan</a:t>
            </a:r>
          </a:p>
          <a:p>
            <a:pPr marL="1296000" lvl="2" indent="-288000">
              <a:spcBef>
                <a:spcPts val="850"/>
              </a:spcBef>
              <a:buClr>
                <a:srgbClr val="000000"/>
              </a:buClr>
              <a:buSzPct val="45000"/>
              <a:buFont typeface="Wingdings" charset="2"/>
              <a:buChar char=""/>
            </a:pPr>
            <a:r>
              <a:rPr lang="fr-FR" sz="2400" b="0" strike="noStrike" spc="-1">
                <a:latin typeface="Arial"/>
              </a:rPr>
              <a:t>Troisième niveau de plan</a:t>
            </a:r>
          </a:p>
          <a:p>
            <a:pPr marL="1728000" lvl="3" indent="-216000">
              <a:spcBef>
                <a:spcPts val="567"/>
              </a:spcBef>
              <a:buClr>
                <a:srgbClr val="000000"/>
              </a:buClr>
              <a:buSzPct val="75000"/>
              <a:buFont typeface="Symbol" charset="2"/>
              <a:buChar char=""/>
            </a:pPr>
            <a:r>
              <a:rPr lang="fr-FR" sz="2000" b="0" strike="noStrike" spc="-1">
                <a:latin typeface="Arial"/>
              </a:rPr>
              <a:t>Quatrième niveau de plan</a:t>
            </a:r>
          </a:p>
          <a:p>
            <a:pPr marL="2160000" lvl="4" indent="-216000">
              <a:spcBef>
                <a:spcPts val="283"/>
              </a:spcBef>
              <a:buClr>
                <a:srgbClr val="000000"/>
              </a:buClr>
              <a:buSzPct val="45000"/>
              <a:buFont typeface="Wingdings" charset="2"/>
              <a:buChar char=""/>
            </a:pPr>
            <a:r>
              <a:rPr lang="fr-FR" sz="2000" b="0" strike="noStrike" spc="-1">
                <a:latin typeface="Arial"/>
              </a:rPr>
              <a:t>Cinquième niveau de plan</a:t>
            </a:r>
          </a:p>
          <a:p>
            <a:pPr marL="2592000" lvl="5" indent="-216000">
              <a:spcBef>
                <a:spcPts val="283"/>
              </a:spcBef>
              <a:buClr>
                <a:srgbClr val="000000"/>
              </a:buClr>
              <a:buSzPct val="45000"/>
              <a:buFont typeface="Wingdings" charset="2"/>
              <a:buChar char=""/>
            </a:pPr>
            <a:r>
              <a:rPr lang="fr-FR" sz="2000" b="0" strike="noStrike" spc="-1">
                <a:latin typeface="Arial"/>
              </a:rPr>
              <a:t>Sixième niveau de plan</a:t>
            </a:r>
          </a:p>
          <a:p>
            <a:pPr marL="3024000" lvl="6" indent="-216000">
              <a:spcBef>
                <a:spcPts val="283"/>
              </a:spcBef>
              <a:buClr>
                <a:srgbClr val="000000"/>
              </a:buClr>
              <a:buSzPct val="45000"/>
              <a:buFont typeface="Wingdings" charset="2"/>
              <a:buChar char=""/>
            </a:pPr>
            <a:r>
              <a:rPr lang="fr-FR" sz="2000" b="0" strike="noStrike" spc="-1">
                <a:latin typeface="Arial"/>
              </a:rPr>
              <a:t>Septième niveau de plan</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 name="CustomShape 1"/>
          <p:cNvSpPr/>
          <p:nvPr/>
        </p:nvSpPr>
        <p:spPr>
          <a:xfrm>
            <a:off x="3240" y="6400800"/>
            <a:ext cx="12183120" cy="451440"/>
          </a:xfrm>
          <a:prstGeom prst="rect">
            <a:avLst/>
          </a:prstGeom>
          <a:solidFill>
            <a:srgbClr val="C0504D"/>
          </a:solidFill>
          <a:ln w="25560">
            <a:noFill/>
          </a:ln>
        </p:spPr>
        <p:style>
          <a:lnRef idx="0">
            <a:scrgbClr r="0" g="0" b="0"/>
          </a:lnRef>
          <a:fillRef idx="0">
            <a:scrgbClr r="0" g="0" b="0"/>
          </a:fillRef>
          <a:effectRef idx="0">
            <a:scrgbClr r="0" g="0" b="0"/>
          </a:effectRef>
          <a:fontRef idx="minor"/>
        </p:style>
      </p:sp>
      <p:sp>
        <p:nvSpPr>
          <p:cNvPr id="89" name="CustomShape 2"/>
          <p:cNvSpPr/>
          <p:nvPr/>
        </p:nvSpPr>
        <p:spPr>
          <a:xfrm>
            <a:off x="0" y="6334200"/>
            <a:ext cx="12183120" cy="58320"/>
          </a:xfrm>
          <a:prstGeom prst="rect">
            <a:avLst/>
          </a:prstGeom>
          <a:solidFill>
            <a:srgbClr val="4F81BD"/>
          </a:solidFill>
          <a:ln w="25560">
            <a:noFill/>
          </a:ln>
        </p:spPr>
        <p:style>
          <a:lnRef idx="0">
            <a:scrgbClr r="0" g="0" b="0"/>
          </a:lnRef>
          <a:fillRef idx="0">
            <a:scrgbClr r="0" g="0" b="0"/>
          </a:fillRef>
          <a:effectRef idx="0">
            <a:scrgbClr r="0" g="0" b="0"/>
          </a:effectRef>
          <a:fontRef idx="minor"/>
        </p:style>
      </p:sp>
      <p:sp>
        <p:nvSpPr>
          <p:cNvPr id="90" name="Line 3"/>
          <p:cNvSpPr/>
          <p:nvPr/>
        </p:nvSpPr>
        <p:spPr>
          <a:xfrm>
            <a:off x="1193400" y="1737720"/>
            <a:ext cx="9966960" cy="360"/>
          </a:xfrm>
          <a:prstGeom prst="line">
            <a:avLst/>
          </a:prstGeom>
          <a:ln w="6480">
            <a:solidFill>
              <a:srgbClr val="808080"/>
            </a:solidFill>
            <a:round/>
          </a:ln>
        </p:spPr>
        <p:style>
          <a:lnRef idx="0">
            <a:scrgbClr r="0" g="0" b="0"/>
          </a:lnRef>
          <a:fillRef idx="0">
            <a:scrgbClr r="0" g="0" b="0"/>
          </a:fillRef>
          <a:effectRef idx="0">
            <a:scrgbClr r="0" g="0" b="0"/>
          </a:effectRef>
          <a:fontRef idx="minor"/>
        </p:style>
      </p:sp>
      <p:sp>
        <p:nvSpPr>
          <p:cNvPr id="9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r>
              <a:rPr lang="fr-FR" sz="4400" b="0" strike="noStrike" spc="-1">
                <a:latin typeface="Arial"/>
              </a:rPr>
              <a:t>Cliquez pour éditer le format du texte-titre</a:t>
            </a:r>
          </a:p>
        </p:txBody>
      </p:sp>
      <p:sp>
        <p:nvSpPr>
          <p:cNvPr id="92"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3200" b="0" strike="noStrike" spc="-1">
                <a:latin typeface="Arial"/>
              </a:rPr>
              <a:t>Cliquez pour éditer le format du plan de texte</a:t>
            </a:r>
          </a:p>
          <a:p>
            <a:pPr marL="864000" lvl="1" indent="-324000">
              <a:spcBef>
                <a:spcPts val="1134"/>
              </a:spcBef>
              <a:buClr>
                <a:srgbClr val="000000"/>
              </a:buClr>
              <a:buSzPct val="75000"/>
              <a:buFont typeface="Symbol" charset="2"/>
              <a:buChar char=""/>
            </a:pPr>
            <a:r>
              <a:rPr lang="fr-FR" sz="2800" b="0" strike="noStrike" spc="-1">
                <a:latin typeface="Arial"/>
              </a:rPr>
              <a:t>Second niveau de plan</a:t>
            </a:r>
          </a:p>
          <a:p>
            <a:pPr marL="1296000" lvl="2" indent="-288000">
              <a:spcBef>
                <a:spcPts val="850"/>
              </a:spcBef>
              <a:buClr>
                <a:srgbClr val="000000"/>
              </a:buClr>
              <a:buSzPct val="45000"/>
              <a:buFont typeface="Wingdings" charset="2"/>
              <a:buChar char=""/>
            </a:pPr>
            <a:r>
              <a:rPr lang="fr-FR" sz="2400" b="0" strike="noStrike" spc="-1">
                <a:latin typeface="Arial"/>
              </a:rPr>
              <a:t>Troisième niveau de plan</a:t>
            </a:r>
          </a:p>
          <a:p>
            <a:pPr marL="1728000" lvl="3" indent="-216000">
              <a:spcBef>
                <a:spcPts val="567"/>
              </a:spcBef>
              <a:buClr>
                <a:srgbClr val="000000"/>
              </a:buClr>
              <a:buSzPct val="75000"/>
              <a:buFont typeface="Symbol" charset="2"/>
              <a:buChar char=""/>
            </a:pPr>
            <a:r>
              <a:rPr lang="fr-FR" sz="2000" b="0" strike="noStrike" spc="-1">
                <a:latin typeface="Arial"/>
              </a:rPr>
              <a:t>Quatrième niveau de plan</a:t>
            </a:r>
          </a:p>
          <a:p>
            <a:pPr marL="2160000" lvl="4" indent="-216000">
              <a:spcBef>
                <a:spcPts val="283"/>
              </a:spcBef>
              <a:buClr>
                <a:srgbClr val="000000"/>
              </a:buClr>
              <a:buSzPct val="45000"/>
              <a:buFont typeface="Wingdings" charset="2"/>
              <a:buChar char=""/>
            </a:pPr>
            <a:r>
              <a:rPr lang="fr-FR" sz="2000" b="0" strike="noStrike" spc="-1">
                <a:latin typeface="Arial"/>
              </a:rPr>
              <a:t>Cinquième niveau de plan</a:t>
            </a:r>
          </a:p>
          <a:p>
            <a:pPr marL="2592000" lvl="5" indent="-216000">
              <a:spcBef>
                <a:spcPts val="283"/>
              </a:spcBef>
              <a:buClr>
                <a:srgbClr val="000000"/>
              </a:buClr>
              <a:buSzPct val="45000"/>
              <a:buFont typeface="Wingdings" charset="2"/>
              <a:buChar char=""/>
            </a:pPr>
            <a:r>
              <a:rPr lang="fr-FR" sz="2000" b="0" strike="noStrike" spc="-1">
                <a:latin typeface="Arial"/>
              </a:rPr>
              <a:t>Sixième niveau de plan</a:t>
            </a:r>
          </a:p>
          <a:p>
            <a:pPr marL="3024000" lvl="6" indent="-216000">
              <a:spcBef>
                <a:spcPts val="283"/>
              </a:spcBef>
              <a:buClr>
                <a:srgbClr val="000000"/>
              </a:buClr>
              <a:buSzPct val="45000"/>
              <a:buFont typeface="Wingdings" charset="2"/>
              <a:buChar char=""/>
            </a:pPr>
            <a:r>
              <a:rPr lang="fr-FR" sz="2000" b="0" strike="noStrike" spc="-1">
                <a:latin typeface="Arial"/>
              </a:rPr>
              <a:t>Septième niveau de plan</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5.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hyperlink" Target="https://www.jetbrains.com/pycharm/download/#section=window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097280" y="758880"/>
            <a:ext cx="10052640" cy="3560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fr-FR" sz="8000" b="0" strike="noStrike" spc="-46">
                <a:solidFill>
                  <a:srgbClr val="262626"/>
                </a:solidFill>
                <a:latin typeface="Calibri Light"/>
                <a:ea typeface="DejaVu Sans"/>
              </a:rPr>
              <a:t>Formation Python</a:t>
            </a:r>
            <a:endParaRPr lang="fr-FR" sz="8000" b="0" strike="noStrike" spc="-1">
              <a:latin typeface="Arial"/>
            </a:endParaRPr>
          </a:p>
        </p:txBody>
      </p:sp>
      <p:sp>
        <p:nvSpPr>
          <p:cNvPr id="136" name="CustomShape 2"/>
          <p:cNvSpPr/>
          <p:nvPr/>
        </p:nvSpPr>
        <p:spPr>
          <a:xfrm>
            <a:off x="1100160" y="4455720"/>
            <a:ext cx="10052640" cy="1137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spcBef>
                <a:spcPts val="1199"/>
              </a:spcBef>
              <a:spcAft>
                <a:spcPts val="201"/>
              </a:spcAft>
            </a:pPr>
            <a:endParaRPr lang="fr-FR" sz="1800" b="0" strike="noStrike" spc="-1" dirty="0">
              <a:latin typeface="Arial"/>
            </a:endParaRPr>
          </a:p>
          <a:p>
            <a:pPr>
              <a:lnSpc>
                <a:spcPct val="100000"/>
              </a:lnSpc>
              <a:spcBef>
                <a:spcPts val="1199"/>
              </a:spcBef>
              <a:spcAft>
                <a:spcPts val="201"/>
              </a:spcAft>
            </a:pPr>
            <a:r>
              <a:rPr lang="fr-FR" sz="2400" b="0" strike="noStrike" cap="all" spc="180" dirty="0">
                <a:solidFill>
                  <a:srgbClr val="344068"/>
                </a:solidFill>
                <a:latin typeface="Calibri Light"/>
                <a:ea typeface="DejaVu Sans"/>
              </a:rPr>
              <a:t>Par Alain Cariou, Novembre 2023</a:t>
            </a:r>
            <a:endParaRPr lang="fr-FR" sz="2400" b="0" strike="noStrike" spc="-1" dirty="0">
              <a:latin typeface="Arial"/>
            </a:endParaRPr>
          </a:p>
        </p:txBody>
      </p:sp>
      <p:pic>
        <p:nvPicPr>
          <p:cNvPr id="137" name="Image 1"/>
          <p:cNvPicPr/>
          <p:nvPr/>
        </p:nvPicPr>
        <p:blipFill>
          <a:blip r:embed="rId2"/>
          <a:stretch/>
        </p:blipFill>
        <p:spPr>
          <a:xfrm>
            <a:off x="8748360" y="2106360"/>
            <a:ext cx="2032920" cy="203292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1097280" y="286560"/>
            <a:ext cx="10052640" cy="132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fr-FR" sz="4800" b="0" strike="noStrike" spc="-46">
                <a:solidFill>
                  <a:srgbClr val="404040"/>
                </a:solidFill>
                <a:latin typeface="Calibri Light"/>
                <a:ea typeface="DejaVu Sans"/>
              </a:rPr>
              <a:t>Les variables et les types de données</a:t>
            </a:r>
            <a:endParaRPr lang="fr-FR" sz="4800" b="0" strike="noStrike" spc="-1">
              <a:latin typeface="Arial"/>
            </a:endParaRPr>
          </a:p>
        </p:txBody>
      </p:sp>
      <p:sp>
        <p:nvSpPr>
          <p:cNvPr id="156" name="CustomShape 2"/>
          <p:cNvSpPr/>
          <p:nvPr/>
        </p:nvSpPr>
        <p:spPr>
          <a:xfrm>
            <a:off x="1097280" y="1726200"/>
            <a:ext cx="10052640" cy="413712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t">
            <a:noAutofit/>
          </a:bodyPr>
          <a:lstStyle/>
          <a:p>
            <a:pPr>
              <a:lnSpc>
                <a:spcPct val="100000"/>
              </a:lnSpc>
              <a:spcBef>
                <a:spcPts val="1199"/>
              </a:spcBef>
              <a:spcAft>
                <a:spcPts val="201"/>
              </a:spcAft>
            </a:pPr>
            <a:endParaRPr lang="fr-FR" sz="18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Contrairement à d’autres langages, Python se distingue par un </a:t>
            </a:r>
            <a:r>
              <a:rPr lang="fr-FR" sz="2000" b="1" strike="noStrike" spc="-1">
                <a:solidFill>
                  <a:srgbClr val="404040"/>
                </a:solidFill>
                <a:latin typeface="Calibri"/>
                <a:ea typeface="DejaVu Sans"/>
              </a:rPr>
              <a:t>typage dynamique fort</a:t>
            </a:r>
            <a:r>
              <a:rPr lang="fr-FR" sz="2000" b="0" strike="noStrike" spc="-1">
                <a:solidFill>
                  <a:srgbClr val="404040"/>
                </a:solidFill>
                <a:latin typeface="Calibri"/>
                <a:ea typeface="DejaVu Sans"/>
              </a:rPr>
              <a:t>. C’est-à-dire que vous n’avez presque pas à vous préoccuper des types des variables.</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Néanmoins on va tout de même reconnaître plusieurs types de variables :</a:t>
            </a:r>
            <a:endParaRPr lang="fr-FR" sz="2000" b="0" strike="noStrike" spc="-1">
              <a:latin typeface="Arial"/>
            </a:endParaRPr>
          </a:p>
          <a:p>
            <a:pPr marL="548640" lvl="1"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les </a:t>
            </a:r>
            <a:r>
              <a:rPr lang="fr-FR" sz="2000" b="1" strike="noStrike" spc="-1">
                <a:solidFill>
                  <a:srgbClr val="404040"/>
                </a:solidFill>
                <a:latin typeface="Calibri"/>
                <a:ea typeface="DejaVu Sans"/>
              </a:rPr>
              <a:t>nombres entiers et décimaux </a:t>
            </a:r>
            <a:r>
              <a:rPr lang="fr-FR" sz="2000" b="0" strike="noStrike" spc="-1">
                <a:solidFill>
                  <a:srgbClr val="404040"/>
                </a:solidFill>
                <a:latin typeface="Calibri"/>
                <a:ea typeface="DejaVu Sans"/>
              </a:rPr>
              <a:t>(</a:t>
            </a:r>
            <a:r>
              <a:rPr lang="fr-FR" sz="2000" b="0" i="1" strike="noStrike" spc="-1">
                <a:solidFill>
                  <a:srgbClr val="404040"/>
                </a:solidFill>
                <a:latin typeface="Calibri"/>
                <a:ea typeface="DejaVu Sans"/>
              </a:rPr>
              <a:t>int</a:t>
            </a:r>
            <a:r>
              <a:rPr lang="fr-FR" sz="2000" b="0" strike="noStrike" spc="-1">
                <a:solidFill>
                  <a:srgbClr val="404040"/>
                </a:solidFill>
                <a:latin typeface="Calibri"/>
                <a:ea typeface="DejaVu Sans"/>
              </a:rPr>
              <a:t> et </a:t>
            </a:r>
            <a:r>
              <a:rPr lang="fr-FR" sz="2000" b="0" i="1" strike="noStrike" spc="-1">
                <a:solidFill>
                  <a:srgbClr val="404040"/>
                </a:solidFill>
                <a:latin typeface="Calibri"/>
                <a:ea typeface="DejaVu Sans"/>
              </a:rPr>
              <a:t>float</a:t>
            </a:r>
            <a:r>
              <a:rPr lang="fr-FR" sz="2000" b="0" strike="noStrike" spc="-1">
                <a:solidFill>
                  <a:srgbClr val="404040"/>
                </a:solidFill>
                <a:latin typeface="Calibri"/>
                <a:ea typeface="DejaVu Sans"/>
              </a:rPr>
              <a:t>),</a:t>
            </a:r>
            <a:endParaRPr lang="fr-FR" sz="2000" b="0" strike="noStrike" spc="-1">
              <a:latin typeface="Arial"/>
            </a:endParaRPr>
          </a:p>
          <a:p>
            <a:pPr marL="548640" lvl="1"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les </a:t>
            </a:r>
            <a:r>
              <a:rPr lang="fr-FR" sz="2000" b="1" strike="noStrike" spc="-1">
                <a:solidFill>
                  <a:srgbClr val="404040"/>
                </a:solidFill>
                <a:latin typeface="Calibri"/>
                <a:ea typeface="DejaVu Sans"/>
              </a:rPr>
              <a:t>chaînes de caractères</a:t>
            </a:r>
            <a:r>
              <a:rPr lang="fr-FR" sz="2000" b="0" strike="noStrike" spc="-1">
                <a:solidFill>
                  <a:srgbClr val="404040"/>
                </a:solidFill>
                <a:latin typeface="Calibri"/>
                <a:ea typeface="DejaVu Sans"/>
              </a:rPr>
              <a:t>, elles sont entre guillemets,</a:t>
            </a:r>
            <a:endParaRPr lang="fr-FR" sz="2000" b="0" strike="noStrike" spc="-1">
              <a:latin typeface="Arial"/>
            </a:endParaRPr>
          </a:p>
          <a:p>
            <a:pPr marL="548640" lvl="1"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les </a:t>
            </a:r>
            <a:r>
              <a:rPr lang="fr-FR" sz="2000" b="1" strike="noStrike" spc="-1">
                <a:solidFill>
                  <a:srgbClr val="404040"/>
                </a:solidFill>
                <a:latin typeface="Calibri"/>
                <a:ea typeface="DejaVu Sans"/>
              </a:rPr>
              <a:t>listes</a:t>
            </a:r>
            <a:r>
              <a:rPr lang="fr-FR" sz="2000" b="0" strike="noStrike" spc="-1">
                <a:solidFill>
                  <a:srgbClr val="404040"/>
                </a:solidFill>
                <a:latin typeface="Calibri"/>
                <a:ea typeface="DejaVu Sans"/>
              </a:rPr>
              <a:t>,</a:t>
            </a:r>
            <a:endParaRPr lang="fr-FR" sz="2000" b="0" strike="noStrike" spc="-1">
              <a:latin typeface="Arial"/>
            </a:endParaRPr>
          </a:p>
          <a:p>
            <a:pPr marL="548640" lvl="1" indent="-87120">
              <a:lnSpc>
                <a:spcPct val="100000"/>
              </a:lnSpc>
              <a:spcBef>
                <a:spcPts val="1199"/>
              </a:spcBef>
              <a:spcAft>
                <a:spcPts val="201"/>
              </a:spcAft>
              <a:buClr>
                <a:srgbClr val="1CADE4"/>
              </a:buClr>
              <a:buFont typeface="Arial"/>
              <a:buChar char="•"/>
            </a:pPr>
            <a:r>
              <a:rPr lang="fr-FR" sz="2000" b="1" strike="noStrike" spc="-1">
                <a:solidFill>
                  <a:srgbClr val="404040"/>
                </a:solidFill>
                <a:latin typeface="Calibri"/>
                <a:ea typeface="DejaVu Sans"/>
              </a:rPr>
              <a:t> l</a:t>
            </a:r>
            <a:r>
              <a:rPr lang="fr-FR" sz="2000" b="0" strike="noStrike" spc="-1">
                <a:solidFill>
                  <a:srgbClr val="404040"/>
                </a:solidFill>
                <a:latin typeface="Calibri"/>
                <a:ea typeface="DejaVu Sans"/>
              </a:rPr>
              <a:t>es </a:t>
            </a:r>
            <a:r>
              <a:rPr lang="fr-FR" sz="2000" b="1" strike="noStrike" spc="-1">
                <a:solidFill>
                  <a:srgbClr val="404040"/>
                </a:solidFill>
                <a:latin typeface="Calibri"/>
                <a:ea typeface="DejaVu Sans"/>
              </a:rPr>
              <a:t>booléans</a:t>
            </a:r>
            <a:r>
              <a:rPr lang="fr-FR" sz="2000" b="0" strike="noStrike" spc="-1">
                <a:solidFill>
                  <a:srgbClr val="404040"/>
                </a:solidFill>
                <a:latin typeface="Calibri"/>
                <a:ea typeface="DejaVu Sans"/>
              </a:rPr>
              <a:t>.</a:t>
            </a:r>
            <a:endParaRPr lang="fr-FR" sz="20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Vous devez toujours </a:t>
            </a:r>
            <a:r>
              <a:rPr lang="fr-FR" sz="2000" b="1" strike="noStrike" spc="-1">
                <a:solidFill>
                  <a:srgbClr val="404040"/>
                </a:solidFill>
                <a:latin typeface="Calibri"/>
                <a:ea typeface="DejaVu Sans"/>
              </a:rPr>
              <a:t>initialiser</a:t>
            </a:r>
            <a:r>
              <a:rPr lang="fr-FR" sz="2000" b="0" strike="noStrike" spc="-1">
                <a:solidFill>
                  <a:srgbClr val="404040"/>
                </a:solidFill>
                <a:latin typeface="Calibri"/>
                <a:ea typeface="DejaVu Sans"/>
              </a:rPr>
              <a:t> une variable avant de l’utiliser !</a:t>
            </a:r>
            <a:endParaRPr lang="fr-FR" sz="20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1097280" y="286560"/>
            <a:ext cx="10052640" cy="132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fr-FR" sz="4800" b="0" strike="noStrike" spc="-46">
                <a:solidFill>
                  <a:srgbClr val="404040"/>
                </a:solidFill>
                <a:latin typeface="Calibri Light"/>
                <a:ea typeface="DejaVu Sans"/>
              </a:rPr>
              <a:t>Les variables contenant des nombres</a:t>
            </a:r>
            <a:endParaRPr lang="fr-FR" sz="4800" b="0" strike="noStrike" spc="-1">
              <a:latin typeface="Arial"/>
            </a:endParaRPr>
          </a:p>
        </p:txBody>
      </p:sp>
      <p:sp>
        <p:nvSpPr>
          <p:cNvPr id="158" name="CustomShape 2"/>
          <p:cNvSpPr/>
          <p:nvPr/>
        </p:nvSpPr>
        <p:spPr>
          <a:xfrm>
            <a:off x="1097280" y="1726200"/>
            <a:ext cx="10052640" cy="413712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t">
            <a:noAutofit/>
          </a:bodyPr>
          <a:lstStyle/>
          <a:p>
            <a:pPr>
              <a:lnSpc>
                <a:spcPct val="100000"/>
              </a:lnSpc>
              <a:spcBef>
                <a:spcPts val="1199"/>
              </a:spcBef>
              <a:spcAft>
                <a:spcPts val="201"/>
              </a:spcAft>
            </a:pPr>
            <a:endParaRPr lang="fr-FR" sz="18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Pour déclarer une variable contenant un nombre, il suffit d’effectuer l’assignation suivante :</a:t>
            </a:r>
            <a:endParaRPr lang="fr-FR" sz="2000" b="0" strike="noStrike" spc="-1">
              <a:latin typeface="Arial"/>
            </a:endParaRPr>
          </a:p>
          <a:p>
            <a:pPr marL="864000" lvl="3" indent="-214920">
              <a:lnSpc>
                <a:spcPct val="100000"/>
              </a:lnSpc>
              <a:spcBef>
                <a:spcPts val="1199"/>
              </a:spcBef>
              <a:spcAft>
                <a:spcPts val="201"/>
              </a:spcAft>
              <a:buClr>
                <a:srgbClr val="000000"/>
              </a:buClr>
              <a:buSzPct val="45000"/>
              <a:buFont typeface="Wingdings" charset="2"/>
              <a:buChar char=""/>
            </a:pPr>
            <a:r>
              <a:rPr lang="fr-FR" sz="2000" b="1" i="1" strike="noStrike" spc="-1">
                <a:solidFill>
                  <a:srgbClr val="404040"/>
                </a:solidFill>
                <a:latin typeface="Calibri"/>
                <a:ea typeface="DejaVu Sans"/>
              </a:rPr>
              <a:t>mon_nombre = 42</a:t>
            </a:r>
            <a:endParaRPr lang="fr-FR" sz="20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1" i="1" strike="noStrike" spc="-1">
                <a:solidFill>
                  <a:srgbClr val="404040"/>
                </a:solidFill>
                <a:latin typeface="Calibri"/>
                <a:ea typeface="DejaVu Sans"/>
              </a:rPr>
              <a:t> </a:t>
            </a:r>
            <a:r>
              <a:rPr lang="fr-FR" sz="2000" b="0" strike="noStrike" spc="-1">
                <a:solidFill>
                  <a:srgbClr val="404040"/>
                </a:solidFill>
                <a:latin typeface="Calibri"/>
                <a:ea typeface="DejaVu Sans"/>
              </a:rPr>
              <a:t>Ici j’ai créé une variable s’appelant « </a:t>
            </a:r>
            <a:r>
              <a:rPr lang="fr-FR" sz="2000" b="0" i="1" strike="noStrike" spc="-1">
                <a:solidFill>
                  <a:srgbClr val="404040"/>
                </a:solidFill>
                <a:latin typeface="Calibri"/>
                <a:ea typeface="DejaVu Sans"/>
              </a:rPr>
              <a:t>mon_nombre</a:t>
            </a:r>
            <a:r>
              <a:rPr lang="fr-FR" sz="2000" b="0" strike="noStrike" spc="-1">
                <a:solidFill>
                  <a:srgbClr val="404040"/>
                </a:solidFill>
                <a:latin typeface="Calibri"/>
                <a:ea typeface="DejaVu Sans"/>
              </a:rPr>
              <a:t> » qui a pour valeur </a:t>
            </a:r>
            <a:r>
              <a:rPr lang="fr-FR" sz="2000" b="0" i="1" strike="noStrike" spc="-1">
                <a:solidFill>
                  <a:srgbClr val="404040"/>
                </a:solidFill>
                <a:latin typeface="Calibri"/>
                <a:ea typeface="DejaVu Sans"/>
              </a:rPr>
              <a:t>42</a:t>
            </a:r>
            <a:r>
              <a:rPr lang="fr-FR" sz="2000" b="0" strike="noStrike" spc="-1">
                <a:solidFill>
                  <a:srgbClr val="404040"/>
                </a:solidFill>
                <a:latin typeface="Calibri"/>
                <a:ea typeface="DejaVu Sans"/>
              </a:rPr>
              <a:t>.</a:t>
            </a:r>
            <a:endParaRPr lang="fr-FR" sz="20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Il est possible d’effectuer des opérations arithmétiques avec les variables :</a:t>
            </a:r>
            <a:endParaRPr lang="fr-FR" sz="2000" b="0" strike="noStrike" spc="-1">
              <a:latin typeface="Arial"/>
            </a:endParaRPr>
          </a:p>
          <a:p>
            <a:pPr marL="864000" lvl="3" indent="-214920">
              <a:lnSpc>
                <a:spcPct val="100000"/>
              </a:lnSpc>
              <a:spcBef>
                <a:spcPts val="1199"/>
              </a:spcBef>
              <a:spcAft>
                <a:spcPts val="201"/>
              </a:spcAft>
              <a:buClr>
                <a:srgbClr val="000000"/>
              </a:buClr>
              <a:buSzPct val="45000"/>
              <a:buFont typeface="Wingdings" charset="2"/>
              <a:buChar char=""/>
            </a:pPr>
            <a:r>
              <a:rPr lang="fr-FR" sz="2000" b="1" i="1" strike="noStrike" spc="-1">
                <a:solidFill>
                  <a:srgbClr val="404040"/>
                </a:solidFill>
                <a:latin typeface="Calibri"/>
                <a:ea typeface="DejaVu Sans"/>
              </a:rPr>
              <a:t>a = 5</a:t>
            </a:r>
            <a:endParaRPr lang="fr-FR" sz="2000" b="0" strike="noStrike" spc="-1">
              <a:latin typeface="Arial"/>
            </a:endParaRPr>
          </a:p>
          <a:p>
            <a:pPr marL="864000" lvl="3" indent="-214920">
              <a:lnSpc>
                <a:spcPct val="100000"/>
              </a:lnSpc>
              <a:spcBef>
                <a:spcPts val="1199"/>
              </a:spcBef>
              <a:spcAft>
                <a:spcPts val="201"/>
              </a:spcAft>
              <a:buClr>
                <a:srgbClr val="000000"/>
              </a:buClr>
              <a:buSzPct val="45000"/>
              <a:buFont typeface="Wingdings" charset="2"/>
              <a:buChar char=""/>
            </a:pPr>
            <a:r>
              <a:rPr lang="fr-FR" sz="2000" b="1" i="1" strike="noStrike" spc="-1">
                <a:solidFill>
                  <a:srgbClr val="404040"/>
                </a:solidFill>
                <a:latin typeface="Calibri"/>
                <a:ea typeface="DejaVu Sans"/>
              </a:rPr>
              <a:t>b = 7</a:t>
            </a:r>
            <a:endParaRPr lang="fr-FR" sz="2000" b="0" strike="noStrike" spc="-1">
              <a:latin typeface="Arial"/>
            </a:endParaRPr>
          </a:p>
          <a:p>
            <a:pPr marL="864000" lvl="3" indent="-214920">
              <a:lnSpc>
                <a:spcPct val="100000"/>
              </a:lnSpc>
              <a:spcBef>
                <a:spcPts val="1199"/>
              </a:spcBef>
              <a:spcAft>
                <a:spcPts val="201"/>
              </a:spcAft>
              <a:buClr>
                <a:srgbClr val="000000"/>
              </a:buClr>
              <a:buSzPct val="45000"/>
              <a:buFont typeface="Wingdings" charset="2"/>
              <a:buChar char=""/>
            </a:pPr>
            <a:r>
              <a:rPr lang="fr-FR" sz="2000" b="1" i="1" strike="noStrike" spc="-1">
                <a:solidFill>
                  <a:srgbClr val="404040"/>
                </a:solidFill>
                <a:latin typeface="Calibri"/>
                <a:ea typeface="DejaVu Sans"/>
              </a:rPr>
              <a:t>c = a + b</a:t>
            </a:r>
            <a:endParaRPr lang="fr-FR" sz="2000" b="0" strike="noStrike" spc="-1">
              <a:latin typeface="Arial"/>
            </a:endParaRPr>
          </a:p>
          <a:p>
            <a:pPr marL="864000" lvl="3" indent="-214920">
              <a:lnSpc>
                <a:spcPct val="100000"/>
              </a:lnSpc>
              <a:spcBef>
                <a:spcPts val="1199"/>
              </a:spcBef>
              <a:spcAft>
                <a:spcPts val="201"/>
              </a:spcAft>
              <a:buClr>
                <a:srgbClr val="000000"/>
              </a:buClr>
              <a:buSzPct val="45000"/>
              <a:buFont typeface="Wingdings" charset="2"/>
              <a:buChar char=""/>
            </a:pPr>
            <a:r>
              <a:rPr lang="fr-FR" sz="2000" b="1" i="1" strike="noStrike" spc="-1">
                <a:solidFill>
                  <a:srgbClr val="404040"/>
                </a:solidFill>
                <a:latin typeface="Calibri"/>
                <a:ea typeface="DejaVu Sans"/>
              </a:rPr>
              <a:t>print(c)</a:t>
            </a:r>
            <a:endParaRPr lang="fr-FR" sz="20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1097280" y="286560"/>
            <a:ext cx="10052640" cy="132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fr-FR" sz="4800" b="0" strike="noStrike" spc="-46" dirty="0">
                <a:solidFill>
                  <a:srgbClr val="404040"/>
                </a:solidFill>
                <a:latin typeface="Calibri Light"/>
                <a:ea typeface="DejaVu Sans"/>
              </a:rPr>
              <a:t>L’affichage et la concaténation</a:t>
            </a:r>
            <a:endParaRPr lang="fr-FR" sz="4800" b="0" strike="noStrike" spc="-1" dirty="0">
              <a:latin typeface="Arial"/>
            </a:endParaRPr>
          </a:p>
        </p:txBody>
      </p:sp>
      <p:sp>
        <p:nvSpPr>
          <p:cNvPr id="158" name="CustomShape 2"/>
          <p:cNvSpPr/>
          <p:nvPr/>
        </p:nvSpPr>
        <p:spPr>
          <a:xfrm>
            <a:off x="1097280" y="1726200"/>
            <a:ext cx="10052640" cy="413712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t">
            <a:noAutofit/>
          </a:bodyPr>
          <a:lstStyle/>
          <a:p>
            <a:pPr>
              <a:lnSpc>
                <a:spcPct val="100000"/>
              </a:lnSpc>
              <a:spcBef>
                <a:spcPts val="1199"/>
              </a:spcBef>
              <a:spcAft>
                <a:spcPts val="201"/>
              </a:spcAft>
            </a:pPr>
            <a:endParaRPr lang="fr-FR" sz="1800" b="0" strike="noStrike" spc="-1" dirty="0">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dirty="0">
                <a:solidFill>
                  <a:srgbClr val="404040"/>
                </a:solidFill>
                <a:latin typeface="Calibri"/>
                <a:ea typeface="DejaVu Sans"/>
              </a:rPr>
              <a:t> L’affichage se fait avec la méthode </a:t>
            </a:r>
            <a:r>
              <a:rPr lang="fr-FR" sz="2000" b="1" i="1" strike="noStrike" spc="-1" dirty="0" err="1">
                <a:solidFill>
                  <a:srgbClr val="404040"/>
                </a:solidFill>
                <a:latin typeface="Calibri"/>
                <a:ea typeface="DejaVu Sans"/>
              </a:rPr>
              <a:t>print</a:t>
            </a:r>
            <a:r>
              <a:rPr lang="fr-FR" sz="2000" b="1" i="1" strike="noStrike" spc="-1" dirty="0">
                <a:solidFill>
                  <a:srgbClr val="404040"/>
                </a:solidFill>
                <a:latin typeface="Calibri"/>
                <a:ea typeface="DejaVu Sans"/>
              </a:rPr>
              <a:t>()</a:t>
            </a:r>
            <a:r>
              <a:rPr lang="fr-FR" sz="2000" b="0" strike="noStrike" spc="-1" dirty="0">
                <a:solidFill>
                  <a:srgbClr val="404040"/>
                </a:solidFill>
                <a:latin typeface="Calibri"/>
                <a:ea typeface="DejaVu Sans"/>
              </a:rPr>
              <a:t>.</a:t>
            </a:r>
          </a:p>
          <a:p>
            <a:pPr marL="91440" indent="-87120">
              <a:lnSpc>
                <a:spcPct val="100000"/>
              </a:lnSpc>
              <a:spcBef>
                <a:spcPts val="1199"/>
              </a:spcBef>
              <a:spcAft>
                <a:spcPts val="201"/>
              </a:spcAft>
              <a:buClr>
                <a:srgbClr val="1CADE4"/>
              </a:buClr>
              <a:buFont typeface="Arial"/>
              <a:buChar char="•"/>
            </a:pPr>
            <a:endParaRPr lang="fr-FR" sz="2000" spc="-1" dirty="0">
              <a:solidFill>
                <a:srgbClr val="404040"/>
              </a:solidFill>
              <a:latin typeface="Calibri"/>
              <a:ea typeface="DejaVu Sans"/>
            </a:endParaRPr>
          </a:p>
          <a:p>
            <a:pPr marL="91440" indent="-87120">
              <a:lnSpc>
                <a:spcPct val="100000"/>
              </a:lnSpc>
              <a:spcBef>
                <a:spcPts val="1199"/>
              </a:spcBef>
              <a:spcAft>
                <a:spcPts val="201"/>
              </a:spcAft>
              <a:buClr>
                <a:srgbClr val="1CADE4"/>
              </a:buClr>
              <a:buFont typeface="Arial"/>
              <a:buChar char="•"/>
            </a:pPr>
            <a:r>
              <a:rPr lang="fr-FR" sz="2000" b="0" strike="noStrike" spc="-1" dirty="0">
                <a:solidFill>
                  <a:srgbClr val="404040"/>
                </a:solidFill>
                <a:latin typeface="Calibri"/>
                <a:ea typeface="DejaVu Sans"/>
              </a:rPr>
              <a:t> On peut ensuite concaténer des </a:t>
            </a:r>
            <a:r>
              <a:rPr lang="fr-FR" sz="2000" b="1" strike="noStrike" spc="-1" dirty="0">
                <a:solidFill>
                  <a:srgbClr val="404040"/>
                </a:solidFill>
                <a:latin typeface="Calibri"/>
                <a:ea typeface="DejaVu Sans"/>
              </a:rPr>
              <a:t>chaînes de caractères </a:t>
            </a:r>
            <a:r>
              <a:rPr lang="fr-FR" sz="2000" b="0" strike="noStrike" spc="-1" dirty="0">
                <a:solidFill>
                  <a:srgbClr val="404040"/>
                </a:solidFill>
                <a:latin typeface="Calibri"/>
                <a:ea typeface="DejaVu Sans"/>
              </a:rPr>
              <a:t>avec le </a:t>
            </a:r>
            <a:r>
              <a:rPr lang="fr-FR" sz="2000" b="1" strike="noStrike" spc="-1" dirty="0">
                <a:solidFill>
                  <a:srgbClr val="404040"/>
                </a:solidFill>
                <a:latin typeface="Calibri"/>
                <a:ea typeface="DejaVu Sans"/>
              </a:rPr>
              <a:t>plus</a:t>
            </a:r>
            <a:r>
              <a:rPr lang="fr-FR" sz="2000" b="0" strike="noStrike" spc="-1" dirty="0">
                <a:solidFill>
                  <a:srgbClr val="404040"/>
                </a:solidFill>
                <a:latin typeface="Calibri"/>
                <a:ea typeface="DejaVu Sans"/>
              </a:rPr>
              <a:t> « </a:t>
            </a:r>
            <a:r>
              <a:rPr lang="fr-FR" sz="2000" b="1" strike="noStrike" spc="-1" dirty="0">
                <a:solidFill>
                  <a:srgbClr val="404040"/>
                </a:solidFill>
                <a:latin typeface="Calibri"/>
                <a:ea typeface="DejaVu Sans"/>
              </a:rPr>
              <a:t>+</a:t>
            </a:r>
            <a:r>
              <a:rPr lang="fr-FR" sz="2000" b="0" strike="noStrike" spc="-1" dirty="0">
                <a:solidFill>
                  <a:srgbClr val="404040"/>
                </a:solidFill>
                <a:latin typeface="Calibri"/>
                <a:ea typeface="DejaVu Sans"/>
              </a:rPr>
              <a:t> » : </a:t>
            </a:r>
          </a:p>
          <a:p>
            <a:pPr marL="1005840" lvl="2" indent="-87120">
              <a:spcBef>
                <a:spcPts val="1199"/>
              </a:spcBef>
              <a:spcAft>
                <a:spcPts val="201"/>
              </a:spcAft>
              <a:buClr>
                <a:srgbClr val="1CADE4"/>
              </a:buClr>
              <a:buFont typeface="Arial"/>
              <a:buChar char="•"/>
            </a:pPr>
            <a:r>
              <a:rPr lang="fr-FR" sz="2000" b="1" i="1" spc="-1" dirty="0">
                <a:solidFill>
                  <a:srgbClr val="404040"/>
                </a:solidFill>
                <a:latin typeface="Calibri"/>
              </a:rPr>
              <a:t> </a:t>
            </a:r>
            <a:r>
              <a:rPr lang="fr-FR" sz="2000" b="1" i="1" spc="-1" dirty="0" err="1">
                <a:solidFill>
                  <a:srgbClr val="404040"/>
                </a:solidFill>
                <a:latin typeface="Calibri"/>
              </a:rPr>
              <a:t>print</a:t>
            </a:r>
            <a:r>
              <a:rPr lang="fr-FR" sz="2000" b="1" i="1" spc="-1" dirty="0">
                <a:solidFill>
                  <a:srgbClr val="404040"/>
                </a:solidFill>
                <a:latin typeface="Calibri"/>
              </a:rPr>
              <a:t>(« Hello  » + « world  !» )</a:t>
            </a:r>
          </a:p>
          <a:p>
            <a:pPr marL="4320">
              <a:lnSpc>
                <a:spcPct val="100000"/>
              </a:lnSpc>
              <a:spcBef>
                <a:spcPts val="1199"/>
              </a:spcBef>
              <a:spcAft>
                <a:spcPts val="201"/>
              </a:spcAft>
              <a:buClr>
                <a:srgbClr val="1CADE4"/>
              </a:buClr>
            </a:pPr>
            <a:endParaRPr lang="fr-FR" sz="2000" spc="-1" dirty="0">
              <a:solidFill>
                <a:srgbClr val="404040"/>
              </a:solidFill>
              <a:latin typeface="Calibri"/>
              <a:ea typeface="DejaVu Sans"/>
            </a:endParaRPr>
          </a:p>
          <a:p>
            <a:pPr marL="91440" indent="-87120">
              <a:lnSpc>
                <a:spcPct val="100000"/>
              </a:lnSpc>
              <a:spcBef>
                <a:spcPts val="1199"/>
              </a:spcBef>
              <a:spcAft>
                <a:spcPts val="201"/>
              </a:spcAft>
              <a:buClr>
                <a:srgbClr val="1CADE4"/>
              </a:buClr>
              <a:buFont typeface="Arial"/>
              <a:buChar char="•"/>
            </a:pPr>
            <a:r>
              <a:rPr lang="fr-FR" sz="2000" b="0" strike="noStrike" spc="-1" dirty="0">
                <a:solidFill>
                  <a:srgbClr val="404040"/>
                </a:solidFill>
                <a:latin typeface="Calibri"/>
                <a:ea typeface="DejaVu Sans"/>
              </a:rPr>
              <a:t> Ou, </a:t>
            </a:r>
            <a:r>
              <a:rPr lang="fr-FR" sz="2000" b="1" strike="noStrike" spc="-1" dirty="0">
                <a:solidFill>
                  <a:srgbClr val="404040"/>
                </a:solidFill>
                <a:latin typeface="Calibri"/>
                <a:ea typeface="DejaVu Sans"/>
              </a:rPr>
              <a:t>peu importe le type de données</a:t>
            </a:r>
            <a:r>
              <a:rPr lang="fr-FR" sz="2000" b="0" strike="noStrike" spc="-1" dirty="0">
                <a:solidFill>
                  <a:srgbClr val="404040"/>
                </a:solidFill>
                <a:latin typeface="Calibri"/>
                <a:ea typeface="DejaVu Sans"/>
              </a:rPr>
              <a:t>, avec la </a:t>
            </a:r>
            <a:r>
              <a:rPr lang="fr-FR" sz="2000" b="1" strike="noStrike" spc="-1" dirty="0">
                <a:solidFill>
                  <a:srgbClr val="404040"/>
                </a:solidFill>
                <a:latin typeface="Calibri"/>
                <a:ea typeface="DejaVu Sans"/>
              </a:rPr>
              <a:t>virgule</a:t>
            </a:r>
            <a:r>
              <a:rPr lang="fr-FR" sz="2000" b="0" strike="noStrike" spc="-1" dirty="0">
                <a:solidFill>
                  <a:srgbClr val="404040"/>
                </a:solidFill>
                <a:latin typeface="Calibri"/>
                <a:ea typeface="DejaVu Sans"/>
              </a:rPr>
              <a:t> « </a:t>
            </a:r>
            <a:r>
              <a:rPr lang="fr-FR" sz="2000" b="1" strike="noStrike" spc="-1" dirty="0">
                <a:solidFill>
                  <a:srgbClr val="404040"/>
                </a:solidFill>
                <a:latin typeface="Calibri"/>
                <a:ea typeface="DejaVu Sans"/>
              </a:rPr>
              <a:t>,</a:t>
            </a:r>
            <a:r>
              <a:rPr lang="fr-FR" sz="2000" b="0" strike="noStrike" spc="-1" dirty="0">
                <a:solidFill>
                  <a:srgbClr val="404040"/>
                </a:solidFill>
                <a:latin typeface="Calibri"/>
                <a:ea typeface="DejaVu Sans"/>
              </a:rPr>
              <a:t> » :</a:t>
            </a:r>
          </a:p>
          <a:p>
            <a:pPr marL="1005840" lvl="2" indent="-87120">
              <a:spcBef>
                <a:spcPts val="1199"/>
              </a:spcBef>
              <a:spcAft>
                <a:spcPts val="201"/>
              </a:spcAft>
              <a:buClr>
                <a:srgbClr val="1CADE4"/>
              </a:buClr>
              <a:buFont typeface="Arial"/>
              <a:buChar char="•"/>
            </a:pPr>
            <a:r>
              <a:rPr lang="fr-FR" sz="2000" b="1" i="1" strike="noStrike" spc="-1" dirty="0">
                <a:solidFill>
                  <a:srgbClr val="404040"/>
                </a:solidFill>
                <a:latin typeface="Calibri"/>
              </a:rPr>
              <a:t> </a:t>
            </a:r>
            <a:r>
              <a:rPr lang="fr-FR" sz="2000" b="1" i="1" strike="noStrike" spc="-1" dirty="0" err="1">
                <a:solidFill>
                  <a:srgbClr val="404040"/>
                </a:solidFill>
                <a:latin typeface="Calibri"/>
              </a:rPr>
              <a:t>print</a:t>
            </a:r>
            <a:r>
              <a:rPr lang="fr-FR" sz="2000" b="1" i="1" strike="noStrike" spc="-1" dirty="0">
                <a:solidFill>
                  <a:srgbClr val="404040"/>
                </a:solidFill>
                <a:latin typeface="Calibri"/>
              </a:rPr>
              <a:t>(« Hel</a:t>
            </a:r>
            <a:r>
              <a:rPr lang="fr-FR" sz="2000" b="1" i="1" spc="-1" dirty="0">
                <a:solidFill>
                  <a:srgbClr val="404040"/>
                </a:solidFill>
                <a:latin typeface="Calibri"/>
              </a:rPr>
              <a:t>lo », « world ! »)</a:t>
            </a:r>
          </a:p>
        </p:txBody>
      </p:sp>
    </p:spTree>
    <p:extLst>
      <p:ext uri="{BB962C8B-B14F-4D97-AF65-F5344CB8AC3E}">
        <p14:creationId xmlns:p14="http://schemas.microsoft.com/office/powerpoint/2010/main" val="849821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1097280" y="286560"/>
            <a:ext cx="10052640" cy="132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fr-FR" sz="4800" b="0" strike="noStrike" spc="-46" dirty="0">
                <a:solidFill>
                  <a:srgbClr val="404040"/>
                </a:solidFill>
                <a:latin typeface="Calibri Light"/>
                <a:ea typeface="DejaVu Sans"/>
              </a:rPr>
              <a:t>Connaître le type d’une variable</a:t>
            </a:r>
            <a:endParaRPr lang="fr-FR" sz="4800" b="0" strike="noStrike" spc="-1" dirty="0">
              <a:latin typeface="Arial"/>
            </a:endParaRPr>
          </a:p>
        </p:txBody>
      </p:sp>
      <p:sp>
        <p:nvSpPr>
          <p:cNvPr id="158" name="CustomShape 2"/>
          <p:cNvSpPr/>
          <p:nvPr/>
        </p:nvSpPr>
        <p:spPr>
          <a:xfrm>
            <a:off x="1097280" y="1726200"/>
            <a:ext cx="10052640" cy="413712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t">
            <a:noAutofit/>
          </a:bodyPr>
          <a:lstStyle/>
          <a:p>
            <a:pPr>
              <a:lnSpc>
                <a:spcPct val="100000"/>
              </a:lnSpc>
              <a:spcBef>
                <a:spcPts val="1199"/>
              </a:spcBef>
              <a:spcAft>
                <a:spcPts val="201"/>
              </a:spcAft>
            </a:pPr>
            <a:endParaRPr lang="fr-FR" sz="1800" b="0" strike="noStrike" spc="-1" dirty="0">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dirty="0">
                <a:solidFill>
                  <a:srgbClr val="404040"/>
                </a:solidFill>
                <a:latin typeface="Calibri"/>
                <a:ea typeface="DejaVu Sans"/>
              </a:rPr>
              <a:t> Vous pouvez connaître le type d’une variable avec la fonction </a:t>
            </a:r>
            <a:r>
              <a:rPr lang="fr-FR" sz="2000" b="1" i="1" strike="noStrike" spc="-1" dirty="0">
                <a:solidFill>
                  <a:srgbClr val="404040"/>
                </a:solidFill>
                <a:latin typeface="Calibri"/>
                <a:ea typeface="DejaVu Sans"/>
              </a:rPr>
              <a:t>type()</a:t>
            </a:r>
            <a:r>
              <a:rPr lang="fr-FR" sz="2000" b="0" strike="noStrike" spc="-1" dirty="0">
                <a:solidFill>
                  <a:srgbClr val="404040"/>
                </a:solidFill>
                <a:latin typeface="Calibri"/>
                <a:ea typeface="DejaVu Sans"/>
              </a:rPr>
              <a:t>.</a:t>
            </a:r>
          </a:p>
          <a:p>
            <a:pPr marL="91440" indent="-87120">
              <a:lnSpc>
                <a:spcPct val="100000"/>
              </a:lnSpc>
              <a:spcBef>
                <a:spcPts val="1199"/>
              </a:spcBef>
              <a:spcAft>
                <a:spcPts val="201"/>
              </a:spcAft>
              <a:buClr>
                <a:srgbClr val="1CADE4"/>
              </a:buClr>
              <a:buFont typeface="Arial"/>
              <a:buChar char="•"/>
            </a:pPr>
            <a:endParaRPr lang="fr-FR" sz="2000" spc="-1" dirty="0">
              <a:solidFill>
                <a:srgbClr val="404040"/>
              </a:solidFill>
              <a:latin typeface="Calibri"/>
            </a:endParaRPr>
          </a:p>
          <a:p>
            <a:pPr marL="91440" indent="-87120">
              <a:lnSpc>
                <a:spcPct val="100000"/>
              </a:lnSpc>
              <a:spcBef>
                <a:spcPts val="1199"/>
              </a:spcBef>
              <a:spcAft>
                <a:spcPts val="201"/>
              </a:spcAft>
              <a:buClr>
                <a:srgbClr val="1CADE4"/>
              </a:buClr>
              <a:buFont typeface="Arial"/>
              <a:buChar char="•"/>
            </a:pPr>
            <a:r>
              <a:rPr lang="fr-FR" sz="2000" b="1" spc="-1" dirty="0">
                <a:solidFill>
                  <a:srgbClr val="404040"/>
                </a:solidFill>
                <a:latin typeface="Calibri"/>
              </a:rPr>
              <a:t> </a:t>
            </a:r>
            <a:r>
              <a:rPr lang="fr-FR" sz="2000" spc="-1" dirty="0">
                <a:solidFill>
                  <a:srgbClr val="404040"/>
                </a:solidFill>
                <a:latin typeface="Calibri"/>
              </a:rPr>
              <a:t>Elle retourne le type de l’objet passé en paramètre.</a:t>
            </a:r>
          </a:p>
          <a:p>
            <a:pPr marL="91440" indent="-87120">
              <a:lnSpc>
                <a:spcPct val="100000"/>
              </a:lnSpc>
              <a:spcBef>
                <a:spcPts val="1199"/>
              </a:spcBef>
              <a:spcAft>
                <a:spcPts val="201"/>
              </a:spcAft>
              <a:buClr>
                <a:srgbClr val="1CADE4"/>
              </a:buClr>
              <a:buFont typeface="Arial"/>
              <a:buChar char="•"/>
            </a:pPr>
            <a:endParaRPr lang="fr-FR" sz="2000" spc="-1" dirty="0">
              <a:solidFill>
                <a:srgbClr val="404040"/>
              </a:solidFill>
              <a:latin typeface="Calibri"/>
            </a:endParaRPr>
          </a:p>
          <a:p>
            <a:pPr marL="91440" indent="-87120">
              <a:lnSpc>
                <a:spcPct val="100000"/>
              </a:lnSpc>
              <a:spcBef>
                <a:spcPts val="1199"/>
              </a:spcBef>
              <a:spcAft>
                <a:spcPts val="201"/>
              </a:spcAft>
              <a:buClr>
                <a:srgbClr val="1CADE4"/>
              </a:buClr>
              <a:buFont typeface="Arial"/>
              <a:buChar char="•"/>
            </a:pPr>
            <a:r>
              <a:rPr lang="fr-FR" sz="2000" spc="-1" dirty="0">
                <a:solidFill>
                  <a:srgbClr val="404040"/>
                </a:solidFill>
                <a:latin typeface="Calibri"/>
              </a:rPr>
              <a:t> Par exemple : « </a:t>
            </a:r>
            <a:r>
              <a:rPr lang="fr-FR" sz="2000" b="1" i="1" spc="-1" dirty="0">
                <a:solidFill>
                  <a:srgbClr val="404040"/>
                </a:solidFill>
                <a:latin typeface="Calibri"/>
              </a:rPr>
              <a:t>&lt;class ‘</a:t>
            </a:r>
            <a:r>
              <a:rPr lang="fr-FR" sz="2000" b="1" i="1" spc="-1" dirty="0" err="1">
                <a:solidFill>
                  <a:srgbClr val="404040"/>
                </a:solidFill>
                <a:latin typeface="Calibri"/>
              </a:rPr>
              <a:t>int</a:t>
            </a:r>
            <a:r>
              <a:rPr lang="fr-FR" sz="2000" b="1" i="1" spc="-1" dirty="0">
                <a:solidFill>
                  <a:srgbClr val="404040"/>
                </a:solidFill>
                <a:latin typeface="Calibri"/>
              </a:rPr>
              <a:t>’&gt;</a:t>
            </a:r>
            <a:r>
              <a:rPr lang="fr-FR" sz="2000" spc="-1" dirty="0">
                <a:solidFill>
                  <a:srgbClr val="404040"/>
                </a:solidFill>
                <a:latin typeface="Calibri"/>
              </a:rPr>
              <a:t> », « </a:t>
            </a:r>
            <a:r>
              <a:rPr lang="fr-FR" sz="2000" b="1" i="1" spc="-1" dirty="0">
                <a:solidFill>
                  <a:srgbClr val="404040"/>
                </a:solidFill>
                <a:latin typeface="Calibri"/>
              </a:rPr>
              <a:t>&lt;class ‘</a:t>
            </a:r>
            <a:r>
              <a:rPr lang="fr-FR" sz="2000" b="1" i="1" spc="-1" dirty="0" err="1">
                <a:solidFill>
                  <a:srgbClr val="404040"/>
                </a:solidFill>
                <a:latin typeface="Calibri"/>
              </a:rPr>
              <a:t>float</a:t>
            </a:r>
            <a:r>
              <a:rPr lang="fr-FR" sz="2000" b="1" i="1" spc="-1" dirty="0">
                <a:solidFill>
                  <a:srgbClr val="404040"/>
                </a:solidFill>
                <a:latin typeface="Calibri"/>
              </a:rPr>
              <a:t>’&gt;</a:t>
            </a:r>
            <a:r>
              <a:rPr lang="fr-FR" sz="2000" spc="-1" dirty="0">
                <a:solidFill>
                  <a:srgbClr val="404040"/>
                </a:solidFill>
                <a:latin typeface="Calibri"/>
              </a:rPr>
              <a:t> », « </a:t>
            </a:r>
            <a:r>
              <a:rPr lang="fr-FR" sz="2000" b="1" i="1" spc="-1" dirty="0">
                <a:solidFill>
                  <a:srgbClr val="404040"/>
                </a:solidFill>
                <a:latin typeface="Calibri"/>
              </a:rPr>
              <a:t>&lt;class ‘</a:t>
            </a:r>
            <a:r>
              <a:rPr lang="fr-FR" sz="2000" b="1" i="1" spc="-1" dirty="0" err="1">
                <a:solidFill>
                  <a:srgbClr val="404040"/>
                </a:solidFill>
                <a:latin typeface="Calibri"/>
              </a:rPr>
              <a:t>bool</a:t>
            </a:r>
            <a:r>
              <a:rPr lang="fr-FR" sz="2000" b="1" i="1" spc="-1" dirty="0">
                <a:solidFill>
                  <a:srgbClr val="404040"/>
                </a:solidFill>
                <a:latin typeface="Calibri"/>
              </a:rPr>
              <a:t>’&gt;</a:t>
            </a:r>
            <a:r>
              <a:rPr lang="fr-FR" sz="2000" spc="-1" dirty="0">
                <a:solidFill>
                  <a:srgbClr val="404040"/>
                </a:solidFill>
                <a:latin typeface="Calibri"/>
              </a:rPr>
              <a:t> », « </a:t>
            </a:r>
            <a:r>
              <a:rPr lang="fr-FR" sz="2000" b="1" i="1" spc="-1" dirty="0">
                <a:solidFill>
                  <a:srgbClr val="404040"/>
                </a:solidFill>
                <a:latin typeface="Calibri"/>
              </a:rPr>
              <a:t>&lt;class ‘</a:t>
            </a:r>
            <a:r>
              <a:rPr lang="fr-FR" sz="2000" b="1" i="1" spc="-1" dirty="0" err="1">
                <a:solidFill>
                  <a:srgbClr val="404040"/>
                </a:solidFill>
                <a:latin typeface="Calibri"/>
              </a:rPr>
              <a:t>str</a:t>
            </a:r>
            <a:r>
              <a:rPr lang="fr-FR" sz="2000" b="1" i="1" spc="-1" dirty="0">
                <a:solidFill>
                  <a:srgbClr val="404040"/>
                </a:solidFill>
                <a:latin typeface="Calibri"/>
              </a:rPr>
              <a:t>’&gt;</a:t>
            </a:r>
            <a:r>
              <a:rPr lang="fr-FR" sz="2000" spc="-1" dirty="0">
                <a:solidFill>
                  <a:srgbClr val="404040"/>
                </a:solidFill>
                <a:latin typeface="Calibri"/>
              </a:rPr>
              <a:t> », etc.</a:t>
            </a:r>
          </a:p>
        </p:txBody>
      </p:sp>
    </p:spTree>
    <p:extLst>
      <p:ext uri="{BB962C8B-B14F-4D97-AF65-F5344CB8AC3E}">
        <p14:creationId xmlns:p14="http://schemas.microsoft.com/office/powerpoint/2010/main" val="1364576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1097280" y="286560"/>
            <a:ext cx="10052640" cy="132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fr-FR" sz="4800" b="0" strike="noStrike" spc="-46">
                <a:solidFill>
                  <a:srgbClr val="404040"/>
                </a:solidFill>
                <a:latin typeface="Calibri Light"/>
                <a:ea typeface="DejaVu Sans"/>
              </a:rPr>
              <a:t>Exercice  - 1</a:t>
            </a:r>
            <a:endParaRPr lang="fr-FR" sz="4800" b="0" strike="noStrike" spc="-1">
              <a:latin typeface="Arial"/>
            </a:endParaRPr>
          </a:p>
        </p:txBody>
      </p:sp>
      <p:sp>
        <p:nvSpPr>
          <p:cNvPr id="160" name="CustomShape 2"/>
          <p:cNvSpPr/>
          <p:nvPr/>
        </p:nvSpPr>
        <p:spPr>
          <a:xfrm>
            <a:off x="1097280" y="1726200"/>
            <a:ext cx="10052640" cy="413712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t">
            <a:noAutofit/>
          </a:bodyPr>
          <a:lstStyle/>
          <a:p>
            <a:pPr>
              <a:lnSpc>
                <a:spcPct val="100000"/>
              </a:lnSpc>
              <a:spcBef>
                <a:spcPts val="1199"/>
              </a:spcBef>
              <a:spcAft>
                <a:spcPts val="201"/>
              </a:spcAft>
            </a:pPr>
            <a:endParaRPr lang="fr-FR" sz="18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Créez un script contenant les variables suivante :</a:t>
            </a:r>
            <a:endParaRPr lang="fr-FR" sz="2000" b="0" strike="noStrike" spc="-1">
              <a:latin typeface="Arial"/>
            </a:endParaRPr>
          </a:p>
          <a:p>
            <a:pPr marL="648000" lvl="2" indent="-214920">
              <a:lnSpc>
                <a:spcPct val="100000"/>
              </a:lnSpc>
              <a:spcBef>
                <a:spcPts val="1199"/>
              </a:spcBef>
              <a:spcAft>
                <a:spcPts val="201"/>
              </a:spcAft>
              <a:buClr>
                <a:srgbClr val="000000"/>
              </a:buClr>
              <a:buSzPct val="45000"/>
              <a:buFont typeface="Wingdings" charset="2"/>
              <a:buChar char=""/>
            </a:pPr>
            <a:r>
              <a:rPr lang="fr-FR" sz="2000" b="0" i="1" strike="noStrike" spc="-1">
                <a:solidFill>
                  <a:srgbClr val="404040"/>
                </a:solidFill>
                <a:latin typeface="Calibri"/>
                <a:ea typeface="DejaVu Sans"/>
              </a:rPr>
              <a:t>num1 qui équivaut à 20</a:t>
            </a:r>
            <a:endParaRPr lang="fr-FR" sz="2000" b="0" strike="noStrike" spc="-1">
              <a:latin typeface="Arial"/>
            </a:endParaRPr>
          </a:p>
          <a:p>
            <a:pPr marL="648000" lvl="2" indent="-214920">
              <a:lnSpc>
                <a:spcPct val="100000"/>
              </a:lnSpc>
              <a:spcBef>
                <a:spcPts val="1199"/>
              </a:spcBef>
              <a:spcAft>
                <a:spcPts val="201"/>
              </a:spcAft>
              <a:buClr>
                <a:srgbClr val="000000"/>
              </a:buClr>
              <a:buSzPct val="45000"/>
              <a:buFont typeface="Wingdings" charset="2"/>
              <a:buChar char=""/>
            </a:pPr>
            <a:r>
              <a:rPr lang="fr-FR" sz="2000" b="0" i="1" strike="noStrike" spc="-1">
                <a:solidFill>
                  <a:srgbClr val="404040"/>
                </a:solidFill>
                <a:latin typeface="Calibri"/>
                <a:ea typeface="DejaVu Sans"/>
              </a:rPr>
              <a:t>num2 qui est à égal à 3</a:t>
            </a:r>
            <a:endParaRPr lang="fr-FR" sz="2000" b="0" strike="noStrike" spc="-1">
              <a:latin typeface="Arial"/>
            </a:endParaRPr>
          </a:p>
          <a:p>
            <a:pPr marL="648000" lvl="2" indent="-214920">
              <a:lnSpc>
                <a:spcPct val="100000"/>
              </a:lnSpc>
              <a:spcBef>
                <a:spcPts val="1199"/>
              </a:spcBef>
              <a:spcAft>
                <a:spcPts val="201"/>
              </a:spcAft>
              <a:buClr>
                <a:srgbClr val="000000"/>
              </a:buClr>
              <a:buSzPct val="45000"/>
              <a:buFont typeface="Wingdings" charset="2"/>
              <a:buChar char=""/>
            </a:pPr>
            <a:r>
              <a:rPr lang="fr-FR" sz="2000" b="0" i="1" strike="noStrike" spc="-1">
                <a:solidFill>
                  <a:srgbClr val="404040"/>
                </a:solidFill>
                <a:latin typeface="Calibri"/>
                <a:ea typeface="DejaVu Sans"/>
              </a:rPr>
              <a:t>num3 qui est le produit de num1 et num2</a:t>
            </a:r>
            <a:endParaRPr lang="fr-FR" sz="2000" b="0" strike="noStrike" spc="-1">
              <a:latin typeface="Arial"/>
            </a:endParaRPr>
          </a:p>
          <a:p>
            <a:pPr marL="648000" lvl="2" indent="-214920">
              <a:lnSpc>
                <a:spcPct val="100000"/>
              </a:lnSpc>
              <a:spcBef>
                <a:spcPts val="1199"/>
              </a:spcBef>
              <a:spcAft>
                <a:spcPts val="201"/>
              </a:spcAft>
              <a:buClr>
                <a:srgbClr val="000000"/>
              </a:buClr>
              <a:buSzPct val="45000"/>
              <a:buFont typeface="Wingdings" charset="2"/>
              <a:buChar char=""/>
            </a:pPr>
            <a:r>
              <a:rPr lang="fr-FR" sz="2000" b="0" i="1" strike="noStrike" spc="-1">
                <a:solidFill>
                  <a:srgbClr val="404040"/>
                </a:solidFill>
                <a:latin typeface="Calibri"/>
                <a:ea typeface="DejaVu Sans"/>
              </a:rPr>
              <a:t>num4 qui est le résultat de la division de num1 par num2</a:t>
            </a:r>
            <a:endParaRPr lang="fr-FR" sz="2000" b="0" strike="noStrike" spc="-1">
              <a:latin typeface="Arial"/>
            </a:endParaRPr>
          </a:p>
          <a:p>
            <a:pPr marL="648000" lvl="2" indent="-214920">
              <a:lnSpc>
                <a:spcPct val="100000"/>
              </a:lnSpc>
              <a:spcBef>
                <a:spcPts val="1199"/>
              </a:spcBef>
              <a:spcAft>
                <a:spcPts val="201"/>
              </a:spcAft>
              <a:buClr>
                <a:srgbClr val="000000"/>
              </a:buClr>
              <a:buSzPct val="45000"/>
              <a:buFont typeface="Wingdings" charset="2"/>
              <a:buChar char=""/>
            </a:pPr>
            <a:r>
              <a:rPr lang="fr-FR" sz="2000" b="0" i="1" strike="noStrike" spc="-1">
                <a:solidFill>
                  <a:srgbClr val="404040"/>
                </a:solidFill>
                <a:latin typeface="Calibri"/>
                <a:ea typeface="DejaVu Sans"/>
              </a:rPr>
              <a:t>result qui est la somme de num3 et num4 moins onze virgule cent onze.</a:t>
            </a:r>
            <a:endParaRPr lang="fr-FR" sz="20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Puis affichez la valeur de chacune de ces variables.</a:t>
            </a:r>
            <a:endParaRPr lang="fr-FR" sz="20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Pensez-vous que vous pouvez afficher la valeur de result avec seulement deux chiffres après la virgule ?</a:t>
            </a:r>
            <a:endParaRPr lang="fr-FR" sz="20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1097280" y="286560"/>
            <a:ext cx="10052640" cy="144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fr-FR" sz="4800" b="0" strike="noStrike" spc="-46">
                <a:solidFill>
                  <a:srgbClr val="404040"/>
                </a:solidFill>
                <a:latin typeface="Calibri Light"/>
                <a:ea typeface="DejaVu Sans"/>
              </a:rPr>
              <a:t>Les chaînes de caractères</a:t>
            </a:r>
            <a:endParaRPr lang="fr-FR" sz="4800" b="0" strike="noStrike" spc="-1">
              <a:latin typeface="Arial"/>
            </a:endParaRPr>
          </a:p>
        </p:txBody>
      </p:sp>
      <p:sp>
        <p:nvSpPr>
          <p:cNvPr id="162" name="CustomShape 2"/>
          <p:cNvSpPr/>
          <p:nvPr/>
        </p:nvSpPr>
        <p:spPr>
          <a:xfrm>
            <a:off x="1097280" y="1845720"/>
            <a:ext cx="10052640" cy="401760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t">
            <a:noAutofit/>
          </a:bodyPr>
          <a:lstStyle/>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On peut échapper des caractères grâce au caractère </a:t>
            </a:r>
            <a:r>
              <a:rPr lang="fr-FR" sz="2000" b="1" strike="noStrike" spc="-1">
                <a:solidFill>
                  <a:srgbClr val="404040"/>
                </a:solidFill>
                <a:latin typeface="Calibri"/>
                <a:ea typeface="DejaVu Sans"/>
              </a:rPr>
              <a:t>\</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Les opérateurs </a:t>
            </a:r>
            <a:r>
              <a:rPr lang="fr-FR" sz="2000" b="1" strike="noStrike" spc="-1">
                <a:solidFill>
                  <a:srgbClr val="404040"/>
                </a:solidFill>
                <a:latin typeface="Calibri"/>
                <a:ea typeface="DejaVu Sans"/>
              </a:rPr>
              <a:t>+</a:t>
            </a:r>
            <a:r>
              <a:rPr lang="fr-FR" sz="2000" b="0" strike="noStrike" spc="-1">
                <a:solidFill>
                  <a:srgbClr val="404040"/>
                </a:solidFill>
                <a:latin typeface="Calibri"/>
                <a:ea typeface="DejaVu Sans"/>
              </a:rPr>
              <a:t> et </a:t>
            </a:r>
            <a:r>
              <a:rPr lang="fr-FR" sz="2000" b="1" strike="noStrike" spc="-1">
                <a:solidFill>
                  <a:srgbClr val="404040"/>
                </a:solidFill>
                <a:latin typeface="Calibri"/>
                <a:ea typeface="DejaVu Sans"/>
              </a:rPr>
              <a:t>*</a:t>
            </a:r>
            <a:r>
              <a:rPr lang="fr-FR" sz="2000" b="0" strike="noStrike" spc="-1">
                <a:solidFill>
                  <a:srgbClr val="404040"/>
                </a:solidFill>
                <a:latin typeface="Calibri"/>
                <a:ea typeface="DejaVu Sans"/>
              </a:rPr>
              <a:t> permettent de concaténer et répéter des chaînes de caractères :</a:t>
            </a:r>
            <a:endParaRPr lang="fr-FR" sz="2000" b="0" strike="noStrike" spc="-1">
              <a:latin typeface="Arial"/>
            </a:endParaRPr>
          </a:p>
          <a:p>
            <a:pPr marL="548640" lvl="1"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a:t>
            </a:r>
            <a:r>
              <a:rPr lang="fr-FR" sz="2000" b="1" i="1" strike="noStrike" spc="-1">
                <a:solidFill>
                  <a:srgbClr val="404040"/>
                </a:solidFill>
                <a:latin typeface="Calibri"/>
                <a:ea typeface="DejaVu Sans"/>
              </a:rPr>
              <a:t>my_str = « Mou » + 3 * « ha »</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Les chaînes de caractères sont indexées : </a:t>
            </a:r>
            <a:r>
              <a:rPr lang="fr-FR" sz="2000" b="1" i="1" strike="noStrike" spc="-1">
                <a:solidFill>
                  <a:srgbClr val="404040"/>
                </a:solidFill>
                <a:latin typeface="Calibri"/>
                <a:ea typeface="DejaVu Sans"/>
              </a:rPr>
              <a:t>my_str[0]</a:t>
            </a:r>
            <a:endParaRPr lang="fr-FR" sz="20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L’index peut aussi être négatif pour avoir un décompte qui part de la droite : </a:t>
            </a:r>
            <a:r>
              <a:rPr lang="fr-FR" sz="2000" b="1" i="1" strike="noStrike" spc="-1">
                <a:solidFill>
                  <a:srgbClr val="404040"/>
                </a:solidFill>
                <a:latin typeface="Calibri"/>
                <a:ea typeface="DejaVu Sans"/>
              </a:rPr>
              <a:t>my_str[-9]</a:t>
            </a:r>
            <a:endParaRPr lang="fr-FR" sz="20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On peut récupérer juste une partie d’une chaîne avec : </a:t>
            </a:r>
            <a:r>
              <a:rPr lang="fr-FR" sz="2000" b="1" i="1" strike="noStrike" spc="-1">
                <a:solidFill>
                  <a:srgbClr val="404040"/>
                </a:solidFill>
                <a:latin typeface="Calibri"/>
                <a:ea typeface="DejaVu Sans"/>
              </a:rPr>
              <a:t>my_str[0:3]</a:t>
            </a:r>
            <a:endParaRPr lang="fr-FR" sz="20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1" i="1" strike="noStrike" spc="-1">
                <a:solidFill>
                  <a:srgbClr val="404040"/>
                </a:solidFill>
                <a:latin typeface="Calibri"/>
                <a:ea typeface="DejaVu Sans"/>
              </a:rPr>
              <a:t> </a:t>
            </a:r>
            <a:r>
              <a:rPr lang="fr-FR" sz="2000" b="0" strike="noStrike" spc="-1">
                <a:solidFill>
                  <a:srgbClr val="404040"/>
                </a:solidFill>
                <a:latin typeface="Calibri"/>
                <a:ea typeface="DejaVu Sans"/>
              </a:rPr>
              <a:t>Les commentaires se font avec le symbole </a:t>
            </a:r>
            <a:r>
              <a:rPr lang="fr-FR" sz="2000" b="1" i="1" strike="noStrike" spc="-1">
                <a:solidFill>
                  <a:srgbClr val="404040"/>
                </a:solidFill>
                <a:latin typeface="Calibri"/>
                <a:ea typeface="DejaVu Sans"/>
              </a:rPr>
              <a:t>#</a:t>
            </a:r>
            <a:endParaRPr lang="fr-FR" sz="20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4"/>
          <p:cNvSpPr/>
          <p:nvPr/>
        </p:nvSpPr>
        <p:spPr>
          <a:xfrm>
            <a:off x="1097280" y="286560"/>
            <a:ext cx="10052640" cy="144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fr-FR" sz="4800" b="0" strike="noStrike" spc="-46">
                <a:solidFill>
                  <a:srgbClr val="404040"/>
                </a:solidFill>
                <a:latin typeface="Calibri Light"/>
                <a:ea typeface="DejaVu Sans"/>
              </a:rPr>
              <a:t>Le formatage</a:t>
            </a:r>
            <a:endParaRPr lang="fr-FR" sz="4800" b="0" strike="noStrike" spc="-1">
              <a:latin typeface="Arial"/>
            </a:endParaRPr>
          </a:p>
        </p:txBody>
      </p:sp>
      <p:sp>
        <p:nvSpPr>
          <p:cNvPr id="164" name="CustomShape 5"/>
          <p:cNvSpPr/>
          <p:nvPr/>
        </p:nvSpPr>
        <p:spPr>
          <a:xfrm>
            <a:off x="1097280" y="1845720"/>
            <a:ext cx="10052640" cy="401760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t">
            <a:noAutofit/>
          </a:bodyPr>
          <a:lstStyle/>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En Python, on peut formater les chaînes de caractères de différentes façons :</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Avec </a:t>
            </a:r>
            <a:r>
              <a:rPr lang="fr-FR" sz="2000" b="1" strike="noStrike" spc="-1">
                <a:solidFill>
                  <a:srgbClr val="404040"/>
                </a:solidFill>
                <a:latin typeface="Calibri"/>
                <a:ea typeface="DejaVu Sans"/>
              </a:rPr>
              <a:t>l’opérateur %</a:t>
            </a:r>
            <a:r>
              <a:rPr lang="fr-FR" sz="2000" b="0" strike="noStrike" spc="-1">
                <a:solidFill>
                  <a:srgbClr val="404040"/>
                </a:solidFill>
                <a:latin typeface="Calibri"/>
                <a:ea typeface="DejaVu Sans"/>
              </a:rPr>
              <a:t> : </a:t>
            </a:r>
            <a:endParaRPr lang="fr-FR" sz="2000" b="0" strike="noStrike" spc="-1">
              <a:latin typeface="Arial"/>
            </a:endParaRPr>
          </a:p>
          <a:p>
            <a:pPr marL="648000" lvl="2" indent="-216000">
              <a:lnSpc>
                <a:spcPct val="100000"/>
              </a:lnSpc>
              <a:spcBef>
                <a:spcPts val="1199"/>
              </a:spcBef>
              <a:spcAft>
                <a:spcPts val="201"/>
              </a:spcAft>
              <a:buClr>
                <a:srgbClr val="000000"/>
              </a:buClr>
              <a:buSzPct val="45000"/>
              <a:buFont typeface="Wingdings" charset="2"/>
              <a:buChar char=""/>
            </a:pPr>
            <a:r>
              <a:rPr lang="fr-FR" sz="2000" b="1" i="1" strike="noStrike" spc="-1">
                <a:solidFill>
                  <a:srgbClr val="404040"/>
                </a:solidFill>
                <a:latin typeface="Calibri"/>
                <a:ea typeface="DejaVu Sans"/>
              </a:rPr>
              <a:t>print("Hello %s ! I'm %d years old." % (name, age))</a:t>
            </a:r>
            <a:endParaRPr lang="fr-FR" sz="20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Avec la méthode </a:t>
            </a:r>
            <a:r>
              <a:rPr lang="fr-FR" sz="2000" b="1" strike="noStrike" spc="-1">
                <a:solidFill>
                  <a:srgbClr val="404040"/>
                </a:solidFill>
                <a:latin typeface="Calibri"/>
                <a:ea typeface="DejaVu Sans"/>
              </a:rPr>
              <a:t>format</a:t>
            </a:r>
            <a:r>
              <a:rPr lang="fr-FR" sz="2000" b="0" strike="noStrike" spc="-1">
                <a:solidFill>
                  <a:srgbClr val="404040"/>
                </a:solidFill>
                <a:latin typeface="Calibri"/>
                <a:ea typeface="DejaVu Sans"/>
              </a:rPr>
              <a:t> :</a:t>
            </a:r>
            <a:endParaRPr lang="fr-FR" sz="2000" b="0" strike="noStrike" spc="-1">
              <a:latin typeface="Arial"/>
            </a:endParaRPr>
          </a:p>
          <a:p>
            <a:pPr marL="648000" lvl="2" indent="-216000">
              <a:lnSpc>
                <a:spcPct val="100000"/>
              </a:lnSpc>
              <a:spcBef>
                <a:spcPts val="1199"/>
              </a:spcBef>
              <a:spcAft>
                <a:spcPts val="201"/>
              </a:spcAft>
              <a:buClr>
                <a:srgbClr val="000000"/>
              </a:buClr>
              <a:buSzPct val="45000"/>
              <a:buFont typeface="Wingdings" charset="2"/>
              <a:buChar char=""/>
            </a:pPr>
            <a:r>
              <a:rPr lang="fr-FR" sz="2000" b="1" i="1" strike="noStrike" spc="-1">
                <a:solidFill>
                  <a:srgbClr val="404040"/>
                </a:solidFill>
                <a:latin typeface="Calibri"/>
                <a:ea typeface="DejaVu Sans"/>
              </a:rPr>
              <a:t>print("Hello {} ! I'm {} years old !".format(name, age))</a:t>
            </a:r>
            <a:endParaRPr lang="fr-FR" sz="2000" b="0" strike="noStrike" spc="-1">
              <a:latin typeface="Arial"/>
            </a:endParaRPr>
          </a:p>
          <a:p>
            <a:pPr marL="648000" lvl="2" indent="-216000">
              <a:lnSpc>
                <a:spcPct val="100000"/>
              </a:lnSpc>
              <a:spcBef>
                <a:spcPts val="1199"/>
              </a:spcBef>
              <a:spcAft>
                <a:spcPts val="201"/>
              </a:spcAft>
              <a:buClr>
                <a:srgbClr val="000000"/>
              </a:buClr>
              <a:buSzPct val="45000"/>
              <a:buFont typeface="Wingdings" charset="2"/>
              <a:buChar char=""/>
            </a:pPr>
            <a:r>
              <a:rPr lang="fr-FR" sz="2000" b="1" i="1" strike="noStrike" spc="-1">
                <a:solidFill>
                  <a:srgbClr val="404040"/>
                </a:solidFill>
                <a:latin typeface="Calibri"/>
                <a:ea typeface="DejaVu Sans"/>
              </a:rPr>
              <a:t>print("Hello {0} ! I'm {1} years old !".format(name, age))</a:t>
            </a:r>
            <a:endParaRPr lang="fr-FR" sz="20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Avec les </a:t>
            </a:r>
            <a:r>
              <a:rPr lang="fr-FR" sz="2000" b="1" strike="noStrike" spc="-1">
                <a:solidFill>
                  <a:srgbClr val="404040"/>
                </a:solidFill>
                <a:latin typeface="Calibri"/>
                <a:ea typeface="DejaVu Sans"/>
              </a:rPr>
              <a:t>f-Strings</a:t>
            </a:r>
            <a:r>
              <a:rPr lang="fr-FR" sz="2000" b="0" strike="noStrike" spc="-1">
                <a:solidFill>
                  <a:srgbClr val="404040"/>
                </a:solidFill>
                <a:latin typeface="Calibri"/>
                <a:ea typeface="DejaVu Sans"/>
              </a:rPr>
              <a:t>, aussi appelées </a:t>
            </a:r>
            <a:r>
              <a:rPr lang="fr-FR" sz="2000" b="1" strike="noStrike" spc="-1">
                <a:solidFill>
                  <a:srgbClr val="404040"/>
                </a:solidFill>
                <a:latin typeface="Calibri"/>
                <a:ea typeface="DejaVu Sans"/>
              </a:rPr>
              <a:t>interpolation de chaîne</a:t>
            </a:r>
            <a:r>
              <a:rPr lang="fr-FR" sz="2000" b="0" strike="noStrike" spc="-1">
                <a:solidFill>
                  <a:srgbClr val="404040"/>
                </a:solidFill>
                <a:latin typeface="Calibri"/>
                <a:ea typeface="DejaVu Sans"/>
              </a:rPr>
              <a:t> :</a:t>
            </a:r>
            <a:endParaRPr lang="fr-FR" sz="2000" b="0" strike="noStrike" spc="-1">
              <a:latin typeface="Arial"/>
            </a:endParaRPr>
          </a:p>
          <a:p>
            <a:pPr marL="648000" lvl="2" indent="-216000">
              <a:lnSpc>
                <a:spcPct val="100000"/>
              </a:lnSpc>
              <a:spcBef>
                <a:spcPts val="1199"/>
              </a:spcBef>
              <a:spcAft>
                <a:spcPts val="201"/>
              </a:spcAft>
              <a:buClr>
                <a:srgbClr val="000000"/>
              </a:buClr>
              <a:buSzPct val="45000"/>
              <a:buFont typeface="Wingdings" charset="2"/>
              <a:buChar char=""/>
            </a:pPr>
            <a:r>
              <a:rPr lang="fr-FR" sz="2000" b="1" i="1" strike="noStrike" spc="-1">
                <a:solidFill>
                  <a:srgbClr val="404040"/>
                </a:solidFill>
                <a:latin typeface="Calibri"/>
                <a:ea typeface="DejaVu Sans"/>
              </a:rPr>
              <a:t>print(f"Hello {name} ! I'm {age} years old !") </a:t>
            </a:r>
            <a:endParaRPr lang="fr-FR" sz="20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1097280" y="286560"/>
            <a:ext cx="10052640" cy="144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fr-FR" sz="4800" b="0" strike="noStrike" spc="-46">
                <a:solidFill>
                  <a:srgbClr val="404040"/>
                </a:solidFill>
                <a:latin typeface="Calibri Light"/>
                <a:ea typeface="DejaVu Sans"/>
              </a:rPr>
              <a:t>Les listes - 1</a:t>
            </a:r>
            <a:endParaRPr lang="fr-FR" sz="4800" b="0" strike="noStrike" spc="-1">
              <a:latin typeface="Arial"/>
            </a:endParaRPr>
          </a:p>
        </p:txBody>
      </p:sp>
      <p:sp>
        <p:nvSpPr>
          <p:cNvPr id="166" name="CustomShape 2"/>
          <p:cNvSpPr/>
          <p:nvPr/>
        </p:nvSpPr>
        <p:spPr>
          <a:xfrm>
            <a:off x="1097280" y="1845720"/>
            <a:ext cx="10052640" cy="401760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t">
            <a:noAutofit/>
          </a:bodyPr>
          <a:lstStyle/>
          <a:p>
            <a:pPr>
              <a:lnSpc>
                <a:spcPct val="100000"/>
              </a:lnSpc>
              <a:spcBef>
                <a:spcPts val="1199"/>
              </a:spcBef>
              <a:spcAft>
                <a:spcPts val="201"/>
              </a:spcAft>
            </a:pPr>
            <a:endParaRPr lang="fr-FR" sz="18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Les listes sont des types de données pouvant regrouper plusieurs valeurs qui ne sont pas toujours du même type :</a:t>
            </a:r>
            <a:endParaRPr lang="fr-FR" sz="2000" b="0" strike="noStrike" spc="-1">
              <a:latin typeface="Arial"/>
            </a:endParaRPr>
          </a:p>
          <a:p>
            <a:pPr marL="548640" lvl="1" indent="-87120">
              <a:lnSpc>
                <a:spcPct val="100000"/>
              </a:lnSpc>
              <a:spcBef>
                <a:spcPts val="1199"/>
              </a:spcBef>
              <a:spcAft>
                <a:spcPts val="201"/>
              </a:spcAft>
              <a:buClr>
                <a:srgbClr val="1CADE4"/>
              </a:buClr>
              <a:buFont typeface="Arial"/>
              <a:buChar char="•"/>
            </a:pPr>
            <a:r>
              <a:rPr lang="fr-FR" sz="2000" b="1" i="1" strike="noStrike" spc="-1">
                <a:solidFill>
                  <a:srgbClr val="404040"/>
                </a:solidFill>
                <a:latin typeface="Calibri"/>
                <a:ea typeface="DejaVu Sans"/>
              </a:rPr>
              <a:t> my_list = [1, 2, 3, « ha », « hello »]</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Elles peuvent être manipulées comme les chaînes de caractères.</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Les fonctions </a:t>
            </a:r>
            <a:r>
              <a:rPr lang="fr-FR" sz="2000" b="1" strike="noStrike" spc="-1">
                <a:solidFill>
                  <a:srgbClr val="404040"/>
                </a:solidFill>
                <a:latin typeface="Calibri"/>
                <a:ea typeface="DejaVu Sans"/>
              </a:rPr>
              <a:t>append()</a:t>
            </a:r>
            <a:r>
              <a:rPr lang="fr-FR" sz="2000" b="0" strike="noStrike" spc="-1">
                <a:solidFill>
                  <a:srgbClr val="404040"/>
                </a:solidFill>
                <a:latin typeface="Calibri"/>
                <a:ea typeface="DejaVu Sans"/>
              </a:rPr>
              <a:t> et </a:t>
            </a:r>
            <a:r>
              <a:rPr lang="fr-FR" sz="2000" b="1" strike="noStrike" spc="-1">
                <a:solidFill>
                  <a:srgbClr val="404040"/>
                </a:solidFill>
                <a:latin typeface="Calibri"/>
                <a:ea typeface="DejaVu Sans"/>
              </a:rPr>
              <a:t>remove()</a:t>
            </a:r>
            <a:r>
              <a:rPr lang="fr-FR" sz="2000" b="0" strike="noStrike" spc="-1">
                <a:solidFill>
                  <a:srgbClr val="404040"/>
                </a:solidFill>
                <a:latin typeface="Calibri"/>
                <a:ea typeface="DejaVu Sans"/>
              </a:rPr>
              <a:t> permettent d’ajouter et supprimer l’élément spécifié :</a:t>
            </a:r>
            <a:endParaRPr lang="fr-FR" sz="2000" b="0" strike="noStrike" spc="-1">
              <a:latin typeface="Arial"/>
            </a:endParaRPr>
          </a:p>
          <a:p>
            <a:pPr marL="548640" lvl="1"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a:t>
            </a:r>
            <a:r>
              <a:rPr lang="fr-FR" sz="2000" b="1" i="1" strike="noStrike" spc="-1">
                <a:solidFill>
                  <a:srgbClr val="404040"/>
                </a:solidFill>
                <a:latin typeface="Calibri"/>
                <a:ea typeface="DejaVu Sans"/>
              </a:rPr>
              <a:t>my_list.append(« orange »)</a:t>
            </a:r>
            <a:endParaRPr lang="fr-FR" sz="20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097280" y="286560"/>
            <a:ext cx="10052640" cy="144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fr-FR" sz="4800" b="0" strike="noStrike" spc="-46">
                <a:solidFill>
                  <a:srgbClr val="404040"/>
                </a:solidFill>
                <a:latin typeface="Calibri Light"/>
                <a:ea typeface="DejaVu Sans"/>
              </a:rPr>
              <a:t>Les listes - 2</a:t>
            </a:r>
            <a:endParaRPr lang="fr-FR" sz="4800" b="0" strike="noStrike" spc="-1">
              <a:latin typeface="Arial"/>
            </a:endParaRPr>
          </a:p>
        </p:txBody>
      </p:sp>
      <p:sp>
        <p:nvSpPr>
          <p:cNvPr id="168" name="CustomShape 2"/>
          <p:cNvSpPr/>
          <p:nvPr/>
        </p:nvSpPr>
        <p:spPr>
          <a:xfrm>
            <a:off x="1097280" y="1845720"/>
            <a:ext cx="10052640" cy="401760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t">
            <a:noAutofit/>
          </a:bodyPr>
          <a:lstStyle/>
          <a:p>
            <a:pPr>
              <a:lnSpc>
                <a:spcPct val="100000"/>
              </a:lnSpc>
              <a:spcBef>
                <a:spcPts val="1199"/>
              </a:spcBef>
              <a:spcAft>
                <a:spcPts val="201"/>
              </a:spcAft>
            </a:pPr>
            <a:endParaRPr lang="fr-FR" sz="18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Les méthodes </a:t>
            </a:r>
            <a:r>
              <a:rPr lang="fr-FR" sz="2000" b="1" strike="noStrike" spc="-1">
                <a:solidFill>
                  <a:srgbClr val="404040"/>
                </a:solidFill>
                <a:latin typeface="Calibri"/>
                <a:ea typeface="DejaVu Sans"/>
              </a:rPr>
              <a:t>insert()</a:t>
            </a:r>
            <a:r>
              <a:rPr lang="fr-FR" sz="2000" b="0" strike="noStrike" spc="-1">
                <a:solidFill>
                  <a:srgbClr val="404040"/>
                </a:solidFill>
                <a:latin typeface="Calibri"/>
                <a:ea typeface="DejaVu Sans"/>
              </a:rPr>
              <a:t> et </a:t>
            </a:r>
            <a:r>
              <a:rPr lang="fr-FR" sz="2000" b="1" strike="noStrike" spc="-1">
                <a:solidFill>
                  <a:srgbClr val="404040"/>
                </a:solidFill>
                <a:latin typeface="Calibri"/>
                <a:ea typeface="DejaVu Sans"/>
              </a:rPr>
              <a:t>pop() </a:t>
            </a:r>
            <a:r>
              <a:rPr lang="fr-FR" sz="2000" b="0" strike="noStrike" spc="-1">
                <a:solidFill>
                  <a:srgbClr val="404040"/>
                </a:solidFill>
                <a:latin typeface="Calibri"/>
                <a:ea typeface="DejaVu Sans"/>
              </a:rPr>
              <a:t>permettent d’ajouter et supprimer un élément à l’index spécifié :</a:t>
            </a:r>
            <a:endParaRPr lang="fr-FR" sz="2000" b="0" strike="noStrike" spc="-1">
              <a:latin typeface="Arial"/>
            </a:endParaRPr>
          </a:p>
          <a:p>
            <a:pPr marL="548640" lvl="1"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a:t>
            </a:r>
            <a:r>
              <a:rPr lang="fr-FR" sz="2000" b="1" i="1" strike="noStrike" spc="-1">
                <a:solidFill>
                  <a:srgbClr val="404040"/>
                </a:solidFill>
                <a:latin typeface="Calibri"/>
                <a:ea typeface="DejaVu Sans"/>
              </a:rPr>
              <a:t>my_list.insert(1, « orange »)</a:t>
            </a:r>
            <a:endParaRPr lang="fr-FR" sz="2000" b="0" strike="noStrike" spc="-1">
              <a:latin typeface="Arial"/>
            </a:endParaRPr>
          </a:p>
          <a:p>
            <a:pPr marL="548640" lvl="1"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a:t>
            </a:r>
            <a:r>
              <a:rPr lang="fr-FR" sz="2000" b="1" i="1" strike="noStrike" spc="-1">
                <a:solidFill>
                  <a:srgbClr val="404040"/>
                </a:solidFill>
                <a:latin typeface="Calibri"/>
                <a:ea typeface="DejaVu Sans"/>
              </a:rPr>
              <a:t>my_list.pop(1)</a:t>
            </a:r>
            <a:endParaRPr lang="fr-FR" sz="2000" b="0" strike="noStrike" spc="-1">
              <a:latin typeface="Arial"/>
            </a:endParaRPr>
          </a:p>
          <a:p>
            <a:pPr marL="548640" lvl="1"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a:t>
            </a:r>
            <a:r>
              <a:rPr lang="fr-FR" sz="2000" b="1" strike="noStrike" spc="-1">
                <a:solidFill>
                  <a:srgbClr val="404040"/>
                </a:solidFill>
                <a:latin typeface="Calibri"/>
                <a:ea typeface="DejaVu Sans"/>
              </a:rPr>
              <a:t>pop()</a:t>
            </a:r>
            <a:r>
              <a:rPr lang="fr-FR" sz="2000" b="0" strike="noStrike" spc="-1">
                <a:solidFill>
                  <a:srgbClr val="404040"/>
                </a:solidFill>
                <a:latin typeface="Calibri"/>
                <a:ea typeface="DejaVu Sans"/>
              </a:rPr>
              <a:t> peut aussi s’utiliser sans index, dans ce cas il supprime le dernier élément.</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La méthode </a:t>
            </a:r>
            <a:r>
              <a:rPr lang="fr-FR" sz="2000" b="1" strike="noStrike" spc="-1">
                <a:solidFill>
                  <a:srgbClr val="404040"/>
                </a:solidFill>
                <a:latin typeface="Calibri"/>
                <a:ea typeface="DejaVu Sans"/>
              </a:rPr>
              <a:t>clear()</a:t>
            </a:r>
            <a:r>
              <a:rPr lang="fr-FR" sz="2000" b="0" strike="noStrike" spc="-1">
                <a:solidFill>
                  <a:srgbClr val="404040"/>
                </a:solidFill>
                <a:latin typeface="Calibri"/>
                <a:ea typeface="DejaVu Sans"/>
              </a:rPr>
              <a:t> permet de vider la liste.</a:t>
            </a:r>
            <a:endParaRPr lang="fr-FR" sz="20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1097280" y="286560"/>
            <a:ext cx="10052640" cy="144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fr-FR" sz="4800" b="0" strike="noStrike" spc="-46">
                <a:solidFill>
                  <a:srgbClr val="404040"/>
                </a:solidFill>
                <a:latin typeface="Calibri Light"/>
                <a:ea typeface="DejaVu Sans"/>
              </a:rPr>
              <a:t>Exercice  - 2</a:t>
            </a:r>
            <a:endParaRPr lang="fr-FR" sz="4800" b="0" strike="noStrike" spc="-1">
              <a:latin typeface="Arial"/>
            </a:endParaRPr>
          </a:p>
        </p:txBody>
      </p:sp>
      <p:sp>
        <p:nvSpPr>
          <p:cNvPr id="170" name="CustomShape 2"/>
          <p:cNvSpPr/>
          <p:nvPr/>
        </p:nvSpPr>
        <p:spPr>
          <a:xfrm>
            <a:off x="1097280" y="1845720"/>
            <a:ext cx="10052640" cy="401760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t">
            <a:noAutofit/>
          </a:bodyPr>
          <a:lstStyle/>
          <a:p>
            <a:pPr>
              <a:lnSpc>
                <a:spcPct val="100000"/>
              </a:lnSpc>
              <a:spcBef>
                <a:spcPts val="1199"/>
              </a:spcBef>
              <a:spcAft>
                <a:spcPts val="201"/>
              </a:spcAft>
            </a:pPr>
            <a:endParaRPr lang="fr-FR" sz="18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Créer un script qui contient une liste de noms et va trier cette liste par ordre alphabétique avant d’afficher le résultat.</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Quelle est la différence entre une </a:t>
            </a:r>
            <a:r>
              <a:rPr lang="fr-FR" sz="2000" b="1" strike="noStrike" spc="-1">
                <a:solidFill>
                  <a:srgbClr val="404040"/>
                </a:solidFill>
                <a:latin typeface="Calibri"/>
                <a:ea typeface="DejaVu Sans"/>
              </a:rPr>
              <a:t>liste</a:t>
            </a:r>
            <a:r>
              <a:rPr lang="fr-FR" sz="2000" b="0" strike="noStrike" spc="-1">
                <a:solidFill>
                  <a:srgbClr val="404040"/>
                </a:solidFill>
                <a:latin typeface="Calibri"/>
                <a:ea typeface="DejaVu Sans"/>
              </a:rPr>
              <a:t>, un </a:t>
            </a:r>
            <a:r>
              <a:rPr lang="fr-FR" sz="2000" b="1" strike="noStrike" spc="-1">
                <a:solidFill>
                  <a:srgbClr val="404040"/>
                </a:solidFill>
                <a:latin typeface="Calibri"/>
                <a:ea typeface="DejaVu Sans"/>
              </a:rPr>
              <a:t>tuple</a:t>
            </a:r>
            <a:r>
              <a:rPr lang="fr-FR" sz="2000" b="0" strike="noStrike" spc="-1">
                <a:solidFill>
                  <a:srgbClr val="404040"/>
                </a:solidFill>
                <a:latin typeface="Calibri"/>
                <a:ea typeface="DejaVu Sans"/>
              </a:rPr>
              <a:t>, un </a:t>
            </a:r>
            <a:r>
              <a:rPr lang="fr-FR" sz="2000" b="1" strike="noStrike" spc="-1">
                <a:solidFill>
                  <a:srgbClr val="404040"/>
                </a:solidFill>
                <a:latin typeface="Calibri"/>
                <a:ea typeface="DejaVu Sans"/>
              </a:rPr>
              <a:t>set</a:t>
            </a:r>
            <a:r>
              <a:rPr lang="fr-FR" sz="2000" b="0" strike="noStrike" spc="-1">
                <a:solidFill>
                  <a:srgbClr val="404040"/>
                </a:solidFill>
                <a:latin typeface="Calibri"/>
                <a:ea typeface="DejaVu Sans"/>
              </a:rPr>
              <a:t> et un </a:t>
            </a:r>
            <a:r>
              <a:rPr lang="fr-FR" sz="2000" b="1" strike="noStrike" spc="-1">
                <a:solidFill>
                  <a:srgbClr val="404040"/>
                </a:solidFill>
                <a:latin typeface="Calibri"/>
                <a:ea typeface="DejaVu Sans"/>
              </a:rPr>
              <a:t>dictionary</a:t>
            </a:r>
            <a:r>
              <a:rPr lang="fr-FR" sz="2000" b="0" strike="noStrike" spc="-1">
                <a:solidFill>
                  <a:srgbClr val="404040"/>
                </a:solidFill>
                <a:latin typeface="Calibri"/>
                <a:ea typeface="DejaVu Sans"/>
              </a:rPr>
              <a:t> ?</a:t>
            </a:r>
            <a:endParaRPr lang="fr-FR" sz="20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1097280" y="758880"/>
            <a:ext cx="10052640" cy="3560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fr-FR" sz="8000" b="0" strike="noStrike" spc="-46">
                <a:solidFill>
                  <a:srgbClr val="262626"/>
                </a:solidFill>
                <a:latin typeface="Calibri Light"/>
                <a:ea typeface="DejaVu Sans"/>
              </a:rPr>
              <a:t>I – Présentation de Python</a:t>
            </a:r>
            <a:endParaRPr lang="fr-FR" sz="8000" b="0" strike="noStrike" spc="-1">
              <a:latin typeface="Arial"/>
            </a:endParaRPr>
          </a:p>
        </p:txBody>
      </p:sp>
      <p:sp>
        <p:nvSpPr>
          <p:cNvPr id="139" name="CustomShape 2"/>
          <p:cNvSpPr/>
          <p:nvPr/>
        </p:nvSpPr>
        <p:spPr>
          <a:xfrm>
            <a:off x="1097280" y="4453200"/>
            <a:ext cx="10052640" cy="1137240"/>
          </a:xfrm>
          <a:prstGeom prst="rect">
            <a:avLst/>
          </a:prstGeom>
          <a:noFill/>
          <a:ln w="0">
            <a:noFill/>
          </a:ln>
        </p:spPr>
        <p:style>
          <a:lnRef idx="0">
            <a:scrgbClr r="0" g="0" b="0"/>
          </a:lnRef>
          <a:fillRef idx="0">
            <a:scrgbClr r="0" g="0" b="0"/>
          </a:fillRef>
          <a:effectRef idx="0">
            <a:scrgbClr r="0" g="0" b="0"/>
          </a:effectRef>
          <a:fontRef idx="minor"/>
        </p:style>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1097280" y="286560"/>
            <a:ext cx="10052640" cy="144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fr-FR" sz="4800" b="0" strike="noStrike" spc="-46">
                <a:solidFill>
                  <a:srgbClr val="404040"/>
                </a:solidFill>
                <a:latin typeface="Calibri Light"/>
                <a:ea typeface="DejaVu Sans"/>
              </a:rPr>
              <a:t>Les conditions</a:t>
            </a:r>
            <a:endParaRPr lang="fr-FR" sz="4800" b="0" strike="noStrike" spc="-1">
              <a:latin typeface="Arial"/>
            </a:endParaRPr>
          </a:p>
        </p:txBody>
      </p:sp>
      <p:sp>
        <p:nvSpPr>
          <p:cNvPr id="172" name="CustomShape 2"/>
          <p:cNvSpPr/>
          <p:nvPr/>
        </p:nvSpPr>
        <p:spPr>
          <a:xfrm>
            <a:off x="1097280" y="1845720"/>
            <a:ext cx="10052640" cy="401760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t">
            <a:noAutofit/>
          </a:bodyPr>
          <a:lstStyle/>
          <a:p>
            <a:pPr>
              <a:lnSpc>
                <a:spcPct val="100000"/>
              </a:lnSpc>
              <a:spcBef>
                <a:spcPts val="1199"/>
              </a:spcBef>
              <a:spcAft>
                <a:spcPts val="201"/>
              </a:spcAft>
            </a:pPr>
            <a:endParaRPr lang="fr-FR" sz="18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Pour effectuer une condition on va utiliser le mot-clé </a:t>
            </a:r>
            <a:r>
              <a:rPr lang="fr-FR" sz="2000" b="1" strike="noStrike" spc="-1">
                <a:solidFill>
                  <a:srgbClr val="404040"/>
                </a:solidFill>
                <a:latin typeface="Calibri"/>
                <a:ea typeface="DejaVu Sans"/>
              </a:rPr>
              <a:t>if</a:t>
            </a:r>
            <a:r>
              <a:rPr lang="fr-FR" sz="2000" b="0" strike="noStrike" spc="-1">
                <a:solidFill>
                  <a:srgbClr val="404040"/>
                </a:solidFill>
                <a:latin typeface="Calibri"/>
                <a:ea typeface="DejaVu Sans"/>
              </a:rPr>
              <a:t> qui peut potentiellement être suivi d’autant de </a:t>
            </a:r>
            <a:r>
              <a:rPr lang="fr-FR" sz="2000" b="1" strike="noStrike" spc="-1">
                <a:solidFill>
                  <a:srgbClr val="404040"/>
                </a:solidFill>
                <a:latin typeface="Calibri"/>
                <a:ea typeface="DejaVu Sans"/>
              </a:rPr>
              <a:t>elif</a:t>
            </a:r>
            <a:r>
              <a:rPr lang="fr-FR" sz="2000" b="0" strike="noStrike" spc="-1">
                <a:solidFill>
                  <a:srgbClr val="404040"/>
                </a:solidFill>
                <a:latin typeface="Calibri"/>
                <a:ea typeface="DejaVu Sans"/>
              </a:rPr>
              <a:t> que besoin ou d’être fini par un </a:t>
            </a:r>
            <a:r>
              <a:rPr lang="fr-FR" sz="2000" b="1" strike="noStrike" spc="-1">
                <a:solidFill>
                  <a:srgbClr val="404040"/>
                </a:solidFill>
                <a:latin typeface="Calibri"/>
                <a:ea typeface="DejaVu Sans"/>
              </a:rPr>
              <a:t>else </a:t>
            </a:r>
            <a:r>
              <a:rPr lang="fr-FR" sz="2000" b="0" strike="noStrike" spc="-1">
                <a:solidFill>
                  <a:srgbClr val="404040"/>
                </a:solidFill>
                <a:latin typeface="Calibri"/>
                <a:ea typeface="DejaVu Sans"/>
              </a:rPr>
              <a:t>:</a:t>
            </a:r>
            <a:endParaRPr lang="fr-FR" sz="2000" b="0" strike="noStrike" spc="-1">
              <a:latin typeface="Arial"/>
            </a:endParaRPr>
          </a:p>
          <a:p>
            <a:pPr>
              <a:lnSpc>
                <a:spcPct val="90000"/>
              </a:lnSpc>
              <a:spcBef>
                <a:spcPts val="1199"/>
              </a:spcBef>
              <a:spcAft>
                <a:spcPts val="201"/>
              </a:spcAft>
            </a:pPr>
            <a:endParaRPr lang="fr-FR" sz="2000" b="0" strike="noStrike" spc="-1">
              <a:latin typeface="Arial"/>
            </a:endParaRPr>
          </a:p>
          <a:p>
            <a:pPr>
              <a:lnSpc>
                <a:spcPct val="90000"/>
              </a:lnSpc>
              <a:spcBef>
                <a:spcPts val="1199"/>
              </a:spcBef>
              <a:spcAft>
                <a:spcPts val="201"/>
              </a:spcAft>
            </a:pPr>
            <a:endParaRPr lang="fr-FR" sz="2000" b="0" strike="noStrike" spc="-1">
              <a:latin typeface="Arial"/>
            </a:endParaRPr>
          </a:p>
        </p:txBody>
      </p:sp>
      <p:pic>
        <p:nvPicPr>
          <p:cNvPr id="173" name="Image 2"/>
          <p:cNvPicPr/>
          <p:nvPr/>
        </p:nvPicPr>
        <p:blipFill>
          <a:blip r:embed="rId3"/>
          <a:stretch/>
        </p:blipFill>
        <p:spPr>
          <a:xfrm>
            <a:off x="3841560" y="3320640"/>
            <a:ext cx="4564440" cy="2542680"/>
          </a:xfrm>
          <a:prstGeom prst="rect">
            <a:avLst/>
          </a:prstGeom>
          <a:ln w="0">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097280" y="286560"/>
            <a:ext cx="10052640" cy="144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fr-FR" sz="4800" b="0" strike="noStrike" spc="-46">
                <a:solidFill>
                  <a:srgbClr val="404040"/>
                </a:solidFill>
                <a:latin typeface="Calibri Light"/>
                <a:ea typeface="DejaVu Sans"/>
              </a:rPr>
              <a:t>Les opérateurs de comparaison</a:t>
            </a:r>
            <a:endParaRPr lang="fr-FR" sz="4800" b="0" strike="noStrike" spc="-1">
              <a:latin typeface="Arial"/>
            </a:endParaRPr>
          </a:p>
        </p:txBody>
      </p:sp>
      <p:graphicFrame>
        <p:nvGraphicFramePr>
          <p:cNvPr id="175" name="Table 2"/>
          <p:cNvGraphicFramePr/>
          <p:nvPr/>
        </p:nvGraphicFramePr>
        <p:xfrm>
          <a:off x="2031840" y="2075760"/>
          <a:ext cx="8127720" cy="2656800"/>
        </p:xfrm>
        <a:graphic>
          <a:graphicData uri="http://schemas.openxmlformats.org/drawingml/2006/table">
            <a:tbl>
              <a:tblPr/>
              <a:tblGrid>
                <a:gridCol w="1995120">
                  <a:extLst>
                    <a:ext uri="{9D8B030D-6E8A-4147-A177-3AD203B41FA5}">
                      <a16:colId xmlns:a16="http://schemas.microsoft.com/office/drawing/2014/main" val="20000"/>
                    </a:ext>
                  </a:extLst>
                </a:gridCol>
                <a:gridCol w="6132600">
                  <a:extLst>
                    <a:ext uri="{9D8B030D-6E8A-4147-A177-3AD203B41FA5}">
                      <a16:colId xmlns:a16="http://schemas.microsoft.com/office/drawing/2014/main" val="20001"/>
                    </a:ext>
                  </a:extLst>
                </a:gridCol>
              </a:tblGrid>
              <a:tr h="370800">
                <a:tc>
                  <a:txBody>
                    <a:bodyPr/>
                    <a:lstStyle/>
                    <a:p>
                      <a:pPr algn="ctr">
                        <a:lnSpc>
                          <a:spcPct val="100000"/>
                        </a:lnSpc>
                      </a:pPr>
                      <a:r>
                        <a:rPr lang="fr-FR" sz="1800" b="1" strike="noStrike" spc="-1">
                          <a:solidFill>
                            <a:srgbClr val="FFFFFF"/>
                          </a:solidFill>
                          <a:latin typeface="Arial"/>
                          <a:ea typeface="DejaVu Sans"/>
                        </a:rPr>
                        <a:t>Symbole</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fr-FR" sz="1800" b="1" strike="noStrike" spc="-1">
                          <a:solidFill>
                            <a:srgbClr val="FFFFFF"/>
                          </a:solidFill>
                          <a:latin typeface="Arial"/>
                          <a:ea typeface="DejaVu Sans"/>
                        </a:rPr>
                        <a:t>Signification</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417600">
                <a:tc>
                  <a:txBody>
                    <a:bodyPr/>
                    <a:lstStyle/>
                    <a:p>
                      <a:pPr algn="ctr">
                        <a:lnSpc>
                          <a:spcPct val="100000"/>
                        </a:lnSpc>
                      </a:pPr>
                      <a:r>
                        <a:rPr lang="fr-FR" sz="1800" b="0" strike="noStrike" spc="-1">
                          <a:solidFill>
                            <a:srgbClr val="000000"/>
                          </a:solidFill>
                          <a:latin typeface="Arial"/>
                          <a:ea typeface="DejaVu Sans"/>
                        </a:rPr>
                        <a:t>==</a:t>
                      </a:r>
                      <a:endParaRPr lang="fr-FR"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fr-FR" sz="1800" b="0" strike="noStrike" spc="-1">
                          <a:solidFill>
                            <a:srgbClr val="000000"/>
                          </a:solidFill>
                          <a:latin typeface="Arial"/>
                          <a:ea typeface="DejaVu Sans"/>
                        </a:rPr>
                        <a:t>Est égale à</a:t>
                      </a:r>
                      <a:endParaRPr lang="fr-FR"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385200">
                <a:tc>
                  <a:txBody>
                    <a:bodyPr/>
                    <a:lstStyle/>
                    <a:p>
                      <a:pPr algn="ctr">
                        <a:lnSpc>
                          <a:spcPct val="100000"/>
                        </a:lnSpc>
                      </a:pPr>
                      <a:r>
                        <a:rPr lang="fr-FR" sz="1800" b="0" strike="noStrike" spc="-1">
                          <a:solidFill>
                            <a:srgbClr val="000000"/>
                          </a:solidFill>
                          <a:latin typeface="Arial"/>
                          <a:ea typeface="DejaVu Sans"/>
                        </a:rPr>
                        <a:t>!=</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fr-FR" sz="1800" b="0" strike="noStrike" spc="-1">
                          <a:solidFill>
                            <a:srgbClr val="000000"/>
                          </a:solidFill>
                          <a:latin typeface="Arial"/>
                          <a:ea typeface="DejaVu Sans"/>
                        </a:rPr>
                        <a:t>Est différent de</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370800">
                <a:tc>
                  <a:txBody>
                    <a:bodyPr/>
                    <a:lstStyle/>
                    <a:p>
                      <a:pPr algn="ctr">
                        <a:lnSpc>
                          <a:spcPct val="100000"/>
                        </a:lnSpc>
                      </a:pPr>
                      <a:r>
                        <a:rPr lang="fr-FR" sz="1800" b="0" strike="noStrike" spc="-1">
                          <a:solidFill>
                            <a:srgbClr val="000000"/>
                          </a:solidFill>
                          <a:latin typeface="Arial"/>
                          <a:ea typeface="DejaVu Sans"/>
                        </a:rPr>
                        <a:t>&lt;</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fr-FR" sz="1800" b="0" strike="noStrike" spc="-1">
                          <a:solidFill>
                            <a:srgbClr val="000000"/>
                          </a:solidFill>
                          <a:latin typeface="Arial"/>
                          <a:ea typeface="DejaVu Sans"/>
                        </a:rPr>
                        <a:t>Est strictement inférieur à</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370800">
                <a:tc>
                  <a:txBody>
                    <a:bodyPr/>
                    <a:lstStyle/>
                    <a:p>
                      <a:pPr algn="ctr">
                        <a:lnSpc>
                          <a:spcPct val="100000"/>
                        </a:lnSpc>
                      </a:pPr>
                      <a:r>
                        <a:rPr lang="fr-FR" sz="1800" b="0" strike="noStrike" spc="-1">
                          <a:solidFill>
                            <a:srgbClr val="000000"/>
                          </a:solidFill>
                          <a:latin typeface="Arial"/>
                          <a:ea typeface="DejaVu Sans"/>
                        </a:rPr>
                        <a:t>&lt;=</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fr-FR" sz="1800" b="0" strike="noStrike" spc="-1">
                          <a:solidFill>
                            <a:srgbClr val="000000"/>
                          </a:solidFill>
                          <a:latin typeface="Arial"/>
                          <a:ea typeface="DejaVu Sans"/>
                        </a:rPr>
                        <a:t>Est inférieur ou égale à</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370800">
                <a:tc>
                  <a:txBody>
                    <a:bodyPr/>
                    <a:lstStyle/>
                    <a:p>
                      <a:pPr algn="ctr">
                        <a:lnSpc>
                          <a:spcPct val="100000"/>
                        </a:lnSpc>
                      </a:pPr>
                      <a:r>
                        <a:rPr lang="fr-FR" sz="1800" b="0" strike="noStrike" spc="-1">
                          <a:solidFill>
                            <a:srgbClr val="000000"/>
                          </a:solidFill>
                          <a:latin typeface="Arial"/>
                          <a:ea typeface="DejaVu Sans"/>
                        </a:rPr>
                        <a:t>&gt;</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fr-FR" sz="1800" b="0" strike="noStrike" spc="-1">
                          <a:solidFill>
                            <a:srgbClr val="000000"/>
                          </a:solidFill>
                          <a:latin typeface="Arial"/>
                          <a:ea typeface="DejaVu Sans"/>
                        </a:rPr>
                        <a:t>Est strictement supérieur à</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r h="370800">
                <a:tc>
                  <a:txBody>
                    <a:bodyPr/>
                    <a:lstStyle/>
                    <a:p>
                      <a:pPr algn="ctr">
                        <a:lnSpc>
                          <a:spcPct val="100000"/>
                        </a:lnSpc>
                      </a:pPr>
                      <a:r>
                        <a:rPr lang="fr-FR" sz="1800" b="0" strike="noStrike" spc="-1">
                          <a:solidFill>
                            <a:srgbClr val="000000"/>
                          </a:solidFill>
                          <a:latin typeface="Arial"/>
                          <a:ea typeface="DejaVu Sans"/>
                        </a:rPr>
                        <a:t>&gt;=</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fr-FR" sz="1800" b="0" strike="noStrike" spc="-1">
                          <a:solidFill>
                            <a:srgbClr val="000000"/>
                          </a:solidFill>
                          <a:latin typeface="Arial"/>
                          <a:ea typeface="DejaVu Sans"/>
                        </a:rPr>
                        <a:t>Est strictement supérieur ou égale à</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1097280" y="286560"/>
            <a:ext cx="10052640" cy="144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fr-FR" sz="4800" b="0" strike="noStrike" spc="-46">
                <a:solidFill>
                  <a:srgbClr val="404040"/>
                </a:solidFill>
                <a:latin typeface="Calibri Light"/>
                <a:ea typeface="DejaVu Sans"/>
              </a:rPr>
              <a:t>Les opérateurs logiques</a:t>
            </a:r>
            <a:endParaRPr lang="fr-FR" sz="4800" b="0" strike="noStrike" spc="-1">
              <a:latin typeface="Arial"/>
            </a:endParaRPr>
          </a:p>
        </p:txBody>
      </p:sp>
      <p:sp>
        <p:nvSpPr>
          <p:cNvPr id="177" name="CustomShape 2"/>
          <p:cNvSpPr/>
          <p:nvPr/>
        </p:nvSpPr>
        <p:spPr>
          <a:xfrm>
            <a:off x="1097280" y="1845720"/>
            <a:ext cx="10052640" cy="401760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t">
            <a:noAutofit/>
          </a:bodyPr>
          <a:lstStyle/>
          <a:p>
            <a:pPr>
              <a:lnSpc>
                <a:spcPct val="100000"/>
              </a:lnSpc>
              <a:spcBef>
                <a:spcPts val="1199"/>
              </a:spcBef>
              <a:spcAft>
                <a:spcPts val="201"/>
              </a:spcAft>
            </a:pPr>
            <a:endParaRPr lang="fr-FR" sz="1800" b="0" strike="noStrike" spc="-1">
              <a:latin typeface="Arial"/>
            </a:endParaRPr>
          </a:p>
          <a:p>
            <a:pPr>
              <a:lnSpc>
                <a:spcPct val="100000"/>
              </a:lnSpc>
              <a:spcBef>
                <a:spcPts val="1199"/>
              </a:spcBef>
              <a:spcAft>
                <a:spcPts val="201"/>
              </a:spcAft>
            </a:pPr>
            <a:endParaRPr lang="fr-FR" sz="1800" b="0" strike="noStrike" spc="-1">
              <a:latin typeface="Arial"/>
            </a:endParaRPr>
          </a:p>
          <a:p>
            <a:pPr>
              <a:lnSpc>
                <a:spcPct val="100000"/>
              </a:lnSpc>
              <a:spcBef>
                <a:spcPts val="1199"/>
              </a:spcBef>
              <a:spcAft>
                <a:spcPts val="201"/>
              </a:spcAft>
            </a:pPr>
            <a:endParaRPr lang="fr-FR" sz="1800" b="0" strike="noStrike" spc="-1">
              <a:latin typeface="Arial"/>
            </a:endParaRPr>
          </a:p>
          <a:p>
            <a:pPr>
              <a:lnSpc>
                <a:spcPct val="100000"/>
              </a:lnSpc>
              <a:spcBef>
                <a:spcPts val="1199"/>
              </a:spcBef>
              <a:spcAft>
                <a:spcPts val="201"/>
              </a:spcAft>
            </a:pPr>
            <a:endParaRPr lang="fr-FR" sz="1800" b="0" strike="noStrike" spc="-1">
              <a:latin typeface="Arial"/>
            </a:endParaRPr>
          </a:p>
          <a:p>
            <a:pPr>
              <a:lnSpc>
                <a:spcPct val="100000"/>
              </a:lnSpc>
              <a:spcBef>
                <a:spcPts val="1199"/>
              </a:spcBef>
              <a:spcAft>
                <a:spcPts val="201"/>
              </a:spcAft>
            </a:pPr>
            <a:endParaRPr lang="fr-FR" sz="1800" b="0" strike="noStrike" spc="-1">
              <a:latin typeface="Arial"/>
            </a:endParaRPr>
          </a:p>
          <a:p>
            <a:pPr>
              <a:lnSpc>
                <a:spcPct val="100000"/>
              </a:lnSpc>
              <a:spcBef>
                <a:spcPts val="1199"/>
              </a:spcBef>
              <a:spcAft>
                <a:spcPts val="201"/>
              </a:spcAft>
            </a:pPr>
            <a:endParaRPr lang="fr-FR" sz="18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On utilise les opérateurs logiques pour complexifier nos conditions afin d’avoir des résultats plus précis.</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p:txBody>
      </p:sp>
      <p:graphicFrame>
        <p:nvGraphicFramePr>
          <p:cNvPr id="178" name="Table 3"/>
          <p:cNvGraphicFramePr/>
          <p:nvPr/>
        </p:nvGraphicFramePr>
        <p:xfrm>
          <a:off x="2031840" y="2687400"/>
          <a:ext cx="8127720" cy="1483200"/>
        </p:xfrm>
        <a:graphic>
          <a:graphicData uri="http://schemas.openxmlformats.org/drawingml/2006/table">
            <a:tbl>
              <a:tblPr/>
              <a:tblGrid>
                <a:gridCol w="4063680">
                  <a:extLst>
                    <a:ext uri="{9D8B030D-6E8A-4147-A177-3AD203B41FA5}">
                      <a16:colId xmlns:a16="http://schemas.microsoft.com/office/drawing/2014/main" val="20000"/>
                    </a:ext>
                  </a:extLst>
                </a:gridCol>
                <a:gridCol w="4064040">
                  <a:extLst>
                    <a:ext uri="{9D8B030D-6E8A-4147-A177-3AD203B41FA5}">
                      <a16:colId xmlns:a16="http://schemas.microsoft.com/office/drawing/2014/main" val="20001"/>
                    </a:ext>
                  </a:extLst>
                </a:gridCol>
              </a:tblGrid>
              <a:tr h="370800">
                <a:tc>
                  <a:txBody>
                    <a:bodyPr/>
                    <a:lstStyle/>
                    <a:p>
                      <a:pPr>
                        <a:lnSpc>
                          <a:spcPct val="100000"/>
                        </a:lnSpc>
                      </a:pPr>
                      <a:r>
                        <a:rPr lang="fr-FR" sz="1800" b="1" strike="noStrike" spc="-1">
                          <a:solidFill>
                            <a:srgbClr val="FFFFFF"/>
                          </a:solidFill>
                          <a:latin typeface="Arial"/>
                          <a:ea typeface="DejaVu Sans"/>
                        </a:rPr>
                        <a:t>Symbole</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fr-FR" sz="1800" b="1" strike="noStrike" spc="-1">
                          <a:solidFill>
                            <a:srgbClr val="FFFFFF"/>
                          </a:solidFill>
                          <a:latin typeface="Arial"/>
                          <a:ea typeface="DejaVu Sans"/>
                        </a:rPr>
                        <a:t>Signification</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70800">
                <a:tc>
                  <a:txBody>
                    <a:bodyPr/>
                    <a:lstStyle/>
                    <a:p>
                      <a:pPr>
                        <a:lnSpc>
                          <a:spcPct val="100000"/>
                        </a:lnSpc>
                      </a:pPr>
                      <a:r>
                        <a:rPr lang="fr-FR" sz="1800" b="0" strike="noStrike" spc="-1">
                          <a:solidFill>
                            <a:srgbClr val="000000"/>
                          </a:solidFill>
                          <a:latin typeface="Arial"/>
                          <a:ea typeface="DejaVu Sans"/>
                        </a:rPr>
                        <a:t>and</a:t>
                      </a:r>
                      <a:endParaRPr lang="fr-FR"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fr-FR" sz="1800" b="0" strike="noStrike" spc="-1">
                          <a:solidFill>
                            <a:srgbClr val="000000"/>
                          </a:solidFill>
                          <a:latin typeface="Arial"/>
                          <a:ea typeface="DejaVu Sans"/>
                        </a:rPr>
                        <a:t>Et</a:t>
                      </a:r>
                      <a:endParaRPr lang="fr-FR"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370800">
                <a:tc>
                  <a:txBody>
                    <a:bodyPr/>
                    <a:lstStyle/>
                    <a:p>
                      <a:pPr>
                        <a:lnSpc>
                          <a:spcPct val="100000"/>
                        </a:lnSpc>
                      </a:pPr>
                      <a:r>
                        <a:rPr lang="fr-FR" sz="1800" b="0" strike="noStrike" spc="-1">
                          <a:solidFill>
                            <a:srgbClr val="000000"/>
                          </a:solidFill>
                          <a:latin typeface="Arial"/>
                          <a:ea typeface="DejaVu Sans"/>
                        </a:rPr>
                        <a:t>or</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fr-FR" sz="1800" b="0" strike="noStrike" spc="-1">
                          <a:solidFill>
                            <a:srgbClr val="000000"/>
                          </a:solidFill>
                          <a:latin typeface="Arial"/>
                          <a:ea typeface="DejaVu Sans"/>
                        </a:rPr>
                        <a:t>Ou</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370800">
                <a:tc>
                  <a:txBody>
                    <a:bodyPr/>
                    <a:lstStyle/>
                    <a:p>
                      <a:pPr>
                        <a:lnSpc>
                          <a:spcPct val="100000"/>
                        </a:lnSpc>
                      </a:pPr>
                      <a:r>
                        <a:rPr lang="fr-FR" sz="1800" b="0" strike="noStrike" spc="-1">
                          <a:solidFill>
                            <a:srgbClr val="000000"/>
                          </a:solidFill>
                          <a:latin typeface="Arial"/>
                          <a:ea typeface="DejaVu Sans"/>
                        </a:rPr>
                        <a:t>not</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fr-FR" sz="1800" b="0" strike="noStrike" spc="-1">
                          <a:solidFill>
                            <a:srgbClr val="000000"/>
                          </a:solidFill>
                          <a:latin typeface="Arial"/>
                          <a:ea typeface="DejaVu Sans"/>
                        </a:rPr>
                        <a:t>Non / contraire à</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1097280" y="286560"/>
            <a:ext cx="10052640" cy="144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fr-FR" sz="4800" b="0" strike="noStrike" spc="-46">
                <a:solidFill>
                  <a:srgbClr val="404040"/>
                </a:solidFill>
                <a:latin typeface="Calibri Light"/>
                <a:ea typeface="DejaVu Sans"/>
              </a:rPr>
              <a:t>Les conditions : les ternaires - 1</a:t>
            </a:r>
            <a:endParaRPr lang="fr-FR" sz="4800" b="0" strike="noStrike" spc="-1">
              <a:latin typeface="Arial"/>
            </a:endParaRPr>
          </a:p>
        </p:txBody>
      </p:sp>
      <p:sp>
        <p:nvSpPr>
          <p:cNvPr id="180" name="CustomShape 2"/>
          <p:cNvSpPr/>
          <p:nvPr/>
        </p:nvSpPr>
        <p:spPr>
          <a:xfrm>
            <a:off x="1097280" y="1845720"/>
            <a:ext cx="10052640" cy="401760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t">
            <a:noAutofit/>
          </a:bodyPr>
          <a:lstStyle/>
          <a:p>
            <a:pPr>
              <a:lnSpc>
                <a:spcPct val="100000"/>
              </a:lnSpc>
              <a:spcBef>
                <a:spcPts val="1199"/>
              </a:spcBef>
              <a:spcAft>
                <a:spcPts val="201"/>
              </a:spcAft>
            </a:pPr>
            <a:endParaRPr lang="fr-FR" sz="18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Il existe une dernière manière d’effectuer une condition que l’on appelle les </a:t>
            </a:r>
            <a:r>
              <a:rPr lang="fr-FR" sz="2000" b="1" strike="noStrike" spc="-1">
                <a:solidFill>
                  <a:srgbClr val="404040"/>
                </a:solidFill>
                <a:latin typeface="Calibri"/>
                <a:ea typeface="DejaVu Sans"/>
              </a:rPr>
              <a:t>ternaires</a:t>
            </a:r>
            <a:r>
              <a:rPr lang="fr-FR" sz="2000" b="0" strike="noStrike" spc="-1">
                <a:solidFill>
                  <a:srgbClr val="404040"/>
                </a:solidFill>
                <a:latin typeface="Calibri"/>
                <a:ea typeface="DejaVu Sans"/>
              </a:rPr>
              <a:t>. Elles furent rajouter dans la version </a:t>
            </a:r>
            <a:r>
              <a:rPr lang="fr-FR" sz="2000" b="1" strike="noStrike" spc="-1">
                <a:solidFill>
                  <a:srgbClr val="404040"/>
                </a:solidFill>
                <a:latin typeface="Calibri"/>
                <a:ea typeface="DejaVu Sans"/>
              </a:rPr>
              <a:t>2.5</a:t>
            </a:r>
            <a:r>
              <a:rPr lang="fr-FR" sz="2000" b="0" strike="noStrike" spc="-1">
                <a:solidFill>
                  <a:srgbClr val="404040"/>
                </a:solidFill>
                <a:latin typeface="Calibri"/>
                <a:ea typeface="DejaVu Sans"/>
              </a:rPr>
              <a:t> de Python.</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Une ternaire utilise la syntaxe suivante :</a:t>
            </a:r>
            <a:endParaRPr lang="fr-FR" sz="2000" b="0" strike="noStrike" spc="-1">
              <a:latin typeface="Arial"/>
            </a:endParaRPr>
          </a:p>
          <a:p>
            <a:pPr marL="548640" lvl="1" indent="-87120">
              <a:lnSpc>
                <a:spcPct val="100000"/>
              </a:lnSpc>
              <a:spcBef>
                <a:spcPts val="1199"/>
              </a:spcBef>
              <a:spcAft>
                <a:spcPts val="201"/>
              </a:spcAft>
              <a:buClr>
                <a:srgbClr val="1CADE4"/>
              </a:buClr>
              <a:buFont typeface="Arial"/>
              <a:buChar char="•"/>
            </a:pPr>
            <a:r>
              <a:rPr lang="fr-FR" sz="2000" b="1" strike="noStrike" spc="-1">
                <a:solidFill>
                  <a:srgbClr val="404040"/>
                </a:solidFill>
                <a:latin typeface="Calibri"/>
                <a:ea typeface="DejaVu Sans"/>
              </a:rPr>
              <a:t> </a:t>
            </a:r>
            <a:r>
              <a:rPr lang="fr-FR" sz="2000" b="1" i="1" strike="noStrike" spc="-1">
                <a:solidFill>
                  <a:srgbClr val="404040"/>
                </a:solidFill>
                <a:latin typeface="Calibri"/>
                <a:ea typeface="DejaVu Sans"/>
              </a:rPr>
              <a:t>condition_is_true</a:t>
            </a:r>
            <a:r>
              <a:rPr lang="fr-FR" sz="2000" b="1" strike="noStrike" spc="-1">
                <a:solidFill>
                  <a:srgbClr val="404040"/>
                </a:solidFill>
                <a:latin typeface="Calibri"/>
                <a:ea typeface="DejaVu Sans"/>
              </a:rPr>
              <a:t> if </a:t>
            </a:r>
            <a:r>
              <a:rPr lang="fr-FR" sz="2000" b="1" i="1" strike="noStrike" spc="-1">
                <a:solidFill>
                  <a:srgbClr val="404040"/>
                </a:solidFill>
                <a:latin typeface="Calibri"/>
                <a:ea typeface="DejaVu Sans"/>
              </a:rPr>
              <a:t>condition</a:t>
            </a:r>
            <a:r>
              <a:rPr lang="fr-FR" sz="2000" b="1" strike="noStrike" spc="-1">
                <a:solidFill>
                  <a:srgbClr val="404040"/>
                </a:solidFill>
                <a:latin typeface="Calibri"/>
                <a:ea typeface="DejaVu Sans"/>
              </a:rPr>
              <a:t> else </a:t>
            </a:r>
            <a:r>
              <a:rPr lang="fr-FR" sz="2000" b="1" i="1" strike="noStrike" spc="-1">
                <a:solidFill>
                  <a:srgbClr val="404040"/>
                </a:solidFill>
                <a:latin typeface="Calibri"/>
                <a:ea typeface="DejaVu Sans"/>
              </a:rPr>
              <a:t>condition_is_false</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Elles sont plus rapides mais aussi plus difficilement lisibles que les conditions classiques.</a:t>
            </a:r>
            <a:endParaRPr lang="fr-FR" sz="2000" b="0" strike="noStrike" spc="-1">
              <a:latin typeface="Arial"/>
            </a:endParaRPr>
          </a:p>
          <a:p>
            <a:pPr>
              <a:lnSpc>
                <a:spcPct val="90000"/>
              </a:lnSpc>
              <a:spcBef>
                <a:spcPts val="1199"/>
              </a:spcBef>
              <a:spcAft>
                <a:spcPts val="201"/>
              </a:spcAft>
            </a:pPr>
            <a:endParaRPr lang="fr-FR" sz="2000" b="0" strike="noStrike" spc="-1">
              <a:latin typeface="Arial"/>
            </a:endParaRPr>
          </a:p>
          <a:p>
            <a:pPr>
              <a:lnSpc>
                <a:spcPct val="90000"/>
              </a:lnSpc>
              <a:spcBef>
                <a:spcPts val="1199"/>
              </a:spcBef>
              <a:spcAft>
                <a:spcPts val="201"/>
              </a:spcAft>
            </a:pPr>
            <a:endParaRPr lang="fr-FR" sz="20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1097280" y="286560"/>
            <a:ext cx="10052640" cy="144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fr-FR" sz="4800" b="0" strike="noStrike" spc="-46">
                <a:solidFill>
                  <a:srgbClr val="404040"/>
                </a:solidFill>
                <a:latin typeface="Calibri Light"/>
                <a:ea typeface="DejaVu Sans"/>
              </a:rPr>
              <a:t>Les conditions : les ternaires - 2</a:t>
            </a:r>
            <a:endParaRPr lang="fr-FR" sz="4800" b="0" strike="noStrike" spc="-1">
              <a:latin typeface="Arial"/>
            </a:endParaRPr>
          </a:p>
        </p:txBody>
      </p:sp>
      <p:sp>
        <p:nvSpPr>
          <p:cNvPr id="182" name="CustomShape 2"/>
          <p:cNvSpPr/>
          <p:nvPr/>
        </p:nvSpPr>
        <p:spPr>
          <a:xfrm>
            <a:off x="1097280" y="1845720"/>
            <a:ext cx="10052640" cy="401760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t">
            <a:noAutofit/>
          </a:bodyPr>
          <a:lstStyle/>
          <a:p>
            <a:pPr>
              <a:lnSpc>
                <a:spcPct val="100000"/>
              </a:lnSpc>
              <a:spcBef>
                <a:spcPts val="1199"/>
              </a:spcBef>
              <a:spcAft>
                <a:spcPts val="201"/>
              </a:spcAft>
            </a:pPr>
            <a:endParaRPr lang="fr-FR" sz="18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Voici un exemple de ternaire :</a:t>
            </a:r>
            <a:endParaRPr lang="fr-FR" sz="2000" b="0" strike="noStrike" spc="-1">
              <a:latin typeface="Arial"/>
            </a:endParaRPr>
          </a:p>
        </p:txBody>
      </p:sp>
      <p:pic>
        <p:nvPicPr>
          <p:cNvPr id="183" name="Image 2"/>
          <p:cNvPicPr/>
          <p:nvPr/>
        </p:nvPicPr>
        <p:blipFill>
          <a:blip r:embed="rId3"/>
          <a:stretch/>
        </p:blipFill>
        <p:spPr>
          <a:xfrm>
            <a:off x="3752280" y="2943720"/>
            <a:ext cx="4682880" cy="965520"/>
          </a:xfrm>
          <a:prstGeom prst="rect">
            <a:avLst/>
          </a:prstGeom>
          <a:ln w="0">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1097280" y="286560"/>
            <a:ext cx="10052640" cy="144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fr-FR" sz="4800" b="0" strike="noStrike" spc="-46">
                <a:solidFill>
                  <a:srgbClr val="404040"/>
                </a:solidFill>
                <a:latin typeface="Calibri Light"/>
                <a:ea typeface="DejaVu Sans"/>
              </a:rPr>
              <a:t>Les boucles - 1</a:t>
            </a:r>
            <a:endParaRPr lang="fr-FR" sz="4800" b="0" strike="noStrike" spc="-1">
              <a:latin typeface="Arial"/>
            </a:endParaRPr>
          </a:p>
        </p:txBody>
      </p:sp>
      <p:sp>
        <p:nvSpPr>
          <p:cNvPr id="185" name="CustomShape 2"/>
          <p:cNvSpPr/>
          <p:nvPr/>
        </p:nvSpPr>
        <p:spPr>
          <a:xfrm>
            <a:off x="1097280" y="1845720"/>
            <a:ext cx="10052640" cy="401760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t">
            <a:noAutofit/>
          </a:bodyPr>
          <a:lstStyle/>
          <a:p>
            <a:pPr>
              <a:lnSpc>
                <a:spcPct val="100000"/>
              </a:lnSpc>
              <a:spcBef>
                <a:spcPts val="1199"/>
              </a:spcBef>
              <a:spcAft>
                <a:spcPts val="201"/>
              </a:spcAft>
            </a:pPr>
            <a:endParaRPr lang="fr-FR" sz="1800" b="0" strike="noStrike" spc="-1">
              <a:latin typeface="Arial"/>
            </a:endParaRPr>
          </a:p>
          <a:p>
            <a:pPr marL="91440" indent="-87120" algn="just">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Les boucles sont des éléments permettant d’effectuer un certain nombre de fois la même action : c’est à dire d’exécuter un bloc de code en continu tant qu’une instruction est remplie.</a:t>
            </a:r>
            <a:endParaRPr lang="fr-FR" sz="2000" b="0" strike="noStrike" spc="-1">
              <a:latin typeface="Arial"/>
            </a:endParaRPr>
          </a:p>
          <a:p>
            <a:pPr algn="just">
              <a:lnSpc>
                <a:spcPct val="100000"/>
              </a:lnSpc>
              <a:spcBef>
                <a:spcPts val="1199"/>
              </a:spcBef>
              <a:spcAft>
                <a:spcPts val="201"/>
              </a:spcAft>
            </a:pPr>
            <a:endParaRPr lang="fr-FR" sz="2000" b="0" strike="noStrike" spc="-1">
              <a:latin typeface="Arial"/>
            </a:endParaRPr>
          </a:p>
          <a:p>
            <a:pPr marL="91440" indent="-87120" algn="just">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On distingue 3 types de boucle : le </a:t>
            </a:r>
            <a:r>
              <a:rPr lang="fr-FR" sz="2000" b="1" strike="noStrike" spc="-1">
                <a:solidFill>
                  <a:srgbClr val="404040"/>
                </a:solidFill>
                <a:latin typeface="Calibri"/>
                <a:ea typeface="DejaVu Sans"/>
              </a:rPr>
              <a:t>while()</a:t>
            </a:r>
            <a:r>
              <a:rPr lang="fr-FR" sz="2000" b="0" strike="noStrike" spc="-1">
                <a:solidFill>
                  <a:srgbClr val="404040"/>
                </a:solidFill>
                <a:latin typeface="Calibri"/>
                <a:ea typeface="DejaVu Sans"/>
              </a:rPr>
              <a:t>, le </a:t>
            </a:r>
            <a:r>
              <a:rPr lang="fr-FR" sz="2000" b="1" strike="noStrike" spc="-1">
                <a:solidFill>
                  <a:srgbClr val="404040"/>
                </a:solidFill>
                <a:latin typeface="Calibri"/>
                <a:ea typeface="DejaVu Sans"/>
              </a:rPr>
              <a:t>for()</a:t>
            </a:r>
            <a:r>
              <a:rPr lang="fr-FR" sz="2000" b="0" strike="noStrike" spc="-1">
                <a:solidFill>
                  <a:srgbClr val="404040"/>
                </a:solidFill>
                <a:latin typeface="Calibri"/>
                <a:ea typeface="DejaVu Sans"/>
              </a:rPr>
              <a:t> et le </a:t>
            </a:r>
            <a:r>
              <a:rPr lang="fr-FR" sz="2000" b="1" strike="noStrike" spc="-1">
                <a:solidFill>
                  <a:srgbClr val="404040"/>
                </a:solidFill>
                <a:latin typeface="Calibri"/>
                <a:ea typeface="DejaVu Sans"/>
              </a:rPr>
              <a:t>range()</a:t>
            </a:r>
            <a:endParaRPr lang="fr-FR" sz="2000" b="0" strike="noStrike" spc="-1">
              <a:latin typeface="Arial"/>
            </a:endParaRPr>
          </a:p>
          <a:p>
            <a:pPr algn="just">
              <a:lnSpc>
                <a:spcPct val="100000"/>
              </a:lnSpc>
              <a:spcBef>
                <a:spcPts val="1199"/>
              </a:spcBef>
              <a:spcAft>
                <a:spcPts val="201"/>
              </a:spcAft>
            </a:pPr>
            <a:endParaRPr lang="fr-FR" sz="2000" b="0" strike="noStrike" spc="-1">
              <a:latin typeface="Arial"/>
            </a:endParaRPr>
          </a:p>
          <a:p>
            <a:pPr marL="91440" indent="-87120" algn="just">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La boucle </a:t>
            </a:r>
            <a:r>
              <a:rPr lang="fr-FR" sz="2000" b="1" strike="noStrike" spc="-1">
                <a:solidFill>
                  <a:srgbClr val="404040"/>
                </a:solidFill>
                <a:latin typeface="Calibri"/>
                <a:ea typeface="DejaVu Sans"/>
              </a:rPr>
              <a:t>while</a:t>
            </a:r>
            <a:r>
              <a:rPr lang="fr-FR" sz="2000" b="0" strike="noStrike" spc="-1">
                <a:solidFill>
                  <a:srgbClr val="404040"/>
                </a:solidFill>
                <a:latin typeface="Calibri"/>
                <a:ea typeface="DejaVu Sans"/>
              </a:rPr>
              <a:t> permet d’effectuer un certain nombre de fois une instruction tant que la condition est remplie :</a:t>
            </a:r>
            <a:endParaRPr lang="fr-FR" sz="2000" b="0" strike="noStrike" spc="-1">
              <a:latin typeface="Arial"/>
            </a:endParaRPr>
          </a:p>
          <a:p>
            <a:pPr>
              <a:lnSpc>
                <a:spcPct val="90000"/>
              </a:lnSpc>
              <a:spcBef>
                <a:spcPts val="1199"/>
              </a:spcBef>
              <a:spcAft>
                <a:spcPts val="201"/>
              </a:spcAft>
            </a:pPr>
            <a:endParaRPr lang="fr-FR" sz="2000" b="0" strike="noStrike" spc="-1">
              <a:latin typeface="Arial"/>
            </a:endParaRPr>
          </a:p>
        </p:txBody>
      </p:sp>
      <p:pic>
        <p:nvPicPr>
          <p:cNvPr id="186" name="Image 3"/>
          <p:cNvPicPr/>
          <p:nvPr/>
        </p:nvPicPr>
        <p:blipFill>
          <a:blip r:embed="rId3"/>
          <a:stretch/>
        </p:blipFill>
        <p:spPr>
          <a:xfrm>
            <a:off x="5383800" y="5049720"/>
            <a:ext cx="1479960" cy="1131480"/>
          </a:xfrm>
          <a:prstGeom prst="rect">
            <a:avLst/>
          </a:prstGeom>
          <a:ln w="0">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1097280" y="286560"/>
            <a:ext cx="10052640" cy="144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fr-FR" sz="4800" b="0" strike="noStrike" spc="-46">
                <a:solidFill>
                  <a:srgbClr val="404040"/>
                </a:solidFill>
                <a:latin typeface="Calibri Light"/>
                <a:ea typeface="DejaVu Sans"/>
              </a:rPr>
              <a:t>Les boucles - 2</a:t>
            </a:r>
            <a:endParaRPr lang="fr-FR" sz="4800" b="0" strike="noStrike" spc="-1">
              <a:latin typeface="Arial"/>
            </a:endParaRPr>
          </a:p>
        </p:txBody>
      </p:sp>
      <p:sp>
        <p:nvSpPr>
          <p:cNvPr id="188" name="CustomShape 2"/>
          <p:cNvSpPr/>
          <p:nvPr/>
        </p:nvSpPr>
        <p:spPr>
          <a:xfrm>
            <a:off x="1097280" y="1845720"/>
            <a:ext cx="10052640" cy="401760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t">
            <a:noAutofit/>
          </a:bodyPr>
          <a:lstStyle/>
          <a:p>
            <a:pPr>
              <a:lnSpc>
                <a:spcPct val="100000"/>
              </a:lnSpc>
              <a:spcBef>
                <a:spcPts val="1199"/>
              </a:spcBef>
              <a:spcAft>
                <a:spcPts val="201"/>
              </a:spcAft>
            </a:pPr>
            <a:endParaRPr lang="fr-FR" sz="18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La boucle </a:t>
            </a:r>
            <a:r>
              <a:rPr lang="fr-FR" sz="2000" b="1" strike="noStrike" spc="-1">
                <a:solidFill>
                  <a:srgbClr val="404040"/>
                </a:solidFill>
                <a:latin typeface="Calibri"/>
                <a:ea typeface="DejaVu Sans"/>
              </a:rPr>
              <a:t>for</a:t>
            </a:r>
            <a:r>
              <a:rPr lang="fr-FR" sz="2000" b="0" strike="noStrike" spc="-1">
                <a:solidFill>
                  <a:srgbClr val="404040"/>
                </a:solidFill>
                <a:latin typeface="Calibri"/>
                <a:ea typeface="DejaVu Sans"/>
              </a:rPr>
              <a:t> permet d’itérer sur les éléments d’une séquence (liste, chaîne de caractères) dans l’ordre dans lesquels ces éléments apparaissent dans la séquence.</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548640" lvl="1"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Si vous souhaitez modifier des éléments de la séquence sur laquelle s’effectue l’itération, il est conseillé d’en faire une copie. Sans quoi vous risquez d’avoir des erreurs …</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a:lnSpc>
                <a:spcPct val="90000"/>
              </a:lnSpc>
              <a:spcBef>
                <a:spcPts val="1199"/>
              </a:spcBef>
              <a:spcAft>
                <a:spcPts val="201"/>
              </a:spcAft>
            </a:pPr>
            <a:endParaRPr lang="fr-FR" sz="2000" b="0" strike="noStrike" spc="-1">
              <a:latin typeface="Arial"/>
            </a:endParaRPr>
          </a:p>
        </p:txBody>
      </p:sp>
      <p:pic>
        <p:nvPicPr>
          <p:cNvPr id="189" name="Image 3"/>
          <p:cNvPicPr/>
          <p:nvPr/>
        </p:nvPicPr>
        <p:blipFill>
          <a:blip r:embed="rId3"/>
          <a:stretch/>
        </p:blipFill>
        <p:spPr>
          <a:xfrm>
            <a:off x="4839840" y="3220920"/>
            <a:ext cx="2567880" cy="1037880"/>
          </a:xfrm>
          <a:prstGeom prst="rect">
            <a:avLst/>
          </a:prstGeom>
          <a:ln w="0">
            <a:noFill/>
          </a:ln>
        </p:spPr>
      </p:pic>
      <p:pic>
        <p:nvPicPr>
          <p:cNvPr id="190" name="Image 5"/>
          <p:cNvPicPr/>
          <p:nvPr/>
        </p:nvPicPr>
        <p:blipFill>
          <a:blip r:embed="rId4"/>
          <a:stretch/>
        </p:blipFill>
        <p:spPr>
          <a:xfrm>
            <a:off x="422280" y="4638600"/>
            <a:ext cx="1224720" cy="1224720"/>
          </a:xfrm>
          <a:prstGeom prst="rect">
            <a:avLst/>
          </a:prstGeom>
          <a:ln w="0">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097280" y="286560"/>
            <a:ext cx="10052640" cy="144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fr-FR" sz="4800" b="0" strike="noStrike" spc="-46">
                <a:solidFill>
                  <a:srgbClr val="404040"/>
                </a:solidFill>
                <a:latin typeface="Calibri Light"/>
                <a:ea typeface="DejaVu Sans"/>
              </a:rPr>
              <a:t>Les boucles - 3</a:t>
            </a:r>
            <a:endParaRPr lang="fr-FR" sz="4800" b="0" strike="noStrike" spc="-1">
              <a:latin typeface="Arial"/>
            </a:endParaRPr>
          </a:p>
        </p:txBody>
      </p:sp>
      <p:sp>
        <p:nvSpPr>
          <p:cNvPr id="192" name="CustomShape 2"/>
          <p:cNvSpPr/>
          <p:nvPr/>
        </p:nvSpPr>
        <p:spPr>
          <a:xfrm>
            <a:off x="1097280" y="1845720"/>
            <a:ext cx="10052640" cy="401760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t">
            <a:noAutofit/>
          </a:bodyPr>
          <a:lstStyle/>
          <a:p>
            <a:pPr>
              <a:lnSpc>
                <a:spcPct val="100000"/>
              </a:lnSpc>
              <a:spcBef>
                <a:spcPts val="1199"/>
              </a:spcBef>
              <a:spcAft>
                <a:spcPts val="201"/>
              </a:spcAft>
            </a:pPr>
            <a:endParaRPr lang="fr-FR" sz="18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Dans le cas où vous devez itérer sur une suite de nombre, l’instruction </a:t>
            </a:r>
            <a:r>
              <a:rPr lang="fr-FR" sz="2000" b="1" strike="noStrike" spc="-1">
                <a:solidFill>
                  <a:srgbClr val="404040"/>
                </a:solidFill>
                <a:latin typeface="Calibri"/>
                <a:ea typeface="DejaVu Sans"/>
              </a:rPr>
              <a:t>range</a:t>
            </a:r>
            <a:r>
              <a:rPr lang="fr-FR" sz="2000" b="0" strike="noStrike" spc="-1">
                <a:solidFill>
                  <a:srgbClr val="404040"/>
                </a:solidFill>
                <a:latin typeface="Calibri"/>
                <a:ea typeface="DejaVu Sans"/>
              </a:rPr>
              <a:t> permet de boucler sur des suites arithmétiques.</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Par exemple </a:t>
            </a:r>
            <a:r>
              <a:rPr lang="fr-FR" sz="2000" b="1" strike="noStrike" spc="-1">
                <a:solidFill>
                  <a:srgbClr val="404040"/>
                </a:solidFill>
                <a:latin typeface="Calibri"/>
                <a:ea typeface="DejaVu Sans"/>
              </a:rPr>
              <a:t>range(5)</a:t>
            </a:r>
            <a:r>
              <a:rPr lang="fr-FR" sz="2000" b="0" strike="noStrike" spc="-1">
                <a:solidFill>
                  <a:srgbClr val="404040"/>
                </a:solidFill>
                <a:latin typeface="Calibri"/>
                <a:ea typeface="DejaVu Sans"/>
              </a:rPr>
              <a:t> génère une liste de 5 valeurs allant de 0 à 4.</a:t>
            </a:r>
            <a:endParaRPr lang="fr-FR" sz="2000" b="0" strike="noStrike" spc="-1">
              <a:latin typeface="Arial"/>
            </a:endParaRPr>
          </a:p>
        </p:txBody>
      </p:sp>
      <p:pic>
        <p:nvPicPr>
          <p:cNvPr id="193" name="Image 3"/>
          <p:cNvPicPr/>
          <p:nvPr/>
        </p:nvPicPr>
        <p:blipFill>
          <a:blip r:embed="rId3"/>
          <a:stretch/>
        </p:blipFill>
        <p:spPr>
          <a:xfrm>
            <a:off x="4720320" y="4474440"/>
            <a:ext cx="2746080" cy="671040"/>
          </a:xfrm>
          <a:prstGeom prst="rect">
            <a:avLst/>
          </a:prstGeom>
          <a:ln w="0">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1097280" y="286560"/>
            <a:ext cx="10052640" cy="144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fr-FR" sz="4800" b="0" strike="noStrike" spc="-46">
                <a:solidFill>
                  <a:srgbClr val="404040"/>
                </a:solidFill>
                <a:latin typeface="Calibri Light"/>
                <a:ea typeface="DejaVu Sans"/>
              </a:rPr>
              <a:t>Les boucles - 4</a:t>
            </a:r>
            <a:endParaRPr lang="fr-FR" sz="4800" b="0" strike="noStrike" spc="-1">
              <a:latin typeface="Arial"/>
            </a:endParaRPr>
          </a:p>
        </p:txBody>
      </p:sp>
      <p:sp>
        <p:nvSpPr>
          <p:cNvPr id="195" name="CustomShape 2"/>
          <p:cNvSpPr/>
          <p:nvPr/>
        </p:nvSpPr>
        <p:spPr>
          <a:xfrm>
            <a:off x="1097280" y="1845720"/>
            <a:ext cx="10052640" cy="401760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t">
            <a:noAutofit/>
          </a:bodyPr>
          <a:lstStyle/>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L’instruction </a:t>
            </a:r>
            <a:r>
              <a:rPr lang="fr-FR" sz="2000" b="1" strike="noStrike" spc="-1">
                <a:solidFill>
                  <a:srgbClr val="404040"/>
                </a:solidFill>
                <a:latin typeface="Calibri"/>
                <a:ea typeface="DejaVu Sans"/>
              </a:rPr>
              <a:t>break</a:t>
            </a:r>
            <a:r>
              <a:rPr lang="fr-FR" sz="2000" b="0" strike="noStrike" spc="-1">
                <a:solidFill>
                  <a:srgbClr val="404040"/>
                </a:solidFill>
                <a:latin typeface="Calibri"/>
                <a:ea typeface="DejaVu Sans"/>
              </a:rPr>
              <a:t> permet de stopper une boucle.</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L’instruction </a:t>
            </a:r>
            <a:r>
              <a:rPr lang="fr-FR" sz="2000" b="1" strike="noStrike" spc="-1">
                <a:solidFill>
                  <a:srgbClr val="404040"/>
                </a:solidFill>
                <a:latin typeface="Calibri"/>
                <a:ea typeface="DejaVu Sans"/>
              </a:rPr>
              <a:t>continue</a:t>
            </a:r>
            <a:r>
              <a:rPr lang="fr-FR" sz="2000" b="0" strike="noStrike" spc="-1">
                <a:solidFill>
                  <a:srgbClr val="404040"/>
                </a:solidFill>
                <a:latin typeface="Calibri"/>
                <a:ea typeface="DejaVu Sans"/>
              </a:rPr>
              <a:t> fait passer la boucle à son itération suivante.</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L’instruction </a:t>
            </a:r>
            <a:r>
              <a:rPr lang="fr-FR" sz="2000" b="1" strike="noStrike" spc="-1">
                <a:solidFill>
                  <a:srgbClr val="404040"/>
                </a:solidFill>
                <a:latin typeface="Calibri"/>
                <a:ea typeface="DejaVu Sans"/>
              </a:rPr>
              <a:t>else</a:t>
            </a:r>
            <a:r>
              <a:rPr lang="fr-FR" sz="2000" b="0" strike="noStrike" spc="-1">
                <a:solidFill>
                  <a:srgbClr val="404040"/>
                </a:solidFill>
                <a:latin typeface="Calibri"/>
                <a:ea typeface="DejaVu Sans"/>
              </a:rPr>
              <a:t> est exécuter lorsque la boucle s’est arrêté normalement : ses itérations sont finies ou la condition est fausse dans le cas d’un </a:t>
            </a:r>
            <a:r>
              <a:rPr lang="fr-FR" sz="2000" b="1" strike="noStrike" spc="-1">
                <a:solidFill>
                  <a:srgbClr val="404040"/>
                </a:solidFill>
                <a:latin typeface="Calibri"/>
                <a:ea typeface="DejaVu Sans"/>
              </a:rPr>
              <a:t>while</a:t>
            </a:r>
            <a:r>
              <a:rPr lang="fr-FR" sz="2000" b="0" strike="noStrike" spc="-1">
                <a:solidFill>
                  <a:srgbClr val="404040"/>
                </a:solidFill>
                <a:latin typeface="Calibri"/>
                <a:ea typeface="DejaVu Sans"/>
              </a:rPr>
              <a:t>. Elle n’est pas exécuté si la boucle est stoppée par un </a:t>
            </a:r>
            <a:r>
              <a:rPr lang="fr-FR" sz="2000" b="1" strike="noStrike" spc="-1">
                <a:solidFill>
                  <a:srgbClr val="404040"/>
                </a:solidFill>
                <a:latin typeface="Calibri"/>
                <a:ea typeface="DejaVu Sans"/>
              </a:rPr>
              <a:t>break</a:t>
            </a:r>
            <a:r>
              <a:rPr lang="fr-FR" sz="2000" b="0" strike="noStrike" spc="-1">
                <a:solidFill>
                  <a:srgbClr val="404040"/>
                </a:solidFill>
                <a:latin typeface="Calibri"/>
                <a:ea typeface="DejaVu Sans"/>
              </a:rPr>
              <a:t>.</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000000"/>
                </a:solidFill>
                <a:latin typeface="Arial"/>
                <a:ea typeface="DejaVu Sans"/>
              </a:rPr>
              <a:t> </a:t>
            </a:r>
            <a:r>
              <a:rPr lang="fr-FR" sz="2000" b="0" strike="noStrike" spc="-1">
                <a:solidFill>
                  <a:srgbClr val="404040"/>
                </a:solidFill>
                <a:latin typeface="Calibri"/>
                <a:ea typeface="DejaVu Sans"/>
              </a:rPr>
              <a:t>L’instruction </a:t>
            </a:r>
            <a:r>
              <a:rPr lang="fr-FR" sz="2000" b="1" strike="noStrike" spc="-1">
                <a:solidFill>
                  <a:srgbClr val="404040"/>
                </a:solidFill>
                <a:latin typeface="Calibri"/>
                <a:ea typeface="DejaVu Sans"/>
              </a:rPr>
              <a:t>pass</a:t>
            </a:r>
            <a:r>
              <a:rPr lang="fr-FR" sz="2000" b="0" strike="noStrike" spc="-1">
                <a:solidFill>
                  <a:srgbClr val="404040"/>
                </a:solidFill>
                <a:latin typeface="Calibri"/>
                <a:ea typeface="DejaVu Sans"/>
              </a:rPr>
              <a:t> ne fait rien. Elle est utilisée lorsqu’une instruction est nécessaire pour fournir une syntaxe correcte, mais qu’aucune action ne doit être effectuée.</a:t>
            </a:r>
            <a:endParaRPr lang="fr-FR" sz="2000" b="0" strike="noStrike" spc="-1">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1097280" y="286560"/>
            <a:ext cx="10052640" cy="144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fr-FR" sz="4800" b="0" strike="noStrike" spc="-46">
                <a:solidFill>
                  <a:srgbClr val="404040"/>
                </a:solidFill>
                <a:latin typeface="Calibri Light"/>
                <a:ea typeface="DejaVu Sans"/>
              </a:rPr>
              <a:t>Lire sur l’entrée</a:t>
            </a:r>
            <a:endParaRPr lang="fr-FR" sz="4800" b="0" strike="noStrike" spc="-1">
              <a:latin typeface="Arial"/>
            </a:endParaRPr>
          </a:p>
        </p:txBody>
      </p:sp>
      <p:sp>
        <p:nvSpPr>
          <p:cNvPr id="197" name="CustomShape 2"/>
          <p:cNvSpPr/>
          <p:nvPr/>
        </p:nvSpPr>
        <p:spPr>
          <a:xfrm>
            <a:off x="1097280" y="1845720"/>
            <a:ext cx="10052640" cy="401760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t">
            <a:noAutofit/>
          </a:bodyPr>
          <a:lstStyle/>
          <a:p>
            <a:pPr>
              <a:lnSpc>
                <a:spcPct val="100000"/>
              </a:lnSpc>
              <a:spcBef>
                <a:spcPts val="1199"/>
              </a:spcBef>
              <a:spcAft>
                <a:spcPts val="201"/>
              </a:spcAft>
            </a:pPr>
            <a:endParaRPr lang="fr-FR" sz="1800" b="0" strike="noStrike" spc="-1">
              <a:latin typeface="Arial"/>
            </a:endParaRPr>
          </a:p>
          <a:p>
            <a:pPr marL="91440" indent="-87120" algn="just">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Pour l’instant nos programmes sont autonomes. Mais on souhaiterait parfois interagir avec l’utilisateur et lire les données qu’il nous envoie.</a:t>
            </a:r>
            <a:endParaRPr lang="fr-FR" sz="2000" b="0" strike="noStrike" spc="-1">
              <a:latin typeface="Arial"/>
            </a:endParaRPr>
          </a:p>
          <a:p>
            <a:pPr algn="just">
              <a:lnSpc>
                <a:spcPct val="100000"/>
              </a:lnSpc>
              <a:spcBef>
                <a:spcPts val="1199"/>
              </a:spcBef>
              <a:spcAft>
                <a:spcPts val="201"/>
              </a:spcAft>
            </a:pPr>
            <a:endParaRPr lang="fr-FR" sz="2000" b="0" strike="noStrike" spc="-1">
              <a:latin typeface="Arial"/>
            </a:endParaRPr>
          </a:p>
          <a:p>
            <a:pPr marL="91440" indent="-87120" algn="just">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Pour cela on peut utiliser la fonction </a:t>
            </a:r>
            <a:r>
              <a:rPr lang="fr-FR" sz="2000" b="1" strike="noStrike" spc="-1">
                <a:solidFill>
                  <a:srgbClr val="404040"/>
                </a:solidFill>
                <a:latin typeface="Calibri"/>
                <a:ea typeface="DejaVu Sans"/>
              </a:rPr>
              <a:t>input() </a:t>
            </a:r>
            <a:r>
              <a:rPr lang="fr-FR" sz="2000" b="0" strike="noStrike" spc="-1">
                <a:solidFill>
                  <a:srgbClr val="404040"/>
                </a:solidFill>
                <a:latin typeface="Calibri"/>
                <a:ea typeface="DejaVu Sans"/>
              </a:rPr>
              <a:t>qui permet de récupérer l’entrée d’un utilisateur :</a:t>
            </a:r>
            <a:endParaRPr lang="fr-FR" sz="2000" b="0" strike="noStrike" spc="-1">
              <a:latin typeface="Arial"/>
            </a:endParaRPr>
          </a:p>
          <a:p>
            <a:pPr marL="548640" lvl="1" indent="-87120" algn="just">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a:t>
            </a:r>
            <a:r>
              <a:rPr lang="fr-FR" sz="2000" b="1" strike="noStrike" spc="-1">
                <a:solidFill>
                  <a:srgbClr val="404040"/>
                </a:solidFill>
                <a:latin typeface="Calibri"/>
                <a:ea typeface="DejaVu Sans"/>
              </a:rPr>
              <a:t>value = input()</a:t>
            </a:r>
            <a:endParaRPr lang="fr-FR" sz="2000" b="0" strike="noStrike" spc="-1">
              <a:latin typeface="Arial"/>
            </a:endParaRPr>
          </a:p>
          <a:p>
            <a:pPr marL="548640" lvl="1" indent="-87120" algn="just">
              <a:lnSpc>
                <a:spcPct val="100000"/>
              </a:lnSpc>
              <a:spcBef>
                <a:spcPts val="1199"/>
              </a:spcBef>
              <a:spcAft>
                <a:spcPts val="201"/>
              </a:spcAft>
              <a:buClr>
                <a:srgbClr val="1CADE4"/>
              </a:buClr>
              <a:buFont typeface="Arial"/>
              <a:buChar char="•"/>
            </a:pPr>
            <a:r>
              <a:rPr lang="fr-FR" sz="2000" b="1" strike="noStrike" spc="-1">
                <a:solidFill>
                  <a:srgbClr val="404040"/>
                </a:solidFill>
                <a:latin typeface="Calibri"/>
                <a:ea typeface="DejaVu Sans"/>
              </a:rPr>
              <a:t> value = input(« Ecrivez quelque chose : »)</a:t>
            </a:r>
            <a:endParaRPr lang="fr-FR" sz="20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1097280" y="286560"/>
            <a:ext cx="10052640" cy="144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fr-FR" sz="4800" b="0" strike="noStrike" spc="-46">
                <a:solidFill>
                  <a:srgbClr val="404040"/>
                </a:solidFill>
                <a:latin typeface="Calibri Light"/>
                <a:ea typeface="DejaVu Sans"/>
              </a:rPr>
              <a:t>Qu’est-ce que le Python ?</a:t>
            </a:r>
            <a:endParaRPr lang="fr-FR" sz="4800" b="0" strike="noStrike" spc="-1">
              <a:latin typeface="Arial"/>
            </a:endParaRPr>
          </a:p>
        </p:txBody>
      </p:sp>
      <p:sp>
        <p:nvSpPr>
          <p:cNvPr id="141" name="CustomShape 2"/>
          <p:cNvSpPr/>
          <p:nvPr/>
        </p:nvSpPr>
        <p:spPr>
          <a:xfrm>
            <a:off x="1097280" y="1845720"/>
            <a:ext cx="10052640" cy="401760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t">
            <a:noAutofit/>
          </a:bodyPr>
          <a:lstStyle/>
          <a:p>
            <a:pPr>
              <a:lnSpc>
                <a:spcPct val="100000"/>
              </a:lnSpc>
              <a:spcBef>
                <a:spcPts val="1199"/>
              </a:spcBef>
              <a:spcAft>
                <a:spcPts val="201"/>
              </a:spcAft>
            </a:pPr>
            <a:endParaRPr lang="fr-FR" sz="18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Il s’agit d’un langage de programmation de haut niveau </a:t>
            </a:r>
            <a:r>
              <a:rPr lang="fr-FR" sz="2000" b="1" strike="noStrike" spc="-1">
                <a:solidFill>
                  <a:srgbClr val="404040"/>
                </a:solidFill>
                <a:latin typeface="Calibri"/>
                <a:ea typeface="DejaVu Sans"/>
              </a:rPr>
              <a:t>multiparadigme</a:t>
            </a:r>
            <a:r>
              <a:rPr lang="fr-FR" sz="2000" b="0" strike="noStrike" spc="-1">
                <a:solidFill>
                  <a:srgbClr val="404040"/>
                </a:solidFill>
                <a:latin typeface="Calibri"/>
                <a:ea typeface="DejaVu Sans"/>
              </a:rPr>
              <a:t> (orienté objet et impératif) créé en </a:t>
            </a:r>
            <a:r>
              <a:rPr lang="fr-FR" sz="2000" b="1" strike="noStrike" spc="-1">
                <a:solidFill>
                  <a:srgbClr val="404040"/>
                </a:solidFill>
                <a:latin typeface="Calibri"/>
                <a:ea typeface="DejaVu Sans"/>
              </a:rPr>
              <a:t>1991</a:t>
            </a:r>
            <a:r>
              <a:rPr lang="fr-FR" sz="2000" b="0" strike="noStrike" spc="-1">
                <a:solidFill>
                  <a:srgbClr val="404040"/>
                </a:solidFill>
                <a:latin typeface="Calibri"/>
                <a:ea typeface="DejaVu Sans"/>
              </a:rPr>
              <a:t>.</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1" strike="noStrike" spc="-1">
                <a:solidFill>
                  <a:srgbClr val="404040"/>
                </a:solidFill>
                <a:latin typeface="Calibri"/>
                <a:ea typeface="DejaVu Sans"/>
              </a:rPr>
              <a:t> </a:t>
            </a:r>
            <a:r>
              <a:rPr lang="fr-FR" sz="2000" b="0" strike="noStrike" spc="-1">
                <a:solidFill>
                  <a:srgbClr val="404040"/>
                </a:solidFill>
                <a:latin typeface="Calibri"/>
                <a:ea typeface="DejaVu Sans"/>
              </a:rPr>
              <a:t>Il est conçu pour être puissant, simple à apprendre et utilisable sur de très nombreuses plateformes.</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Il s’agit d’un langage </a:t>
            </a:r>
            <a:r>
              <a:rPr lang="fr-FR" sz="2000" b="1" strike="noStrike" spc="-1">
                <a:solidFill>
                  <a:srgbClr val="404040"/>
                </a:solidFill>
                <a:latin typeface="Calibri"/>
                <a:ea typeface="DejaVu Sans"/>
              </a:rPr>
              <a:t>interprété</a:t>
            </a:r>
            <a:r>
              <a:rPr lang="fr-FR" sz="2000" b="0" strike="noStrike" spc="-1">
                <a:solidFill>
                  <a:srgbClr val="404040"/>
                </a:solidFill>
                <a:latin typeface="Calibri"/>
                <a:ea typeface="DejaVu Sans"/>
              </a:rPr>
              <a:t>.</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Le nom du langage est une référence aux Monty Python !</a:t>
            </a:r>
            <a:endParaRPr lang="fr-FR" sz="2000" b="0" strike="noStrike" spc="-1">
              <a:latin typeface="Arial"/>
            </a:endParaRPr>
          </a:p>
          <a:p>
            <a:pPr>
              <a:lnSpc>
                <a:spcPct val="90000"/>
              </a:lnSpc>
              <a:spcBef>
                <a:spcPts val="1199"/>
              </a:spcBef>
              <a:spcAft>
                <a:spcPts val="201"/>
              </a:spcAft>
            </a:pPr>
            <a:endParaRPr lang="fr-FR" sz="2000" b="0" strike="noStrike" spc="-1">
              <a:latin typeface="Arial"/>
            </a:endParaRPr>
          </a:p>
          <a:p>
            <a:pPr>
              <a:lnSpc>
                <a:spcPct val="90000"/>
              </a:lnSpc>
              <a:spcBef>
                <a:spcPts val="1199"/>
              </a:spcBef>
              <a:spcAft>
                <a:spcPts val="201"/>
              </a:spcAft>
            </a:pPr>
            <a:endParaRPr lang="fr-FR" sz="2000" b="0" strike="noStrike" spc="-1">
              <a:latin typeface="Arial"/>
            </a:endParaRPr>
          </a:p>
        </p:txBody>
      </p:sp>
      <p:pic>
        <p:nvPicPr>
          <p:cNvPr id="142" name="Image 8"/>
          <p:cNvPicPr/>
          <p:nvPr/>
        </p:nvPicPr>
        <p:blipFill>
          <a:blip r:embed="rId3"/>
          <a:stretch/>
        </p:blipFill>
        <p:spPr>
          <a:xfrm>
            <a:off x="8280000" y="4086000"/>
            <a:ext cx="2032920" cy="2032920"/>
          </a:xfrm>
          <a:prstGeom prst="rect">
            <a:avLst/>
          </a:prstGeom>
          <a:ln w="0">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1097280" y="286560"/>
            <a:ext cx="10052640" cy="144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fr-FR" sz="4800" b="0" strike="noStrike" spc="-46">
                <a:solidFill>
                  <a:srgbClr val="404040"/>
                </a:solidFill>
                <a:latin typeface="Calibri Light"/>
                <a:ea typeface="DejaVu Sans"/>
              </a:rPr>
              <a:t>Exercice  - 3</a:t>
            </a:r>
            <a:endParaRPr lang="fr-FR" sz="4800" b="0" strike="noStrike" spc="-1">
              <a:latin typeface="Arial"/>
            </a:endParaRPr>
          </a:p>
        </p:txBody>
      </p:sp>
      <p:sp>
        <p:nvSpPr>
          <p:cNvPr id="199" name="CustomShape 2"/>
          <p:cNvSpPr/>
          <p:nvPr/>
        </p:nvSpPr>
        <p:spPr>
          <a:xfrm>
            <a:off x="1097280" y="1845720"/>
            <a:ext cx="10052640" cy="401760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t">
            <a:noAutofit/>
          </a:bodyPr>
          <a:lstStyle/>
          <a:p>
            <a:pPr>
              <a:lnSpc>
                <a:spcPct val="100000"/>
              </a:lnSpc>
              <a:spcBef>
                <a:spcPts val="1199"/>
              </a:spcBef>
              <a:spcAft>
                <a:spcPts val="201"/>
              </a:spcAft>
            </a:pPr>
            <a:endParaRPr lang="fr-FR" sz="1800" b="0" strike="noStrike" spc="-1" dirty="0">
              <a:latin typeface="Arial"/>
            </a:endParaRPr>
          </a:p>
          <a:p>
            <a:pPr marL="91440" indent="-87120" algn="just">
              <a:lnSpc>
                <a:spcPct val="100000"/>
              </a:lnSpc>
              <a:spcBef>
                <a:spcPts val="1199"/>
              </a:spcBef>
              <a:spcAft>
                <a:spcPts val="201"/>
              </a:spcAft>
              <a:buClr>
                <a:srgbClr val="1CADE4"/>
              </a:buClr>
              <a:buFont typeface="Arial"/>
              <a:buChar char="•"/>
            </a:pPr>
            <a:r>
              <a:rPr lang="fr-FR" sz="2000" b="0" strike="noStrike" spc="-1" dirty="0">
                <a:solidFill>
                  <a:srgbClr val="404040"/>
                </a:solidFill>
                <a:latin typeface="Calibri"/>
                <a:ea typeface="DejaVu Sans"/>
              </a:rPr>
              <a:t> Écrivez un programme en Python qui demande à l’utilisateur la longueur et la largeur d’un côté avant de calculer l’aire et le périmètre d’un quadrilatère.</a:t>
            </a:r>
            <a:endParaRPr lang="fr-FR" sz="2000" b="0" strike="noStrike" spc="-1" dirty="0">
              <a:latin typeface="Arial"/>
            </a:endParaRPr>
          </a:p>
          <a:p>
            <a:pPr algn="just">
              <a:lnSpc>
                <a:spcPct val="100000"/>
              </a:lnSpc>
              <a:spcBef>
                <a:spcPts val="1199"/>
              </a:spcBef>
              <a:spcAft>
                <a:spcPts val="201"/>
              </a:spcAft>
            </a:pPr>
            <a:endParaRPr lang="fr-FR" sz="2000" b="0" strike="noStrike" spc="-1" dirty="0">
              <a:latin typeface="Arial"/>
            </a:endParaRPr>
          </a:p>
          <a:p>
            <a:pPr marL="91440" indent="-87120" algn="just">
              <a:lnSpc>
                <a:spcPct val="100000"/>
              </a:lnSpc>
              <a:spcBef>
                <a:spcPts val="1199"/>
              </a:spcBef>
              <a:spcAft>
                <a:spcPts val="201"/>
              </a:spcAft>
              <a:buClr>
                <a:srgbClr val="1CADE4"/>
              </a:buClr>
              <a:buFont typeface="Arial"/>
              <a:buChar char="•"/>
            </a:pPr>
            <a:r>
              <a:rPr lang="fr-FR" sz="2000" b="0" strike="noStrike" spc="-1" dirty="0">
                <a:solidFill>
                  <a:srgbClr val="404040"/>
                </a:solidFill>
                <a:latin typeface="Calibri"/>
                <a:ea typeface="DejaVu Sans"/>
              </a:rPr>
              <a:t> Puis la forme sera affichée dans le terminal si la longueur et la largeur sont supérieures à zéro.</a:t>
            </a:r>
          </a:p>
          <a:p>
            <a:pPr marL="91440" indent="-87120" algn="just">
              <a:lnSpc>
                <a:spcPct val="100000"/>
              </a:lnSpc>
              <a:spcBef>
                <a:spcPts val="1199"/>
              </a:spcBef>
              <a:spcAft>
                <a:spcPts val="201"/>
              </a:spcAft>
              <a:buClr>
                <a:srgbClr val="1CADE4"/>
              </a:buClr>
              <a:buFont typeface="Arial"/>
              <a:buChar char="•"/>
            </a:pPr>
            <a:endParaRPr lang="fr-FR" sz="2000" spc="-1" dirty="0">
              <a:solidFill>
                <a:srgbClr val="404040"/>
              </a:solidFill>
              <a:latin typeface="Calibri"/>
            </a:endParaRPr>
          </a:p>
          <a:p>
            <a:pPr marL="91440" indent="-87120" algn="just">
              <a:lnSpc>
                <a:spcPct val="100000"/>
              </a:lnSpc>
              <a:spcBef>
                <a:spcPts val="1199"/>
              </a:spcBef>
              <a:spcAft>
                <a:spcPts val="201"/>
              </a:spcAft>
              <a:buClr>
                <a:srgbClr val="1CADE4"/>
              </a:buClr>
              <a:buFont typeface="Arial"/>
              <a:buChar char="•"/>
            </a:pPr>
            <a:r>
              <a:rPr lang="fr-FR" sz="2000" b="0" strike="noStrike" spc="-1" dirty="0">
                <a:solidFill>
                  <a:srgbClr val="404040"/>
                </a:solidFill>
                <a:latin typeface="Calibri"/>
              </a:rPr>
              <a:t> Exemple d’affichage attendu :</a:t>
            </a:r>
            <a:endParaRPr lang="fr-FR" sz="2000" b="0" strike="noStrike" spc="-1" dirty="0">
              <a:latin typeface="Arial"/>
            </a:endParaRPr>
          </a:p>
        </p:txBody>
      </p:sp>
      <p:pic>
        <p:nvPicPr>
          <p:cNvPr id="3" name="Image 2">
            <a:extLst>
              <a:ext uri="{FF2B5EF4-FFF2-40B4-BE49-F238E27FC236}">
                <a16:creationId xmlns:a16="http://schemas.microsoft.com/office/drawing/2014/main" id="{8E565BC2-6F0B-5A66-2725-7ACD5804FC0D}"/>
              </a:ext>
            </a:extLst>
          </p:cNvPr>
          <p:cNvPicPr>
            <a:picLocks noChangeAspect="1"/>
          </p:cNvPicPr>
          <p:nvPr/>
        </p:nvPicPr>
        <p:blipFill>
          <a:blip r:embed="rId3"/>
          <a:stretch>
            <a:fillRect/>
          </a:stretch>
        </p:blipFill>
        <p:spPr>
          <a:xfrm>
            <a:off x="4432676" y="4765916"/>
            <a:ext cx="3381847" cy="1409897"/>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097280" y="286560"/>
            <a:ext cx="10052640" cy="144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fr-FR" sz="4800" b="0" strike="noStrike" spc="-46">
                <a:solidFill>
                  <a:srgbClr val="404040"/>
                </a:solidFill>
                <a:latin typeface="Calibri Light"/>
                <a:ea typeface="DejaVu Sans"/>
              </a:rPr>
              <a:t>Les fonctions</a:t>
            </a:r>
            <a:endParaRPr lang="fr-FR" sz="4800" b="0" strike="noStrike" spc="-1">
              <a:latin typeface="Arial"/>
            </a:endParaRPr>
          </a:p>
        </p:txBody>
      </p:sp>
      <p:sp>
        <p:nvSpPr>
          <p:cNvPr id="201" name="CustomShape 2"/>
          <p:cNvSpPr/>
          <p:nvPr/>
        </p:nvSpPr>
        <p:spPr>
          <a:xfrm>
            <a:off x="1097280" y="1845720"/>
            <a:ext cx="10052640" cy="401760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t">
            <a:noAutofit/>
          </a:bodyPr>
          <a:lstStyle/>
          <a:p>
            <a:pPr>
              <a:lnSpc>
                <a:spcPct val="100000"/>
              </a:lnSpc>
              <a:spcBef>
                <a:spcPts val="1199"/>
              </a:spcBef>
              <a:spcAft>
                <a:spcPts val="201"/>
              </a:spcAft>
            </a:pPr>
            <a:endParaRPr lang="fr-FR" sz="18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Pour l’instant nous créons simplement des scripts. Mais si l’on veut créer des programmes plus complexes, il va falloir utiliser des fonctions. Elles peuvent prendre plusieurs paramètres et avoir un valeur de retour :</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a:lnSpc>
                <a:spcPct val="90000"/>
              </a:lnSpc>
              <a:spcBef>
                <a:spcPts val="1199"/>
              </a:spcBef>
              <a:spcAft>
                <a:spcPts val="201"/>
              </a:spcAft>
            </a:pPr>
            <a:endParaRPr lang="fr-FR" sz="2000" b="0" strike="noStrike" spc="-1">
              <a:latin typeface="Arial"/>
            </a:endParaRPr>
          </a:p>
        </p:txBody>
      </p:sp>
      <p:pic>
        <p:nvPicPr>
          <p:cNvPr id="202" name="Image 2"/>
          <p:cNvPicPr/>
          <p:nvPr/>
        </p:nvPicPr>
        <p:blipFill>
          <a:blip r:embed="rId2"/>
          <a:stretch/>
        </p:blipFill>
        <p:spPr>
          <a:xfrm>
            <a:off x="1097280" y="4609440"/>
            <a:ext cx="1253880" cy="1253880"/>
          </a:xfrm>
          <a:prstGeom prst="rect">
            <a:avLst/>
          </a:prstGeom>
          <a:ln w="0">
            <a:noFill/>
          </a:ln>
        </p:spPr>
      </p:pic>
      <p:sp>
        <p:nvSpPr>
          <p:cNvPr id="203" name="CustomShape 3"/>
          <p:cNvSpPr/>
          <p:nvPr/>
        </p:nvSpPr>
        <p:spPr>
          <a:xfrm>
            <a:off x="2286720" y="5054040"/>
            <a:ext cx="6054480" cy="3600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ct val="100000"/>
              </a:lnSpc>
            </a:pPr>
            <a:r>
              <a:rPr lang="fr-FR" sz="1800" b="1" strike="noStrike" spc="-1">
                <a:solidFill>
                  <a:srgbClr val="404040"/>
                </a:solidFill>
                <a:latin typeface="Calibri"/>
                <a:ea typeface="DejaVu Sans"/>
              </a:rPr>
              <a:t> Attention une bonne fonction n’effectue qu’une seule action !</a:t>
            </a:r>
            <a:endParaRPr lang="fr-FR" sz="1800" b="0" strike="noStrike" spc="-1">
              <a:latin typeface="Arial"/>
            </a:endParaRPr>
          </a:p>
        </p:txBody>
      </p:sp>
      <p:pic>
        <p:nvPicPr>
          <p:cNvPr id="204" name="Image 6"/>
          <p:cNvPicPr/>
          <p:nvPr/>
        </p:nvPicPr>
        <p:blipFill>
          <a:blip r:embed="rId3"/>
          <a:stretch/>
        </p:blipFill>
        <p:spPr>
          <a:xfrm>
            <a:off x="4017600" y="3095640"/>
            <a:ext cx="4151880" cy="1776600"/>
          </a:xfrm>
          <a:prstGeom prst="rect">
            <a:avLst/>
          </a:prstGeom>
          <a:ln w="0">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1097280" y="286560"/>
            <a:ext cx="10052640" cy="144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fr-FR" sz="4800" b="0" strike="noStrike" spc="-46">
                <a:solidFill>
                  <a:srgbClr val="404040"/>
                </a:solidFill>
                <a:latin typeface="Calibri Light"/>
                <a:ea typeface="DejaVu Sans"/>
              </a:rPr>
              <a:t>Arguments optionnels et arguments nommés</a:t>
            </a:r>
            <a:endParaRPr lang="fr-FR" sz="4800" b="0" strike="noStrike" spc="-1">
              <a:latin typeface="Arial"/>
            </a:endParaRPr>
          </a:p>
        </p:txBody>
      </p:sp>
      <p:sp>
        <p:nvSpPr>
          <p:cNvPr id="206" name="CustomShape 2"/>
          <p:cNvSpPr/>
          <p:nvPr/>
        </p:nvSpPr>
        <p:spPr>
          <a:xfrm>
            <a:off x="1097280" y="1845720"/>
            <a:ext cx="10052640" cy="401760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t">
            <a:noAutofit/>
          </a:bodyPr>
          <a:lstStyle/>
          <a:p>
            <a:pPr>
              <a:lnSpc>
                <a:spcPct val="100000"/>
              </a:lnSpc>
              <a:spcBef>
                <a:spcPts val="1199"/>
              </a:spcBef>
              <a:spcAft>
                <a:spcPts val="201"/>
              </a:spcAft>
            </a:pPr>
            <a:endParaRPr lang="fr-FR" sz="18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Les arguments d’une fonction peuvent avoir des valeurs par défaut. Cela permet d’appeler la fonction avec moins d’arguments que nécessaire. On peut aussi nommer les arguments :</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Ainsi on peut appeler la fonction soit uniquement avec les arguments obligatoires, soit avec une partie des arguments optionnels, soit avec tous les arguments.</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p:txBody>
      </p:sp>
      <p:pic>
        <p:nvPicPr>
          <p:cNvPr id="207" name="Image 7"/>
          <p:cNvPicPr/>
          <p:nvPr/>
        </p:nvPicPr>
        <p:blipFill>
          <a:blip r:embed="rId2"/>
          <a:stretch/>
        </p:blipFill>
        <p:spPr>
          <a:xfrm>
            <a:off x="3634200" y="3122280"/>
            <a:ext cx="4918320" cy="1603440"/>
          </a:xfrm>
          <a:prstGeom prst="rect">
            <a:avLst/>
          </a:prstGeom>
          <a:ln w="0">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1097280" y="286560"/>
            <a:ext cx="10052640" cy="144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fr-FR" sz="4800" b="0" strike="noStrike" spc="-46">
                <a:solidFill>
                  <a:srgbClr val="404040"/>
                </a:solidFill>
                <a:latin typeface="Calibri Light"/>
                <a:ea typeface="DejaVu Sans"/>
              </a:rPr>
              <a:t>Arguments arbitraires</a:t>
            </a:r>
            <a:endParaRPr lang="fr-FR" sz="4800" b="0" strike="noStrike" spc="-1">
              <a:latin typeface="Arial"/>
            </a:endParaRPr>
          </a:p>
        </p:txBody>
      </p:sp>
      <p:sp>
        <p:nvSpPr>
          <p:cNvPr id="209" name="CustomShape 2"/>
          <p:cNvSpPr/>
          <p:nvPr/>
        </p:nvSpPr>
        <p:spPr>
          <a:xfrm>
            <a:off x="1097280" y="1845720"/>
            <a:ext cx="10052640" cy="401760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t">
            <a:noAutofit/>
          </a:bodyPr>
          <a:lstStyle/>
          <a:p>
            <a:pPr>
              <a:lnSpc>
                <a:spcPct val="100000"/>
              </a:lnSpc>
              <a:spcBef>
                <a:spcPts val="1199"/>
              </a:spcBef>
              <a:spcAft>
                <a:spcPts val="201"/>
              </a:spcAft>
            </a:pPr>
            <a:endParaRPr lang="fr-FR" sz="18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Enfin lorsque l’on ne sait pas combien d’arguments peut avoir une fonction, on peut utiliser le mot-clé args qui correspond à une liste d’arguments arbitraires :</a:t>
            </a:r>
            <a:endParaRPr lang="fr-FR" sz="2000" b="0" strike="noStrike" spc="-1">
              <a:latin typeface="Arial"/>
            </a:endParaRPr>
          </a:p>
        </p:txBody>
      </p:sp>
      <p:pic>
        <p:nvPicPr>
          <p:cNvPr id="210" name="Image 4"/>
          <p:cNvPicPr/>
          <p:nvPr/>
        </p:nvPicPr>
        <p:blipFill>
          <a:blip r:embed="rId2"/>
          <a:stretch/>
        </p:blipFill>
        <p:spPr>
          <a:xfrm>
            <a:off x="4642920" y="3429000"/>
            <a:ext cx="2901240" cy="1799280"/>
          </a:xfrm>
          <a:prstGeom prst="rect">
            <a:avLst/>
          </a:prstGeom>
          <a:ln w="0">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1097280" y="286560"/>
            <a:ext cx="10052640" cy="144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fr-FR" sz="4800" b="0" strike="noStrike" spc="-46">
                <a:solidFill>
                  <a:srgbClr val="404040"/>
                </a:solidFill>
                <a:latin typeface="Calibri Light"/>
                <a:ea typeface="DejaVu Sans"/>
              </a:rPr>
              <a:t>Les fonctions récursives</a:t>
            </a:r>
            <a:endParaRPr lang="fr-FR" sz="4800" b="0" strike="noStrike" spc="-1">
              <a:latin typeface="Arial"/>
            </a:endParaRPr>
          </a:p>
        </p:txBody>
      </p:sp>
      <p:sp>
        <p:nvSpPr>
          <p:cNvPr id="212" name="CustomShape 2"/>
          <p:cNvSpPr/>
          <p:nvPr/>
        </p:nvSpPr>
        <p:spPr>
          <a:xfrm>
            <a:off x="1097280" y="1845720"/>
            <a:ext cx="10052640" cy="401760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t">
            <a:noAutofit/>
          </a:bodyPr>
          <a:lstStyle/>
          <a:p>
            <a:pPr>
              <a:lnSpc>
                <a:spcPct val="100000"/>
              </a:lnSpc>
              <a:spcBef>
                <a:spcPts val="1199"/>
              </a:spcBef>
              <a:spcAft>
                <a:spcPts val="201"/>
              </a:spcAft>
            </a:pPr>
            <a:endParaRPr lang="fr-FR" sz="18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Il est possible pour une fonction de s’appeler elle-même, c’est ce que l’on appelle une fonction récursive.</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La fonction continuera de s’appeler tant qu’elle n’a pas rencontré de condition d’arrêt.</a:t>
            </a:r>
            <a:endParaRPr lang="fr-FR" sz="2000" b="0" strike="noStrike" spc="-1">
              <a:latin typeface="Arial"/>
            </a:endParaRPr>
          </a:p>
        </p:txBody>
      </p:sp>
      <p:pic>
        <p:nvPicPr>
          <p:cNvPr id="213" name="Image 2"/>
          <p:cNvPicPr/>
          <p:nvPr/>
        </p:nvPicPr>
        <p:blipFill>
          <a:blip r:embed="rId2"/>
          <a:stretch/>
        </p:blipFill>
        <p:spPr>
          <a:xfrm>
            <a:off x="1037160" y="4543920"/>
            <a:ext cx="1319400" cy="1319400"/>
          </a:xfrm>
          <a:prstGeom prst="rect">
            <a:avLst/>
          </a:prstGeom>
          <a:ln w="0">
            <a:noFill/>
          </a:ln>
        </p:spPr>
      </p:pic>
      <p:sp>
        <p:nvSpPr>
          <p:cNvPr id="214" name="CustomShape 3"/>
          <p:cNvSpPr/>
          <p:nvPr/>
        </p:nvSpPr>
        <p:spPr>
          <a:xfrm>
            <a:off x="2421720" y="4921200"/>
            <a:ext cx="8668080" cy="695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fr-FR" sz="2000" b="1" strike="noStrike" spc="-1">
                <a:solidFill>
                  <a:srgbClr val="404040"/>
                </a:solidFill>
                <a:latin typeface="Calibri"/>
                <a:ea typeface="DejaVu Sans"/>
              </a:rPr>
              <a:t>Attention c’est très souvent une source d’erreur dans les programmes. Utilisez la récursion avec précaution !</a:t>
            </a:r>
            <a:endParaRPr lang="fr-FR" sz="20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1097280" y="286560"/>
            <a:ext cx="10052640" cy="144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fr-FR" sz="4800" b="0" strike="noStrike" spc="-46">
                <a:solidFill>
                  <a:srgbClr val="404040"/>
                </a:solidFill>
                <a:latin typeface="Calibri Light"/>
                <a:ea typeface="DejaVu Sans"/>
              </a:rPr>
              <a:t>Les modules</a:t>
            </a:r>
            <a:endParaRPr lang="fr-FR" sz="4800" b="0" strike="noStrike" spc="-1">
              <a:latin typeface="Arial"/>
            </a:endParaRPr>
          </a:p>
        </p:txBody>
      </p:sp>
      <p:sp>
        <p:nvSpPr>
          <p:cNvPr id="216" name="CustomShape 2"/>
          <p:cNvSpPr/>
          <p:nvPr/>
        </p:nvSpPr>
        <p:spPr>
          <a:xfrm>
            <a:off x="1097280" y="1845720"/>
            <a:ext cx="10052640" cy="401760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t">
            <a:noAutofit/>
          </a:bodyPr>
          <a:lstStyle/>
          <a:p>
            <a:pPr>
              <a:lnSpc>
                <a:spcPct val="100000"/>
              </a:lnSpc>
              <a:spcBef>
                <a:spcPts val="1199"/>
              </a:spcBef>
              <a:spcAft>
                <a:spcPts val="201"/>
              </a:spcAft>
            </a:pPr>
            <a:endParaRPr lang="fr-FR" sz="1800" b="0" strike="noStrike" spc="-1" dirty="0">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dirty="0">
                <a:solidFill>
                  <a:srgbClr val="404040"/>
                </a:solidFill>
                <a:latin typeface="Calibri"/>
                <a:ea typeface="DejaVu Sans"/>
              </a:rPr>
              <a:t> A partir de là, vous allez peut-être aussi avoir plusieurs fichiers. En Python chaque fichier s’appelle un module. On peut importer un module en écrivant :</a:t>
            </a:r>
            <a:endParaRPr lang="fr-FR" sz="2000" b="0" strike="noStrike" spc="-1" dirty="0">
              <a:latin typeface="Arial"/>
            </a:endParaRPr>
          </a:p>
          <a:p>
            <a:pPr marL="548640" lvl="1" indent="-87120">
              <a:lnSpc>
                <a:spcPct val="100000"/>
              </a:lnSpc>
              <a:spcBef>
                <a:spcPts val="1199"/>
              </a:spcBef>
              <a:spcAft>
                <a:spcPts val="201"/>
              </a:spcAft>
              <a:buClr>
                <a:srgbClr val="1CADE4"/>
              </a:buClr>
              <a:buFont typeface="Arial"/>
              <a:buChar char="•"/>
            </a:pPr>
            <a:r>
              <a:rPr lang="fr-FR" sz="2000" b="0" i="1" strike="noStrike" spc="-1" dirty="0">
                <a:solidFill>
                  <a:srgbClr val="404040"/>
                </a:solidFill>
                <a:latin typeface="Calibri"/>
                <a:ea typeface="DejaVu Sans"/>
              </a:rPr>
              <a:t> </a:t>
            </a:r>
            <a:r>
              <a:rPr lang="fr-FR" sz="2000" b="1" i="1" strike="noStrike" spc="-1" dirty="0">
                <a:solidFill>
                  <a:srgbClr val="404040"/>
                </a:solidFill>
                <a:latin typeface="Calibri"/>
                <a:ea typeface="DejaVu Sans"/>
              </a:rPr>
              <a:t>import </a:t>
            </a:r>
            <a:r>
              <a:rPr lang="fr-FR" sz="2000" b="1" i="1" strike="noStrike" spc="-1" dirty="0" err="1">
                <a:solidFill>
                  <a:srgbClr val="404040"/>
                </a:solidFill>
                <a:latin typeface="Calibri"/>
                <a:ea typeface="DejaVu Sans"/>
              </a:rPr>
              <a:t>my_module</a:t>
            </a:r>
            <a:endParaRPr lang="fr-FR" sz="2000" b="0" i="1" strike="noStrike" spc="-1" dirty="0">
              <a:latin typeface="Arial"/>
            </a:endParaRPr>
          </a:p>
          <a:p>
            <a:pPr marL="548640" lvl="1" indent="-87120">
              <a:lnSpc>
                <a:spcPct val="100000"/>
              </a:lnSpc>
              <a:spcBef>
                <a:spcPts val="1199"/>
              </a:spcBef>
              <a:spcAft>
                <a:spcPts val="201"/>
              </a:spcAft>
              <a:buClr>
                <a:srgbClr val="1CADE4"/>
              </a:buClr>
              <a:buFont typeface="Arial"/>
              <a:buChar char="•"/>
            </a:pPr>
            <a:r>
              <a:rPr lang="fr-FR" sz="2000" b="0" strike="noStrike" spc="-1" dirty="0">
                <a:solidFill>
                  <a:srgbClr val="404040"/>
                </a:solidFill>
                <a:latin typeface="Calibri"/>
                <a:ea typeface="DejaVu Sans"/>
              </a:rPr>
              <a:t> On appellerait les éléments du module de cette manière : </a:t>
            </a:r>
            <a:r>
              <a:rPr lang="fr-FR" sz="2000" b="1" strike="noStrike" spc="-1" dirty="0" err="1">
                <a:solidFill>
                  <a:srgbClr val="404040"/>
                </a:solidFill>
                <a:latin typeface="Calibri"/>
                <a:ea typeface="DejaVu Sans"/>
              </a:rPr>
              <a:t>my_module.my_func</a:t>
            </a:r>
            <a:endParaRPr lang="fr-FR" sz="2000" b="0" strike="noStrike" spc="-1" dirty="0">
              <a:latin typeface="Arial"/>
            </a:endParaRPr>
          </a:p>
          <a:p>
            <a:pPr>
              <a:lnSpc>
                <a:spcPct val="100000"/>
              </a:lnSpc>
              <a:spcBef>
                <a:spcPts val="1199"/>
              </a:spcBef>
              <a:spcAft>
                <a:spcPts val="201"/>
              </a:spcAft>
            </a:pPr>
            <a:endParaRPr lang="fr-FR" sz="2000" b="0" strike="noStrike" spc="-1" dirty="0">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dirty="0">
                <a:solidFill>
                  <a:srgbClr val="404040"/>
                </a:solidFill>
                <a:latin typeface="Calibri"/>
                <a:ea typeface="DejaVu Sans"/>
              </a:rPr>
              <a:t> On peut aussi importer des éléments spécifiques du module ou bien le module entier :</a:t>
            </a:r>
            <a:endParaRPr lang="fr-FR" sz="2000" b="0" strike="noStrike" spc="-1" dirty="0">
              <a:latin typeface="Arial"/>
            </a:endParaRPr>
          </a:p>
          <a:p>
            <a:pPr marL="548640" lvl="1" indent="-87120">
              <a:lnSpc>
                <a:spcPct val="100000"/>
              </a:lnSpc>
              <a:spcBef>
                <a:spcPts val="1199"/>
              </a:spcBef>
              <a:spcAft>
                <a:spcPts val="201"/>
              </a:spcAft>
              <a:buClr>
                <a:srgbClr val="1CADE4"/>
              </a:buClr>
              <a:buFont typeface="Arial"/>
              <a:buChar char="•"/>
            </a:pPr>
            <a:r>
              <a:rPr lang="fr-FR" sz="2000" b="0" i="1" strike="noStrike" spc="-1" dirty="0">
                <a:solidFill>
                  <a:srgbClr val="404040"/>
                </a:solidFill>
                <a:latin typeface="Calibri"/>
                <a:ea typeface="DejaVu Sans"/>
              </a:rPr>
              <a:t> </a:t>
            </a:r>
            <a:r>
              <a:rPr lang="fr-FR" sz="2000" b="1" i="1" strike="noStrike" spc="-1" dirty="0" err="1">
                <a:solidFill>
                  <a:srgbClr val="404040"/>
                </a:solidFill>
                <a:latin typeface="Calibri"/>
                <a:ea typeface="DejaVu Sans"/>
              </a:rPr>
              <a:t>from</a:t>
            </a:r>
            <a:r>
              <a:rPr lang="fr-FR" sz="2000" b="1" i="1" strike="noStrike" spc="-1" dirty="0">
                <a:solidFill>
                  <a:srgbClr val="404040"/>
                </a:solidFill>
                <a:latin typeface="Calibri"/>
                <a:ea typeface="DejaVu Sans"/>
              </a:rPr>
              <a:t> </a:t>
            </a:r>
            <a:r>
              <a:rPr lang="fr-FR" sz="2000" b="1" i="1" strike="noStrike" spc="-1" dirty="0" err="1">
                <a:solidFill>
                  <a:srgbClr val="404040"/>
                </a:solidFill>
                <a:latin typeface="Calibri"/>
                <a:ea typeface="DejaVu Sans"/>
              </a:rPr>
              <a:t>my_module</a:t>
            </a:r>
            <a:r>
              <a:rPr lang="fr-FR" sz="2000" b="1" i="1" strike="noStrike" spc="-1" dirty="0">
                <a:solidFill>
                  <a:srgbClr val="404040"/>
                </a:solidFill>
                <a:latin typeface="Calibri"/>
                <a:ea typeface="DejaVu Sans"/>
              </a:rPr>
              <a:t> import </a:t>
            </a:r>
            <a:r>
              <a:rPr lang="fr-FR" sz="2000" b="1" i="1" strike="noStrike" spc="-1" dirty="0" err="1">
                <a:solidFill>
                  <a:srgbClr val="404040"/>
                </a:solidFill>
                <a:latin typeface="Calibri"/>
                <a:ea typeface="DejaVu Sans"/>
              </a:rPr>
              <a:t>my_func</a:t>
            </a:r>
            <a:endParaRPr lang="fr-FR" sz="2000" b="0" i="1" strike="noStrike" spc="-1" dirty="0">
              <a:latin typeface="Arial"/>
            </a:endParaRPr>
          </a:p>
          <a:p>
            <a:pPr marL="548640" lvl="1" indent="-87120">
              <a:lnSpc>
                <a:spcPct val="100000"/>
              </a:lnSpc>
              <a:spcBef>
                <a:spcPts val="1199"/>
              </a:spcBef>
              <a:spcAft>
                <a:spcPts val="201"/>
              </a:spcAft>
              <a:buClr>
                <a:srgbClr val="1CADE4"/>
              </a:buClr>
              <a:buFont typeface="Arial"/>
              <a:buChar char="•"/>
            </a:pPr>
            <a:r>
              <a:rPr lang="fr-FR" sz="2000" b="0" i="1" strike="noStrike" spc="-1" dirty="0">
                <a:solidFill>
                  <a:srgbClr val="404040"/>
                </a:solidFill>
                <a:latin typeface="Calibri"/>
                <a:ea typeface="DejaVu Sans"/>
              </a:rPr>
              <a:t> </a:t>
            </a:r>
            <a:r>
              <a:rPr lang="fr-FR" sz="2000" b="1" i="1" strike="noStrike" spc="-1" dirty="0" err="1">
                <a:solidFill>
                  <a:srgbClr val="404040"/>
                </a:solidFill>
                <a:latin typeface="Calibri"/>
                <a:ea typeface="DejaVu Sans"/>
              </a:rPr>
              <a:t>from</a:t>
            </a:r>
            <a:r>
              <a:rPr lang="fr-FR" sz="2000" b="1" i="1" strike="noStrike" spc="-1" dirty="0">
                <a:solidFill>
                  <a:srgbClr val="404040"/>
                </a:solidFill>
                <a:latin typeface="Calibri"/>
                <a:ea typeface="DejaVu Sans"/>
              </a:rPr>
              <a:t> </a:t>
            </a:r>
            <a:r>
              <a:rPr lang="fr-FR" sz="2000" b="1" i="1" strike="noStrike" spc="-1" dirty="0" err="1">
                <a:solidFill>
                  <a:srgbClr val="404040"/>
                </a:solidFill>
                <a:latin typeface="Calibri"/>
                <a:ea typeface="DejaVu Sans"/>
              </a:rPr>
              <a:t>my_module</a:t>
            </a:r>
            <a:r>
              <a:rPr lang="fr-FR" sz="2000" b="1" i="1" strike="noStrike" spc="-1" dirty="0">
                <a:solidFill>
                  <a:srgbClr val="404040"/>
                </a:solidFill>
                <a:latin typeface="Calibri"/>
                <a:ea typeface="DejaVu Sans"/>
              </a:rPr>
              <a:t> import *</a:t>
            </a:r>
            <a:endParaRPr lang="fr-FR" sz="2000" b="0" i="1" strike="noStrike" spc="-1" dirty="0">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1097280" y="286560"/>
            <a:ext cx="10052640" cy="144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fr-FR" sz="4800" b="0" strike="noStrike" spc="-46">
                <a:solidFill>
                  <a:srgbClr val="404040"/>
                </a:solidFill>
                <a:latin typeface="Calibri Light"/>
                <a:ea typeface="DejaVu Sans"/>
              </a:rPr>
              <a:t>Exercice</a:t>
            </a:r>
            <a:endParaRPr lang="fr-FR" sz="4800" b="0" strike="noStrike" spc="-1">
              <a:latin typeface="Arial"/>
            </a:endParaRPr>
          </a:p>
        </p:txBody>
      </p:sp>
      <p:sp>
        <p:nvSpPr>
          <p:cNvPr id="218" name="CustomShape 2"/>
          <p:cNvSpPr/>
          <p:nvPr/>
        </p:nvSpPr>
        <p:spPr>
          <a:xfrm>
            <a:off x="1097280" y="1584000"/>
            <a:ext cx="10052640" cy="427932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t">
            <a:noAutofit/>
          </a:bodyPr>
          <a:lstStyle/>
          <a:p>
            <a:pPr>
              <a:lnSpc>
                <a:spcPct val="100000"/>
              </a:lnSpc>
              <a:spcBef>
                <a:spcPts val="1199"/>
              </a:spcBef>
              <a:spcAft>
                <a:spcPts val="201"/>
              </a:spcAft>
            </a:pPr>
            <a:endParaRPr lang="fr-FR" sz="1800" b="0" strike="noStrike" spc="-1">
              <a:latin typeface="Arial"/>
            </a:endParaRPr>
          </a:p>
          <a:p>
            <a:pPr marL="91440" indent="-87120" algn="just">
              <a:lnSpc>
                <a:spcPct val="100000"/>
              </a:lnSpc>
              <a:spcBef>
                <a:spcPts val="1199"/>
              </a:spcBef>
              <a:spcAft>
                <a:spcPts val="201"/>
              </a:spcAft>
              <a:buClr>
                <a:srgbClr val="1CADE4"/>
              </a:buClr>
              <a:buFont typeface="Arial"/>
              <a:buChar char="•"/>
            </a:pPr>
            <a:r>
              <a:rPr lang="fr-FR" sz="2000" b="1" strike="noStrike" spc="-1">
                <a:solidFill>
                  <a:srgbClr val="404040"/>
                </a:solidFill>
                <a:latin typeface="Calibri"/>
                <a:ea typeface="DejaVu Sans"/>
              </a:rPr>
              <a:t> Exercice 4 :</a:t>
            </a:r>
            <a:endParaRPr lang="fr-FR" sz="2000" b="0" strike="noStrike" spc="-1">
              <a:latin typeface="Arial"/>
            </a:endParaRPr>
          </a:p>
          <a:p>
            <a:pPr marL="648000" lvl="2" indent="-214920" algn="just">
              <a:lnSpc>
                <a:spcPct val="100000"/>
              </a:lnSpc>
              <a:spcBef>
                <a:spcPts val="1199"/>
              </a:spcBef>
              <a:spcAft>
                <a:spcPts val="201"/>
              </a:spcAft>
              <a:buClr>
                <a:srgbClr val="000000"/>
              </a:buClr>
              <a:buSzPct val="45000"/>
              <a:buFont typeface="Wingdings" charset="2"/>
              <a:buChar char=""/>
            </a:pPr>
            <a:r>
              <a:rPr lang="fr-FR" sz="2000" b="0" strike="noStrike" spc="-1">
                <a:solidFill>
                  <a:srgbClr val="404040"/>
                </a:solidFill>
                <a:latin typeface="Calibri"/>
                <a:ea typeface="DejaVu Sans"/>
              </a:rPr>
              <a:t>Reprenez l’exercice précédent et divisez-le en fonction :</a:t>
            </a:r>
            <a:endParaRPr lang="fr-FR" sz="2000" b="0" strike="noStrike" spc="-1">
              <a:latin typeface="Arial"/>
            </a:endParaRPr>
          </a:p>
          <a:p>
            <a:pPr marL="1080000" lvl="4" indent="-214920" algn="just">
              <a:lnSpc>
                <a:spcPct val="100000"/>
              </a:lnSpc>
              <a:spcBef>
                <a:spcPts val="1199"/>
              </a:spcBef>
              <a:spcAft>
                <a:spcPts val="201"/>
              </a:spcAft>
              <a:buClr>
                <a:srgbClr val="000000"/>
              </a:buClr>
              <a:buSzPct val="45000"/>
              <a:buFont typeface="Wingdings" charset="2"/>
              <a:buChar char=""/>
            </a:pPr>
            <a:r>
              <a:rPr lang="fr-FR" sz="2000" b="0" strike="noStrike" spc="-1">
                <a:solidFill>
                  <a:srgbClr val="404040"/>
                </a:solidFill>
                <a:latin typeface="Calibri"/>
                <a:ea typeface="DejaVu Sans"/>
              </a:rPr>
              <a:t>une fonction pour calculer l’air,</a:t>
            </a:r>
            <a:endParaRPr lang="fr-FR" sz="2000" b="0" strike="noStrike" spc="-1">
              <a:latin typeface="Arial"/>
            </a:endParaRPr>
          </a:p>
          <a:p>
            <a:pPr marL="1080000" lvl="4" indent="-214920" algn="just">
              <a:lnSpc>
                <a:spcPct val="100000"/>
              </a:lnSpc>
              <a:spcBef>
                <a:spcPts val="1199"/>
              </a:spcBef>
              <a:spcAft>
                <a:spcPts val="201"/>
              </a:spcAft>
              <a:buClr>
                <a:srgbClr val="000000"/>
              </a:buClr>
              <a:buSzPct val="45000"/>
              <a:buFont typeface="Wingdings" charset="2"/>
              <a:buChar char=""/>
            </a:pPr>
            <a:r>
              <a:rPr lang="fr-FR" sz="2000" b="0" strike="noStrike" spc="-1">
                <a:solidFill>
                  <a:srgbClr val="404040"/>
                </a:solidFill>
                <a:latin typeface="Calibri"/>
                <a:ea typeface="DejaVu Sans"/>
              </a:rPr>
              <a:t>une fonction pour calculer le périmètre,</a:t>
            </a:r>
            <a:endParaRPr lang="fr-FR" sz="2000" b="0" strike="noStrike" spc="-1">
              <a:latin typeface="Arial"/>
            </a:endParaRPr>
          </a:p>
          <a:p>
            <a:pPr marL="1080000" lvl="4" indent="-214920" algn="just">
              <a:lnSpc>
                <a:spcPct val="100000"/>
              </a:lnSpc>
              <a:spcBef>
                <a:spcPts val="1199"/>
              </a:spcBef>
              <a:spcAft>
                <a:spcPts val="201"/>
              </a:spcAft>
              <a:buClr>
                <a:srgbClr val="000000"/>
              </a:buClr>
              <a:buSzPct val="45000"/>
              <a:buFont typeface="Wingdings" charset="2"/>
              <a:buChar char=""/>
            </a:pPr>
            <a:r>
              <a:rPr lang="fr-FR" sz="2000" b="0" strike="noStrike" spc="-1">
                <a:solidFill>
                  <a:srgbClr val="404040"/>
                </a:solidFill>
                <a:latin typeface="Calibri"/>
                <a:ea typeface="DejaVu Sans"/>
              </a:rPr>
              <a:t>et une fonction pour afficher la forme.</a:t>
            </a:r>
            <a:endParaRPr lang="fr-FR" sz="2000" b="0" strike="noStrike" spc="-1">
              <a:latin typeface="Arial"/>
            </a:endParaRPr>
          </a:p>
          <a:p>
            <a:pPr algn="just">
              <a:lnSpc>
                <a:spcPct val="100000"/>
              </a:lnSpc>
              <a:spcBef>
                <a:spcPts val="1199"/>
              </a:spcBef>
              <a:spcAft>
                <a:spcPts val="201"/>
              </a:spcAft>
            </a:pPr>
            <a:endParaRPr lang="fr-FR" sz="2000" b="0" strike="noStrike" spc="-1">
              <a:latin typeface="Arial"/>
            </a:endParaRPr>
          </a:p>
          <a:p>
            <a:pPr marL="91440" indent="-87120" algn="just">
              <a:lnSpc>
                <a:spcPct val="100000"/>
              </a:lnSpc>
              <a:spcBef>
                <a:spcPts val="1199"/>
              </a:spcBef>
              <a:spcAft>
                <a:spcPts val="201"/>
              </a:spcAft>
              <a:buClr>
                <a:srgbClr val="1CADE4"/>
              </a:buClr>
              <a:buFont typeface="Arial"/>
              <a:buChar char="•"/>
            </a:pPr>
            <a:r>
              <a:rPr lang="fr-FR" sz="2000" b="1" strike="noStrike" spc="-1">
                <a:solidFill>
                  <a:srgbClr val="404040"/>
                </a:solidFill>
                <a:latin typeface="Calibri"/>
                <a:ea typeface="DejaVu Sans"/>
              </a:rPr>
              <a:t> Exercice 5 :</a:t>
            </a:r>
            <a:endParaRPr lang="fr-FR" sz="2000" b="0" strike="noStrike" spc="-1">
              <a:latin typeface="Arial"/>
            </a:endParaRPr>
          </a:p>
          <a:p>
            <a:pPr marL="648000" lvl="2" indent="-214920" algn="just">
              <a:lnSpc>
                <a:spcPct val="100000"/>
              </a:lnSpc>
              <a:spcBef>
                <a:spcPts val="1199"/>
              </a:spcBef>
              <a:spcAft>
                <a:spcPts val="201"/>
              </a:spcAft>
              <a:buClr>
                <a:srgbClr val="000000"/>
              </a:buClr>
              <a:buSzPct val="45000"/>
              <a:buFont typeface="Wingdings" charset="2"/>
              <a:buChar char=""/>
            </a:pPr>
            <a:r>
              <a:rPr lang="fr-FR" sz="2000" b="0" strike="noStrike" spc="-1">
                <a:solidFill>
                  <a:srgbClr val="404040"/>
                </a:solidFill>
                <a:latin typeface="Calibri"/>
                <a:ea typeface="DejaVu Sans"/>
              </a:rPr>
              <a:t>Créez une fonction qui compte le nombre de caractères d’une phrase de manière récursive.</a:t>
            </a:r>
            <a:endParaRPr lang="fr-FR" sz="20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1097280" y="286560"/>
            <a:ext cx="10052640" cy="144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fr-FR" sz="4800" b="0" strike="noStrike" spc="-46">
                <a:solidFill>
                  <a:srgbClr val="404040"/>
                </a:solidFill>
                <a:latin typeface="Calibri Light"/>
                <a:ea typeface="DejaVu Sans"/>
              </a:rPr>
              <a:t>La gestion des fichiers - 1</a:t>
            </a:r>
            <a:endParaRPr lang="fr-FR" sz="4800" b="0" strike="noStrike" spc="-1">
              <a:latin typeface="Arial"/>
            </a:endParaRPr>
          </a:p>
        </p:txBody>
      </p:sp>
      <p:sp>
        <p:nvSpPr>
          <p:cNvPr id="220" name="CustomShape 2"/>
          <p:cNvSpPr/>
          <p:nvPr/>
        </p:nvSpPr>
        <p:spPr>
          <a:xfrm>
            <a:off x="1097280" y="1845720"/>
            <a:ext cx="10052640" cy="401760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t">
            <a:noAutofit/>
          </a:bodyPr>
          <a:lstStyle/>
          <a:p>
            <a:pPr>
              <a:lnSpc>
                <a:spcPct val="100000"/>
              </a:lnSpc>
              <a:spcBef>
                <a:spcPts val="1199"/>
              </a:spcBef>
              <a:spcAft>
                <a:spcPts val="201"/>
              </a:spcAft>
            </a:pPr>
            <a:endParaRPr lang="fr-FR" sz="18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Il est possible de manipuler les fichiers en Python.</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Pour ouvrir un fichier on utilisera la fonction </a:t>
            </a:r>
            <a:r>
              <a:rPr lang="fr-FR" sz="2000" b="1" strike="noStrike" spc="-1">
                <a:solidFill>
                  <a:srgbClr val="404040"/>
                </a:solidFill>
                <a:latin typeface="Calibri"/>
                <a:ea typeface="DejaVu Sans"/>
              </a:rPr>
              <a:t>open</a:t>
            </a:r>
            <a:r>
              <a:rPr lang="fr-FR" sz="2000" b="0" strike="noStrike" spc="-1">
                <a:solidFill>
                  <a:srgbClr val="404040"/>
                </a:solidFill>
                <a:latin typeface="Calibri"/>
                <a:ea typeface="DejaVu Sans"/>
              </a:rPr>
              <a:t>. Voici sa déclaration :</a:t>
            </a:r>
            <a:endParaRPr lang="fr-FR" sz="20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1" strike="noStrike" spc="-1">
                <a:solidFill>
                  <a:srgbClr val="404040"/>
                </a:solidFill>
                <a:latin typeface="Calibri"/>
                <a:ea typeface="DejaVu Sans"/>
              </a:rPr>
              <a:t> f = open(filename, mode)</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a:t>
            </a:r>
            <a:r>
              <a:rPr lang="fr-FR" sz="2000" b="1" strike="noStrike" spc="-1">
                <a:solidFill>
                  <a:srgbClr val="404040"/>
                </a:solidFill>
                <a:latin typeface="Calibri"/>
                <a:ea typeface="DejaVu Sans"/>
              </a:rPr>
              <a:t>mode</a:t>
            </a:r>
            <a:r>
              <a:rPr lang="fr-FR" sz="2000" b="0" strike="noStrike" spc="-1">
                <a:solidFill>
                  <a:srgbClr val="404040"/>
                </a:solidFill>
                <a:latin typeface="Calibri"/>
                <a:ea typeface="DejaVu Sans"/>
              </a:rPr>
              <a:t> correspond aux modes d’ouverture du fichier : </a:t>
            </a:r>
            <a:r>
              <a:rPr lang="fr-FR" sz="2000" b="1" strike="noStrike" spc="-1">
                <a:solidFill>
                  <a:srgbClr val="404040"/>
                </a:solidFill>
                <a:latin typeface="Calibri"/>
                <a:ea typeface="DejaVu Sans"/>
              </a:rPr>
              <a:t>r, a, w, x</a:t>
            </a:r>
            <a:r>
              <a:rPr lang="fr-FR" sz="2000" b="0" strike="noStrike" spc="-1">
                <a:solidFill>
                  <a:srgbClr val="404040"/>
                </a:solidFill>
                <a:latin typeface="Calibri"/>
                <a:ea typeface="DejaVu Sans"/>
              </a:rPr>
              <a:t>. Les modes a, w et x créent un fichier si celui-ci n’existe pas.</a:t>
            </a:r>
            <a:endParaRPr lang="fr-FR" sz="20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On peut aussi l’ouvrir en mode texte : « </a:t>
            </a:r>
            <a:r>
              <a:rPr lang="fr-FR" sz="2000" b="1" strike="noStrike" spc="-1">
                <a:solidFill>
                  <a:srgbClr val="404040"/>
                </a:solidFill>
                <a:latin typeface="Calibri"/>
                <a:ea typeface="DejaVu Sans"/>
              </a:rPr>
              <a:t>t</a:t>
            </a:r>
            <a:r>
              <a:rPr lang="fr-FR" sz="2000" b="0" strike="noStrike" spc="-1">
                <a:solidFill>
                  <a:srgbClr val="404040"/>
                </a:solidFill>
                <a:latin typeface="Calibri"/>
                <a:ea typeface="DejaVu Sans"/>
              </a:rPr>
              <a:t> » ou en mode binaire « </a:t>
            </a:r>
            <a:r>
              <a:rPr lang="fr-FR" sz="2000" b="1" strike="noStrike" spc="-1">
                <a:solidFill>
                  <a:srgbClr val="404040"/>
                </a:solidFill>
                <a:latin typeface="Calibri"/>
                <a:ea typeface="DejaVu Sans"/>
              </a:rPr>
              <a:t>b</a:t>
            </a:r>
            <a:r>
              <a:rPr lang="fr-FR" sz="2000" b="0" strike="noStrike" spc="-1">
                <a:solidFill>
                  <a:srgbClr val="404040"/>
                </a:solidFill>
                <a:latin typeface="Calibri"/>
                <a:ea typeface="DejaVu Sans"/>
              </a:rPr>
              <a:t> ».</a:t>
            </a:r>
            <a:endParaRPr lang="fr-FR" sz="2000" b="0" strike="noStrike" spc="-1">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1097280" y="286560"/>
            <a:ext cx="10052640" cy="144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fr-FR" sz="4800" b="0" strike="noStrike" spc="-46">
                <a:solidFill>
                  <a:srgbClr val="404040"/>
                </a:solidFill>
                <a:latin typeface="Calibri Light"/>
                <a:ea typeface="DejaVu Sans"/>
              </a:rPr>
              <a:t>La gestion des fichiers - 2</a:t>
            </a:r>
            <a:endParaRPr lang="fr-FR" sz="4800" b="0" strike="noStrike" spc="-1">
              <a:latin typeface="Arial"/>
            </a:endParaRPr>
          </a:p>
        </p:txBody>
      </p:sp>
      <p:sp>
        <p:nvSpPr>
          <p:cNvPr id="222" name="CustomShape 2"/>
          <p:cNvSpPr/>
          <p:nvPr/>
        </p:nvSpPr>
        <p:spPr>
          <a:xfrm>
            <a:off x="1097280" y="1845720"/>
            <a:ext cx="10052640" cy="401760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t">
            <a:noAutofit/>
          </a:bodyPr>
          <a:lstStyle/>
          <a:p>
            <a:pPr>
              <a:lnSpc>
                <a:spcPct val="100000"/>
              </a:lnSpc>
              <a:spcBef>
                <a:spcPts val="1199"/>
              </a:spcBef>
              <a:spcAft>
                <a:spcPts val="201"/>
              </a:spcAft>
            </a:pPr>
            <a:endParaRPr lang="fr-FR" sz="18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On peut lire le contenu d’un fichier de plusieurs manières :</a:t>
            </a:r>
            <a:endParaRPr lang="fr-FR" sz="2000" b="0" strike="noStrike" spc="-1">
              <a:latin typeface="Arial"/>
            </a:endParaRPr>
          </a:p>
          <a:p>
            <a:pPr marL="548640" lvl="1"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via la méthode </a:t>
            </a:r>
            <a:r>
              <a:rPr lang="fr-FR" sz="2000" b="1" strike="noStrike" spc="-1">
                <a:solidFill>
                  <a:srgbClr val="404040"/>
                </a:solidFill>
                <a:latin typeface="Calibri"/>
                <a:ea typeface="DejaVu Sans"/>
              </a:rPr>
              <a:t>read()</a:t>
            </a:r>
            <a:r>
              <a:rPr lang="fr-FR" sz="2000" b="0" strike="noStrike" spc="-1">
                <a:solidFill>
                  <a:srgbClr val="404040"/>
                </a:solidFill>
                <a:latin typeface="Calibri"/>
                <a:ea typeface="DejaVu Sans"/>
              </a:rPr>
              <a:t> qui permet de lire l’entièreté d’un fichier ou un nombre n de caractères : </a:t>
            </a:r>
            <a:r>
              <a:rPr lang="fr-FR" sz="2000" b="1" strike="noStrike" spc="-1">
                <a:solidFill>
                  <a:srgbClr val="404040"/>
                </a:solidFill>
                <a:latin typeface="Calibri"/>
                <a:ea typeface="DejaVu Sans"/>
              </a:rPr>
              <a:t>read(n)</a:t>
            </a:r>
            <a:endParaRPr lang="fr-FR" sz="2000" b="0" strike="noStrike" spc="-1">
              <a:latin typeface="Arial"/>
            </a:endParaRPr>
          </a:p>
          <a:p>
            <a:pPr marL="548640" lvl="1"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via la méthode </a:t>
            </a:r>
            <a:r>
              <a:rPr lang="fr-FR" sz="2000" b="1" strike="noStrike" spc="-1">
                <a:solidFill>
                  <a:srgbClr val="404040"/>
                </a:solidFill>
                <a:latin typeface="Calibri"/>
                <a:ea typeface="DejaVu Sans"/>
              </a:rPr>
              <a:t>readline() </a:t>
            </a:r>
            <a:r>
              <a:rPr lang="fr-FR" sz="2000" b="0" strike="noStrike" spc="-1">
                <a:solidFill>
                  <a:srgbClr val="404040"/>
                </a:solidFill>
                <a:latin typeface="Calibri"/>
                <a:ea typeface="DejaVu Sans"/>
              </a:rPr>
              <a:t>qui permet de lire le fichier ligne par ligne</a:t>
            </a:r>
            <a:endParaRPr lang="fr-FR" sz="2000" b="0" strike="noStrike" spc="-1">
              <a:latin typeface="Arial"/>
            </a:endParaRPr>
          </a:p>
          <a:p>
            <a:pPr marL="548640" lvl="1"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via une boucle </a:t>
            </a:r>
            <a:r>
              <a:rPr lang="fr-FR" sz="2000" b="1" strike="noStrike" spc="-1">
                <a:solidFill>
                  <a:srgbClr val="404040"/>
                </a:solidFill>
                <a:latin typeface="Calibri"/>
                <a:ea typeface="DejaVu Sans"/>
              </a:rPr>
              <a:t>for</a:t>
            </a:r>
            <a:r>
              <a:rPr lang="fr-FR" sz="2000" b="0" strike="noStrike" spc="-1">
                <a:solidFill>
                  <a:srgbClr val="404040"/>
                </a:solidFill>
                <a:latin typeface="Calibri"/>
                <a:ea typeface="DejaVu Sans"/>
              </a:rPr>
              <a:t> :</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p:txBody>
      </p:sp>
      <p:pic>
        <p:nvPicPr>
          <p:cNvPr id="223" name="Image 2"/>
          <p:cNvPicPr/>
          <p:nvPr/>
        </p:nvPicPr>
        <p:blipFill>
          <a:blip r:embed="rId3"/>
          <a:stretch/>
        </p:blipFill>
        <p:spPr>
          <a:xfrm>
            <a:off x="4654440" y="4835520"/>
            <a:ext cx="2877840" cy="1027800"/>
          </a:xfrm>
          <a:prstGeom prst="rect">
            <a:avLst/>
          </a:prstGeom>
          <a:ln w="0">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ustomShape 1"/>
          <p:cNvSpPr/>
          <p:nvPr/>
        </p:nvSpPr>
        <p:spPr>
          <a:xfrm>
            <a:off x="1097280" y="286560"/>
            <a:ext cx="10052640" cy="144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fr-FR" sz="4800" b="0" strike="noStrike" spc="-46">
                <a:solidFill>
                  <a:srgbClr val="404040"/>
                </a:solidFill>
                <a:latin typeface="Calibri Light"/>
                <a:ea typeface="DejaVu Sans"/>
              </a:rPr>
              <a:t>La gestion des fichiers - 3</a:t>
            </a:r>
            <a:endParaRPr lang="fr-FR" sz="4800" b="0" strike="noStrike" spc="-1">
              <a:latin typeface="Arial"/>
            </a:endParaRPr>
          </a:p>
        </p:txBody>
      </p:sp>
      <p:sp>
        <p:nvSpPr>
          <p:cNvPr id="225" name="CustomShape 2"/>
          <p:cNvSpPr/>
          <p:nvPr/>
        </p:nvSpPr>
        <p:spPr>
          <a:xfrm>
            <a:off x="1097280" y="1845720"/>
            <a:ext cx="10052640" cy="401760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t">
            <a:noAutofit/>
          </a:bodyPr>
          <a:lstStyle/>
          <a:p>
            <a:pPr>
              <a:lnSpc>
                <a:spcPct val="100000"/>
              </a:lnSpc>
              <a:spcBef>
                <a:spcPts val="1199"/>
              </a:spcBef>
              <a:spcAft>
                <a:spcPts val="201"/>
              </a:spcAft>
            </a:pPr>
            <a:endParaRPr lang="fr-FR" sz="18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Pour écrire dans un fichier, il faut que celui-ci ait été écrit en mode </a:t>
            </a:r>
            <a:r>
              <a:rPr lang="fr-FR" sz="2000" b="1" strike="noStrike" spc="-1">
                <a:solidFill>
                  <a:srgbClr val="404040"/>
                </a:solidFill>
                <a:latin typeface="Calibri"/>
                <a:ea typeface="DejaVu Sans"/>
              </a:rPr>
              <a:t>append « a »</a:t>
            </a:r>
            <a:r>
              <a:rPr lang="fr-FR" sz="2000" b="0" strike="noStrike" spc="-1">
                <a:solidFill>
                  <a:srgbClr val="404040"/>
                </a:solidFill>
                <a:latin typeface="Calibri"/>
                <a:ea typeface="DejaVu Sans"/>
              </a:rPr>
              <a:t> ou </a:t>
            </a:r>
            <a:r>
              <a:rPr lang="fr-FR" sz="2000" b="1" strike="noStrike" spc="-1">
                <a:solidFill>
                  <a:srgbClr val="404040"/>
                </a:solidFill>
                <a:latin typeface="Calibri"/>
                <a:ea typeface="DejaVu Sans"/>
              </a:rPr>
              <a:t>write « w »</a:t>
            </a:r>
            <a:endParaRPr lang="fr-FR" sz="20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Ensuite on utilise la fonction </a:t>
            </a:r>
            <a:r>
              <a:rPr lang="fr-FR" sz="2000" b="1" strike="noStrike" spc="-1">
                <a:solidFill>
                  <a:srgbClr val="404040"/>
                </a:solidFill>
                <a:latin typeface="Calibri"/>
                <a:ea typeface="DejaVu Sans"/>
              </a:rPr>
              <a:t>write()</a:t>
            </a:r>
            <a:r>
              <a:rPr lang="fr-FR" sz="2000" b="0" strike="noStrike" spc="-1">
                <a:solidFill>
                  <a:srgbClr val="404040"/>
                </a:solidFill>
                <a:latin typeface="Calibri"/>
                <a:ea typeface="DejaVu Sans"/>
              </a:rPr>
              <a:t> pour écrire à l’intérieur.</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Pour supprimer un fichier on importera le module </a:t>
            </a:r>
            <a:r>
              <a:rPr lang="fr-FR" sz="2000" b="1" strike="noStrike" spc="-1">
                <a:solidFill>
                  <a:srgbClr val="404040"/>
                </a:solidFill>
                <a:latin typeface="Calibri"/>
                <a:ea typeface="DejaVu Sans"/>
              </a:rPr>
              <a:t>os</a:t>
            </a:r>
            <a:r>
              <a:rPr lang="fr-FR" sz="2000" b="0" strike="noStrike" spc="-1">
                <a:solidFill>
                  <a:srgbClr val="404040"/>
                </a:solidFill>
                <a:latin typeface="Calibri"/>
                <a:ea typeface="DejaVu Sans"/>
              </a:rPr>
              <a:t> puis on utilisera sa méthode </a:t>
            </a:r>
            <a:r>
              <a:rPr lang="fr-FR" sz="2000" b="1" strike="noStrike" spc="-1">
                <a:solidFill>
                  <a:srgbClr val="404040"/>
                </a:solidFill>
                <a:latin typeface="Calibri"/>
                <a:ea typeface="DejaVu Sans"/>
              </a:rPr>
              <a:t>remove()</a:t>
            </a:r>
            <a:r>
              <a:rPr lang="fr-FR" sz="2000" b="0" strike="noStrike" spc="-1">
                <a:solidFill>
                  <a:srgbClr val="404040"/>
                </a:solidFill>
                <a:latin typeface="Calibri"/>
                <a:ea typeface="DejaVu Sans"/>
              </a:rPr>
              <a:t> :</a:t>
            </a:r>
            <a:endParaRPr lang="fr-FR" sz="2000" b="0" strike="noStrike" spc="-1">
              <a:latin typeface="Arial"/>
            </a:endParaRPr>
          </a:p>
          <a:p>
            <a:pPr marL="548640" lvl="1"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a:t>
            </a:r>
            <a:r>
              <a:rPr lang="fr-FR" sz="2000" b="1" strike="noStrike" spc="-1">
                <a:solidFill>
                  <a:srgbClr val="404040"/>
                </a:solidFill>
                <a:latin typeface="Calibri"/>
                <a:ea typeface="DejaVu Sans"/>
              </a:rPr>
              <a:t>os.remove(« filename »)</a:t>
            </a:r>
            <a:endParaRPr lang="fr-FR" sz="20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Dans le cas d’un répertoire on utilisera la méthode </a:t>
            </a:r>
            <a:r>
              <a:rPr lang="fr-FR" sz="2000" b="1" strike="noStrike" spc="-1">
                <a:solidFill>
                  <a:srgbClr val="404040"/>
                </a:solidFill>
                <a:latin typeface="Calibri"/>
                <a:ea typeface="DejaVu Sans"/>
              </a:rPr>
              <a:t>os.rmdir(« filename »)</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Pour vérifier l’existence d’un fichier, on utilisera la méthode </a:t>
            </a:r>
            <a:r>
              <a:rPr lang="fr-FR" sz="2000" b="1" strike="noStrike" spc="-1">
                <a:solidFill>
                  <a:srgbClr val="404040"/>
                </a:solidFill>
                <a:latin typeface="Calibri"/>
                <a:ea typeface="DejaVu Sans"/>
              </a:rPr>
              <a:t>os.path.exists(« filename »)</a:t>
            </a:r>
            <a:endParaRPr lang="fr-FR" sz="20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1097280" y="286560"/>
            <a:ext cx="10052640" cy="144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fr-FR" sz="4800" b="0" strike="noStrike" spc="-46">
                <a:solidFill>
                  <a:srgbClr val="404040"/>
                </a:solidFill>
                <a:latin typeface="Calibri Light"/>
                <a:ea typeface="DejaVu Sans"/>
              </a:rPr>
              <a:t>L’utilisation du Python aujourd’hui</a:t>
            </a:r>
            <a:endParaRPr lang="fr-FR" sz="4800" b="0" strike="noStrike" spc="-1">
              <a:latin typeface="Arial"/>
            </a:endParaRPr>
          </a:p>
        </p:txBody>
      </p:sp>
      <p:sp>
        <p:nvSpPr>
          <p:cNvPr id="144" name="CustomShape 2"/>
          <p:cNvSpPr/>
          <p:nvPr/>
        </p:nvSpPr>
        <p:spPr>
          <a:xfrm>
            <a:off x="1097280" y="1845720"/>
            <a:ext cx="10052640" cy="401760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t">
            <a:noAutofit/>
          </a:bodyPr>
          <a:lstStyle/>
          <a:p>
            <a:pPr marL="91440" indent="-87120" algn="just">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Aujourd’hui le Python reste encore un langage très utilisé. Bien qu’il soit connu par ses fameux scripts, il est notamment utilisé dans les domaines suivants :</a:t>
            </a:r>
            <a:endParaRPr lang="fr-FR" sz="2000" b="0" strike="noStrike" spc="-1">
              <a:latin typeface="Arial"/>
            </a:endParaRPr>
          </a:p>
          <a:p>
            <a:pPr marL="548640" lvl="1"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le </a:t>
            </a:r>
            <a:r>
              <a:rPr lang="fr-FR" sz="2000" b="1" strike="noStrike" spc="-1">
                <a:solidFill>
                  <a:srgbClr val="404040"/>
                </a:solidFill>
                <a:latin typeface="Calibri"/>
                <a:ea typeface="DejaVu Sans"/>
              </a:rPr>
              <a:t>scripting</a:t>
            </a:r>
            <a:endParaRPr lang="fr-FR" sz="2000" b="0" strike="noStrike" spc="-1">
              <a:latin typeface="Arial"/>
            </a:endParaRPr>
          </a:p>
          <a:p>
            <a:pPr marL="548640" lvl="1"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la </a:t>
            </a:r>
            <a:r>
              <a:rPr lang="fr-FR" sz="2000" b="1" strike="noStrike" spc="-1">
                <a:solidFill>
                  <a:srgbClr val="404040"/>
                </a:solidFill>
                <a:latin typeface="Calibri"/>
                <a:ea typeface="DejaVu Sans"/>
              </a:rPr>
              <a:t>création de sites web</a:t>
            </a:r>
            <a:endParaRPr lang="fr-FR" sz="2000" b="0" strike="noStrike" spc="-1">
              <a:latin typeface="Arial"/>
            </a:endParaRPr>
          </a:p>
          <a:p>
            <a:pPr marL="548640" lvl="1"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les </a:t>
            </a:r>
            <a:r>
              <a:rPr lang="fr-FR" sz="2000" b="1" strike="noStrike" spc="-1">
                <a:solidFill>
                  <a:srgbClr val="404040"/>
                </a:solidFill>
                <a:latin typeface="Calibri"/>
                <a:ea typeface="DejaVu Sans"/>
              </a:rPr>
              <a:t>applications mobiles</a:t>
            </a:r>
            <a:r>
              <a:rPr lang="fr-FR" sz="2000" b="0" strike="noStrike" spc="-1">
                <a:solidFill>
                  <a:srgbClr val="404040"/>
                </a:solidFill>
                <a:latin typeface="Calibri"/>
                <a:ea typeface="DejaVu Sans"/>
              </a:rPr>
              <a:t> (Android, IOS)</a:t>
            </a:r>
            <a:endParaRPr lang="fr-FR" sz="2000" b="0" strike="noStrike" spc="-1">
              <a:latin typeface="Arial"/>
            </a:endParaRPr>
          </a:p>
          <a:p>
            <a:pPr marL="548640" lvl="1"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la </a:t>
            </a:r>
            <a:r>
              <a:rPr lang="fr-FR" sz="2000" b="1" strike="noStrike" spc="-1">
                <a:solidFill>
                  <a:srgbClr val="404040"/>
                </a:solidFill>
                <a:latin typeface="Calibri"/>
                <a:ea typeface="DejaVu Sans"/>
              </a:rPr>
              <a:t>sécurité informatique</a:t>
            </a:r>
            <a:endParaRPr lang="fr-FR" sz="2000" b="0" strike="noStrike" spc="-1">
              <a:latin typeface="Arial"/>
            </a:endParaRPr>
          </a:p>
          <a:p>
            <a:pPr marL="548640" lvl="1"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les </a:t>
            </a:r>
            <a:r>
              <a:rPr lang="fr-FR" sz="2000" b="1" strike="noStrike" spc="-1">
                <a:solidFill>
                  <a:srgbClr val="404040"/>
                </a:solidFill>
                <a:latin typeface="Calibri"/>
                <a:ea typeface="DejaVu Sans"/>
              </a:rPr>
              <a:t>bases de données</a:t>
            </a:r>
            <a:endParaRPr lang="fr-FR" sz="2000" b="0" strike="noStrike" spc="-1">
              <a:latin typeface="Arial"/>
            </a:endParaRPr>
          </a:p>
          <a:p>
            <a:pPr marL="548640" lvl="1"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les </a:t>
            </a:r>
            <a:r>
              <a:rPr lang="fr-FR" sz="2000" b="1" strike="noStrike" spc="-1">
                <a:solidFill>
                  <a:srgbClr val="404040"/>
                </a:solidFill>
                <a:latin typeface="Calibri"/>
                <a:ea typeface="DejaVu Sans"/>
              </a:rPr>
              <a:t>systèmes embarqués </a:t>
            </a:r>
            <a:r>
              <a:rPr lang="fr-FR" sz="2000" b="0" strike="noStrike" spc="-1">
                <a:solidFill>
                  <a:srgbClr val="404040"/>
                </a:solidFill>
                <a:latin typeface="Calibri"/>
                <a:ea typeface="DejaVu Sans"/>
              </a:rPr>
              <a:t>...</a:t>
            </a:r>
            <a:endParaRPr lang="fr-FR" sz="20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Parmi les entreprises bien connues utilisant Python on retrouve : Google et la NASA.</a:t>
            </a:r>
            <a:endParaRPr lang="fr-FR" sz="2000" b="0" strike="noStrike" spc="-1">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1097280" y="286560"/>
            <a:ext cx="10052640" cy="144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fr-FR" sz="4800" b="0" strike="noStrike" spc="-46">
                <a:solidFill>
                  <a:srgbClr val="404040"/>
                </a:solidFill>
                <a:latin typeface="Calibri Light"/>
                <a:ea typeface="DejaVu Sans"/>
              </a:rPr>
              <a:t>La gestion des fichiers - 4</a:t>
            </a:r>
            <a:endParaRPr lang="fr-FR" sz="4800" b="0" strike="noStrike" spc="-1">
              <a:latin typeface="Arial"/>
            </a:endParaRPr>
          </a:p>
        </p:txBody>
      </p:sp>
      <p:sp>
        <p:nvSpPr>
          <p:cNvPr id="227" name="CustomShape 2"/>
          <p:cNvSpPr/>
          <p:nvPr/>
        </p:nvSpPr>
        <p:spPr>
          <a:xfrm>
            <a:off x="1097280" y="1845720"/>
            <a:ext cx="10052640" cy="401760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t">
            <a:noAutofit/>
          </a:bodyPr>
          <a:lstStyle/>
          <a:p>
            <a:pPr>
              <a:lnSpc>
                <a:spcPct val="100000"/>
              </a:lnSpc>
              <a:spcBef>
                <a:spcPts val="1199"/>
              </a:spcBef>
              <a:spcAft>
                <a:spcPts val="201"/>
              </a:spcAft>
            </a:pPr>
            <a:endParaRPr lang="fr-FR" sz="18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Exemple d’utilisation d’un fichier :</a:t>
            </a:r>
            <a:endParaRPr lang="fr-FR" sz="2000" b="0" strike="noStrike" spc="-1">
              <a:latin typeface="Arial"/>
            </a:endParaRPr>
          </a:p>
        </p:txBody>
      </p:sp>
      <p:pic>
        <p:nvPicPr>
          <p:cNvPr id="228" name="Image 3"/>
          <p:cNvPicPr/>
          <p:nvPr/>
        </p:nvPicPr>
        <p:blipFill>
          <a:blip r:embed="rId3"/>
          <a:stretch/>
        </p:blipFill>
        <p:spPr>
          <a:xfrm>
            <a:off x="4250880" y="2699640"/>
            <a:ext cx="3685320" cy="3163680"/>
          </a:xfrm>
          <a:prstGeom prst="rect">
            <a:avLst/>
          </a:prstGeom>
          <a:ln w="0">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1097280" y="286560"/>
            <a:ext cx="10052640" cy="144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fr-FR" sz="4800" b="0" strike="noStrike" spc="-46" dirty="0">
                <a:solidFill>
                  <a:srgbClr val="404040"/>
                </a:solidFill>
                <a:latin typeface="Calibri Light"/>
                <a:ea typeface="DejaVu Sans"/>
              </a:rPr>
              <a:t>La gestion des fichiers - 5</a:t>
            </a:r>
            <a:endParaRPr lang="fr-FR" sz="4800" b="0" strike="noStrike" spc="-1" dirty="0">
              <a:latin typeface="Arial"/>
            </a:endParaRPr>
          </a:p>
        </p:txBody>
      </p:sp>
      <p:sp>
        <p:nvSpPr>
          <p:cNvPr id="227" name="CustomShape 2"/>
          <p:cNvSpPr/>
          <p:nvPr/>
        </p:nvSpPr>
        <p:spPr>
          <a:xfrm>
            <a:off x="1097280" y="1845720"/>
            <a:ext cx="10052640" cy="401760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t">
            <a:noAutofit/>
          </a:bodyPr>
          <a:lstStyle/>
          <a:p>
            <a:pPr>
              <a:lnSpc>
                <a:spcPct val="100000"/>
              </a:lnSpc>
              <a:spcBef>
                <a:spcPts val="1199"/>
              </a:spcBef>
              <a:spcAft>
                <a:spcPts val="201"/>
              </a:spcAft>
            </a:pPr>
            <a:endParaRPr lang="fr-FR" sz="1800" b="0" strike="noStrike" spc="-1" dirty="0">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dirty="0">
                <a:solidFill>
                  <a:srgbClr val="404040"/>
                </a:solidFill>
                <a:latin typeface="Calibri"/>
                <a:ea typeface="DejaVu Sans"/>
              </a:rPr>
              <a:t> On peut aussi gérer la manipulation des fichiers avec la syntaxe suivante :</a:t>
            </a:r>
          </a:p>
          <a:p>
            <a:pPr marL="91440" indent="-87120">
              <a:lnSpc>
                <a:spcPct val="100000"/>
              </a:lnSpc>
              <a:spcBef>
                <a:spcPts val="1199"/>
              </a:spcBef>
              <a:spcAft>
                <a:spcPts val="201"/>
              </a:spcAft>
              <a:buClr>
                <a:srgbClr val="1CADE4"/>
              </a:buClr>
              <a:buFont typeface="Arial"/>
              <a:buChar char="•"/>
            </a:pPr>
            <a:endParaRPr lang="fr-FR" sz="2000" spc="-1" dirty="0">
              <a:solidFill>
                <a:srgbClr val="404040"/>
              </a:solidFill>
              <a:latin typeface="Calibri"/>
              <a:ea typeface="DejaVu Sans"/>
            </a:endParaRPr>
          </a:p>
          <a:p>
            <a:pPr marL="91440" indent="-87120">
              <a:lnSpc>
                <a:spcPct val="100000"/>
              </a:lnSpc>
              <a:spcBef>
                <a:spcPts val="1199"/>
              </a:spcBef>
              <a:spcAft>
                <a:spcPts val="201"/>
              </a:spcAft>
              <a:buClr>
                <a:srgbClr val="1CADE4"/>
              </a:buClr>
              <a:buFont typeface="Arial"/>
              <a:buChar char="•"/>
            </a:pPr>
            <a:endParaRPr lang="fr-FR" sz="2000" b="0" strike="noStrike" spc="-1" dirty="0">
              <a:solidFill>
                <a:srgbClr val="404040"/>
              </a:solidFill>
              <a:latin typeface="Calibri"/>
              <a:ea typeface="DejaVu Sans"/>
            </a:endParaRPr>
          </a:p>
          <a:p>
            <a:pPr marL="91440" indent="-87120">
              <a:lnSpc>
                <a:spcPct val="100000"/>
              </a:lnSpc>
              <a:spcBef>
                <a:spcPts val="1199"/>
              </a:spcBef>
              <a:spcAft>
                <a:spcPts val="201"/>
              </a:spcAft>
              <a:buClr>
                <a:srgbClr val="1CADE4"/>
              </a:buClr>
              <a:buFont typeface="Arial"/>
              <a:buChar char="•"/>
            </a:pPr>
            <a:endParaRPr lang="fr-FR" sz="2000" spc="-1" dirty="0">
              <a:solidFill>
                <a:srgbClr val="404040"/>
              </a:solidFill>
              <a:latin typeface="Calibri"/>
              <a:ea typeface="DejaVu Sans"/>
            </a:endParaRPr>
          </a:p>
          <a:p>
            <a:pPr marL="91440" indent="-87120">
              <a:lnSpc>
                <a:spcPct val="100000"/>
              </a:lnSpc>
              <a:spcBef>
                <a:spcPts val="1199"/>
              </a:spcBef>
              <a:spcAft>
                <a:spcPts val="201"/>
              </a:spcAft>
              <a:buClr>
                <a:srgbClr val="1CADE4"/>
              </a:buClr>
              <a:buFont typeface="Arial"/>
              <a:buChar char="•"/>
            </a:pPr>
            <a:r>
              <a:rPr lang="fr-FR" sz="2000" b="0" strike="noStrike" spc="-1" dirty="0">
                <a:solidFill>
                  <a:srgbClr val="404040"/>
                </a:solidFill>
                <a:latin typeface="Calibri"/>
                <a:ea typeface="DejaVu Sans"/>
              </a:rPr>
              <a:t> Cela permet à Python de gérer automatiquement la fermeture du fichier lorsque celui-ci n’est plus utilisée.</a:t>
            </a:r>
          </a:p>
          <a:p>
            <a:pPr marL="91440" indent="-87120">
              <a:lnSpc>
                <a:spcPct val="100000"/>
              </a:lnSpc>
              <a:spcBef>
                <a:spcPts val="1199"/>
              </a:spcBef>
              <a:spcAft>
                <a:spcPts val="201"/>
              </a:spcAft>
              <a:buClr>
                <a:srgbClr val="1CADE4"/>
              </a:buClr>
              <a:buFont typeface="Arial"/>
              <a:buChar char="•"/>
            </a:pPr>
            <a:endParaRPr lang="fr-FR" sz="2000" b="0" strike="noStrike" spc="-1" dirty="0">
              <a:solidFill>
                <a:srgbClr val="404040"/>
              </a:solidFill>
              <a:latin typeface="Calibri"/>
              <a:ea typeface="DejaVu Sans"/>
            </a:endParaRPr>
          </a:p>
          <a:p>
            <a:pPr marL="91440" indent="-87120">
              <a:lnSpc>
                <a:spcPct val="100000"/>
              </a:lnSpc>
              <a:spcBef>
                <a:spcPts val="1199"/>
              </a:spcBef>
              <a:spcAft>
                <a:spcPts val="201"/>
              </a:spcAft>
              <a:buClr>
                <a:srgbClr val="1CADE4"/>
              </a:buClr>
              <a:buFont typeface="Arial"/>
              <a:buChar char="•"/>
            </a:pPr>
            <a:r>
              <a:rPr lang="fr-FR" sz="2000" b="1" spc="-1" dirty="0">
                <a:solidFill>
                  <a:srgbClr val="404040"/>
                </a:solidFill>
                <a:latin typeface="Calibri"/>
                <a:ea typeface="DejaVu Sans"/>
              </a:rPr>
              <a:t> Privilégiez cette syntaxe qui vous évitera des erreurs ..</a:t>
            </a:r>
            <a:endParaRPr lang="fr-FR" sz="2000" b="1" strike="noStrike" spc="-1" dirty="0">
              <a:solidFill>
                <a:srgbClr val="404040"/>
              </a:solidFill>
              <a:latin typeface="Calibri"/>
              <a:ea typeface="DejaVu Sans"/>
            </a:endParaRPr>
          </a:p>
        </p:txBody>
      </p:sp>
      <p:pic>
        <p:nvPicPr>
          <p:cNvPr id="3" name="Image 2">
            <a:extLst>
              <a:ext uri="{FF2B5EF4-FFF2-40B4-BE49-F238E27FC236}">
                <a16:creationId xmlns:a16="http://schemas.microsoft.com/office/drawing/2014/main" id="{5C5AF7BF-73C7-9EA4-EE6A-E8B36663FCD0}"/>
              </a:ext>
            </a:extLst>
          </p:cNvPr>
          <p:cNvPicPr>
            <a:picLocks noChangeAspect="1"/>
          </p:cNvPicPr>
          <p:nvPr/>
        </p:nvPicPr>
        <p:blipFill>
          <a:blip r:embed="rId3"/>
          <a:stretch>
            <a:fillRect/>
          </a:stretch>
        </p:blipFill>
        <p:spPr>
          <a:xfrm>
            <a:off x="4127834" y="3028894"/>
            <a:ext cx="3991532" cy="800212"/>
          </a:xfrm>
          <a:prstGeom prst="rect">
            <a:avLst/>
          </a:prstGeom>
        </p:spPr>
      </p:pic>
    </p:spTree>
    <p:extLst>
      <p:ext uri="{BB962C8B-B14F-4D97-AF65-F5344CB8AC3E}">
        <p14:creationId xmlns:p14="http://schemas.microsoft.com/office/powerpoint/2010/main" val="14226614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1"/>
          <p:cNvSpPr/>
          <p:nvPr/>
        </p:nvSpPr>
        <p:spPr>
          <a:xfrm>
            <a:off x="1097280" y="286560"/>
            <a:ext cx="10052640" cy="144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fr-FR" sz="4800" b="0" strike="noStrike" spc="-46">
                <a:solidFill>
                  <a:srgbClr val="404040"/>
                </a:solidFill>
                <a:latin typeface="Calibri Light"/>
                <a:ea typeface="DejaVu Sans"/>
              </a:rPr>
              <a:t>La gestion d’erreur simplifiée</a:t>
            </a:r>
            <a:endParaRPr lang="fr-FR" sz="4800" b="0" strike="noStrike" spc="-1">
              <a:latin typeface="Arial"/>
            </a:endParaRPr>
          </a:p>
        </p:txBody>
      </p:sp>
      <p:sp>
        <p:nvSpPr>
          <p:cNvPr id="230" name="CustomShape 2"/>
          <p:cNvSpPr/>
          <p:nvPr/>
        </p:nvSpPr>
        <p:spPr>
          <a:xfrm>
            <a:off x="1097280" y="1845720"/>
            <a:ext cx="10052640" cy="401760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t">
            <a:noAutofit/>
          </a:bodyPr>
          <a:lstStyle/>
          <a:p>
            <a:pPr algn="just">
              <a:lnSpc>
                <a:spcPct val="100000"/>
              </a:lnSpc>
              <a:spcBef>
                <a:spcPts val="1199"/>
              </a:spcBef>
              <a:spcAft>
                <a:spcPts val="201"/>
              </a:spcAft>
            </a:pPr>
            <a:endParaRPr lang="fr-FR" sz="1800" b="0" strike="noStrike" spc="-1">
              <a:latin typeface="Arial"/>
            </a:endParaRPr>
          </a:p>
          <a:p>
            <a:pPr marL="91440" indent="-87120" algn="just">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On utilise le mot-clé </a:t>
            </a:r>
            <a:r>
              <a:rPr lang="fr-FR" sz="2000" b="1" strike="noStrike" spc="-1">
                <a:solidFill>
                  <a:srgbClr val="404040"/>
                </a:solidFill>
                <a:latin typeface="Calibri"/>
                <a:ea typeface="DejaVu Sans"/>
              </a:rPr>
              <a:t>try</a:t>
            </a:r>
            <a:r>
              <a:rPr lang="fr-FR" sz="2000" b="0" strike="noStrike" spc="-1">
                <a:solidFill>
                  <a:srgbClr val="404040"/>
                </a:solidFill>
                <a:latin typeface="Calibri"/>
                <a:ea typeface="DejaVu Sans"/>
              </a:rPr>
              <a:t> pour tester un bloc de code</a:t>
            </a:r>
            <a:endParaRPr lang="fr-FR" sz="2000" b="0" strike="noStrike" spc="-1">
              <a:latin typeface="Arial"/>
            </a:endParaRPr>
          </a:p>
          <a:p>
            <a:pPr marL="91440" indent="-87120" algn="just">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On utilise le mot-clé </a:t>
            </a:r>
            <a:r>
              <a:rPr lang="fr-FR" sz="2000" b="1" strike="noStrike" spc="-1">
                <a:solidFill>
                  <a:srgbClr val="404040"/>
                </a:solidFill>
                <a:latin typeface="Calibri"/>
                <a:ea typeface="DejaVu Sans"/>
              </a:rPr>
              <a:t>except</a:t>
            </a:r>
            <a:r>
              <a:rPr lang="fr-FR" sz="2000" b="0" strike="noStrike" spc="-1">
                <a:solidFill>
                  <a:srgbClr val="404040"/>
                </a:solidFill>
                <a:latin typeface="Calibri"/>
                <a:ea typeface="DejaVu Sans"/>
              </a:rPr>
              <a:t> pour gérer l’erreur, de manière spécifique ou non</a:t>
            </a:r>
            <a:endParaRPr lang="fr-FR" sz="2000" b="0" strike="noStrike" spc="-1">
              <a:latin typeface="Arial"/>
            </a:endParaRPr>
          </a:p>
          <a:p>
            <a:pPr marL="91440" indent="-87120" algn="just">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Le mot-clé </a:t>
            </a:r>
            <a:r>
              <a:rPr lang="fr-FR" sz="2000" b="1" strike="noStrike" spc="-1">
                <a:solidFill>
                  <a:srgbClr val="404040"/>
                </a:solidFill>
                <a:latin typeface="Calibri"/>
                <a:ea typeface="DejaVu Sans"/>
              </a:rPr>
              <a:t>finally</a:t>
            </a:r>
            <a:r>
              <a:rPr lang="fr-FR" sz="2000" b="0" strike="noStrike" spc="-1">
                <a:solidFill>
                  <a:srgbClr val="404040"/>
                </a:solidFill>
                <a:latin typeface="Calibri"/>
                <a:ea typeface="DejaVu Sans"/>
              </a:rPr>
              <a:t> exécute l’erreur, qu’importe le résultat du </a:t>
            </a:r>
            <a:r>
              <a:rPr lang="fr-FR" sz="2000" b="1" strike="noStrike" spc="-1">
                <a:solidFill>
                  <a:srgbClr val="404040"/>
                </a:solidFill>
                <a:latin typeface="Calibri"/>
                <a:ea typeface="DejaVu Sans"/>
              </a:rPr>
              <a:t>try</a:t>
            </a:r>
            <a:r>
              <a:rPr lang="fr-FR" sz="2000" b="0" strike="noStrike" spc="-1">
                <a:solidFill>
                  <a:srgbClr val="404040"/>
                </a:solidFill>
                <a:latin typeface="Calibri"/>
                <a:ea typeface="DejaVu Sans"/>
              </a:rPr>
              <a:t> et de </a:t>
            </a:r>
            <a:r>
              <a:rPr lang="fr-FR" sz="2000" b="1" strike="noStrike" spc="-1">
                <a:solidFill>
                  <a:srgbClr val="404040"/>
                </a:solidFill>
                <a:latin typeface="Calibri"/>
                <a:ea typeface="DejaVu Sans"/>
              </a:rPr>
              <a:t>l’except</a:t>
            </a:r>
            <a:endParaRPr lang="fr-FR" sz="2000" b="0" strike="noStrike" spc="-1">
              <a:latin typeface="Arial"/>
            </a:endParaRPr>
          </a:p>
        </p:txBody>
      </p:sp>
      <p:pic>
        <p:nvPicPr>
          <p:cNvPr id="231" name="Image 2"/>
          <p:cNvPicPr/>
          <p:nvPr/>
        </p:nvPicPr>
        <p:blipFill>
          <a:blip r:embed="rId2"/>
          <a:stretch/>
        </p:blipFill>
        <p:spPr>
          <a:xfrm>
            <a:off x="4262400" y="3854160"/>
            <a:ext cx="3662280" cy="2462040"/>
          </a:xfrm>
          <a:prstGeom prst="rect">
            <a:avLst/>
          </a:prstGeom>
          <a:ln w="0">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1097280" y="286560"/>
            <a:ext cx="10052640" cy="144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fr-FR" sz="4800" b="0" strike="noStrike" spc="-46">
                <a:solidFill>
                  <a:srgbClr val="404040"/>
                </a:solidFill>
                <a:latin typeface="Calibri Light"/>
                <a:ea typeface="DejaVu Sans"/>
              </a:rPr>
              <a:t>Exercices</a:t>
            </a:r>
            <a:endParaRPr lang="fr-FR" sz="4800" b="0" strike="noStrike" spc="-1">
              <a:latin typeface="Arial"/>
            </a:endParaRPr>
          </a:p>
        </p:txBody>
      </p:sp>
      <p:sp>
        <p:nvSpPr>
          <p:cNvPr id="233" name="CustomShape 2"/>
          <p:cNvSpPr/>
          <p:nvPr/>
        </p:nvSpPr>
        <p:spPr>
          <a:xfrm>
            <a:off x="1097280" y="1845720"/>
            <a:ext cx="10052640" cy="401760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t">
            <a:noAutofit/>
          </a:bodyPr>
          <a:lstStyle/>
          <a:p>
            <a:pPr algn="just">
              <a:lnSpc>
                <a:spcPct val="100000"/>
              </a:lnSpc>
              <a:spcBef>
                <a:spcPts val="1199"/>
              </a:spcBef>
              <a:spcAft>
                <a:spcPts val="201"/>
              </a:spcAft>
            </a:pPr>
            <a:endParaRPr lang="fr-FR" sz="1800" b="0" strike="noStrike" spc="-1" dirty="0">
              <a:latin typeface="Arial"/>
            </a:endParaRPr>
          </a:p>
          <a:p>
            <a:pPr marL="91440" indent="-87120" algn="just">
              <a:lnSpc>
                <a:spcPct val="100000"/>
              </a:lnSpc>
              <a:spcBef>
                <a:spcPts val="1199"/>
              </a:spcBef>
              <a:spcAft>
                <a:spcPts val="201"/>
              </a:spcAft>
              <a:buClr>
                <a:srgbClr val="1CADE4"/>
              </a:buClr>
              <a:buFont typeface="Arial"/>
              <a:buChar char="•"/>
            </a:pPr>
            <a:r>
              <a:rPr lang="fr-FR" sz="2000" b="1" strike="noStrike" spc="-1" dirty="0">
                <a:solidFill>
                  <a:srgbClr val="404040"/>
                </a:solidFill>
                <a:latin typeface="Calibri"/>
                <a:ea typeface="DejaVu Sans"/>
              </a:rPr>
              <a:t> Exercice 6 :</a:t>
            </a:r>
            <a:endParaRPr lang="fr-FR" sz="2000" b="0" strike="noStrike" spc="-1" dirty="0">
              <a:latin typeface="Arial"/>
            </a:endParaRPr>
          </a:p>
          <a:p>
            <a:pPr marL="648000" lvl="2" indent="-214560" algn="just">
              <a:lnSpc>
                <a:spcPct val="100000"/>
              </a:lnSpc>
              <a:spcBef>
                <a:spcPts val="1199"/>
              </a:spcBef>
              <a:spcAft>
                <a:spcPts val="201"/>
              </a:spcAft>
              <a:buClr>
                <a:srgbClr val="000000"/>
              </a:buClr>
              <a:buSzPct val="45000"/>
              <a:buFont typeface="Wingdings" charset="2"/>
              <a:buChar char=""/>
            </a:pPr>
            <a:r>
              <a:rPr lang="fr-FR" sz="2000" b="0" strike="noStrike" spc="-1" dirty="0">
                <a:solidFill>
                  <a:srgbClr val="404040"/>
                </a:solidFill>
                <a:latin typeface="Calibri"/>
                <a:ea typeface="DejaVu Sans"/>
              </a:rPr>
              <a:t>Réalisez un programme qui lira sur l’entrée standard ce que l’utilisateur écriera et stockera cela dans un fichier.</a:t>
            </a:r>
            <a:endParaRPr lang="fr-FR" sz="2000" b="0" strike="noStrike" spc="-1" dirty="0">
              <a:latin typeface="Arial"/>
            </a:endParaRPr>
          </a:p>
          <a:p>
            <a:pPr algn="just">
              <a:lnSpc>
                <a:spcPct val="100000"/>
              </a:lnSpc>
              <a:spcBef>
                <a:spcPts val="1199"/>
              </a:spcBef>
              <a:spcAft>
                <a:spcPts val="201"/>
              </a:spcAft>
            </a:pPr>
            <a:endParaRPr lang="fr-FR" sz="2000" b="0" strike="noStrike" spc="-1" dirty="0">
              <a:latin typeface="Arial"/>
            </a:endParaRPr>
          </a:p>
          <a:p>
            <a:pPr marL="91440" indent="-87120" algn="just">
              <a:lnSpc>
                <a:spcPct val="100000"/>
              </a:lnSpc>
              <a:spcBef>
                <a:spcPts val="1199"/>
              </a:spcBef>
              <a:spcAft>
                <a:spcPts val="201"/>
              </a:spcAft>
              <a:buClr>
                <a:srgbClr val="1CADE4"/>
              </a:buClr>
              <a:buFont typeface="Arial"/>
              <a:buChar char="•"/>
            </a:pPr>
            <a:r>
              <a:rPr lang="fr-FR" sz="2000" b="1" strike="noStrike" spc="-1" dirty="0">
                <a:solidFill>
                  <a:srgbClr val="404040"/>
                </a:solidFill>
                <a:latin typeface="Calibri"/>
                <a:ea typeface="DejaVu Sans"/>
              </a:rPr>
              <a:t> Exercice 7 :</a:t>
            </a:r>
            <a:endParaRPr lang="fr-FR" sz="2000" b="0" strike="noStrike" spc="-1" dirty="0">
              <a:latin typeface="Arial"/>
            </a:endParaRPr>
          </a:p>
          <a:p>
            <a:pPr marL="648000" lvl="2" indent="-214560" algn="just">
              <a:lnSpc>
                <a:spcPct val="100000"/>
              </a:lnSpc>
              <a:spcBef>
                <a:spcPts val="1199"/>
              </a:spcBef>
              <a:spcAft>
                <a:spcPts val="201"/>
              </a:spcAft>
              <a:buClr>
                <a:srgbClr val="000000"/>
              </a:buClr>
              <a:buSzPct val="45000"/>
              <a:buFont typeface="Wingdings" charset="2"/>
              <a:buChar char=""/>
            </a:pPr>
            <a:r>
              <a:rPr lang="fr-FR" sz="2000" b="0" strike="noStrike" spc="-1" dirty="0">
                <a:solidFill>
                  <a:srgbClr val="404040"/>
                </a:solidFill>
                <a:latin typeface="Calibri"/>
                <a:ea typeface="DejaVu Sans"/>
              </a:rPr>
              <a:t>Réalisez un programme en Python qui récupérera le mot de passe présent dans le fichier «</a:t>
            </a:r>
            <a:r>
              <a:rPr lang="fr-FR" sz="2000" b="0" i="1" strike="noStrike" spc="-1" dirty="0">
                <a:solidFill>
                  <a:srgbClr val="404040"/>
                </a:solidFill>
                <a:latin typeface="Calibri"/>
                <a:ea typeface="DejaVu Sans"/>
              </a:rPr>
              <a:t> index.html</a:t>
            </a:r>
            <a:r>
              <a:rPr lang="fr-FR" sz="2000" b="0" strike="noStrike" spc="-1" dirty="0">
                <a:solidFill>
                  <a:srgbClr val="404040"/>
                </a:solidFill>
                <a:latin typeface="Calibri"/>
                <a:ea typeface="DejaVu Sans"/>
              </a:rPr>
              <a:t> » ci-joint et l’affichera.</a:t>
            </a:r>
            <a:endParaRPr lang="fr-FR" sz="20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1097280" y="286560"/>
            <a:ext cx="10052640" cy="144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fr-FR" sz="4800" b="0" strike="noStrike" spc="-46">
                <a:solidFill>
                  <a:srgbClr val="404040"/>
                </a:solidFill>
                <a:latin typeface="Calibri Light"/>
                <a:ea typeface="DejaVu Sans"/>
              </a:rPr>
              <a:t>Les outils pour développer en Python</a:t>
            </a:r>
            <a:endParaRPr lang="fr-FR" sz="4800" b="0" strike="noStrike" spc="-1">
              <a:latin typeface="Arial"/>
            </a:endParaRPr>
          </a:p>
        </p:txBody>
      </p:sp>
      <p:sp>
        <p:nvSpPr>
          <p:cNvPr id="146" name="CustomShape 2"/>
          <p:cNvSpPr/>
          <p:nvPr/>
        </p:nvSpPr>
        <p:spPr>
          <a:xfrm>
            <a:off x="1097280" y="1845720"/>
            <a:ext cx="10052640" cy="401760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t">
            <a:noAutofit/>
          </a:bodyPr>
          <a:lstStyle/>
          <a:p>
            <a:pPr>
              <a:lnSpc>
                <a:spcPct val="100000"/>
              </a:lnSpc>
              <a:spcBef>
                <a:spcPts val="1199"/>
              </a:spcBef>
              <a:spcAft>
                <a:spcPts val="201"/>
              </a:spcAft>
            </a:pPr>
            <a:endParaRPr lang="fr-FR" sz="1800" b="0" strike="noStrike" spc="-1" dirty="0">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dirty="0">
                <a:solidFill>
                  <a:srgbClr val="404040"/>
                </a:solidFill>
                <a:latin typeface="Calibri"/>
                <a:ea typeface="DejaVu Sans"/>
              </a:rPr>
              <a:t> Installer Python :</a:t>
            </a:r>
            <a:endParaRPr lang="fr-FR" sz="2000" b="0" strike="noStrike" spc="-1" dirty="0">
              <a:latin typeface="Arial"/>
            </a:endParaRPr>
          </a:p>
          <a:p>
            <a:pPr marL="548640" lvl="1" indent="-87120">
              <a:lnSpc>
                <a:spcPct val="100000"/>
              </a:lnSpc>
              <a:spcBef>
                <a:spcPts val="1199"/>
              </a:spcBef>
              <a:spcAft>
                <a:spcPts val="201"/>
              </a:spcAft>
              <a:buClr>
                <a:srgbClr val="1CADE4"/>
              </a:buClr>
              <a:buFont typeface="Arial"/>
              <a:buChar char="•"/>
            </a:pPr>
            <a:r>
              <a:rPr lang="fr-FR" sz="2000" b="0" strike="noStrike" spc="-1" dirty="0">
                <a:solidFill>
                  <a:srgbClr val="000000"/>
                </a:solidFill>
                <a:latin typeface="Calibri"/>
                <a:ea typeface="DejaVu Sans"/>
              </a:rPr>
              <a:t> </a:t>
            </a:r>
            <a:r>
              <a:rPr lang="fr-FR" sz="2000" b="0" i="1" u="sng" strike="noStrike" spc="-1" dirty="0">
                <a:solidFill>
                  <a:srgbClr val="0000FF"/>
                </a:solidFill>
                <a:uFillTx/>
                <a:latin typeface="Calibri"/>
                <a:ea typeface="DejaVu Sans"/>
                <a:hlinkClick r:id="rId3"/>
              </a:rPr>
              <a:t>https://www.python.org/downloads/</a:t>
            </a:r>
            <a:endParaRPr lang="fr-FR" sz="2000" b="0" strike="noStrike" spc="-1" dirty="0">
              <a:latin typeface="Arial"/>
            </a:endParaRPr>
          </a:p>
          <a:p>
            <a:pPr>
              <a:lnSpc>
                <a:spcPct val="100000"/>
              </a:lnSpc>
              <a:spcBef>
                <a:spcPts val="1199"/>
              </a:spcBef>
              <a:spcAft>
                <a:spcPts val="201"/>
              </a:spcAft>
            </a:pPr>
            <a:endParaRPr lang="fr-FR" sz="2000" b="0" strike="noStrike" spc="-1" dirty="0">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dirty="0">
                <a:solidFill>
                  <a:srgbClr val="404040"/>
                </a:solidFill>
                <a:latin typeface="Calibri"/>
                <a:ea typeface="DejaVu Sans"/>
              </a:rPr>
              <a:t> Utilisez votre IDE favori :</a:t>
            </a:r>
            <a:endParaRPr lang="fr-FR" sz="2000" b="0" strike="noStrike" spc="-1" dirty="0">
              <a:latin typeface="Arial"/>
            </a:endParaRPr>
          </a:p>
          <a:p>
            <a:pPr marL="548640" lvl="1" indent="-87120">
              <a:lnSpc>
                <a:spcPct val="100000"/>
              </a:lnSpc>
              <a:spcBef>
                <a:spcPts val="1199"/>
              </a:spcBef>
              <a:spcAft>
                <a:spcPts val="201"/>
              </a:spcAft>
              <a:buClr>
                <a:srgbClr val="1CADE4"/>
              </a:buClr>
              <a:buFont typeface="Arial"/>
              <a:buChar char="•"/>
            </a:pPr>
            <a:r>
              <a:rPr lang="fr-FR" sz="2000" b="0" strike="noStrike" spc="-1" dirty="0">
                <a:solidFill>
                  <a:srgbClr val="404040"/>
                </a:solidFill>
                <a:latin typeface="Calibri"/>
                <a:ea typeface="DejaVu Sans"/>
              </a:rPr>
              <a:t> </a:t>
            </a:r>
            <a:r>
              <a:rPr lang="fr-FR" sz="2000" b="1" strike="noStrike" spc="-1" dirty="0" err="1">
                <a:solidFill>
                  <a:srgbClr val="404040"/>
                </a:solidFill>
                <a:latin typeface="Calibri"/>
                <a:ea typeface="DejaVu Sans"/>
              </a:rPr>
              <a:t>PyCharm</a:t>
            </a:r>
            <a:r>
              <a:rPr lang="fr-FR" sz="2000" b="0" strike="noStrike" spc="-1" dirty="0">
                <a:solidFill>
                  <a:srgbClr val="404040"/>
                </a:solidFill>
                <a:latin typeface="Calibri"/>
                <a:ea typeface="DejaVu Sans"/>
              </a:rPr>
              <a:t>, Emacs, Atom, Sublime </a:t>
            </a:r>
            <a:r>
              <a:rPr lang="fr-FR" sz="2000" b="0" strike="noStrike" spc="-1" dirty="0" err="1">
                <a:solidFill>
                  <a:srgbClr val="404040"/>
                </a:solidFill>
                <a:latin typeface="Calibri"/>
                <a:ea typeface="DejaVu Sans"/>
              </a:rPr>
              <a:t>Text</a:t>
            </a:r>
            <a:r>
              <a:rPr lang="fr-FR" sz="2000" b="0" strike="noStrike" spc="-1" dirty="0">
                <a:solidFill>
                  <a:srgbClr val="404040"/>
                </a:solidFill>
                <a:latin typeface="Calibri"/>
                <a:ea typeface="DejaVu Sans"/>
              </a:rPr>
              <a:t>, Visual Studio, Nano, …</a:t>
            </a:r>
            <a:endParaRPr lang="fr-FR" sz="2000" b="0" strike="noStrike" spc="-1" dirty="0">
              <a:latin typeface="Arial"/>
            </a:endParaRPr>
          </a:p>
          <a:p>
            <a:pPr marL="548640" lvl="1" indent="-87120">
              <a:lnSpc>
                <a:spcPct val="100000"/>
              </a:lnSpc>
              <a:spcBef>
                <a:spcPts val="1199"/>
              </a:spcBef>
              <a:spcAft>
                <a:spcPts val="201"/>
              </a:spcAft>
              <a:buClr>
                <a:srgbClr val="1CADE4"/>
              </a:buClr>
              <a:buFont typeface="Arial"/>
              <a:buChar char="•"/>
            </a:pPr>
            <a:r>
              <a:rPr lang="fr-FR" sz="2000" b="0" strike="noStrike" spc="-1" dirty="0">
                <a:solidFill>
                  <a:srgbClr val="404040"/>
                </a:solidFill>
                <a:latin typeface="Calibri"/>
                <a:ea typeface="DejaVu Sans"/>
              </a:rPr>
              <a:t> Pour téléchargez </a:t>
            </a:r>
            <a:r>
              <a:rPr lang="fr-FR" sz="2000" b="0" strike="noStrike" spc="-1" dirty="0" err="1">
                <a:solidFill>
                  <a:srgbClr val="404040"/>
                </a:solidFill>
                <a:latin typeface="Calibri"/>
                <a:ea typeface="DejaVu Sans"/>
              </a:rPr>
              <a:t>Pycharm</a:t>
            </a:r>
            <a:r>
              <a:rPr lang="fr-FR" sz="2000" b="0" strike="noStrike" spc="-1" dirty="0">
                <a:solidFill>
                  <a:srgbClr val="404040"/>
                </a:solidFill>
                <a:latin typeface="Calibri"/>
                <a:ea typeface="DejaVu Sans"/>
              </a:rPr>
              <a:t> : </a:t>
            </a:r>
            <a:r>
              <a:rPr lang="fr-FR" sz="2000" b="0" i="1" u="sng" strike="noStrike" spc="-1" dirty="0">
                <a:solidFill>
                  <a:srgbClr val="0000FF"/>
                </a:solidFill>
                <a:uFillTx/>
                <a:latin typeface="Calibri"/>
                <a:ea typeface="DejaVu Sans"/>
                <a:hlinkClick r:id="rId4"/>
              </a:rPr>
              <a:t>https://www.jetbrains.com/pycharm/download/#section=windows</a:t>
            </a:r>
            <a:endParaRPr lang="fr-FR" sz="200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1097280" y="758880"/>
            <a:ext cx="10052640" cy="3560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fr-FR" sz="8000" b="0" strike="noStrike" spc="-46">
                <a:solidFill>
                  <a:srgbClr val="262626"/>
                </a:solidFill>
                <a:latin typeface="Calibri Light"/>
                <a:ea typeface="DejaVu Sans"/>
              </a:rPr>
              <a:t>II – Développer en Python</a:t>
            </a:r>
            <a:endParaRPr lang="fr-FR" sz="8000" b="0" strike="noStrike" spc="-1">
              <a:latin typeface="Arial"/>
            </a:endParaRPr>
          </a:p>
        </p:txBody>
      </p:sp>
      <p:sp>
        <p:nvSpPr>
          <p:cNvPr id="148" name="CustomShape 2"/>
          <p:cNvSpPr/>
          <p:nvPr/>
        </p:nvSpPr>
        <p:spPr>
          <a:xfrm>
            <a:off x="1097280" y="4453200"/>
            <a:ext cx="10052640" cy="1137240"/>
          </a:xfrm>
          <a:prstGeom prst="rect">
            <a:avLst/>
          </a:prstGeom>
          <a:noFill/>
          <a:ln w="0">
            <a:noFill/>
          </a:ln>
        </p:spPr>
        <p:style>
          <a:lnRef idx="0">
            <a:scrgbClr r="0" g="0" b="0"/>
          </a:lnRef>
          <a:fillRef idx="0">
            <a:scrgbClr r="0" g="0" b="0"/>
          </a:fillRef>
          <a:effectRef idx="0">
            <a:scrgbClr r="0" g="0" b="0"/>
          </a:effectRef>
          <a:fontRef idx="minor"/>
        </p:style>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1097280" y="286560"/>
            <a:ext cx="10052640" cy="144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fr-FR" sz="4800" b="0" strike="noStrike" spc="-46">
                <a:solidFill>
                  <a:srgbClr val="404040"/>
                </a:solidFill>
                <a:latin typeface="Calibri Light"/>
                <a:ea typeface="DejaVu Sans"/>
              </a:rPr>
              <a:t>Quelques bonnes pratiques</a:t>
            </a:r>
            <a:endParaRPr lang="fr-FR" sz="4800" b="0" strike="noStrike" spc="-1">
              <a:latin typeface="Arial"/>
            </a:endParaRPr>
          </a:p>
        </p:txBody>
      </p:sp>
      <p:sp>
        <p:nvSpPr>
          <p:cNvPr id="150" name="CustomShape 2"/>
          <p:cNvSpPr/>
          <p:nvPr/>
        </p:nvSpPr>
        <p:spPr>
          <a:xfrm>
            <a:off x="1097280" y="1845720"/>
            <a:ext cx="10052640" cy="401760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t">
            <a:noAutofit/>
          </a:bodyPr>
          <a:lstStyle/>
          <a:p>
            <a:pPr>
              <a:lnSpc>
                <a:spcPct val="100000"/>
              </a:lnSpc>
              <a:spcBef>
                <a:spcPts val="1199"/>
              </a:spcBef>
              <a:spcAft>
                <a:spcPts val="201"/>
              </a:spcAft>
            </a:pPr>
            <a:endParaRPr lang="fr-FR" sz="1800" b="0" strike="noStrike" spc="-1" dirty="0">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dirty="0">
                <a:solidFill>
                  <a:srgbClr val="404040"/>
                </a:solidFill>
                <a:latin typeface="Calibri"/>
                <a:ea typeface="DejaVu Sans"/>
              </a:rPr>
              <a:t> </a:t>
            </a:r>
            <a:r>
              <a:rPr lang="fr-FR" sz="2000" b="1" strike="noStrike" spc="-1" dirty="0">
                <a:solidFill>
                  <a:srgbClr val="404040"/>
                </a:solidFill>
                <a:latin typeface="Calibri"/>
                <a:ea typeface="DejaVu Sans"/>
              </a:rPr>
              <a:t>Indentez</a:t>
            </a:r>
            <a:r>
              <a:rPr lang="fr-FR" sz="2000" b="0" strike="noStrike" spc="-1" dirty="0">
                <a:solidFill>
                  <a:srgbClr val="404040"/>
                </a:solidFill>
                <a:latin typeface="Calibri"/>
                <a:ea typeface="DejaVu Sans"/>
              </a:rPr>
              <a:t> votre code avec des indentations de 4 espaces et évitez les lignes dépassant 80 caractères. Par convention : on utilise le </a:t>
            </a:r>
            <a:r>
              <a:rPr lang="fr-FR" sz="2000" b="1" i="1" strike="noStrike" spc="-1" dirty="0" err="1">
                <a:solidFill>
                  <a:srgbClr val="404040"/>
                </a:solidFill>
                <a:latin typeface="Calibri"/>
                <a:ea typeface="DejaVu Sans"/>
              </a:rPr>
              <a:t>lower_snake_case</a:t>
            </a:r>
            <a:r>
              <a:rPr lang="fr-FR" sz="2000" b="0" strike="noStrike" spc="-1" dirty="0">
                <a:solidFill>
                  <a:srgbClr val="404040"/>
                </a:solidFill>
                <a:latin typeface="Calibri"/>
                <a:ea typeface="DejaVu Sans"/>
              </a:rPr>
              <a:t>.</a:t>
            </a:r>
            <a:endParaRPr lang="fr-FR" sz="2000" b="0" strike="noStrike" spc="-1" dirty="0">
              <a:latin typeface="Arial"/>
            </a:endParaRPr>
          </a:p>
          <a:p>
            <a:pPr>
              <a:lnSpc>
                <a:spcPct val="100000"/>
              </a:lnSpc>
              <a:spcBef>
                <a:spcPts val="1199"/>
              </a:spcBef>
              <a:spcAft>
                <a:spcPts val="201"/>
              </a:spcAft>
            </a:pPr>
            <a:endParaRPr lang="fr-FR" sz="2000" b="0" strike="noStrike" spc="-1" dirty="0">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dirty="0">
                <a:solidFill>
                  <a:srgbClr val="404040"/>
                </a:solidFill>
                <a:latin typeface="Calibri"/>
                <a:ea typeface="DejaVu Sans"/>
              </a:rPr>
              <a:t> Utilisez des noms de variables (</a:t>
            </a:r>
            <a:r>
              <a:rPr lang="fr-FR" sz="2000" b="0" i="1" strike="noStrike" spc="-1" dirty="0" err="1">
                <a:solidFill>
                  <a:srgbClr val="404040"/>
                </a:solidFill>
                <a:latin typeface="Calibri"/>
                <a:ea typeface="DejaVu Sans"/>
              </a:rPr>
              <a:t>my_var</a:t>
            </a:r>
            <a:r>
              <a:rPr lang="fr-FR" sz="2000" b="0" strike="noStrike" spc="-1" dirty="0">
                <a:solidFill>
                  <a:srgbClr val="404040"/>
                </a:solidFill>
                <a:latin typeface="Calibri"/>
                <a:ea typeface="DejaVu Sans"/>
              </a:rPr>
              <a:t>), fonctions (</a:t>
            </a:r>
            <a:r>
              <a:rPr lang="fr-FR" sz="2000" b="0" i="1" strike="noStrike" spc="-1" dirty="0" err="1">
                <a:solidFill>
                  <a:srgbClr val="404040"/>
                </a:solidFill>
                <a:latin typeface="Calibri"/>
                <a:ea typeface="DejaVu Sans"/>
              </a:rPr>
              <a:t>my_func</a:t>
            </a:r>
            <a:r>
              <a:rPr lang="fr-FR" sz="2000" b="0" strike="noStrike" spc="-1" dirty="0">
                <a:solidFill>
                  <a:srgbClr val="404040"/>
                </a:solidFill>
                <a:latin typeface="Calibri"/>
                <a:ea typeface="DejaVu Sans"/>
              </a:rPr>
              <a:t>), classes (</a:t>
            </a:r>
            <a:r>
              <a:rPr lang="fr-FR" sz="2000" b="0" i="1" strike="noStrike" spc="-1" dirty="0" err="1">
                <a:solidFill>
                  <a:srgbClr val="404040"/>
                </a:solidFill>
                <a:latin typeface="Calibri"/>
                <a:ea typeface="DejaVu Sans"/>
              </a:rPr>
              <a:t>myClass</a:t>
            </a:r>
            <a:r>
              <a:rPr lang="fr-FR" sz="2000" b="0" strike="noStrike" spc="-1" dirty="0">
                <a:solidFill>
                  <a:srgbClr val="404040"/>
                </a:solidFill>
                <a:latin typeface="Calibri"/>
                <a:ea typeface="DejaVu Sans"/>
              </a:rPr>
              <a:t>) </a:t>
            </a:r>
            <a:r>
              <a:rPr lang="fr-FR" sz="2000" b="1" strike="noStrike" spc="-1" dirty="0">
                <a:solidFill>
                  <a:srgbClr val="404040"/>
                </a:solidFill>
                <a:latin typeface="Calibri"/>
                <a:ea typeface="DejaVu Sans"/>
              </a:rPr>
              <a:t>simples</a:t>
            </a:r>
            <a:r>
              <a:rPr lang="fr-FR" sz="2000" b="0" strike="noStrike" spc="-1" dirty="0">
                <a:solidFill>
                  <a:srgbClr val="404040"/>
                </a:solidFill>
                <a:latin typeface="Calibri"/>
                <a:ea typeface="DejaVu Sans"/>
              </a:rPr>
              <a:t> et </a:t>
            </a:r>
            <a:r>
              <a:rPr lang="fr-FR" sz="2000" b="1" strike="noStrike" spc="-1" dirty="0">
                <a:solidFill>
                  <a:srgbClr val="404040"/>
                </a:solidFill>
                <a:latin typeface="Calibri"/>
                <a:ea typeface="DejaVu Sans"/>
              </a:rPr>
              <a:t>claires</a:t>
            </a:r>
            <a:r>
              <a:rPr lang="fr-FR" sz="2000" b="0" strike="noStrike" spc="-1" dirty="0">
                <a:solidFill>
                  <a:srgbClr val="404040"/>
                </a:solidFill>
                <a:latin typeface="Calibri"/>
                <a:ea typeface="DejaVu Sans"/>
              </a:rPr>
              <a:t>. Et évitez les </a:t>
            </a:r>
            <a:r>
              <a:rPr lang="fr-FR" sz="2000" b="1" strike="noStrike" spc="-1" dirty="0">
                <a:solidFill>
                  <a:srgbClr val="404040"/>
                </a:solidFill>
                <a:latin typeface="Calibri"/>
                <a:ea typeface="DejaVu Sans"/>
              </a:rPr>
              <a:t>mots-clés</a:t>
            </a:r>
            <a:r>
              <a:rPr lang="fr-FR" sz="2000" b="0" strike="noStrike" spc="-1" dirty="0">
                <a:solidFill>
                  <a:srgbClr val="404040"/>
                </a:solidFill>
                <a:latin typeface="Calibri"/>
                <a:ea typeface="DejaVu Sans"/>
              </a:rPr>
              <a:t> du Python !</a:t>
            </a:r>
            <a:endParaRPr lang="fr-FR" sz="2000" b="0" strike="noStrike" spc="-1" dirty="0">
              <a:latin typeface="Arial"/>
            </a:endParaRPr>
          </a:p>
          <a:p>
            <a:pPr>
              <a:lnSpc>
                <a:spcPct val="100000"/>
              </a:lnSpc>
              <a:spcBef>
                <a:spcPts val="1199"/>
              </a:spcBef>
              <a:spcAft>
                <a:spcPts val="201"/>
              </a:spcAft>
            </a:pPr>
            <a:endParaRPr lang="fr-FR" sz="2000" b="0" strike="noStrike" spc="-1" dirty="0">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dirty="0">
                <a:solidFill>
                  <a:srgbClr val="404040"/>
                </a:solidFill>
                <a:latin typeface="Calibri"/>
                <a:ea typeface="DejaVu Sans"/>
              </a:rPr>
              <a:t> Soyez </a:t>
            </a:r>
            <a:r>
              <a:rPr lang="fr-FR" sz="2000" b="1" strike="noStrike" spc="-1" dirty="0">
                <a:solidFill>
                  <a:srgbClr val="404040"/>
                </a:solidFill>
                <a:latin typeface="Calibri"/>
                <a:ea typeface="DejaVu Sans"/>
              </a:rPr>
              <a:t>explicites</a:t>
            </a:r>
            <a:r>
              <a:rPr lang="fr-FR" sz="2000" b="0" strike="noStrike" spc="-1" dirty="0">
                <a:solidFill>
                  <a:srgbClr val="404040"/>
                </a:solidFill>
                <a:latin typeface="Calibri"/>
                <a:ea typeface="DejaVu Sans"/>
              </a:rPr>
              <a:t> dans le code que vous développez.</a:t>
            </a:r>
            <a:endParaRPr lang="fr-FR" sz="2000" b="0" strike="noStrike" spc="-1" dirty="0">
              <a:latin typeface="Arial"/>
            </a:endParaRPr>
          </a:p>
          <a:p>
            <a:pPr>
              <a:lnSpc>
                <a:spcPct val="100000"/>
              </a:lnSpc>
              <a:spcBef>
                <a:spcPts val="1199"/>
              </a:spcBef>
              <a:spcAft>
                <a:spcPts val="201"/>
              </a:spcAft>
            </a:pPr>
            <a:endParaRPr lang="fr-FR" sz="2000" b="0" strike="noStrike" spc="-1" dirty="0">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dirty="0">
                <a:solidFill>
                  <a:srgbClr val="404040"/>
                </a:solidFill>
                <a:latin typeface="Calibri"/>
                <a:ea typeface="DejaVu Sans"/>
              </a:rPr>
              <a:t> Mieux vaut quelque chose de simple plutôt que complexe, de complexe plutôt que compliqué.</a:t>
            </a:r>
            <a:endParaRPr lang="fr-FR" sz="2000" b="0" strike="noStrike" spc="-1" dirty="0">
              <a:latin typeface="Arial"/>
            </a:endParaRPr>
          </a:p>
          <a:p>
            <a:pPr>
              <a:lnSpc>
                <a:spcPct val="90000"/>
              </a:lnSpc>
              <a:spcBef>
                <a:spcPts val="1199"/>
              </a:spcBef>
              <a:spcAft>
                <a:spcPts val="201"/>
              </a:spcAft>
            </a:pPr>
            <a:endParaRPr lang="fr-FR" sz="2000" b="0" strike="noStrike" spc="-1" dirty="0">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1097280" y="286560"/>
            <a:ext cx="10052640" cy="144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fr-FR" sz="4800" b="0" strike="noStrike" spc="-46">
                <a:solidFill>
                  <a:srgbClr val="404040"/>
                </a:solidFill>
                <a:latin typeface="Calibri Light"/>
                <a:ea typeface="DejaVu Sans"/>
              </a:rPr>
              <a:t>Un premier programme : Hello World</a:t>
            </a:r>
            <a:endParaRPr lang="fr-FR" sz="4800" b="0" strike="noStrike" spc="-1">
              <a:latin typeface="Arial"/>
            </a:endParaRPr>
          </a:p>
        </p:txBody>
      </p:sp>
      <p:sp>
        <p:nvSpPr>
          <p:cNvPr id="152" name="CustomShape 2"/>
          <p:cNvSpPr/>
          <p:nvPr/>
        </p:nvSpPr>
        <p:spPr>
          <a:xfrm>
            <a:off x="1097280" y="1809720"/>
            <a:ext cx="10052640" cy="401760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t">
            <a:noAutofit/>
          </a:bodyPr>
          <a:lstStyle/>
          <a:p>
            <a:pPr>
              <a:lnSpc>
                <a:spcPct val="100000"/>
              </a:lnSpc>
              <a:spcBef>
                <a:spcPts val="1199"/>
              </a:spcBef>
              <a:spcAft>
                <a:spcPts val="201"/>
              </a:spcAft>
            </a:pPr>
            <a:endParaRPr lang="fr-FR" sz="18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Ouvrez l’interpréteur Python (</a:t>
            </a:r>
            <a:r>
              <a:rPr lang="fr-FR" sz="2000" b="1" i="1" strike="noStrike" spc="-1">
                <a:solidFill>
                  <a:srgbClr val="404040"/>
                </a:solidFill>
                <a:latin typeface="Calibri"/>
                <a:ea typeface="DejaVu Sans"/>
              </a:rPr>
              <a:t>py</a:t>
            </a:r>
            <a:r>
              <a:rPr lang="fr-FR" sz="2000" b="0" strike="noStrike" spc="-1">
                <a:solidFill>
                  <a:srgbClr val="404040"/>
                </a:solidFill>
                <a:latin typeface="Calibri"/>
                <a:ea typeface="DejaVu Sans"/>
              </a:rPr>
              <a:t> ou </a:t>
            </a:r>
            <a:r>
              <a:rPr lang="fr-FR" sz="2000" b="1" i="1" strike="noStrike" spc="-1">
                <a:solidFill>
                  <a:srgbClr val="404040"/>
                </a:solidFill>
                <a:latin typeface="Calibri"/>
                <a:ea typeface="DejaVu Sans"/>
              </a:rPr>
              <a:t>python</a:t>
            </a:r>
            <a:r>
              <a:rPr lang="fr-FR" sz="2000" b="0" strike="noStrike" spc="-1">
                <a:solidFill>
                  <a:srgbClr val="404040"/>
                </a:solidFill>
                <a:latin typeface="Calibri"/>
                <a:ea typeface="DejaVu Sans"/>
              </a:rPr>
              <a:t> dans un terminal) et écrivez ceci :</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1" i="1" strike="noStrike" spc="-1">
                <a:solidFill>
                  <a:srgbClr val="404040"/>
                </a:solidFill>
                <a:latin typeface="Calibri"/>
                <a:ea typeface="DejaVu Sans"/>
              </a:rPr>
              <a:t> print(‘‘Hello World’’)</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Félicitation vous avez écrit votre premier programme Python !</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On utilise la fonction native </a:t>
            </a:r>
            <a:r>
              <a:rPr lang="fr-FR" sz="2000" b="1" strike="noStrike" spc="-1">
                <a:solidFill>
                  <a:srgbClr val="404040"/>
                </a:solidFill>
                <a:latin typeface="Calibri"/>
                <a:ea typeface="DejaVu Sans"/>
              </a:rPr>
              <a:t>print()</a:t>
            </a:r>
            <a:r>
              <a:rPr lang="fr-FR" sz="2000" b="0" strike="noStrike" spc="-1">
                <a:solidFill>
                  <a:srgbClr val="404040"/>
                </a:solidFill>
                <a:latin typeface="Calibri"/>
                <a:ea typeface="DejaVu Sans"/>
              </a:rPr>
              <a:t> pour afficher un message.</a:t>
            </a:r>
            <a:endParaRPr lang="fr-FR" sz="20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1097280" y="286560"/>
            <a:ext cx="10052640" cy="144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fr-FR" sz="4800" b="0" strike="noStrike" spc="-46">
                <a:solidFill>
                  <a:srgbClr val="404040"/>
                </a:solidFill>
                <a:latin typeface="Calibri Light"/>
                <a:ea typeface="DejaVu Sans"/>
              </a:rPr>
              <a:t>L’interpréteur Python</a:t>
            </a:r>
            <a:endParaRPr lang="fr-FR" sz="4800" b="0" strike="noStrike" spc="-1">
              <a:latin typeface="Arial"/>
            </a:endParaRPr>
          </a:p>
        </p:txBody>
      </p:sp>
      <p:sp>
        <p:nvSpPr>
          <p:cNvPr id="154" name="CustomShape 2"/>
          <p:cNvSpPr/>
          <p:nvPr/>
        </p:nvSpPr>
        <p:spPr>
          <a:xfrm>
            <a:off x="1097280" y="1845720"/>
            <a:ext cx="10052640" cy="401760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t">
            <a:noAutofit/>
          </a:bodyPr>
          <a:lstStyle/>
          <a:p>
            <a:pPr>
              <a:lnSpc>
                <a:spcPct val="100000"/>
              </a:lnSpc>
              <a:spcBef>
                <a:spcPts val="1199"/>
              </a:spcBef>
              <a:spcAft>
                <a:spcPts val="201"/>
              </a:spcAft>
            </a:pPr>
            <a:endParaRPr lang="fr-FR" sz="18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L’interpréteur nous permet d’exécuter le code Python.</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Il est particulièrement utile pour effectuer de petits scripts courts mais pour des programmes plus complexes, il sera rapidement limité.</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71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C’est pourquoi je vous propose de passer sur un IDE supportant le Python.</a:t>
            </a:r>
            <a:endParaRPr lang="fr-FR" sz="20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6301</TotalTime>
  <Words>2566</Words>
  <Application>Microsoft Office PowerPoint</Application>
  <PresentationFormat>Grand écran</PresentationFormat>
  <Paragraphs>354</Paragraphs>
  <Slides>43</Slides>
  <Notes>33</Notes>
  <HiddenSlides>0</HiddenSlides>
  <MMClips>0</MMClips>
  <ScaleCrop>false</ScaleCrop>
  <HeadingPairs>
    <vt:vector size="6" baseType="variant">
      <vt:variant>
        <vt:lpstr>Polices utilisées</vt:lpstr>
      </vt:variant>
      <vt:variant>
        <vt:i4>6</vt:i4>
      </vt:variant>
      <vt:variant>
        <vt:lpstr>Thème</vt:lpstr>
      </vt:variant>
      <vt:variant>
        <vt:i4>3</vt:i4>
      </vt:variant>
      <vt:variant>
        <vt:lpstr>Titres des diapositives</vt:lpstr>
      </vt:variant>
      <vt:variant>
        <vt:i4>43</vt:i4>
      </vt:variant>
    </vt:vector>
  </HeadingPairs>
  <TitlesOfParts>
    <vt:vector size="52" baseType="lpstr">
      <vt:lpstr>Arial</vt:lpstr>
      <vt:lpstr>Calibri</vt:lpstr>
      <vt:lpstr>Calibri Light</vt:lpstr>
      <vt:lpstr>Symbol</vt:lpstr>
      <vt:lpstr>Times New Roman</vt:lpstr>
      <vt:lpstr>Wingdings</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Ionic</dc:title>
  <dc:subject/>
  <dc:creator>PC</dc:creator>
  <dc:description/>
  <cp:lastModifiedBy>Alain Cariou</cp:lastModifiedBy>
  <cp:revision>628</cp:revision>
  <dcterms:created xsi:type="dcterms:W3CDTF">2018-04-19T12:26:45Z</dcterms:created>
  <dcterms:modified xsi:type="dcterms:W3CDTF">2023-11-15T21:17:10Z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false</vt:bool>
  </property>
  <property fmtid="{D5CDD505-2E9C-101B-9397-08002B2CF9AE}" pid="4" name="LinksUpToDate">
    <vt:bool>false</vt:bool>
  </property>
  <property fmtid="{D5CDD505-2E9C-101B-9397-08002B2CF9AE}" pid="5" name="MMClips">
    <vt:i4>0</vt:i4>
  </property>
  <property fmtid="{D5CDD505-2E9C-101B-9397-08002B2CF9AE}" pid="6" name="Notes">
    <vt:i4>38</vt:i4>
  </property>
  <property fmtid="{D5CDD505-2E9C-101B-9397-08002B2CF9AE}" pid="7" name="PresentationFormat">
    <vt:lpwstr>Grand écran</vt:lpwstr>
  </property>
  <property fmtid="{D5CDD505-2E9C-101B-9397-08002B2CF9AE}" pid="8" name="ScaleCrop">
    <vt:bool>false</vt:bool>
  </property>
  <property fmtid="{D5CDD505-2E9C-101B-9397-08002B2CF9AE}" pid="9" name="ShareDoc">
    <vt:bool>false</vt:bool>
  </property>
  <property fmtid="{D5CDD505-2E9C-101B-9397-08002B2CF9AE}" pid="10" name="Slides">
    <vt:i4>45</vt:i4>
  </property>
</Properties>
</file>