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FR" sz="4400" spc="-1" strike="noStrike">
                <a:latin typeface="Arial"/>
              </a:rPr>
              <a:t>Cliquez pour déplacer la diapo</a:t>
            </a:r>
            <a:endParaRPr b="0" lang="fr-FR" sz="4400" spc="-1" strike="noStrike">
              <a:latin typeface="Arial"/>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13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fr-FR" sz="1400" spc="-1" strike="noStrike">
                <a:latin typeface="Times New Roman"/>
              </a:rPr>
              <a:t>&lt;date/heure&gt;</a:t>
            </a:r>
            <a:endParaRPr b="0" lang="fr-FR" sz="1400" spc="-1" strike="noStrike">
              <a:latin typeface="Times New Roman"/>
            </a:endParaRPr>
          </a:p>
        </p:txBody>
      </p:sp>
      <p:sp>
        <p:nvSpPr>
          <p:cNvPr id="13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13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193C74B1-548C-47BD-A4EC-19D962918D79}"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217440" y="812880"/>
            <a:ext cx="7121520" cy="4005360"/>
          </a:xfrm>
          <a:prstGeom prst="rect">
            <a:avLst/>
          </a:prstGeom>
          <a:ln w="0">
            <a:noFill/>
          </a:ln>
        </p:spPr>
      </p:sp>
      <p:sp>
        <p:nvSpPr>
          <p:cNvPr id="216"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17"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352D52CE-C66C-4D75-9146-568BA1C6374B}"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7440" y="812880"/>
            <a:ext cx="7121520" cy="4005360"/>
          </a:xfrm>
          <a:prstGeom prst="rect">
            <a:avLst/>
          </a:prstGeom>
          <a:ln w="0">
            <a:noFill/>
          </a:ln>
        </p:spPr>
      </p:sp>
      <p:sp>
        <p:nvSpPr>
          <p:cNvPr id="21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20"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5EB9584C-4702-432F-A3D7-CA9562278E23}"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217440" y="812880"/>
            <a:ext cx="7121520" cy="4005360"/>
          </a:xfrm>
          <a:prstGeom prst="rect">
            <a:avLst/>
          </a:prstGeom>
          <a:ln w="0">
            <a:noFill/>
          </a:ln>
        </p:spPr>
      </p:sp>
      <p:sp>
        <p:nvSpPr>
          <p:cNvPr id="22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23"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2579B10C-64A8-4934-80CC-74F54C117570}"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217440" y="812880"/>
            <a:ext cx="7121520" cy="4005360"/>
          </a:xfrm>
          <a:prstGeom prst="rect">
            <a:avLst/>
          </a:prstGeom>
          <a:ln w="0">
            <a:noFill/>
          </a:ln>
        </p:spPr>
      </p:sp>
      <p:sp>
        <p:nvSpPr>
          <p:cNvPr id="22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26"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1E3BD144-2A06-4F6E-AC90-7B777298D3D7}"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217440" y="812880"/>
            <a:ext cx="7121520" cy="4005360"/>
          </a:xfrm>
          <a:prstGeom prst="rect">
            <a:avLst/>
          </a:prstGeom>
          <a:ln w="0">
            <a:noFill/>
          </a:ln>
        </p:spPr>
      </p:sp>
      <p:sp>
        <p:nvSpPr>
          <p:cNvPr id="22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29"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1A1E005D-7CF6-4306-82CD-B9B827F92510}"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7440" y="812880"/>
            <a:ext cx="7121520" cy="4005360"/>
          </a:xfrm>
          <a:prstGeom prst="rect">
            <a:avLst/>
          </a:prstGeom>
          <a:ln w="0">
            <a:noFill/>
          </a:ln>
        </p:spPr>
      </p:sp>
      <p:sp>
        <p:nvSpPr>
          <p:cNvPr id="23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32"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3554807B-10DF-4B67-8744-05145B6A5BCE}"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7440" y="812880"/>
            <a:ext cx="7121520" cy="4005360"/>
          </a:xfrm>
          <a:prstGeom prst="rect">
            <a:avLst/>
          </a:prstGeom>
          <a:ln w="0">
            <a:noFill/>
          </a:ln>
        </p:spPr>
      </p:sp>
      <p:sp>
        <p:nvSpPr>
          <p:cNvPr id="23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35"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057E2EB6-6DC8-4E39-8FFD-77D78B31953E}"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7440" y="812880"/>
            <a:ext cx="7121520" cy="4005360"/>
          </a:xfrm>
          <a:prstGeom prst="rect">
            <a:avLst/>
          </a:prstGeom>
          <a:ln w="0">
            <a:noFill/>
          </a:ln>
        </p:spPr>
      </p:sp>
      <p:sp>
        <p:nvSpPr>
          <p:cNvPr id="237"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38"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1D9453F0-0483-46BE-B756-43C1F774969E}"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217440" y="812880"/>
            <a:ext cx="7121520" cy="4005360"/>
          </a:xfrm>
          <a:prstGeom prst="rect">
            <a:avLst/>
          </a:prstGeom>
          <a:ln w="0">
            <a:noFill/>
          </a:ln>
        </p:spPr>
      </p:sp>
      <p:sp>
        <p:nvSpPr>
          <p:cNvPr id="24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41"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BAA25B96-94B6-469A-B72A-B2374D0CD990}"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7440" y="812880"/>
            <a:ext cx="7121520" cy="4005360"/>
          </a:xfrm>
          <a:prstGeom prst="rect">
            <a:avLst/>
          </a:prstGeom>
          <a:ln w="0">
            <a:noFill/>
          </a:ln>
        </p:spPr>
      </p:sp>
      <p:sp>
        <p:nvSpPr>
          <p:cNvPr id="243"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44"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5B611EAB-B16B-43AE-830A-DC03451A4AB6}"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217440" y="812880"/>
            <a:ext cx="7121520" cy="4005360"/>
          </a:xfrm>
          <a:prstGeom prst="rect">
            <a:avLst/>
          </a:prstGeom>
          <a:ln w="0">
            <a:noFill/>
          </a:ln>
        </p:spPr>
      </p:sp>
      <p:sp>
        <p:nvSpPr>
          <p:cNvPr id="246"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47"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DE0254AF-E4A8-4521-B9A9-1015C012E961}"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7440" y="812880"/>
            <a:ext cx="7121520" cy="4005360"/>
          </a:xfrm>
          <a:prstGeom prst="rect">
            <a:avLst/>
          </a:prstGeom>
          <a:ln w="0">
            <a:noFill/>
          </a:ln>
        </p:spPr>
      </p:sp>
      <p:sp>
        <p:nvSpPr>
          <p:cNvPr id="24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50"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DD1C303F-5C66-4916-9726-D6C979A2AFC5}"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217440" y="812880"/>
            <a:ext cx="7121520" cy="4005360"/>
          </a:xfrm>
          <a:prstGeom prst="rect">
            <a:avLst/>
          </a:prstGeom>
          <a:ln w="0">
            <a:noFill/>
          </a:ln>
        </p:spPr>
      </p:sp>
      <p:sp>
        <p:nvSpPr>
          <p:cNvPr id="19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196"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E0D067AF-C160-48CB-9860-A1DC78B5DE4A}"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217440" y="812880"/>
            <a:ext cx="7121520" cy="4005360"/>
          </a:xfrm>
          <a:prstGeom prst="rect">
            <a:avLst/>
          </a:prstGeom>
          <a:ln w="0">
            <a:noFill/>
          </a:ln>
        </p:spPr>
      </p:sp>
      <p:sp>
        <p:nvSpPr>
          <p:cNvPr id="19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199"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ADE4BF4E-565E-46D9-B09C-E95FBCEDD49C}"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217440" y="812880"/>
            <a:ext cx="7121520" cy="4005360"/>
          </a:xfrm>
          <a:prstGeom prst="rect">
            <a:avLst/>
          </a:prstGeom>
          <a:ln w="0">
            <a:noFill/>
          </a:ln>
        </p:spPr>
      </p:sp>
      <p:sp>
        <p:nvSpPr>
          <p:cNvPr id="20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02"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A0D98FB3-0C39-4990-8BE1-786D360608B1}"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217440" y="812880"/>
            <a:ext cx="7121520" cy="4005360"/>
          </a:xfrm>
          <a:prstGeom prst="rect">
            <a:avLst/>
          </a:prstGeom>
          <a:ln w="0">
            <a:noFill/>
          </a:ln>
        </p:spPr>
      </p:sp>
      <p:sp>
        <p:nvSpPr>
          <p:cNvPr id="20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05"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C547764F-C072-4797-AF5E-964177E9FAE0}"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7440" y="812880"/>
            <a:ext cx="7121520" cy="4005360"/>
          </a:xfrm>
          <a:prstGeom prst="rect">
            <a:avLst/>
          </a:prstGeom>
          <a:ln w="0">
            <a:noFill/>
          </a:ln>
        </p:spPr>
      </p:sp>
      <p:sp>
        <p:nvSpPr>
          <p:cNvPr id="207"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08"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21D46964-7AD0-4CF9-81A8-453066E5E029}"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217440" y="812880"/>
            <a:ext cx="7121520" cy="4005360"/>
          </a:xfrm>
          <a:prstGeom prst="rect">
            <a:avLst/>
          </a:prstGeom>
          <a:ln w="0">
            <a:noFill/>
          </a:ln>
        </p:spPr>
      </p:sp>
      <p:sp>
        <p:nvSpPr>
          <p:cNvPr id="21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11"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A0027473-A8CF-4A80-AAA4-3050CCDEC3A3}"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7440" y="812880"/>
            <a:ext cx="7121520" cy="4005360"/>
          </a:xfrm>
          <a:prstGeom prst="rect">
            <a:avLst/>
          </a:prstGeom>
          <a:ln w="0">
            <a:noFill/>
          </a:ln>
        </p:spPr>
      </p:sp>
      <p:sp>
        <p:nvSpPr>
          <p:cNvPr id="213"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endParaRPr b="0" lang="fr-FR" sz="2000" spc="-1" strike="noStrike">
              <a:latin typeface="Arial"/>
            </a:endParaRPr>
          </a:p>
        </p:txBody>
      </p:sp>
      <p:sp>
        <p:nvSpPr>
          <p:cNvPr id="214" name="CustomShape 3"/>
          <p:cNvSpPr/>
          <p:nvPr/>
        </p:nvSpPr>
        <p:spPr>
          <a:xfrm>
            <a:off x="4278960" y="10157400"/>
            <a:ext cx="3277440" cy="531000"/>
          </a:xfrm>
          <a:prstGeom prst="rect">
            <a:avLst/>
          </a:prstGeom>
          <a:noFill/>
          <a:ln w="0">
            <a:noFill/>
          </a:ln>
        </p:spPr>
        <p:style>
          <a:lnRef idx="0"/>
          <a:fillRef idx="0"/>
          <a:effectRef idx="0"/>
          <a:fontRef idx="minor"/>
        </p:style>
        <p:txBody>
          <a:bodyPr lIns="0" rIns="0" tIns="0" bIns="0" anchor="b">
            <a:noAutofit/>
          </a:bodyPr>
          <a:p>
            <a:pPr algn="r">
              <a:lnSpc>
                <a:spcPct val="100000"/>
              </a:lnSpc>
            </a:pPr>
            <a:fld id="{782C4790-7F16-4B86-B618-F300460C7416}" type="slidenum">
              <a:rPr b="0" lang="fr-FR" sz="1400" spc="-1" strike="noStrike">
                <a:solidFill>
                  <a:srgbClr val="000000"/>
                </a:solidFill>
                <a:latin typeface="Times New Roman"/>
                <a:ea typeface="+mn-ea"/>
              </a:rPr>
              <a:t>&lt;numéro&gt;</a:t>
            </a:fld>
            <a:endParaRPr b="0" lang="fr-FR"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4920" cy="45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84920" cy="60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88160" cy="45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2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hidden="1"/>
          <p:cNvSpPr/>
          <p:nvPr/>
        </p:nvSpPr>
        <p:spPr>
          <a:xfrm>
            <a:off x="3240" y="6400800"/>
            <a:ext cx="12184920" cy="45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hidden="1"/>
          <p:cNvSpPr/>
          <p:nvPr/>
        </p:nvSpPr>
        <p:spPr>
          <a:xfrm>
            <a:off x="0" y="6334200"/>
            <a:ext cx="12184920" cy="60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47" name="CustomShape 4"/>
          <p:cNvSpPr/>
          <p:nvPr/>
        </p:nvSpPr>
        <p:spPr>
          <a:xfrm>
            <a:off x="3240" y="6400800"/>
            <a:ext cx="12184920" cy="45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0" y="6334200"/>
            <a:ext cx="12184920" cy="60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6"/>
          <p:cNvSpPr/>
          <p:nvPr/>
        </p:nvSpPr>
        <p:spPr>
          <a:xfrm>
            <a:off x="1207440" y="4343400"/>
            <a:ext cx="987552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3240" y="6400800"/>
            <a:ext cx="12184920" cy="45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a:off x="0" y="6334200"/>
            <a:ext cx="12184920" cy="60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pokeapi.co/" TargetMode="External"/><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127.0.0.1:8000/" TargetMode="External"/><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127.0.0.1:8000/" TargetMode="External"/><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758880"/>
            <a:ext cx="10054440" cy="356220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8000" spc="-43" strike="noStrike">
                <a:solidFill>
                  <a:srgbClr val="262626"/>
                </a:solidFill>
                <a:latin typeface="Calibri Light"/>
                <a:ea typeface="DejaVu Sans"/>
              </a:rPr>
              <a:t>Formation Python</a:t>
            </a:r>
            <a:endParaRPr b="0" lang="fr-FR" sz="8000" spc="-1" strike="noStrike">
              <a:latin typeface="Arial"/>
            </a:endParaRPr>
          </a:p>
        </p:txBody>
      </p:sp>
      <p:sp>
        <p:nvSpPr>
          <p:cNvPr id="136" name="CustomShape 2"/>
          <p:cNvSpPr/>
          <p:nvPr/>
        </p:nvSpPr>
        <p:spPr>
          <a:xfrm>
            <a:off x="1100160" y="4455720"/>
            <a:ext cx="10054440" cy="11390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9"/>
              </a:spcBef>
              <a:spcAft>
                <a:spcPts val="201"/>
              </a:spcAft>
            </a:pPr>
            <a:endParaRPr b="0" lang="fr-FR" sz="1800" spc="-1" strike="noStrike">
              <a:latin typeface="Arial"/>
            </a:endParaRPr>
          </a:p>
          <a:p>
            <a:pPr>
              <a:lnSpc>
                <a:spcPct val="100000"/>
              </a:lnSpc>
              <a:spcBef>
                <a:spcPts val="1199"/>
              </a:spcBef>
              <a:spcAft>
                <a:spcPts val="201"/>
              </a:spcAft>
            </a:pPr>
            <a:r>
              <a:rPr b="0" lang="fr-FR" sz="2400" spc="180" strike="noStrike" cap="all">
                <a:solidFill>
                  <a:srgbClr val="344068"/>
                </a:solidFill>
                <a:latin typeface="Calibri Light"/>
                <a:ea typeface="DejaVu Sans"/>
              </a:rPr>
              <a:t>Par Alain Cariou, novembre 2023</a:t>
            </a:r>
            <a:endParaRPr b="0" lang="fr-FR" sz="2400" spc="-1" strike="noStrike">
              <a:latin typeface="Arial"/>
            </a:endParaRPr>
          </a:p>
        </p:txBody>
      </p:sp>
      <p:pic>
        <p:nvPicPr>
          <p:cNvPr id="137" name="Image 1" descr=""/>
          <p:cNvPicPr/>
          <p:nvPr/>
        </p:nvPicPr>
        <p:blipFill>
          <a:blip r:embed="rId1"/>
          <a:stretch/>
        </p:blipFill>
        <p:spPr>
          <a:xfrm>
            <a:off x="8748360" y="2106360"/>
            <a:ext cx="2034720" cy="2034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Créer de nouvelles vues</a:t>
            </a:r>
            <a:endParaRPr b="0" lang="fr-FR" sz="4800" spc="-1" strike="noStrike">
              <a:latin typeface="Arial"/>
            </a:endParaRPr>
          </a:p>
        </p:txBody>
      </p:sp>
      <p:sp>
        <p:nvSpPr>
          <p:cNvPr id="157" name="CustomShape 2"/>
          <p:cNvSpPr/>
          <p:nvPr/>
        </p:nvSpPr>
        <p:spPr>
          <a:xfrm>
            <a:off x="1097280" y="1845720"/>
            <a:ext cx="1027620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Une </a:t>
            </a:r>
            <a:r>
              <a:rPr b="1" lang="fr-FR" sz="2000" spc="-1" strike="noStrike">
                <a:solidFill>
                  <a:srgbClr val="404040"/>
                </a:solidFill>
                <a:latin typeface="Calibri"/>
                <a:ea typeface="DejaVu Sans"/>
              </a:rPr>
              <a:t>vue</a:t>
            </a:r>
            <a:r>
              <a:rPr b="0" lang="fr-FR" sz="2000" spc="-1" strike="noStrike">
                <a:solidFill>
                  <a:srgbClr val="404040"/>
                </a:solidFill>
                <a:latin typeface="Calibri"/>
                <a:ea typeface="DejaVu Sans"/>
              </a:rPr>
              <a:t> est une fonction Python qui va prendre une requête web en paramètre et retourner une réponse. Cette réponse peut-être du code HTML, une redirection, un code d’erreur, un document XML ou encore une image.</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58" name="" descr=""/>
          <p:cNvPicPr/>
          <p:nvPr/>
        </p:nvPicPr>
        <p:blipFill>
          <a:blip r:embed="rId1"/>
          <a:stretch/>
        </p:blipFill>
        <p:spPr>
          <a:xfrm>
            <a:off x="2592000" y="3672000"/>
            <a:ext cx="7557480" cy="215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 routeur  - 1</a:t>
            </a:r>
            <a:endParaRPr b="0" lang="fr-FR" sz="4800" spc="-1" strike="noStrike">
              <a:latin typeface="Arial"/>
            </a:endParaRPr>
          </a:p>
        </p:txBody>
      </p:sp>
      <p:sp>
        <p:nvSpPr>
          <p:cNvPr id="160"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Maintenant que nous avons une vue, il va falloir y accéder. Commençons par répertorier notre application dans le routeur de notre projet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N’oubliez pas l’import de </a:t>
            </a:r>
            <a:r>
              <a:rPr b="1" i="1" lang="fr-FR" sz="2000" spc="-1" strike="noStrike">
                <a:solidFill>
                  <a:srgbClr val="404040"/>
                </a:solidFill>
                <a:latin typeface="Calibri"/>
                <a:ea typeface="DejaVu Sans"/>
              </a:rPr>
              <a:t>include</a:t>
            </a:r>
            <a:r>
              <a:rPr b="0" lang="fr-FR" sz="2000" spc="-1" strike="noStrike">
                <a:solidFill>
                  <a:srgbClr val="404040"/>
                </a:solidFill>
                <a:latin typeface="Calibri"/>
                <a:ea typeface="DejaVu Sans"/>
              </a:rPr>
              <a:t> à partir de </a:t>
            </a:r>
            <a:r>
              <a:rPr b="1" i="1" lang="fr-FR" sz="2000" spc="-1" strike="noStrike">
                <a:solidFill>
                  <a:srgbClr val="404040"/>
                </a:solidFill>
                <a:latin typeface="Calibri"/>
                <a:ea typeface="DejaVu Sans"/>
              </a:rPr>
              <a:t>django.urls</a:t>
            </a:r>
            <a:endParaRPr b="0" lang="fr-FR" sz="2000" spc="-1" strike="noStrike">
              <a:latin typeface="Arial"/>
            </a:endParaRPr>
          </a:p>
        </p:txBody>
      </p:sp>
      <p:pic>
        <p:nvPicPr>
          <p:cNvPr id="161" name="" descr=""/>
          <p:cNvPicPr/>
          <p:nvPr/>
        </p:nvPicPr>
        <p:blipFill>
          <a:blip r:embed="rId1"/>
          <a:stretch/>
        </p:blipFill>
        <p:spPr>
          <a:xfrm>
            <a:off x="3657240" y="3450600"/>
            <a:ext cx="4835880" cy="1082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 routeur  - 2</a:t>
            </a:r>
            <a:endParaRPr b="0" lang="fr-FR" sz="4800" spc="-1" strike="noStrike">
              <a:latin typeface="Arial"/>
            </a:endParaRPr>
          </a:p>
        </p:txBody>
      </p:sp>
      <p:sp>
        <p:nvSpPr>
          <p:cNvPr id="163"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Puis nous allons créer un nouveau fichier </a:t>
            </a:r>
            <a:r>
              <a:rPr b="1" lang="fr-FR" sz="2000" spc="-1" strike="noStrike">
                <a:solidFill>
                  <a:srgbClr val="404040"/>
                </a:solidFill>
                <a:latin typeface="Calibri"/>
                <a:ea typeface="DejaVu Sans"/>
              </a:rPr>
              <a:t>urls.py</a:t>
            </a:r>
            <a:r>
              <a:rPr b="0" lang="fr-FR" sz="2000" spc="-1" strike="noStrike">
                <a:solidFill>
                  <a:srgbClr val="404040"/>
                </a:solidFill>
                <a:latin typeface="Calibri"/>
                <a:ea typeface="DejaVu Sans"/>
              </a:rPr>
              <a:t> dans notre application. Il contiendra les urls spécifiques à notre application. J’en ai profité pour créer une nouvelle vue </a:t>
            </a:r>
            <a:r>
              <a:rPr b="1" lang="fr-FR" sz="2000" spc="-1" strike="noStrike">
                <a:solidFill>
                  <a:srgbClr val="404040"/>
                </a:solidFill>
                <a:latin typeface="Calibri"/>
                <a:ea typeface="DejaVu Sans"/>
              </a:rPr>
              <a:t>index</a:t>
            </a:r>
            <a:r>
              <a:rPr b="0" lang="fr-FR" sz="2000" spc="-1" strike="noStrike">
                <a:solidFill>
                  <a:srgbClr val="404040"/>
                </a:solidFill>
                <a:latin typeface="Calibri"/>
                <a:ea typeface="DejaVu Sans"/>
              </a:rPr>
              <a:t>.</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On peut désormais accéder à nos vues dans notre application. </a:t>
            </a:r>
            <a:endParaRPr b="0" lang="fr-FR" sz="2000" spc="-1" strike="noStrike">
              <a:latin typeface="Arial"/>
            </a:endParaRPr>
          </a:p>
        </p:txBody>
      </p:sp>
      <p:pic>
        <p:nvPicPr>
          <p:cNvPr id="164" name="" descr=""/>
          <p:cNvPicPr/>
          <p:nvPr/>
        </p:nvPicPr>
        <p:blipFill>
          <a:blip r:embed="rId1"/>
          <a:stretch/>
        </p:blipFill>
        <p:spPr>
          <a:xfrm>
            <a:off x="2633040" y="3024000"/>
            <a:ext cx="7084440" cy="2416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Ajouter des modèles</a:t>
            </a:r>
            <a:endParaRPr b="0" lang="fr-FR" sz="4800" spc="-1" strike="noStrike">
              <a:latin typeface="Arial"/>
            </a:endParaRPr>
          </a:p>
        </p:txBody>
      </p:sp>
      <p:sp>
        <p:nvSpPr>
          <p:cNvPr id="166"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Les modèles représentent les données de notre application. Ils sont répertoriés dans le fichier </a:t>
            </a:r>
            <a:r>
              <a:rPr b="1" lang="fr-FR" sz="2000" spc="-1" strike="noStrike">
                <a:solidFill>
                  <a:srgbClr val="404040"/>
                </a:solidFill>
                <a:latin typeface="Calibri"/>
                <a:ea typeface="DejaVu Sans"/>
              </a:rPr>
              <a:t>models.py</a:t>
            </a:r>
            <a:r>
              <a:rPr b="0" lang="fr-FR" sz="2000" spc="-1" strike="noStrike">
                <a:solidFill>
                  <a:srgbClr val="404040"/>
                </a:solidFill>
                <a:latin typeface="Calibri"/>
                <a:ea typeface="DejaVu Sans"/>
              </a:rPr>
              <a:t> sous forme de classe.</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Chaque modèle possède des variables qui seront typées selon la classe </a:t>
            </a:r>
            <a:r>
              <a:rPr b="1" lang="fr-FR" sz="2000" spc="-1" strike="noStrike">
                <a:solidFill>
                  <a:srgbClr val="404040"/>
                </a:solidFill>
                <a:latin typeface="Calibri"/>
                <a:ea typeface="DejaVu Sans"/>
              </a:rPr>
              <a:t>Field</a:t>
            </a:r>
            <a:r>
              <a:rPr b="0" lang="fr-FR" sz="2000" spc="-1" strike="noStrike">
                <a:solidFill>
                  <a:srgbClr val="404040"/>
                </a:solidFill>
                <a:latin typeface="Calibri"/>
                <a:ea typeface="DejaVu Sans"/>
              </a:rPr>
              <a:t> de </a:t>
            </a:r>
            <a:r>
              <a:rPr b="1" lang="fr-FR" sz="2000" spc="-1" strike="noStrike">
                <a:solidFill>
                  <a:srgbClr val="404040"/>
                </a:solidFill>
                <a:latin typeface="Calibri"/>
                <a:ea typeface="DejaVu Sans"/>
              </a:rPr>
              <a:t>models</a:t>
            </a:r>
            <a:r>
              <a:rPr b="0" lang="fr-FR" sz="2000" spc="-1" strike="noStrike">
                <a:solidFill>
                  <a:srgbClr val="404040"/>
                </a:solidFill>
                <a:latin typeface="Calibri"/>
                <a:ea typeface="DejaVu Sans"/>
              </a:rPr>
              <a:t>.</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Pour connaître les types de modèles disponibles c’est ici :</a:t>
            </a:r>
            <a:endParaRPr b="0" lang="fr-FR" sz="2000" spc="-1" strike="noStrike">
              <a:latin typeface="Arial"/>
            </a:endParaRPr>
          </a:p>
          <a:p>
            <a:pPr>
              <a:lnSpc>
                <a:spcPct val="100000"/>
              </a:lnSpc>
              <a:spcBef>
                <a:spcPts val="1199"/>
              </a:spcBef>
              <a:spcAft>
                <a:spcPts val="201"/>
              </a:spcAft>
            </a:pPr>
            <a:r>
              <a:rPr b="0" lang="fr-FR" sz="2000" spc="-1" strike="noStrike" u="sng">
                <a:solidFill>
                  <a:srgbClr val="0000ff"/>
                </a:solidFill>
                <a:uFillTx/>
                <a:latin typeface="Calibri"/>
                <a:ea typeface="DejaVu Sans"/>
              </a:rPr>
              <a:t>https://docs.djangoproject.com/fr/5.0/ref/models/fields/</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Une fois un modèle créé ou modifié, nous allons créer une migration et appliquer ces changements dans la base de données via les commandes suivantes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python  manage.py  makemigrations</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python  manage.py  migrate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Exemple de modèle</a:t>
            </a:r>
            <a:endParaRPr b="0" lang="fr-FR" sz="4800" spc="-1" strike="noStrike">
              <a:latin typeface="Arial"/>
            </a:endParaRPr>
          </a:p>
        </p:txBody>
      </p:sp>
      <p:sp>
        <p:nvSpPr>
          <p:cNvPr id="168"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Vous noterez une méthode </a:t>
            </a:r>
            <a:r>
              <a:rPr b="1" lang="fr-FR" sz="2000" spc="-1" strike="noStrike">
                <a:solidFill>
                  <a:srgbClr val="404040"/>
                </a:solidFill>
                <a:latin typeface="Calibri"/>
                <a:ea typeface="DejaVu Sans"/>
              </a:rPr>
              <a:t>__str__(self)</a:t>
            </a:r>
            <a:r>
              <a:rPr b="0" lang="fr-FR" sz="2000" spc="-1" strike="noStrike">
                <a:solidFill>
                  <a:srgbClr val="404040"/>
                </a:solidFill>
                <a:latin typeface="Calibri"/>
                <a:ea typeface="DejaVu Sans"/>
              </a:rPr>
              <a:t>, cette méthode nous permet de différencier nos objets entre eux. Il est de bon ton d’en avoir une par modèle.</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p:txBody>
      </p:sp>
      <p:pic>
        <p:nvPicPr>
          <p:cNvPr id="169" name="" descr=""/>
          <p:cNvPicPr/>
          <p:nvPr/>
        </p:nvPicPr>
        <p:blipFill>
          <a:blip r:embed="rId1"/>
          <a:stretch/>
        </p:blipFill>
        <p:spPr>
          <a:xfrm>
            <a:off x="3224880" y="3312000"/>
            <a:ext cx="6185160" cy="2055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Administrer des modèles</a:t>
            </a:r>
            <a:endParaRPr b="0" lang="fr-FR" sz="4800" spc="-1" strike="noStrike">
              <a:latin typeface="Arial"/>
            </a:endParaRPr>
          </a:p>
        </p:txBody>
      </p:sp>
      <p:sp>
        <p:nvSpPr>
          <p:cNvPr id="171"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L’interface d’administration nous permet d’administrer nos modèles.</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Pour cela il faut les importer dans notre fichier </a:t>
            </a:r>
            <a:r>
              <a:rPr b="1" lang="fr-FR" sz="2000" spc="-1" strike="noStrike">
                <a:solidFill>
                  <a:srgbClr val="404040"/>
                </a:solidFill>
                <a:latin typeface="Calibri"/>
                <a:ea typeface="DejaVu Sans"/>
              </a:rPr>
              <a:t>admin.py</a:t>
            </a:r>
            <a:r>
              <a:rPr b="0" lang="fr-FR" sz="2000" spc="-1" strike="noStrike">
                <a:solidFill>
                  <a:srgbClr val="404040"/>
                </a:solidFill>
                <a:latin typeface="Calibri"/>
                <a:ea typeface="DejaVu Sans"/>
              </a:rPr>
              <a:t>.</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Ensuite ils sont gérables depuis l’interface admin.</a:t>
            </a:r>
            <a:endParaRPr b="0" lang="fr-FR" sz="2000" spc="-1" strike="noStrike">
              <a:latin typeface="Arial"/>
            </a:endParaRPr>
          </a:p>
        </p:txBody>
      </p:sp>
      <p:pic>
        <p:nvPicPr>
          <p:cNvPr id="172" name="" descr=""/>
          <p:cNvPicPr/>
          <p:nvPr/>
        </p:nvPicPr>
        <p:blipFill>
          <a:blip r:embed="rId1"/>
          <a:stretch/>
        </p:blipFill>
        <p:spPr>
          <a:xfrm>
            <a:off x="3958200" y="3888000"/>
            <a:ext cx="3742920" cy="93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- 1</a:t>
            </a:r>
            <a:endParaRPr b="0" lang="fr-FR" sz="4800" spc="-1" strike="noStrike">
              <a:latin typeface="Arial"/>
            </a:endParaRPr>
          </a:p>
        </p:txBody>
      </p:sp>
      <p:sp>
        <p:nvSpPr>
          <p:cNvPr id="174"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Commençons par créer un répertoire </a:t>
            </a:r>
            <a:r>
              <a:rPr b="1" lang="fr-FR" sz="2000" spc="-1" strike="noStrike">
                <a:solidFill>
                  <a:srgbClr val="404040"/>
                </a:solidFill>
                <a:latin typeface="Calibri"/>
                <a:ea typeface="DejaVu Sans"/>
              </a:rPr>
              <a:t>templates</a:t>
            </a:r>
            <a:r>
              <a:rPr b="0" lang="fr-FR" sz="2000" spc="-1" strike="noStrike">
                <a:solidFill>
                  <a:srgbClr val="404040"/>
                </a:solidFill>
                <a:latin typeface="Calibri"/>
                <a:ea typeface="DejaVu Sans"/>
              </a:rPr>
              <a:t> dans notre application. Ce répertoire possédera lui aussi un répertoire du même nom que notre application dans lequel nous pourrons mettre nos templates.</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Les templates sont des fichiers de texte ou des chaînes Python qui sont reconnus par le langage de template de Django. Bien qu’ils soient souvent en HTML, cela n’a rien d’obligatoire.</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Aussi ils bénéficient d’une syntaxe un peu particulière.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- 2</a:t>
            </a:r>
            <a:endParaRPr b="0" lang="fr-FR" sz="4800" spc="-1" strike="noStrike">
              <a:latin typeface="Arial"/>
            </a:endParaRPr>
          </a:p>
        </p:txBody>
      </p:sp>
      <p:sp>
        <p:nvSpPr>
          <p:cNvPr id="176"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 langage de templating de Django reconnaît deux éléments précis : les </a:t>
            </a:r>
            <a:r>
              <a:rPr b="1" lang="fr-FR" sz="2000" spc="-1" strike="noStrike">
                <a:solidFill>
                  <a:srgbClr val="404040"/>
                </a:solidFill>
                <a:latin typeface="Calibri"/>
                <a:ea typeface="DejaVu Sans"/>
              </a:rPr>
              <a:t>variables</a:t>
            </a:r>
            <a:r>
              <a:rPr b="0" lang="fr-FR" sz="2000" spc="-1" strike="noStrike">
                <a:solidFill>
                  <a:srgbClr val="404040"/>
                </a:solidFill>
                <a:latin typeface="Calibri"/>
                <a:ea typeface="DejaVu Sans"/>
              </a:rPr>
              <a:t> et les </a:t>
            </a:r>
            <a:r>
              <a:rPr b="1" lang="fr-FR" sz="2000" spc="-1" strike="noStrike">
                <a:solidFill>
                  <a:srgbClr val="404040"/>
                </a:solidFill>
                <a:latin typeface="Calibri"/>
                <a:ea typeface="DejaVu Sans"/>
              </a:rPr>
              <a:t>tags</a:t>
            </a:r>
            <a:r>
              <a:rPr b="0" lang="fr-FR" sz="2000" spc="-1" strike="noStrike">
                <a:solidFill>
                  <a:srgbClr val="404040"/>
                </a:solidFill>
                <a:latin typeface="Calibri"/>
                <a:ea typeface="DejaVu Sans"/>
              </a:rPr>
              <a:t>.</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Les </a:t>
            </a:r>
            <a:r>
              <a:rPr b="1" lang="fr-FR" sz="2000" spc="-1" strike="noStrike">
                <a:solidFill>
                  <a:srgbClr val="404040"/>
                </a:solidFill>
                <a:latin typeface="Calibri"/>
                <a:ea typeface="DejaVu Sans"/>
              </a:rPr>
              <a:t>variables</a:t>
            </a:r>
            <a:r>
              <a:rPr b="0" lang="fr-FR" sz="2000" spc="-1" strike="noStrike">
                <a:solidFill>
                  <a:srgbClr val="404040"/>
                </a:solidFill>
                <a:latin typeface="Calibri"/>
                <a:ea typeface="DejaVu Sans"/>
              </a:rPr>
              <a:t> sont affichées selon la syntaxe suivante : </a:t>
            </a:r>
            <a:r>
              <a:rPr b="1" lang="fr-FR" sz="2000" spc="-1" strike="noStrike">
                <a:solidFill>
                  <a:srgbClr val="404040"/>
                </a:solidFill>
                <a:latin typeface="Calibri"/>
                <a:ea typeface="DejaVu Sans"/>
              </a:rPr>
              <a:t>{{ my_var }}</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1" lang="fr-FR" sz="2000" spc="-1" strike="noStrike">
                <a:solidFill>
                  <a:srgbClr val="404040"/>
                </a:solidFill>
                <a:latin typeface="Calibri"/>
                <a:ea typeface="DejaVu Sans"/>
              </a:rPr>
              <a:t> </a:t>
            </a:r>
            <a:r>
              <a:rPr b="1" lang="fr-FR" sz="2000" spc="-1" strike="noStrike">
                <a:solidFill>
                  <a:srgbClr val="404040"/>
                </a:solidFill>
                <a:latin typeface="Calibri"/>
                <a:ea typeface="DejaVu Sans"/>
              </a:rPr>
              <a:t>my_var</a:t>
            </a:r>
            <a:r>
              <a:rPr b="0" lang="fr-FR" sz="2000" spc="-1" strike="noStrike">
                <a:solidFill>
                  <a:srgbClr val="404040"/>
                </a:solidFill>
                <a:latin typeface="Calibri"/>
                <a:ea typeface="DejaVu Sans"/>
              </a:rPr>
              <a:t> étant remplacée par sa valeur lorsque le template est affiché.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Les </a:t>
            </a:r>
            <a:r>
              <a:rPr b="1" lang="fr-FR" sz="2000" spc="-1" strike="noStrike">
                <a:solidFill>
                  <a:srgbClr val="404040"/>
                </a:solidFill>
                <a:latin typeface="Calibri"/>
                <a:ea typeface="DejaVu Sans"/>
              </a:rPr>
              <a:t>tags</a:t>
            </a:r>
            <a:r>
              <a:rPr b="0" lang="fr-FR" sz="2000" spc="-1" strike="noStrike">
                <a:solidFill>
                  <a:srgbClr val="404040"/>
                </a:solidFill>
                <a:latin typeface="Calibri"/>
                <a:ea typeface="DejaVu Sans"/>
              </a:rPr>
              <a:t> sont des éléments plus complexes que les variables. Ils peuvent afficher des données, contrôler des données, ou permettre d’effectuer diverses opérations.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- 3</a:t>
            </a:r>
            <a:endParaRPr b="0" lang="fr-FR" sz="4800" spc="-1" strike="noStrike">
              <a:latin typeface="Arial"/>
            </a:endParaRPr>
          </a:p>
        </p:txBody>
      </p:sp>
      <p:sp>
        <p:nvSpPr>
          <p:cNvPr id="178"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On les reconnaît grâce à la syntaxe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  tag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Exemple d’une boucle for et d’une condition :</a:t>
            </a:r>
            <a:endParaRPr b="0" lang="fr-FR" sz="2000" spc="-1" strike="noStrike">
              <a:latin typeface="Arial"/>
            </a:endParaRPr>
          </a:p>
        </p:txBody>
      </p:sp>
      <p:pic>
        <p:nvPicPr>
          <p:cNvPr id="179" name="" descr=""/>
          <p:cNvPicPr/>
          <p:nvPr/>
        </p:nvPicPr>
        <p:blipFill>
          <a:blip r:embed="rId1"/>
          <a:stretch/>
        </p:blipFill>
        <p:spPr>
          <a:xfrm>
            <a:off x="1872000" y="4477680"/>
            <a:ext cx="3083040" cy="1063440"/>
          </a:xfrm>
          <a:prstGeom prst="rect">
            <a:avLst/>
          </a:prstGeom>
          <a:ln w="0">
            <a:noFill/>
          </a:ln>
        </p:spPr>
      </p:pic>
      <p:pic>
        <p:nvPicPr>
          <p:cNvPr id="180" name="" descr=""/>
          <p:cNvPicPr/>
          <p:nvPr/>
        </p:nvPicPr>
        <p:blipFill>
          <a:blip r:embed="rId2"/>
          <a:stretch/>
        </p:blipFill>
        <p:spPr>
          <a:xfrm>
            <a:off x="6210720" y="4248000"/>
            <a:ext cx="4226400" cy="1482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- 4</a:t>
            </a:r>
            <a:endParaRPr b="0" lang="fr-FR" sz="4800" spc="-1" strike="noStrike">
              <a:latin typeface="Arial"/>
            </a:endParaRPr>
          </a:p>
        </p:txBody>
      </p:sp>
      <p:sp>
        <p:nvSpPr>
          <p:cNvPr id="182"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Il y a de très nombreux tags qui peuvent être utilisé et il serait trop long de tous les afficher ici.</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Consultez la documentation si vous avez besoin d’en savoir plus à leur sujet :</a:t>
            </a:r>
            <a:endParaRPr b="0" lang="fr-FR" sz="2000" spc="-1" strike="noStrike">
              <a:latin typeface="Arial"/>
            </a:endParaRPr>
          </a:p>
          <a:p>
            <a:pPr>
              <a:lnSpc>
                <a:spcPct val="100000"/>
              </a:lnSpc>
              <a:spcBef>
                <a:spcPts val="1199"/>
              </a:spcBef>
              <a:spcAft>
                <a:spcPts val="201"/>
              </a:spcAft>
            </a:pPr>
            <a:r>
              <a:rPr b="0" lang="fr-FR" sz="2000" spc="-1" strike="noStrike" u="sng">
                <a:solidFill>
                  <a:srgbClr val="0000ff"/>
                </a:solidFill>
                <a:uFillTx/>
                <a:latin typeface="Calibri"/>
                <a:ea typeface="DejaVu Sans"/>
              </a:rPr>
              <a:t>https://docs.djangoproject.com/fr/3.2/ref/templates/builtins/</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097280" y="758880"/>
            <a:ext cx="10054440" cy="356220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8000" spc="-43" strike="noStrike">
                <a:solidFill>
                  <a:srgbClr val="262626"/>
                </a:solidFill>
                <a:latin typeface="Calibri Light"/>
                <a:ea typeface="DejaVu Sans"/>
              </a:rPr>
              <a:t>I – Introduction à Django</a:t>
            </a:r>
            <a:endParaRPr b="0" lang="fr-FR" sz="8000" spc="-1" strike="noStrike">
              <a:latin typeface="Arial"/>
            </a:endParaRPr>
          </a:p>
        </p:txBody>
      </p:sp>
      <p:sp>
        <p:nvSpPr>
          <p:cNvPr id="139" name="CustomShape 2"/>
          <p:cNvSpPr/>
          <p:nvPr/>
        </p:nvSpPr>
        <p:spPr>
          <a:xfrm>
            <a:off x="1097280" y="4453200"/>
            <a:ext cx="10054440" cy="11390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- 5</a:t>
            </a:r>
            <a:endParaRPr b="0" lang="fr-FR" sz="4800" spc="-1" strike="noStrike">
              <a:latin typeface="Arial"/>
            </a:endParaRPr>
          </a:p>
        </p:txBody>
      </p:sp>
      <p:sp>
        <p:nvSpPr>
          <p:cNvPr id="184"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Une fois notre template créé, on va pouvoir le passer à une de nos vues.</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La fonction </a:t>
            </a:r>
            <a:r>
              <a:rPr b="1" lang="fr-FR" sz="2000" spc="-1" strike="noStrike">
                <a:solidFill>
                  <a:srgbClr val="404040"/>
                </a:solidFill>
                <a:latin typeface="Calibri"/>
                <a:ea typeface="DejaVu Sans"/>
              </a:rPr>
              <a:t>render</a:t>
            </a:r>
            <a:r>
              <a:rPr b="0" lang="fr-FR" sz="2000" spc="-1" strike="noStrike">
                <a:solidFill>
                  <a:srgbClr val="404040"/>
                </a:solidFill>
                <a:latin typeface="Calibri"/>
                <a:ea typeface="DejaVu Sans"/>
              </a:rPr>
              <a:t> va nous faciliter la tâche.</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Elle prend un objet </a:t>
            </a:r>
            <a:r>
              <a:rPr b="1" lang="fr-FR" sz="2000" spc="-1" strike="noStrike">
                <a:solidFill>
                  <a:srgbClr val="404040"/>
                </a:solidFill>
                <a:latin typeface="Calibri"/>
                <a:ea typeface="DejaVu Sans"/>
              </a:rPr>
              <a:t>request</a:t>
            </a:r>
            <a:r>
              <a:rPr b="0" lang="fr-FR" sz="2000" spc="-1" strike="noStrike">
                <a:solidFill>
                  <a:srgbClr val="404040"/>
                </a:solidFill>
                <a:latin typeface="Calibri"/>
                <a:ea typeface="DejaVu Sans"/>
              </a:rPr>
              <a:t> en premier paramètre, un </a:t>
            </a:r>
            <a:r>
              <a:rPr b="1" lang="fr-FR" sz="2000" spc="-1" strike="noStrike">
                <a:solidFill>
                  <a:srgbClr val="404040"/>
                </a:solidFill>
                <a:latin typeface="Calibri"/>
                <a:ea typeface="DejaVu Sans"/>
              </a:rPr>
              <a:t>template</a:t>
            </a:r>
            <a:r>
              <a:rPr b="0" lang="fr-FR" sz="2000" spc="-1" strike="noStrike">
                <a:solidFill>
                  <a:srgbClr val="404040"/>
                </a:solidFill>
                <a:latin typeface="Calibri"/>
                <a:ea typeface="DejaVu Sans"/>
              </a:rPr>
              <a:t> en second paramètre et, optionnellement, une liste de type </a:t>
            </a:r>
            <a:r>
              <a:rPr b="1" lang="fr-FR" sz="2000" spc="-1" strike="noStrike">
                <a:solidFill>
                  <a:srgbClr val="404040"/>
                </a:solidFill>
                <a:latin typeface="Calibri"/>
                <a:ea typeface="DejaVu Sans"/>
              </a:rPr>
              <a:t>dictionary</a:t>
            </a:r>
            <a:r>
              <a:rPr b="0" lang="fr-FR" sz="2000" spc="-1" strike="noStrike">
                <a:solidFill>
                  <a:srgbClr val="404040"/>
                </a:solidFill>
                <a:latin typeface="Calibri"/>
                <a:ea typeface="DejaVu Sans"/>
              </a:rPr>
              <a:t> en troisième paramètre qui contient les variables traitées dans le template. Elle retourne un objet </a:t>
            </a:r>
            <a:r>
              <a:rPr b="1" lang="fr-FR" sz="2000" spc="-1" strike="noStrike">
                <a:solidFill>
                  <a:srgbClr val="404040"/>
                </a:solidFill>
                <a:latin typeface="Calibri"/>
                <a:ea typeface="DejaVu Sans"/>
              </a:rPr>
              <a:t>HttpResponse</a:t>
            </a:r>
            <a:r>
              <a:rPr b="0" lang="fr-FR" sz="2000" spc="-1" strike="noStrike">
                <a:solidFill>
                  <a:srgbClr val="404040"/>
                </a:solidFill>
                <a:latin typeface="Calibri"/>
                <a:ea typeface="DejaVu Sans"/>
              </a:rPr>
              <a:t>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render(request, template, context)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Les templates  - 6</a:t>
            </a:r>
            <a:endParaRPr b="0" lang="fr-FR" sz="4800" spc="-1" strike="noStrike">
              <a:latin typeface="Arial"/>
            </a:endParaRPr>
          </a:p>
        </p:txBody>
      </p:sp>
      <p:sp>
        <p:nvSpPr>
          <p:cNvPr id="186"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Exemple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p:txBody>
      </p:sp>
      <p:pic>
        <p:nvPicPr>
          <p:cNvPr id="187" name="" descr=""/>
          <p:cNvPicPr/>
          <p:nvPr/>
        </p:nvPicPr>
        <p:blipFill>
          <a:blip r:embed="rId1"/>
          <a:stretch/>
        </p:blipFill>
        <p:spPr>
          <a:xfrm>
            <a:off x="2939040" y="2948400"/>
            <a:ext cx="6379200" cy="987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Aller plus loin</a:t>
            </a:r>
            <a:endParaRPr b="0" lang="fr-FR" sz="4800" spc="-1" strike="noStrike">
              <a:latin typeface="Arial"/>
            </a:endParaRPr>
          </a:p>
        </p:txBody>
      </p:sp>
      <p:sp>
        <p:nvSpPr>
          <p:cNvPr id="189"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gn="just">
              <a:lnSpc>
                <a:spcPct val="100000"/>
              </a:lnSpc>
              <a:spcBef>
                <a:spcPts val="1199"/>
              </a:spcBef>
              <a:spcAft>
                <a:spcPts val="201"/>
              </a:spcAft>
            </a:pPr>
            <a:endParaRPr b="0" lang="fr-FR" sz="18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Django permet de faire beaucoup plus que ce que je vous ai présenté.</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Mais j’espère que cela vous aura donné un petit aperçu de ses nombreuses possibilités.</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N’hésitez pas à consulter la documentation officielle pour aller plus loin.</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097280" y="758880"/>
            <a:ext cx="10054440" cy="356220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8000" spc="-43" strike="noStrike">
                <a:solidFill>
                  <a:srgbClr val="262626"/>
                </a:solidFill>
                <a:latin typeface="Calibri Light"/>
                <a:ea typeface="DejaVu Sans"/>
              </a:rPr>
              <a:t>II – TP : Pokédex</a:t>
            </a:r>
            <a:endParaRPr b="0" lang="fr-FR" sz="8000" spc="-1" strike="noStrike">
              <a:latin typeface="Arial"/>
            </a:endParaRPr>
          </a:p>
        </p:txBody>
      </p:sp>
      <p:sp>
        <p:nvSpPr>
          <p:cNvPr id="191" name="CustomShape 2"/>
          <p:cNvSpPr/>
          <p:nvPr/>
        </p:nvSpPr>
        <p:spPr>
          <a:xfrm>
            <a:off x="1097280" y="4453200"/>
            <a:ext cx="10054440" cy="11390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Réaliser un pokédex</a:t>
            </a:r>
            <a:endParaRPr b="0" lang="fr-FR" sz="4800" spc="-1" strike="noStrike">
              <a:latin typeface="Arial"/>
            </a:endParaRPr>
          </a:p>
        </p:txBody>
      </p:sp>
      <p:sp>
        <p:nvSpPr>
          <p:cNvPr id="193"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gn="just">
              <a:lnSpc>
                <a:spcPct val="100000"/>
              </a:lnSpc>
              <a:spcBef>
                <a:spcPts val="1199"/>
              </a:spcBef>
              <a:spcAft>
                <a:spcPts val="201"/>
              </a:spcAft>
            </a:pPr>
            <a:endParaRPr b="0" lang="fr-FR" sz="18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Je vous propose de créer un pokédex avec Django.</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Il devra permettre de lister les pokémons et de donner un aperçu détaillé de chacun d’entre eux avec quelques caractéristiques. Des images seront les bienvenues.</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Vous vous baserez sur l’API suivante afin de remplir votre pokédex :</a:t>
            </a:r>
            <a:endParaRPr b="0" lang="fr-FR" sz="2000" spc="-1" strike="noStrike">
              <a:latin typeface="Arial"/>
            </a:endParaRPr>
          </a:p>
          <a:p>
            <a:pPr lvl="2" marL="648000" indent="-215280" algn="just">
              <a:lnSpc>
                <a:spcPct val="100000"/>
              </a:lnSpc>
              <a:spcBef>
                <a:spcPts val="1199"/>
              </a:spcBef>
              <a:spcAft>
                <a:spcPts val="201"/>
              </a:spcAft>
              <a:buClr>
                <a:srgbClr val="000000"/>
              </a:buClr>
              <a:buSzPct val="45000"/>
              <a:buFont typeface="Wingdings" charset="2"/>
              <a:buChar char=""/>
            </a:pPr>
            <a:r>
              <a:rPr b="0" lang="fr-FR" sz="2000" spc="-1" strike="noStrike" u="sng">
                <a:solidFill>
                  <a:srgbClr val="0000ff"/>
                </a:solidFill>
                <a:uFillTx/>
                <a:latin typeface="Calibri"/>
                <a:ea typeface="DejaVu Sans"/>
                <a:hlinkClick r:id="rId1"/>
              </a:rPr>
              <a:t>https://pokeapi.co</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Qu’est-ce que Django ?</a:t>
            </a:r>
            <a:endParaRPr b="0" lang="fr-FR" sz="4800" spc="-1" strike="noStrike">
              <a:latin typeface="Arial"/>
            </a:endParaRPr>
          </a:p>
        </p:txBody>
      </p:sp>
      <p:sp>
        <p:nvSpPr>
          <p:cNvPr id="141"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Il s’agit d’un framework web haut niveau pour Python.</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Développé en 2005.</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Permet le développement rapidement des applications sécurisées, scalables et propres.</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Aujourd’hui il s’agit d’un projet open source utilisé par des entreprises tel que la </a:t>
            </a:r>
            <a:r>
              <a:rPr b="1" lang="fr-FR" sz="2000" spc="-1" strike="noStrike">
                <a:solidFill>
                  <a:srgbClr val="404040"/>
                </a:solidFill>
                <a:latin typeface="Calibri"/>
                <a:ea typeface="DejaVu Sans"/>
              </a:rPr>
              <a:t>NASA</a:t>
            </a:r>
            <a:r>
              <a:rPr b="0" lang="fr-FR" sz="2000" spc="-1" strike="noStrike">
                <a:solidFill>
                  <a:srgbClr val="404040"/>
                </a:solidFill>
                <a:latin typeface="Calibri"/>
                <a:ea typeface="DejaVu Sans"/>
              </a:rPr>
              <a:t>, </a:t>
            </a:r>
            <a:r>
              <a:rPr b="1" lang="fr-FR" sz="2000" spc="-1" strike="noStrike">
                <a:solidFill>
                  <a:srgbClr val="404040"/>
                </a:solidFill>
                <a:latin typeface="Calibri"/>
                <a:ea typeface="DejaVu Sans"/>
              </a:rPr>
              <a:t>Instagram</a:t>
            </a:r>
            <a:r>
              <a:rPr b="0" lang="fr-FR" sz="2000" spc="-1" strike="noStrike">
                <a:solidFill>
                  <a:srgbClr val="404040"/>
                </a:solidFill>
                <a:latin typeface="Calibri"/>
                <a:ea typeface="DejaVu Sans"/>
              </a:rPr>
              <a:t> et </a:t>
            </a:r>
            <a:r>
              <a:rPr b="1" lang="fr-FR" sz="2000" spc="-1" strike="noStrike">
                <a:solidFill>
                  <a:srgbClr val="404040"/>
                </a:solidFill>
                <a:latin typeface="Calibri"/>
                <a:ea typeface="DejaVu Sans"/>
              </a:rPr>
              <a:t>Pinterest</a:t>
            </a:r>
            <a:r>
              <a:rPr b="0" lang="fr-FR" sz="2000" spc="-1" strike="noStrike">
                <a:solidFill>
                  <a:srgbClr val="404040"/>
                </a:solidFill>
                <a:latin typeface="Calibri"/>
                <a:ea typeface="DejaVu Sans"/>
              </a:rPr>
              <a: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42" name="" descr=""/>
          <p:cNvPicPr/>
          <p:nvPr/>
        </p:nvPicPr>
        <p:blipFill>
          <a:blip r:embed="rId1"/>
          <a:stretch/>
        </p:blipFill>
        <p:spPr>
          <a:xfrm>
            <a:off x="7344000" y="1944000"/>
            <a:ext cx="3690720" cy="2074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Le modèle MVT</a:t>
            </a:r>
            <a:endParaRPr b="0" lang="fr-FR" sz="4800" spc="-1" strike="noStrike">
              <a:latin typeface="Arial"/>
            </a:endParaRPr>
          </a:p>
        </p:txBody>
      </p:sp>
      <p:sp>
        <p:nvSpPr>
          <p:cNvPr id="144"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Django est basé sur un desgin pattern un peu différent du MVC : le </a:t>
            </a:r>
            <a:r>
              <a:rPr b="1" lang="fr-FR" sz="2000" spc="-1" strike="noStrike">
                <a:solidFill>
                  <a:srgbClr val="404040"/>
                </a:solidFill>
                <a:latin typeface="Calibri"/>
                <a:ea typeface="DejaVu Sans"/>
              </a:rPr>
              <a:t>MVT</a:t>
            </a:r>
            <a:r>
              <a:rPr b="0" lang="fr-FR" sz="2000" spc="-1" strike="noStrike">
                <a:solidFill>
                  <a:srgbClr val="404040"/>
                </a:solidFill>
                <a:latin typeface="Calibri"/>
                <a:ea typeface="DejaVu Sans"/>
              </a:rPr>
              <a:t> pour </a:t>
            </a:r>
            <a:r>
              <a:rPr b="1" lang="fr-FR" sz="2000" spc="-1" strike="noStrike">
                <a:solidFill>
                  <a:srgbClr val="404040"/>
                </a:solidFill>
                <a:latin typeface="Calibri"/>
                <a:ea typeface="DejaVu Sans"/>
              </a:rPr>
              <a:t>Model-View-Template</a:t>
            </a:r>
            <a:r>
              <a:rPr b="0" lang="fr-FR" sz="2000" spc="-1" strike="noStrike">
                <a:solidFill>
                  <a:srgbClr val="404040"/>
                </a:solidFill>
                <a:latin typeface="Calibri"/>
                <a:ea typeface="DejaVu Sans"/>
              </a:rPr>
              <a:t>.</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Django se charge de gérer le contrôleur et nous nous occupons des vues, des modèles et des templates.</a:t>
            </a:r>
            <a:endParaRPr b="0" lang="fr-FR" sz="2000" spc="-1" strike="noStrike">
              <a:latin typeface="Arial"/>
            </a:endParaRPr>
          </a:p>
        </p:txBody>
      </p:sp>
      <p:pic>
        <p:nvPicPr>
          <p:cNvPr id="145" name="" descr=""/>
          <p:cNvPicPr/>
          <p:nvPr/>
        </p:nvPicPr>
        <p:blipFill>
          <a:blip r:embed="rId1"/>
          <a:stretch/>
        </p:blipFill>
        <p:spPr>
          <a:xfrm>
            <a:off x="3096000" y="3652200"/>
            <a:ext cx="5613120" cy="2511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Installer Django</a:t>
            </a:r>
            <a:endParaRPr b="0" lang="fr-FR" sz="4800" spc="-1" strike="noStrike">
              <a:latin typeface="Arial"/>
            </a:endParaRPr>
          </a:p>
        </p:txBody>
      </p:sp>
      <p:sp>
        <p:nvSpPr>
          <p:cNvPr id="147"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gn="just">
              <a:lnSpc>
                <a:spcPct val="100000"/>
              </a:lnSpc>
              <a:spcBef>
                <a:spcPts val="1199"/>
              </a:spcBef>
              <a:spcAft>
                <a:spcPts val="201"/>
              </a:spcAft>
            </a:pPr>
            <a:endParaRPr b="0" lang="fr-FR" sz="18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Pour installer simplement Django, exécuter la commande suivante dans un terminal :</a:t>
            </a:r>
            <a:endParaRPr b="0" lang="fr-FR" sz="2000" spc="-1" strike="noStrike">
              <a:latin typeface="Arial"/>
            </a:endParaRPr>
          </a:p>
          <a:p>
            <a:pPr lvl="1" marL="432000" indent="-214200" algn="just">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pip install Django</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Une fois cela effectué, vous pouvez créer un projet Django avec la commande qui suit :</a:t>
            </a:r>
            <a:endParaRPr b="0" lang="fr-FR" sz="2000" spc="-1" strike="noStrike">
              <a:latin typeface="Arial"/>
            </a:endParaRPr>
          </a:p>
          <a:p>
            <a:pPr lvl="1" marL="432000" indent="-214200" algn="just">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django-admin  startproject  [PROJECT_NAME]</a:t>
            </a:r>
            <a:endParaRPr b="0" lang="fr-FR" sz="2000" spc="-1" strike="noStrike">
              <a:latin typeface="Arial"/>
            </a:endParaRPr>
          </a:p>
          <a:p>
            <a:pPr algn="just">
              <a:lnSpc>
                <a:spcPct val="100000"/>
              </a:lnSpc>
              <a:spcBef>
                <a:spcPts val="1199"/>
              </a:spcBef>
              <a:spcAft>
                <a:spcPts val="201"/>
              </a:spcAft>
            </a:pPr>
            <a:endParaRPr b="0" lang="fr-FR" sz="2000" spc="-1" strike="noStrike">
              <a:latin typeface="Arial"/>
            </a:endParaRPr>
          </a:p>
          <a:p>
            <a:pPr marL="91440" indent="-88560" algn="just">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Ensuite il sera peut-être nécessaire d’aller dans les </a:t>
            </a:r>
            <a:r>
              <a:rPr b="0" i="1" lang="fr-FR" sz="2000" spc="-1" strike="noStrike">
                <a:solidFill>
                  <a:srgbClr val="404040"/>
                </a:solidFill>
                <a:latin typeface="Calibri"/>
                <a:ea typeface="DejaVu Sans"/>
              </a:rPr>
              <a:t>settings</a:t>
            </a:r>
            <a:r>
              <a:rPr b="0" lang="fr-FR" sz="2000" spc="-1" strike="noStrike">
                <a:solidFill>
                  <a:srgbClr val="404040"/>
                </a:solidFill>
                <a:latin typeface="Calibri"/>
                <a:ea typeface="DejaVu Sans"/>
              </a:rPr>
              <a:t> de votre projet pour installer le package Django.</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La structure du projet</a:t>
            </a:r>
            <a:endParaRPr b="0" lang="fr-FR" sz="4800" spc="-1" strike="noStrike">
              <a:latin typeface="Arial"/>
            </a:endParaRPr>
          </a:p>
        </p:txBody>
      </p:sp>
      <p:sp>
        <p:nvSpPr>
          <p:cNvPr id="149"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 fichier </a:t>
            </a:r>
            <a:r>
              <a:rPr b="1" lang="fr-FR" sz="2000" spc="-1" strike="noStrike">
                <a:solidFill>
                  <a:srgbClr val="404040"/>
                </a:solidFill>
                <a:latin typeface="Calibri"/>
                <a:ea typeface="DejaVu Sans"/>
              </a:rPr>
              <a:t>manage.py</a:t>
            </a:r>
            <a:r>
              <a:rPr b="0" lang="fr-FR" sz="2000" spc="-1" strike="noStrike">
                <a:solidFill>
                  <a:srgbClr val="404040"/>
                </a:solidFill>
                <a:latin typeface="Calibri"/>
                <a:ea typeface="DejaVu Sans"/>
              </a:rPr>
              <a:t> vous permet d’administrer votre projet Django en ligne de commande.</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Le répertoire «</a:t>
            </a:r>
            <a:r>
              <a:rPr b="1" lang="fr-FR" sz="2000" spc="-1" strike="noStrike">
                <a:solidFill>
                  <a:srgbClr val="404040"/>
                </a:solidFill>
                <a:latin typeface="Calibri"/>
                <a:ea typeface="DejaVu Sans"/>
              </a:rPr>
              <a:t> projectname </a:t>
            </a:r>
            <a:r>
              <a:rPr b="0" lang="fr-FR" sz="2000" spc="-1" strike="noStrike">
                <a:solidFill>
                  <a:srgbClr val="404040"/>
                </a:solidFill>
                <a:latin typeface="Calibri"/>
                <a:ea typeface="DejaVu Sans"/>
              </a:rPr>
              <a:t>» est le package de votre projet, il contient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__init__.py</a:t>
            </a:r>
            <a:r>
              <a:rPr b="0" lang="fr-FR" sz="2000" spc="-1" strike="noStrike">
                <a:solidFill>
                  <a:srgbClr val="404040"/>
                </a:solidFill>
                <a:latin typeface="Calibri"/>
                <a:ea typeface="DejaVu Sans"/>
              </a:rPr>
              <a:t> : permet à Python de traiter notre dossier comme un package,</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settings.py</a:t>
            </a:r>
            <a:r>
              <a:rPr b="0" lang="fr-FR" sz="2000" spc="-1" strike="noStrike">
                <a:solidFill>
                  <a:srgbClr val="404040"/>
                </a:solidFill>
                <a:latin typeface="Calibri"/>
                <a:ea typeface="DejaVu Sans"/>
              </a:rPr>
              <a:t> : le fichier de configuration du projet,</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urls.py</a:t>
            </a:r>
            <a:r>
              <a:rPr b="0" lang="fr-FR" sz="2000" spc="-1" strike="noStrike">
                <a:solidFill>
                  <a:srgbClr val="404040"/>
                </a:solidFill>
                <a:latin typeface="Calibri"/>
                <a:ea typeface="DejaVu Sans"/>
              </a:rPr>
              <a:t> : fichier qui nous permet de gérer les urls de notre projet,</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wsgi.py</a:t>
            </a:r>
            <a:r>
              <a:rPr b="0" lang="fr-FR" sz="2000" spc="-1" strike="noStrike">
                <a:solidFill>
                  <a:srgbClr val="404040"/>
                </a:solidFill>
                <a:latin typeface="Calibri"/>
                <a:ea typeface="DejaVu Sans"/>
              </a:rPr>
              <a:t> : fichier utile si vous devez déployer votre projet via une Web Server Gateway Interface.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Lancer notre projet</a:t>
            </a:r>
            <a:endParaRPr b="0" lang="fr-FR" sz="4800" spc="-1" strike="noStrike">
              <a:latin typeface="Arial"/>
            </a:endParaRPr>
          </a:p>
        </p:txBody>
      </p:sp>
      <p:sp>
        <p:nvSpPr>
          <p:cNvPr id="151"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On va pouvoir lancer notre projet via la commande suivante, l’adresse IP et le port sont optionnels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Python  manage.py  runserver  [ADRESSE_IP:PORT]</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Ensuite vous pouvez y accéder à l’adresse suivante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u="sng">
                <a:solidFill>
                  <a:srgbClr val="0000ff"/>
                </a:solidFill>
                <a:uFillTx/>
                <a:latin typeface="Calibri"/>
                <a:ea typeface="DejaVu Sans"/>
                <a:hlinkClick r:id="rId1"/>
              </a:rPr>
              <a:t>http://127.0.0.1:8000/</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Cela nous permet de lancer le serveur de développement de Django.</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Créer une application</a:t>
            </a:r>
            <a:endParaRPr b="0" lang="fr-FR" sz="4800" spc="-1" strike="noStrike">
              <a:latin typeface="Arial"/>
            </a:endParaRPr>
          </a:p>
        </p:txBody>
      </p:sp>
      <p:sp>
        <p:nvSpPr>
          <p:cNvPr id="153"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Chaque </a:t>
            </a:r>
            <a:r>
              <a:rPr b="1" lang="fr-FR" sz="2000" spc="-1" strike="noStrike">
                <a:solidFill>
                  <a:srgbClr val="404040"/>
                </a:solidFill>
                <a:latin typeface="Calibri"/>
                <a:ea typeface="DejaVu Sans"/>
              </a:rPr>
              <a:t>projet</a:t>
            </a:r>
            <a:r>
              <a:rPr b="0" lang="fr-FR" sz="2000" spc="-1" strike="noStrike">
                <a:solidFill>
                  <a:srgbClr val="404040"/>
                </a:solidFill>
                <a:latin typeface="Calibri"/>
                <a:ea typeface="DejaVu Sans"/>
              </a:rPr>
              <a:t> est constitué de plusieurs </a:t>
            </a:r>
            <a:r>
              <a:rPr b="1" lang="fr-FR" sz="2000" spc="-1" strike="noStrike">
                <a:solidFill>
                  <a:srgbClr val="404040"/>
                </a:solidFill>
                <a:latin typeface="Calibri"/>
                <a:ea typeface="DejaVu Sans"/>
              </a:rPr>
              <a:t>applications</a:t>
            </a:r>
            <a:r>
              <a:rPr b="0" lang="fr-FR" sz="2000" spc="-1" strike="noStrike">
                <a:solidFill>
                  <a:srgbClr val="404040"/>
                </a:solidFill>
                <a:latin typeface="Calibri"/>
                <a:ea typeface="DejaVu Sans"/>
              </a:rPr>
              <a:t> qui représentent des modules de notre projet : galerie photos, formulaire de contact, un blog, etc.</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Chaque </a:t>
            </a:r>
            <a:r>
              <a:rPr b="1" lang="fr-FR" sz="2000" spc="-1" strike="noStrike">
                <a:solidFill>
                  <a:srgbClr val="404040"/>
                </a:solidFill>
                <a:latin typeface="Calibri"/>
                <a:ea typeface="DejaVu Sans"/>
              </a:rPr>
              <a:t>application</a:t>
            </a:r>
            <a:r>
              <a:rPr b="0" lang="fr-FR" sz="2000" spc="-1" strike="noStrike">
                <a:solidFill>
                  <a:srgbClr val="404040"/>
                </a:solidFill>
                <a:latin typeface="Calibri"/>
                <a:ea typeface="DejaVu Sans"/>
              </a:rPr>
              <a:t> est un </a:t>
            </a:r>
            <a:r>
              <a:rPr b="1" lang="fr-FR" sz="2000" spc="-1" strike="noStrike">
                <a:solidFill>
                  <a:srgbClr val="404040"/>
                </a:solidFill>
                <a:latin typeface="Calibri"/>
                <a:ea typeface="DejaVu Sans"/>
              </a:rPr>
              <a:t>paquet Python</a:t>
            </a:r>
            <a:r>
              <a:rPr b="0" lang="fr-FR" sz="2000" spc="-1" strike="noStrike">
                <a:solidFill>
                  <a:srgbClr val="404040"/>
                </a:solidFill>
                <a:latin typeface="Calibri"/>
                <a:ea typeface="DejaVu Sans"/>
              </a:rPr>
              <a:t> remplissant un objectif et pouvant être utilisée dans différents projets.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Pour créer une application : </a:t>
            </a:r>
            <a:r>
              <a:rPr b="1" lang="fr-FR" sz="2000" spc="-1" strike="noStrike">
                <a:solidFill>
                  <a:srgbClr val="404040"/>
                </a:solidFill>
                <a:latin typeface="Calibri"/>
                <a:ea typeface="DejaVu Sans"/>
              </a:rPr>
              <a:t>python manage.py startapp myapp</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Ensuite il faut ajouter dans la liste </a:t>
            </a:r>
            <a:r>
              <a:rPr b="1" lang="fr-FR" sz="2000" spc="-1" strike="noStrike">
                <a:solidFill>
                  <a:srgbClr val="404040"/>
                </a:solidFill>
                <a:latin typeface="Calibri"/>
                <a:ea typeface="DejaVu Sans"/>
              </a:rPr>
              <a:t>INSTALLED_APPS</a:t>
            </a:r>
            <a:r>
              <a:rPr b="0" lang="fr-FR" sz="2000" spc="-1" strike="noStrike">
                <a:solidFill>
                  <a:srgbClr val="404040"/>
                </a:solidFill>
                <a:latin typeface="Calibri"/>
                <a:ea typeface="DejaVu Sans"/>
              </a:rPr>
              <a:t> du fichier </a:t>
            </a:r>
            <a:r>
              <a:rPr b="1" lang="fr-FR" sz="2000" spc="-1" strike="noStrike">
                <a:solidFill>
                  <a:srgbClr val="404040"/>
                </a:solidFill>
                <a:latin typeface="Calibri"/>
                <a:ea typeface="DejaVu Sans"/>
              </a:rPr>
              <a:t>settings.py</a:t>
            </a:r>
            <a:r>
              <a:rPr b="0" lang="fr-FR" sz="2000" spc="-1" strike="noStrike">
                <a:solidFill>
                  <a:srgbClr val="404040"/>
                </a:solidFill>
                <a:latin typeface="Calibri"/>
                <a:ea typeface="DejaVu Sans"/>
              </a:rPr>
              <a:t> la ligne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a:solidFill>
                  <a:srgbClr val="404040"/>
                </a:solidFill>
                <a:latin typeface="Calibri"/>
                <a:ea typeface="DejaVu Sans"/>
              </a:rPr>
              <a:t>‘</a:t>
            </a:r>
            <a:r>
              <a:rPr b="1" lang="fr-FR" sz="2000" spc="-1" strike="noStrike">
                <a:solidFill>
                  <a:srgbClr val="404040"/>
                </a:solidFill>
                <a:latin typeface="Calibri"/>
                <a:ea typeface="DejaVu Sans"/>
              </a:rPr>
              <a:t>myapp.apps.MyappConfig’,</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97280" y="286560"/>
            <a:ext cx="10054440" cy="1446840"/>
          </a:xfrm>
          <a:prstGeom prst="rect">
            <a:avLst/>
          </a:prstGeom>
          <a:noFill/>
          <a:ln w="0">
            <a:noFill/>
          </a:ln>
        </p:spPr>
        <p:style>
          <a:lnRef idx="0"/>
          <a:fillRef idx="0"/>
          <a:effectRef idx="0"/>
          <a:fontRef idx="minor"/>
        </p:style>
        <p:txBody>
          <a:bodyPr lIns="90000" rIns="90000" tIns="45000" bIns="45000" anchor="b">
            <a:noAutofit/>
          </a:bodyPr>
          <a:p>
            <a:pPr>
              <a:lnSpc>
                <a:spcPct val="85000"/>
              </a:lnSpc>
            </a:pPr>
            <a:r>
              <a:rPr b="0" lang="fr-FR" sz="4800" spc="-43" strike="noStrike">
                <a:solidFill>
                  <a:srgbClr val="404040"/>
                </a:solidFill>
                <a:latin typeface="Calibri Light"/>
                <a:ea typeface="DejaVu Sans"/>
              </a:rPr>
              <a:t>Administrer un projet</a:t>
            </a:r>
            <a:endParaRPr b="0" lang="fr-FR" sz="4800" spc="-1" strike="noStrike">
              <a:latin typeface="Arial"/>
            </a:endParaRPr>
          </a:p>
        </p:txBody>
      </p:sp>
      <p:sp>
        <p:nvSpPr>
          <p:cNvPr id="155" name="CustomShape 2"/>
          <p:cNvSpPr/>
          <p:nvPr/>
        </p:nvSpPr>
        <p:spPr>
          <a:xfrm>
            <a:off x="1097280" y="1845720"/>
            <a:ext cx="10054440" cy="4019400"/>
          </a:xfrm>
          <a:prstGeom prst="rect">
            <a:avLst/>
          </a:prstGeom>
          <a:noFill/>
          <a:ln w="0">
            <a:noFill/>
          </a:ln>
        </p:spPr>
        <p:style>
          <a:lnRef idx="0"/>
          <a:fillRef idx="0"/>
          <a:effectRef idx="0"/>
          <a:fontRef idx="minor"/>
        </p:style>
        <p:txBody>
          <a:bodyPr lIns="0" rIns="0" tIns="45000" bIns="45000" anchor="t">
            <a:noAutofit/>
          </a:bodyPr>
          <a:p>
            <a:pPr>
              <a:lnSpc>
                <a:spcPct val="100000"/>
              </a:lnSpc>
              <a:spcBef>
                <a:spcPts val="1199"/>
              </a:spcBef>
              <a:spcAft>
                <a:spcPts val="201"/>
              </a:spcAft>
            </a:pPr>
            <a:endParaRPr b="0" lang="fr-FR" sz="18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Django nous permet d’utiliser une interface d’administration dans notre projet. Pour cela nous allons devoir la configurer :</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1" lang="fr-FR" sz="2000" spc="-1" strike="noStrike">
                <a:solidFill>
                  <a:srgbClr val="404040"/>
                </a:solidFill>
                <a:latin typeface="Calibri"/>
                <a:ea typeface="DejaVu Sans"/>
              </a:rPr>
              <a:t>python  manage.py  migrate</a:t>
            </a:r>
            <a:r>
              <a:rPr b="0" lang="fr-FR" sz="2000" spc="-1" strike="noStrike">
                <a:solidFill>
                  <a:srgbClr val="404040"/>
                </a:solidFill>
                <a:latin typeface="Calibri"/>
                <a:ea typeface="DejaVu Sans"/>
              </a:rPr>
              <a:t> nous permet d’initialiser la base de données.</a:t>
            </a: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1" lang="fr-FR" sz="2000" spc="-1" strike="noStrike">
                <a:solidFill>
                  <a:srgbClr val="404040"/>
                </a:solidFill>
                <a:latin typeface="Calibri"/>
                <a:ea typeface="DejaVu Sans"/>
              </a:rPr>
              <a:t>Python  manage.py  createsuperuser</a:t>
            </a:r>
            <a:r>
              <a:rPr b="0" lang="fr-FR" sz="2000" spc="-1" strike="noStrike">
                <a:solidFill>
                  <a:srgbClr val="404040"/>
                </a:solidFill>
                <a:latin typeface="Calibri"/>
                <a:ea typeface="DejaVu Sans"/>
              </a:rPr>
              <a:t> nous permet de créer un compte superuser.</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a:p>
            <a:pPr marL="91440" indent="-88560">
              <a:lnSpc>
                <a:spcPct val="100000"/>
              </a:lnSpc>
              <a:spcBef>
                <a:spcPts val="1199"/>
              </a:spcBef>
              <a:spcAft>
                <a:spcPts val="201"/>
              </a:spcAft>
              <a:buClr>
                <a:srgbClr val="1cade4"/>
              </a:buClr>
              <a:buFont typeface="Arial"/>
              <a:buChar char="•"/>
            </a:pPr>
            <a:r>
              <a:rPr b="0" lang="fr-FR" sz="2000" spc="-1" strike="noStrike">
                <a:solidFill>
                  <a:srgbClr val="404040"/>
                </a:solidFill>
                <a:latin typeface="Calibri"/>
                <a:ea typeface="DejaVu Sans"/>
              </a:rPr>
              <a:t> </a:t>
            </a:r>
            <a:r>
              <a:rPr b="0" lang="fr-FR" sz="2000" spc="-1" strike="noStrike">
                <a:solidFill>
                  <a:srgbClr val="404040"/>
                </a:solidFill>
                <a:latin typeface="Calibri"/>
                <a:ea typeface="DejaVu Sans"/>
              </a:rPr>
              <a:t>Ensuite lancez le serveur et allez sur l’interface d’administration à l’adresse :</a:t>
            </a:r>
            <a:endParaRPr b="0" lang="fr-FR" sz="2000" spc="-1" strike="noStrike">
              <a:latin typeface="Arial"/>
            </a:endParaRPr>
          </a:p>
          <a:p>
            <a:pPr lvl="1" marL="432000" indent="-214200">
              <a:lnSpc>
                <a:spcPct val="100000"/>
              </a:lnSpc>
              <a:spcBef>
                <a:spcPts val="1199"/>
              </a:spcBef>
              <a:spcAft>
                <a:spcPts val="201"/>
              </a:spcAft>
              <a:buClr>
                <a:srgbClr val="000000"/>
              </a:buClr>
              <a:buSzPct val="45000"/>
              <a:buFont typeface="Wingdings" charset="2"/>
              <a:buChar char=""/>
            </a:pPr>
            <a:r>
              <a:rPr b="1" lang="fr-FR" sz="2000" spc="-1" strike="noStrike" u="sng">
                <a:solidFill>
                  <a:srgbClr val="0000ff"/>
                </a:solidFill>
                <a:uFillTx/>
                <a:latin typeface="Calibri"/>
                <a:ea typeface="DejaVu Sans"/>
                <a:hlinkClick r:id="rId1"/>
              </a:rPr>
              <a:t>http://127.0.0.1:8000/</a:t>
            </a:r>
            <a:r>
              <a:rPr b="1" lang="fr-FR" sz="2000" spc="-1" strike="noStrike">
                <a:solidFill>
                  <a:srgbClr val="404040"/>
                </a:solidFill>
                <a:latin typeface="Calibri"/>
                <a:ea typeface="DejaVu Sans"/>
              </a:rPr>
              <a:t>admin/</a:t>
            </a:r>
            <a:endParaRPr b="0" lang="fr-FR" sz="2000" spc="-1" strike="noStrike">
              <a:latin typeface="Arial"/>
            </a:endParaRPr>
          </a:p>
          <a:p>
            <a:pPr>
              <a:lnSpc>
                <a:spcPct val="10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6701</TotalTime>
  <Application>LibreOffice/7.2.4.1$Windows_X86_64 LibreOffice_project/27d75539669ac387bb498e35313b970b7fe9c4f9</Application>
  <AppVersion>15.0000</AppVersion>
  <Words>2153</Words>
  <Paragraphs>339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2018-04-19T12:26:45Z</dcterms:created>
  <dc:creator>PC</dc:creator>
  <dc:description/>
  <dc:language>fr-FR</dc:language>
  <cp:lastModifiedBy/>
  <dcterms:modified xsi:type="dcterms:W3CDTF">2023-12-05T12:02:17Z</dcterms:modified>
  <cp:revision>656</cp:revision>
  <dc:subject/>
  <dc:title>Formation Ionic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38</vt:i4>
  </property>
  <property fmtid="{D5CDD505-2E9C-101B-9397-08002B2CF9AE}" pid="7" name="PresentationFormat">
    <vt:lpwstr>Grand écran</vt:lpwstr>
  </property>
  <property fmtid="{D5CDD505-2E9C-101B-9397-08002B2CF9AE}" pid="8" name="ScaleCrop">
    <vt:bool>0</vt:bool>
  </property>
  <property fmtid="{D5CDD505-2E9C-101B-9397-08002B2CF9AE}" pid="9" name="ShareDoc">
    <vt:bool>0</vt:bool>
  </property>
  <property fmtid="{D5CDD505-2E9C-101B-9397-08002B2CF9AE}" pid="10" name="Slides">
    <vt:i4>45</vt:i4>
  </property>
</Properties>
</file>