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5" r:id="rId2"/>
    <p:sldId id="257" r:id="rId3"/>
    <p:sldId id="259" r:id="rId4"/>
    <p:sldId id="261" r:id="rId5"/>
    <p:sldId id="256" r:id="rId6"/>
    <p:sldId id="262" r:id="rId7"/>
    <p:sldId id="263" r:id="rId8"/>
    <p:sldId id="272" r:id="rId9"/>
    <p:sldId id="273" r:id="rId10"/>
    <p:sldId id="274" r:id="rId11"/>
    <p:sldId id="300" r:id="rId12"/>
    <p:sldId id="314" r:id="rId13"/>
    <p:sldId id="264" r:id="rId14"/>
    <p:sldId id="270" r:id="rId15"/>
    <p:sldId id="271" r:id="rId16"/>
    <p:sldId id="268" r:id="rId17"/>
    <p:sldId id="266" r:id="rId18"/>
    <p:sldId id="258" r:id="rId19"/>
    <p:sldId id="281" r:id="rId20"/>
    <p:sldId id="309" r:id="rId21"/>
    <p:sldId id="310" r:id="rId22"/>
    <p:sldId id="308" r:id="rId23"/>
    <p:sldId id="313" r:id="rId24"/>
    <p:sldId id="293" r:id="rId25"/>
    <p:sldId id="282" r:id="rId26"/>
    <p:sldId id="294" r:id="rId27"/>
    <p:sldId id="283" r:id="rId28"/>
    <p:sldId id="297" r:id="rId29"/>
    <p:sldId id="295" r:id="rId30"/>
    <p:sldId id="285" r:id="rId31"/>
    <p:sldId id="287" r:id="rId32"/>
    <p:sldId id="298" r:id="rId33"/>
    <p:sldId id="304" r:id="rId34"/>
    <p:sldId id="305" r:id="rId35"/>
    <p:sldId id="299" r:id="rId36"/>
    <p:sldId id="37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5050"/>
    <a:srgbClr val="FFFFFF"/>
    <a:srgbClr val="FF6600"/>
    <a:srgbClr val="F6F6F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85" autoAdjust="0"/>
  </p:normalViewPr>
  <p:slideViewPr>
    <p:cSldViewPr snapToGrid="0">
      <p:cViewPr varScale="1">
        <p:scale>
          <a:sx n="71" d="100"/>
          <a:sy n="71" d="100"/>
        </p:scale>
        <p:origin x="178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1EF50-3F56-4779-A340-8727D6C9D07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1995B-1E2C-48D0-8B45-587AEBDE2360}">
      <dgm:prSet phldrT="[文本]"/>
      <dgm:spPr/>
      <dgm:t>
        <a:bodyPr/>
        <a:lstStyle/>
        <a:p>
          <a:r>
            <a:rPr lang="zh-CN" altLang="zh-CN" b="1"/>
            <a:t>//节点定义</a:t>
          </a:r>
          <a:br>
            <a:rPr lang="zh-CN" altLang="zh-CN" b="1"/>
          </a:br>
          <a:r>
            <a:rPr lang="zh-CN" altLang="zh-CN" b="1"/>
            <a:t>typedef struct QNode{</a:t>
          </a:r>
          <a:br>
            <a:rPr lang="zh-CN" altLang="zh-CN" b="1"/>
          </a:br>
          <a:r>
            <a:rPr lang="zh-CN" altLang="zh-CN" b="1"/>
            <a:t>    QElemType      data</a:t>
          </a:r>
          <a:r>
            <a:rPr lang="en-US" altLang="zh-CN" b="1"/>
            <a:t>;</a:t>
          </a:r>
          <a:br>
            <a:rPr lang="zh-CN" altLang="zh-CN" b="1"/>
          </a:br>
          <a:r>
            <a:rPr lang="zh-CN" altLang="zh-CN" b="1"/>
            <a:t>    struct QNode  *next;</a:t>
          </a:r>
          <a:br>
            <a:rPr lang="zh-CN" altLang="zh-CN" b="1"/>
          </a:br>
          <a:r>
            <a:rPr lang="zh-CN" altLang="zh-CN" b="1"/>
            <a:t>}QNode, *QueuePtr;</a:t>
          </a:r>
          <a:endParaRPr lang="zh-CN" altLang="en-US" dirty="0"/>
        </a:p>
      </dgm:t>
    </dgm:pt>
    <dgm:pt modelId="{0CE59E57-5AD2-4119-8D5D-7DAFE7870FDC}" type="parTrans" cxnId="{FA230C27-2A9D-4761-989A-BD9744B858B8}">
      <dgm:prSet/>
      <dgm:spPr/>
      <dgm:t>
        <a:bodyPr/>
        <a:lstStyle/>
        <a:p>
          <a:endParaRPr lang="zh-CN" altLang="en-US"/>
        </a:p>
      </dgm:t>
    </dgm:pt>
    <dgm:pt modelId="{D03EBD6D-0967-4B6C-94F7-48C282ED49D8}" type="sibTrans" cxnId="{FA230C27-2A9D-4761-989A-BD9744B858B8}">
      <dgm:prSet/>
      <dgm:spPr/>
      <dgm:t>
        <a:bodyPr/>
        <a:lstStyle/>
        <a:p>
          <a:endParaRPr lang="zh-CN" altLang="en-US"/>
        </a:p>
      </dgm:t>
    </dgm:pt>
    <dgm:pt modelId="{F2D6FF55-3B06-48C5-BA38-E7E96396C32E}">
      <dgm:prSet phldrT="[文本]"/>
      <dgm:spPr/>
      <dgm:t>
        <a:bodyPr/>
        <a:lstStyle/>
        <a:p>
          <a:r>
            <a:rPr lang="zh-CN" altLang="zh-CN" b="1"/>
            <a:t>//链式队列定义</a:t>
          </a:r>
          <a:br>
            <a:rPr lang="zh-CN" altLang="zh-CN" b="1"/>
          </a:br>
          <a:r>
            <a:rPr lang="zh-CN" altLang="zh-CN" b="1"/>
            <a:t>typedef struct{</a:t>
          </a:r>
          <a:br>
            <a:rPr lang="zh-CN" altLang="zh-CN" b="1"/>
          </a:br>
          <a:r>
            <a:rPr lang="zh-CN" altLang="zh-CN" b="1"/>
            <a:t>    QueuePtr   head;</a:t>
          </a:r>
          <a:br>
            <a:rPr lang="zh-CN" altLang="zh-CN" b="1"/>
          </a:br>
          <a:r>
            <a:rPr lang="zh-CN" altLang="zh-CN" b="1"/>
            <a:t>    QueuePtr   tail;</a:t>
          </a:r>
          <a:br>
            <a:rPr lang="zh-CN" altLang="zh-CN" b="1"/>
          </a:br>
          <a:r>
            <a:rPr lang="zh-CN" altLang="zh-CN" b="1"/>
            <a:t>}LinkQueue;</a:t>
          </a:r>
          <a:endParaRPr lang="en-US" altLang="zh-CN" b="1"/>
        </a:p>
        <a:p>
          <a:endParaRPr lang="zh-CN" altLang="en-US" dirty="0"/>
        </a:p>
      </dgm:t>
    </dgm:pt>
    <dgm:pt modelId="{640FF9B8-9C3B-40DA-87A2-8E117FF5DD46}" type="parTrans" cxnId="{9F370146-D911-4443-8D6B-8B162457D8D4}">
      <dgm:prSet/>
      <dgm:spPr/>
      <dgm:t>
        <a:bodyPr/>
        <a:lstStyle/>
        <a:p>
          <a:endParaRPr lang="zh-CN" altLang="en-US"/>
        </a:p>
      </dgm:t>
    </dgm:pt>
    <dgm:pt modelId="{B70445CC-3729-4FEB-ACF7-84BA22E67CC5}" type="sibTrans" cxnId="{9F370146-D911-4443-8D6B-8B162457D8D4}">
      <dgm:prSet/>
      <dgm:spPr/>
      <dgm:t>
        <a:bodyPr/>
        <a:lstStyle/>
        <a:p>
          <a:endParaRPr lang="zh-CN" altLang="en-US"/>
        </a:p>
      </dgm:t>
    </dgm:pt>
    <dgm:pt modelId="{D8409A92-AFA1-4750-960A-54DFA23CC2B5}" type="pres">
      <dgm:prSet presAssocID="{1121EF50-3F56-4779-A340-8727D6C9D078}" presName="rootnode" presStyleCnt="0">
        <dgm:presLayoutVars>
          <dgm:chMax/>
          <dgm:chPref/>
          <dgm:dir/>
          <dgm:animLvl val="lvl"/>
        </dgm:presLayoutVars>
      </dgm:prSet>
      <dgm:spPr/>
    </dgm:pt>
    <dgm:pt modelId="{3DCA32A2-22FE-4F4D-928C-81198BB13D24}" type="pres">
      <dgm:prSet presAssocID="{8E01995B-1E2C-48D0-8B45-587AEBDE2360}" presName="composite" presStyleCnt="0"/>
      <dgm:spPr/>
    </dgm:pt>
    <dgm:pt modelId="{CBD0829D-A5FC-4826-BA7F-D1EB333627A5}" type="pres">
      <dgm:prSet presAssocID="{8E01995B-1E2C-48D0-8B45-587AEBDE2360}" presName="LShape" presStyleLbl="alignNode1" presStyleIdx="0" presStyleCnt="3"/>
      <dgm:spPr/>
    </dgm:pt>
    <dgm:pt modelId="{9327941D-2ABE-4B60-B698-E14909548766}" type="pres">
      <dgm:prSet presAssocID="{8E01995B-1E2C-48D0-8B45-587AEBDE2360}" presName="ParentText" presStyleLbl="revTx" presStyleIdx="0" presStyleCnt="2" custScaleX="112122" custLinFactNeighborX="5515" custLinFactNeighborY="315">
        <dgm:presLayoutVars>
          <dgm:chMax val="0"/>
          <dgm:chPref val="0"/>
          <dgm:bulletEnabled val="1"/>
        </dgm:presLayoutVars>
      </dgm:prSet>
      <dgm:spPr/>
    </dgm:pt>
    <dgm:pt modelId="{D26FC6BE-EB27-4305-9512-6B3F5C772F4A}" type="pres">
      <dgm:prSet presAssocID="{8E01995B-1E2C-48D0-8B45-587AEBDE2360}" presName="Triangle" presStyleLbl="alignNod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9043AC6-BF23-4CD0-81A1-9E83B1E697E6}" type="pres">
      <dgm:prSet presAssocID="{D03EBD6D-0967-4B6C-94F7-48C282ED49D8}" presName="sibTrans" presStyleCnt="0"/>
      <dgm:spPr/>
    </dgm:pt>
    <dgm:pt modelId="{11D1539F-8EE8-4899-8F3A-DAD449ED3A0C}" type="pres">
      <dgm:prSet presAssocID="{D03EBD6D-0967-4B6C-94F7-48C282ED49D8}" presName="space" presStyleCnt="0"/>
      <dgm:spPr/>
    </dgm:pt>
    <dgm:pt modelId="{7511AAD0-F0FC-4FFC-B324-D8EF8E1E3FFB}" type="pres">
      <dgm:prSet presAssocID="{F2D6FF55-3B06-48C5-BA38-E7E96396C32E}" presName="composite" presStyleCnt="0"/>
      <dgm:spPr/>
    </dgm:pt>
    <dgm:pt modelId="{B7749A0A-D268-4D46-9E92-01833183F2AA}" type="pres">
      <dgm:prSet presAssocID="{F2D6FF55-3B06-48C5-BA38-E7E96396C32E}" presName="LShape" presStyleLbl="alignNode1" presStyleIdx="2" presStyleCnt="3"/>
      <dgm:spPr>
        <a:solidFill>
          <a:schemeClr val="accent1"/>
        </a:solidFill>
      </dgm:spPr>
    </dgm:pt>
    <dgm:pt modelId="{0D03F544-F73E-4C8F-B280-7C828C288BE8}" type="pres">
      <dgm:prSet presAssocID="{F2D6FF55-3B06-48C5-BA38-E7E96396C32E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B5AC61E-68D3-469D-9742-F5A5FD156FC7}" type="presOf" srcId="{F2D6FF55-3B06-48C5-BA38-E7E96396C32E}" destId="{0D03F544-F73E-4C8F-B280-7C828C288BE8}" srcOrd="0" destOrd="0" presId="urn:microsoft.com/office/officeart/2009/3/layout/StepUpProcess"/>
    <dgm:cxn modelId="{FA230C27-2A9D-4761-989A-BD9744B858B8}" srcId="{1121EF50-3F56-4779-A340-8727D6C9D078}" destId="{8E01995B-1E2C-48D0-8B45-587AEBDE2360}" srcOrd="0" destOrd="0" parTransId="{0CE59E57-5AD2-4119-8D5D-7DAFE7870FDC}" sibTransId="{D03EBD6D-0967-4B6C-94F7-48C282ED49D8}"/>
    <dgm:cxn modelId="{9F370146-D911-4443-8D6B-8B162457D8D4}" srcId="{1121EF50-3F56-4779-A340-8727D6C9D078}" destId="{F2D6FF55-3B06-48C5-BA38-E7E96396C32E}" srcOrd="1" destOrd="0" parTransId="{640FF9B8-9C3B-40DA-87A2-8E117FF5DD46}" sibTransId="{B70445CC-3729-4FEB-ACF7-84BA22E67CC5}"/>
    <dgm:cxn modelId="{1F3A46DD-3E90-4850-B451-61C96ED7A3CD}" type="presOf" srcId="{1121EF50-3F56-4779-A340-8727D6C9D078}" destId="{D8409A92-AFA1-4750-960A-54DFA23CC2B5}" srcOrd="0" destOrd="0" presId="urn:microsoft.com/office/officeart/2009/3/layout/StepUpProcess"/>
    <dgm:cxn modelId="{59A27EED-0CE1-4189-ABAC-6237E30D204A}" type="presOf" srcId="{8E01995B-1E2C-48D0-8B45-587AEBDE2360}" destId="{9327941D-2ABE-4B60-B698-E14909548766}" srcOrd="0" destOrd="0" presId="urn:microsoft.com/office/officeart/2009/3/layout/StepUpProcess"/>
    <dgm:cxn modelId="{2748E19C-162C-4F79-9B87-8EAD0D300B31}" type="presParOf" srcId="{D8409A92-AFA1-4750-960A-54DFA23CC2B5}" destId="{3DCA32A2-22FE-4F4D-928C-81198BB13D24}" srcOrd="0" destOrd="0" presId="urn:microsoft.com/office/officeart/2009/3/layout/StepUpProcess"/>
    <dgm:cxn modelId="{99EEF2D6-5089-418B-B0DE-0D61EF550A66}" type="presParOf" srcId="{3DCA32A2-22FE-4F4D-928C-81198BB13D24}" destId="{CBD0829D-A5FC-4826-BA7F-D1EB333627A5}" srcOrd="0" destOrd="0" presId="urn:microsoft.com/office/officeart/2009/3/layout/StepUpProcess"/>
    <dgm:cxn modelId="{5E3BABD7-12CC-4C71-85EE-254AD76CAF82}" type="presParOf" srcId="{3DCA32A2-22FE-4F4D-928C-81198BB13D24}" destId="{9327941D-2ABE-4B60-B698-E14909548766}" srcOrd="1" destOrd="0" presId="urn:microsoft.com/office/officeart/2009/3/layout/StepUpProcess"/>
    <dgm:cxn modelId="{CCFB0462-14E6-46C1-B8E0-BD3ABC11FBB3}" type="presParOf" srcId="{3DCA32A2-22FE-4F4D-928C-81198BB13D24}" destId="{D26FC6BE-EB27-4305-9512-6B3F5C772F4A}" srcOrd="2" destOrd="0" presId="urn:microsoft.com/office/officeart/2009/3/layout/StepUpProcess"/>
    <dgm:cxn modelId="{03778A42-46C4-468A-AFAD-260EE377C45A}" type="presParOf" srcId="{D8409A92-AFA1-4750-960A-54DFA23CC2B5}" destId="{59043AC6-BF23-4CD0-81A1-9E83B1E697E6}" srcOrd="1" destOrd="0" presId="urn:microsoft.com/office/officeart/2009/3/layout/StepUpProcess"/>
    <dgm:cxn modelId="{ACCE1CC9-673F-4E6C-9F67-893308737A33}" type="presParOf" srcId="{59043AC6-BF23-4CD0-81A1-9E83B1E697E6}" destId="{11D1539F-8EE8-4899-8F3A-DAD449ED3A0C}" srcOrd="0" destOrd="0" presId="urn:microsoft.com/office/officeart/2009/3/layout/StepUpProcess"/>
    <dgm:cxn modelId="{DFC96792-DBA9-461E-9832-9314A0DC4F1C}" type="presParOf" srcId="{D8409A92-AFA1-4750-960A-54DFA23CC2B5}" destId="{7511AAD0-F0FC-4FFC-B324-D8EF8E1E3FFB}" srcOrd="2" destOrd="0" presId="urn:microsoft.com/office/officeart/2009/3/layout/StepUpProcess"/>
    <dgm:cxn modelId="{9233B254-378F-415D-8135-8AA3155C981B}" type="presParOf" srcId="{7511AAD0-F0FC-4FFC-B324-D8EF8E1E3FFB}" destId="{B7749A0A-D268-4D46-9E92-01833183F2AA}" srcOrd="0" destOrd="0" presId="urn:microsoft.com/office/officeart/2009/3/layout/StepUpProcess"/>
    <dgm:cxn modelId="{412C324F-4590-417F-A54C-6184A2F2FE73}" type="presParOf" srcId="{7511AAD0-F0FC-4FFC-B324-D8EF8E1E3FFB}" destId="{0D03F544-F73E-4C8F-B280-7C828C288BE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0829D-A5FC-4826-BA7F-D1EB333627A5}">
      <dsp:nvSpPr>
        <dsp:cNvPr id="0" name=""/>
        <dsp:cNvSpPr/>
      </dsp:nvSpPr>
      <dsp:spPr>
        <a:xfrm rot="5400000">
          <a:off x="579694" y="373230"/>
          <a:ext cx="1736292" cy="288915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7941D-2ABE-4B60-B698-E14909548766}">
      <dsp:nvSpPr>
        <dsp:cNvPr id="0" name=""/>
        <dsp:cNvSpPr/>
      </dsp:nvSpPr>
      <dsp:spPr>
        <a:xfrm>
          <a:off x="275622" y="1243667"/>
          <a:ext cx="2924526" cy="2286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b="1" kern="1200"/>
            <a:t>//节点定义</a:t>
          </a:r>
          <a:br>
            <a:rPr lang="zh-CN" altLang="zh-CN" sz="2300" b="1" kern="1200"/>
          </a:br>
          <a:r>
            <a:rPr lang="zh-CN" altLang="zh-CN" sz="2300" b="1" kern="1200"/>
            <a:t>typedef struct QNode{</a:t>
          </a:r>
          <a:br>
            <a:rPr lang="zh-CN" altLang="zh-CN" sz="2300" b="1" kern="1200"/>
          </a:br>
          <a:r>
            <a:rPr lang="zh-CN" altLang="zh-CN" sz="2300" b="1" kern="1200"/>
            <a:t>    QElemType      data</a:t>
          </a:r>
          <a:r>
            <a:rPr lang="en-US" altLang="zh-CN" sz="2300" b="1" kern="1200"/>
            <a:t>;</a:t>
          </a:r>
          <a:br>
            <a:rPr lang="zh-CN" altLang="zh-CN" sz="2300" b="1" kern="1200"/>
          </a:br>
          <a:r>
            <a:rPr lang="zh-CN" altLang="zh-CN" sz="2300" b="1" kern="1200"/>
            <a:t>    struct QNode  *next;</a:t>
          </a:r>
          <a:br>
            <a:rPr lang="zh-CN" altLang="zh-CN" sz="2300" b="1" kern="1200"/>
          </a:br>
          <a:r>
            <a:rPr lang="zh-CN" altLang="zh-CN" sz="2300" b="1" kern="1200"/>
            <a:t>}QNode, *QueuePtr;</a:t>
          </a:r>
          <a:endParaRPr lang="zh-CN" altLang="en-US" sz="2300" kern="1200" dirty="0"/>
        </a:p>
      </dsp:txBody>
      <dsp:txXfrm>
        <a:off x="275622" y="1243667"/>
        <a:ext cx="2924526" cy="2286365"/>
      </dsp:txXfrm>
    </dsp:sp>
    <dsp:sp modelId="{D26FC6BE-EB27-4305-9512-6B3F5C772F4A}">
      <dsp:nvSpPr>
        <dsp:cNvPr id="0" name=""/>
        <dsp:cNvSpPr/>
      </dsp:nvSpPr>
      <dsp:spPr>
        <a:xfrm>
          <a:off x="2406066" y="160528"/>
          <a:ext cx="492140" cy="492140"/>
        </a:xfrm>
        <a:prstGeom prst="triangle">
          <a:avLst>
            <a:gd name="adj" fmla="val 10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49A0A-D268-4D46-9E92-01833183F2AA}">
      <dsp:nvSpPr>
        <dsp:cNvPr id="0" name=""/>
        <dsp:cNvSpPr/>
      </dsp:nvSpPr>
      <dsp:spPr>
        <a:xfrm rot="5400000">
          <a:off x="3930907" y="-416910"/>
          <a:ext cx="1736292" cy="2889152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3F544-F73E-4C8F-B280-7C828C288BE8}">
      <dsp:nvSpPr>
        <dsp:cNvPr id="0" name=""/>
        <dsp:cNvSpPr/>
      </dsp:nvSpPr>
      <dsp:spPr>
        <a:xfrm>
          <a:off x="3641076" y="446324"/>
          <a:ext cx="2608342" cy="2286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b="1" kern="1200"/>
            <a:t>//链式队列定义</a:t>
          </a:r>
          <a:br>
            <a:rPr lang="zh-CN" altLang="zh-CN" sz="2300" b="1" kern="1200"/>
          </a:br>
          <a:r>
            <a:rPr lang="zh-CN" altLang="zh-CN" sz="2300" b="1" kern="1200"/>
            <a:t>typedef struct{</a:t>
          </a:r>
          <a:br>
            <a:rPr lang="zh-CN" altLang="zh-CN" sz="2300" b="1" kern="1200"/>
          </a:br>
          <a:r>
            <a:rPr lang="zh-CN" altLang="zh-CN" sz="2300" b="1" kern="1200"/>
            <a:t>    QueuePtr   head;</a:t>
          </a:r>
          <a:br>
            <a:rPr lang="zh-CN" altLang="zh-CN" sz="2300" b="1" kern="1200"/>
          </a:br>
          <a:r>
            <a:rPr lang="zh-CN" altLang="zh-CN" sz="2300" b="1" kern="1200"/>
            <a:t>    QueuePtr   tail;</a:t>
          </a:r>
          <a:br>
            <a:rPr lang="zh-CN" altLang="zh-CN" sz="2300" b="1" kern="1200"/>
          </a:br>
          <a:r>
            <a:rPr lang="zh-CN" altLang="zh-CN" sz="2300" b="1" kern="1200"/>
            <a:t>}LinkQueue;</a:t>
          </a:r>
          <a:endParaRPr lang="en-US" altLang="zh-CN" sz="2300" b="1" kern="120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/>
        </a:p>
      </dsp:txBody>
      <dsp:txXfrm>
        <a:off x="3641076" y="446324"/>
        <a:ext cx="2608342" cy="2286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AB6A-63F6-4207-9D06-965A2F4415C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9F4E-4F3D-4432-921E-A1501DD8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7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4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5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3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61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3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80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04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9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2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6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3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25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50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25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48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10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73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83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86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88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77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95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2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0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0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0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1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6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3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8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8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7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2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0826-1EFD-4B08-85D6-361CAA6170C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5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C91454-3474-4A00-9784-E530861DF7F6}"/>
              </a:ext>
            </a:extLst>
          </p:cNvPr>
          <p:cNvSpPr/>
          <p:nvPr/>
        </p:nvSpPr>
        <p:spPr>
          <a:xfrm>
            <a:off x="0" y="5859463"/>
            <a:ext cx="9144000" cy="103187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076" name="文本框 4">
            <a:extLst>
              <a:ext uri="{FF2B5EF4-FFF2-40B4-BE49-F238E27FC236}">
                <a16:creationId xmlns:a16="http://schemas.microsoft.com/office/drawing/2014/main" id="{D1A79BFA-5A53-4C44-84B9-3D32F660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1403350"/>
            <a:ext cx="70548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>
                <a:solidFill>
                  <a:srgbClr val="0070C0"/>
                </a:solidFill>
              </a:rPr>
              <a:t>我就讲一下，队列</a:t>
            </a:r>
            <a:endParaRPr lang="en-US" altLang="zh-CN" sz="6600">
              <a:solidFill>
                <a:srgbClr val="0070C0"/>
              </a:solidFill>
            </a:endParaRPr>
          </a:p>
        </p:txBody>
      </p:sp>
      <p:pic>
        <p:nvPicPr>
          <p:cNvPr id="3077" name="图片 9">
            <a:extLst>
              <a:ext uri="{FF2B5EF4-FFF2-40B4-BE49-F238E27FC236}">
                <a16:creationId xmlns:a16="http://schemas.microsoft.com/office/drawing/2014/main" id="{A6A426CB-F3F0-4ED5-BBB7-2CA18D73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21" y="2148177"/>
            <a:ext cx="3411538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3733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051" y="2525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循环队列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-43376" y="4212826"/>
            <a:ext cx="4217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dobe 黑体 Std R"/>
              </a:rPr>
              <a:t>存储上：队</a:t>
            </a:r>
            <a:r>
              <a:rPr lang="zh-CN" altLang="en-US" sz="2000" b="1">
                <a:latin typeface="Adobe 黑体 Std R"/>
              </a:rPr>
              <a:t>头节点出队后</a:t>
            </a:r>
            <a:r>
              <a:rPr lang="zh-CN" altLang="en-US" sz="2000" b="1" dirty="0">
                <a:latin typeface="Adobe 黑体 Std R"/>
              </a:rPr>
              <a:t>的存储空间可以为队尾插入操作所用</a:t>
            </a:r>
            <a:endParaRPr lang="en-US" altLang="zh-CN" sz="2000" b="1" dirty="0">
              <a:latin typeface="Adobe 黑体 Std 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>
              <a:latin typeface="Adobe 黑体 Std 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dobe 黑体 Std R"/>
              </a:rPr>
              <a:t>逻辑上：与普通</a:t>
            </a:r>
            <a:r>
              <a:rPr lang="zh-CN" altLang="en-US" sz="2000" b="1">
                <a:latin typeface="Adobe 黑体 Std R"/>
              </a:rPr>
              <a:t>队列无异</a:t>
            </a:r>
            <a:endParaRPr lang="en-US" altLang="zh-CN" sz="2000" b="1" dirty="0">
              <a:latin typeface="Adobe 黑体 Std R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53533" y="5103160"/>
            <a:ext cx="153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Q</a:t>
            </a:r>
            <a:r>
              <a:rPr lang="en-US" altLang="zh-CN" sz="2400" err="1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.</a:t>
            </a:r>
            <a:r>
              <a:rPr lang="en-US" altLang="zh-CN" sz="24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head</a:t>
            </a:r>
            <a:endParaRPr lang="zh-CN" altLang="en-US" sz="24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879090" y="4438124"/>
            <a:ext cx="94650" cy="6850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061462" y="171149"/>
            <a:ext cx="126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Q.tail</a:t>
            </a:r>
            <a:endParaRPr lang="zh-CN" altLang="en-US" sz="24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679230" y="1073053"/>
            <a:ext cx="4218038" cy="4218038"/>
            <a:chOff x="4689988" y="804099"/>
            <a:chExt cx="4218038" cy="4218038"/>
          </a:xfrm>
        </p:grpSpPr>
        <p:sp>
          <p:nvSpPr>
            <p:cNvPr id="6" name="椭圆 5"/>
            <p:cNvSpPr/>
            <p:nvPr/>
          </p:nvSpPr>
          <p:spPr>
            <a:xfrm>
              <a:off x="4689988" y="804099"/>
              <a:ext cx="4218038" cy="4218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87901" y="1302012"/>
              <a:ext cx="3222211" cy="32222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endCxn id="6" idx="6"/>
            </p:cNvCxnSpPr>
            <p:nvPr/>
          </p:nvCxnSpPr>
          <p:spPr>
            <a:xfrm flipV="1">
              <a:off x="4689988" y="2913118"/>
              <a:ext cx="4218038" cy="14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4"/>
              <a:endCxn id="6" idx="0"/>
            </p:cNvCxnSpPr>
            <p:nvPr/>
          </p:nvCxnSpPr>
          <p:spPr>
            <a:xfrm flipV="1">
              <a:off x="6799007" y="804099"/>
              <a:ext cx="0" cy="42180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3"/>
              <a:endCxn id="6" idx="7"/>
            </p:cNvCxnSpPr>
            <p:nvPr/>
          </p:nvCxnSpPr>
          <p:spPr>
            <a:xfrm flipV="1">
              <a:off x="5307705" y="1421816"/>
              <a:ext cx="2982604" cy="29826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5"/>
              <a:endCxn id="6" idx="1"/>
            </p:cNvCxnSpPr>
            <p:nvPr/>
          </p:nvCxnSpPr>
          <p:spPr>
            <a:xfrm flipH="1" flipV="1">
              <a:off x="5307705" y="1421816"/>
              <a:ext cx="2982604" cy="29826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950182" y="146715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u="sng" dirty="0">
                  <a:solidFill>
                    <a:srgbClr val="FF0000"/>
                  </a:solidFill>
                </a:rPr>
                <a:t>  0  </a:t>
              </a:r>
              <a:endParaRPr lang="zh-CN" altLang="en-US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12951" y="21422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1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12951" y="3241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2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34112" y="40281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3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46077" y="4030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4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983378" y="33076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5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049669" y="21901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6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78952" y="144349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u="sng" dirty="0">
                  <a:solidFill>
                    <a:srgbClr val="FF0000"/>
                  </a:solidFill>
                </a:rPr>
                <a:t>  7</a:t>
              </a:r>
              <a:endParaRPr lang="zh-CN" altLang="en-US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870444" y="444975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45423" y="43715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88733" y="3473246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93231" y="10703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72171" y="2045096"/>
              <a:ext cx="29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57935" y="3488615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f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箭头连接符 32"/>
          <p:cNvCxnSpPr>
            <a:cxnSpLocks/>
          </p:cNvCxnSpPr>
          <p:nvPr/>
        </p:nvCxnSpPr>
        <p:spPr>
          <a:xfrm>
            <a:off x="5588053" y="611527"/>
            <a:ext cx="271904" cy="55549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913815" y="127770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dk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89 0.19144 " pathEditMode="relative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89 0.19144 " pathEditMode="relative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2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2515" y="341572"/>
            <a:ext cx="4387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思考题（</a:t>
            </a:r>
            <a:r>
              <a:rPr lang="en-US" altLang="zh-CN" sz="3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little </a:t>
            </a:r>
            <a:r>
              <a:rPr lang="en-US" altLang="zh-CN" sz="3200" dirty="0" err="1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LianXi</a:t>
            </a:r>
            <a:r>
              <a:rPr lang="zh-CN" altLang="en-US" sz="3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）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39367" y="1425520"/>
            <a:ext cx="3999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/>
              <a:t>约瑟夫（</a:t>
            </a:r>
            <a:r>
              <a:rPr lang="en-US" altLang="zh-CN" sz="2400" b="1" dirty="0"/>
              <a:t> Josephus </a:t>
            </a:r>
            <a:r>
              <a:rPr lang="zh-CN" altLang="en-US" sz="2400" b="1" dirty="0"/>
              <a:t>）问题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22515" y="338404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106247" y="234369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699819" y="2098746"/>
            <a:ext cx="487680" cy="4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378657" y="209460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36938" y="3324677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375882" y="393885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017828" y="447647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390495" y="4693981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073090" y="4556677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11174" y="407758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03098" y="273314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381310" y="277939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699819" y="475017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4335232" y="2018603"/>
            <a:ext cx="4706471" cy="2407927"/>
          </a:xfrm>
          <a:prstGeom prst="wedgeRoundRectCallout">
            <a:avLst>
              <a:gd name="adj1" fmla="val -61066"/>
              <a:gd name="adj2" fmla="val 340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设有</a:t>
            </a:r>
            <a:r>
              <a:rPr lang="en-US" altLang="zh-CN" sz="2000" b="1" dirty="0"/>
              <a:t>n </a:t>
            </a:r>
            <a:r>
              <a:rPr lang="zh-CN" altLang="en-US" sz="2000" b="1" dirty="0"/>
              <a:t>个人围成一个圆圈，并依次编号为１ ，２ ，⋯ ，</a:t>
            </a:r>
            <a:r>
              <a:rPr lang="en-US" altLang="zh-CN" sz="2000" b="1" dirty="0"/>
              <a:t>n </a:t>
            </a:r>
            <a:r>
              <a:rPr lang="zh-CN" altLang="en-US" sz="2000" b="1" dirty="0"/>
              <a:t>．要求从编号为</a:t>
            </a:r>
            <a:r>
              <a:rPr lang="en-US" altLang="zh-CN" sz="2000" b="1" dirty="0"/>
              <a:t>k </a:t>
            </a:r>
            <a:r>
              <a:rPr lang="zh-CN" altLang="en-US" sz="2000" b="1" dirty="0"/>
              <a:t>的那个人开始从１ 报数，顺序报数到</a:t>
            </a:r>
            <a:r>
              <a:rPr lang="en-US" altLang="zh-CN" sz="2000" b="1" dirty="0"/>
              <a:t>m </a:t>
            </a:r>
            <a:r>
              <a:rPr lang="zh-CN" altLang="en-US" sz="2000" b="1" dirty="0"/>
              <a:t>的人出列，然后从出列的下一个人重新开始从１ 报数，顺序报数到</a:t>
            </a:r>
            <a:r>
              <a:rPr lang="en-US" altLang="zh-CN" sz="2000" b="1" dirty="0"/>
              <a:t>m </a:t>
            </a:r>
            <a:r>
              <a:rPr lang="zh-CN" altLang="en-US" sz="2000" b="1" dirty="0"/>
              <a:t>的人又出列，此过程重复直到所有的人都</a:t>
            </a:r>
            <a:r>
              <a:rPr lang="zh-CN" altLang="en-US" sz="2000" b="1"/>
              <a:t>出列为止</a:t>
            </a:r>
            <a:r>
              <a:rPr lang="en-US" altLang="zh-CN" sz="2000" b="1"/>
              <a:t>,</a:t>
            </a:r>
            <a:r>
              <a:rPr lang="zh-CN" altLang="en-US" sz="2000" b="1"/>
              <a:t>求最后一人的编号</a:t>
            </a:r>
            <a:endParaRPr lang="zh-CN" altLang="en-US" sz="2000" b="1" dirty="0"/>
          </a:p>
        </p:txBody>
      </p:sp>
      <p:sp>
        <p:nvSpPr>
          <p:cNvPr id="28" name="椭圆 27"/>
          <p:cNvSpPr/>
          <p:nvPr/>
        </p:nvSpPr>
        <p:spPr>
          <a:xfrm>
            <a:off x="2953883" y="227425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8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2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98211" y="4422999"/>
            <a:ext cx="194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链式存储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38" y="118797"/>
            <a:ext cx="4203323" cy="43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0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04638408"/>
              </p:ext>
            </p:extLst>
          </p:nvPr>
        </p:nvGraphicFramePr>
        <p:xfrm>
          <a:off x="1269403" y="1944369"/>
          <a:ext cx="6252684" cy="368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0643" y="643097"/>
            <a:ext cx="443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Adobe 繁黑體 Std B" panose="020B0700000000000000" pitchFamily="34" charset="-128"/>
                <a:ea typeface="Adobe 黑体 Std R" panose="020B0400000000000000"/>
              </a:rPr>
              <a:t>链式队列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结构体类型定义</a:t>
            </a:r>
            <a:endParaRPr lang="zh-CN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4739" y="6343217"/>
            <a:ext cx="5141458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89351">
                        <a14:foregroundMark x1="43941" y1="52957" x2="43941" y2="52957"/>
                        <a14:foregroundMark x1="51897" y1="54333" x2="51897" y2="54333"/>
                        <a14:foregroundMark x1="56304" y1="95736" x2="56304" y2="95736"/>
                        <a14:foregroundMark x1="45900" y1="95186" x2="45900" y2="95186"/>
                        <a14:foregroundMark x1="50551" y1="33838" x2="50551" y2="33838"/>
                        <a14:foregroundMark x1="50551" y1="35076" x2="50428" y2="38514"/>
                        <a14:foregroundMark x1="50061" y1="37964" x2="51285" y2="400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10" t="498" r="30964"/>
          <a:stretch/>
        </p:blipFill>
        <p:spPr>
          <a:xfrm>
            <a:off x="7403911" y="4217158"/>
            <a:ext cx="1052685" cy="22445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4" t="4677" r="36431"/>
          <a:stretch/>
        </p:blipFill>
        <p:spPr>
          <a:xfrm>
            <a:off x="6598766" y="4387755"/>
            <a:ext cx="532190" cy="21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6FC6BE-EB27-4305-9512-6B3F5C772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D26FC6BE-EB27-4305-9512-6B3F5C772F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D26FC6BE-EB27-4305-9512-6B3F5C772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D26FC6BE-EB27-4305-9512-6B3F5C772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BD0829D-A5FC-4826-BA7F-D1EB33362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CBD0829D-A5FC-4826-BA7F-D1EB33362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CBD0829D-A5FC-4826-BA7F-D1EB33362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CBD0829D-A5FC-4826-BA7F-D1EB33362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327941D-2ABE-4B60-B698-E14909548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9327941D-2ABE-4B60-B698-E14909548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9327941D-2ABE-4B60-B698-E14909548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9327941D-2ABE-4B60-B698-E14909548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749A0A-D268-4D46-9E92-01833183F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B7749A0A-D268-4D46-9E92-01833183F2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B7749A0A-D268-4D46-9E92-01833183F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B7749A0A-D268-4D46-9E92-01833183F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03F544-F73E-4C8F-B280-7C828C288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0D03F544-F73E-4C8F-B280-7C828C288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0D03F544-F73E-4C8F-B280-7C828C288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0D03F544-F73E-4C8F-B280-7C828C288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7795" y="2658826"/>
            <a:ext cx="1567827" cy="962108"/>
            <a:chOff x="1137037" y="3252083"/>
            <a:chExt cx="1567827" cy="962108"/>
          </a:xfrm>
        </p:grpSpPr>
        <p:sp>
          <p:nvSpPr>
            <p:cNvPr id="2" name="矩形 1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4983" y="118797"/>
            <a:ext cx="44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无头节点的链式队列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58665"/>
              </p:ext>
            </p:extLst>
          </p:nvPr>
        </p:nvGraphicFramePr>
        <p:xfrm>
          <a:off x="1761893" y="2779241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/>
          <p:nvPr/>
        </p:nvCxnSpPr>
        <p:spPr>
          <a:xfrm rot="16200000" flipV="1">
            <a:off x="2011056" y="2217250"/>
            <a:ext cx="950905" cy="501415"/>
          </a:xfrm>
          <a:prstGeom prst="curvedConnector3">
            <a:avLst>
              <a:gd name="adj1" fmla="val 467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21431"/>
              </p:ext>
            </p:extLst>
          </p:nvPr>
        </p:nvGraphicFramePr>
        <p:xfrm>
          <a:off x="1803486" y="1547733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曲线连接符 11"/>
          <p:cNvCxnSpPr/>
          <p:nvPr/>
        </p:nvCxnSpPr>
        <p:spPr>
          <a:xfrm flipV="1">
            <a:off x="2715622" y="2064652"/>
            <a:ext cx="2248136" cy="1289252"/>
          </a:xfrm>
          <a:prstGeom prst="curvedConnector3">
            <a:avLst>
              <a:gd name="adj1" fmla="val 1001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03176"/>
              </p:ext>
            </p:extLst>
          </p:nvPr>
        </p:nvGraphicFramePr>
        <p:xfrm>
          <a:off x="4542436" y="1564768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3549379" y="1763632"/>
            <a:ext cx="993057" cy="17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12924"/>
              </p:ext>
            </p:extLst>
          </p:nvPr>
        </p:nvGraphicFramePr>
        <p:xfrm>
          <a:off x="1803486" y="1532799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99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570823" y="113163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第一个节点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48776" y="1132689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第二个节点</a:t>
            </a:r>
          </a:p>
        </p:txBody>
      </p:sp>
      <p:cxnSp>
        <p:nvCxnSpPr>
          <p:cNvPr id="22" name="曲线连接符 21"/>
          <p:cNvCxnSpPr/>
          <p:nvPr/>
        </p:nvCxnSpPr>
        <p:spPr>
          <a:xfrm flipH="1" flipV="1">
            <a:off x="2468824" y="1964598"/>
            <a:ext cx="246798" cy="1185483"/>
          </a:xfrm>
          <a:prstGeom prst="curvedConnector4">
            <a:avLst>
              <a:gd name="adj1" fmla="val -348892"/>
              <a:gd name="adj2" fmla="val 631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61767" y="275874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Adobe 黑体 Std R" panose="020B0400000000000000"/>
              </a:rPr>
              <a:t>=NULL</a:t>
            </a:r>
            <a:endParaRPr lang="zh-CN" altLang="en-US" b="1" dirty="0">
              <a:ea typeface="Adobe 黑体 Std R" panose="020B040000000000000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61767" y="3150081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Adobe 黑体 Std R" panose="020B0400000000000000"/>
              </a:rPr>
              <a:t>=NULL</a:t>
            </a:r>
            <a:endParaRPr lang="zh-CN" altLang="en-US" b="1" dirty="0">
              <a:ea typeface="Adobe 黑体 Std R" panose="020B040000000000000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28FB6A-E059-49DB-BF78-2C7242B2A065}"/>
              </a:ext>
            </a:extLst>
          </p:cNvPr>
          <p:cNvSpPr/>
          <p:nvPr/>
        </p:nvSpPr>
        <p:spPr>
          <a:xfrm>
            <a:off x="242627" y="56091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+mn-ea"/>
              </a:rPr>
              <a:t>·</a:t>
            </a:r>
            <a:r>
              <a:rPr lang="zh-CN" altLang="en-US" sz="2000" dirty="0">
                <a:latin typeface="+mn-ea"/>
                <a:ea typeface="Adobe 黑体 Std R" panose="020B0400000000000000" pitchFamily="34" charset="-122"/>
              </a:rPr>
              <a:t>入</a:t>
            </a:r>
            <a:r>
              <a:rPr lang="zh-CN" altLang="en-US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1E7B21-D558-46EA-BA4E-779B1825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21" y="3177510"/>
            <a:ext cx="5427477" cy="26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7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7" grpId="1"/>
      <p:bldP spid="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42123" y="3768416"/>
            <a:ext cx="1567827" cy="962108"/>
            <a:chOff x="1137037" y="3252083"/>
            <a:chExt cx="1567827" cy="962108"/>
          </a:xfrm>
        </p:grpSpPr>
        <p:sp>
          <p:nvSpPr>
            <p:cNvPr id="23" name="矩形 22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4983" y="118797"/>
            <a:ext cx="44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带头节点的链式队列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74959"/>
              </p:ext>
            </p:extLst>
          </p:nvPr>
        </p:nvGraphicFramePr>
        <p:xfrm>
          <a:off x="1556221" y="3888831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79738"/>
              </p:ext>
            </p:extLst>
          </p:nvPr>
        </p:nvGraphicFramePr>
        <p:xfrm>
          <a:off x="523138" y="1896845"/>
          <a:ext cx="237155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Unknow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曲线连接符 17"/>
          <p:cNvCxnSpPr/>
          <p:nvPr/>
        </p:nvCxnSpPr>
        <p:spPr>
          <a:xfrm rot="16200000" flipV="1">
            <a:off x="1031937" y="3060428"/>
            <a:ext cx="1832098" cy="1090966"/>
          </a:xfrm>
          <a:prstGeom prst="curvedConnector3">
            <a:avLst>
              <a:gd name="adj1" fmla="val 72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3" idx="0"/>
          </p:cNvCxnSpPr>
          <p:nvPr/>
        </p:nvCxnSpPr>
        <p:spPr>
          <a:xfrm rot="16200000" flipV="1">
            <a:off x="1118309" y="2974055"/>
            <a:ext cx="1198971" cy="630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00929"/>
              </p:ext>
            </p:extLst>
          </p:nvPr>
        </p:nvGraphicFramePr>
        <p:xfrm>
          <a:off x="3743885" y="1927342"/>
          <a:ext cx="2143910" cy="6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>
            <a:stCxn id="17" idx="3"/>
            <a:endCxn id="26" idx="1"/>
          </p:cNvCxnSpPr>
          <p:nvPr/>
        </p:nvCxnSpPr>
        <p:spPr>
          <a:xfrm flipV="1">
            <a:off x="2894069" y="2258699"/>
            <a:ext cx="8498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 flipV="1">
            <a:off x="2491577" y="2708236"/>
            <a:ext cx="1832102" cy="179535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52531"/>
              </p:ext>
            </p:extLst>
          </p:nvPr>
        </p:nvGraphicFramePr>
        <p:xfrm>
          <a:off x="6516084" y="1935480"/>
          <a:ext cx="2170716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直接箭头连接符 50"/>
          <p:cNvCxnSpPr>
            <a:stCxn id="26" idx="3"/>
            <a:endCxn id="50" idx="1"/>
          </p:cNvCxnSpPr>
          <p:nvPr/>
        </p:nvCxnSpPr>
        <p:spPr>
          <a:xfrm flipV="1">
            <a:off x="5887795" y="2251710"/>
            <a:ext cx="628289" cy="6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53453"/>
              </p:ext>
            </p:extLst>
          </p:nvPr>
        </p:nvGraphicFramePr>
        <p:xfrm>
          <a:off x="522515" y="1908180"/>
          <a:ext cx="237155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Unknow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/>
                        <a:t>data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NULL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97574" y="1403164"/>
            <a:ext cx="13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头节点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73280"/>
              </p:ext>
            </p:extLst>
          </p:nvPr>
        </p:nvGraphicFramePr>
        <p:xfrm>
          <a:off x="3746201" y="1927544"/>
          <a:ext cx="212894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曲线连接符 5"/>
          <p:cNvCxnSpPr/>
          <p:nvPr/>
        </p:nvCxnSpPr>
        <p:spPr>
          <a:xfrm flipV="1">
            <a:off x="2493466" y="2689860"/>
            <a:ext cx="4600754" cy="1832098"/>
          </a:xfrm>
          <a:prstGeom prst="curvedConnector3">
            <a:avLst>
              <a:gd name="adj1" fmla="val 1003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21407" y="14291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第一个节点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41052" y="13643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第二个节点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25FED2-2008-4BB9-9AD2-809A63F2B95C}"/>
              </a:ext>
            </a:extLst>
          </p:cNvPr>
          <p:cNvSpPr/>
          <p:nvPr/>
        </p:nvSpPr>
        <p:spPr>
          <a:xfrm>
            <a:off x="242627" y="56091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+mn-ea"/>
              </a:rPr>
              <a:t>·</a:t>
            </a:r>
            <a:r>
              <a:rPr lang="zh-CN" altLang="en-US" sz="2000" dirty="0">
                <a:latin typeface="+mn-ea"/>
                <a:ea typeface="Adobe 黑体 Std R" panose="020B0400000000000000" pitchFamily="34" charset="-122"/>
              </a:rPr>
              <a:t>入</a:t>
            </a:r>
            <a:r>
              <a:rPr lang="zh-CN" altLang="en-US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A84590-D58C-4495-98D1-7444E9A8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51" y="4282326"/>
            <a:ext cx="6186488" cy="14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2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4983" y="118797"/>
            <a:ext cx="44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无</a:t>
            </a:r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头节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点的链式队列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242627" y="56091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·</a:t>
            </a:r>
            <a:r>
              <a:rPr lang="zh-CN" altLang="en-US" sz="2000" dirty="0">
                <a:latin typeface="+mn-ea"/>
                <a:ea typeface="Adobe 黑体 Std R" panose="020B0400000000000000" pitchFamily="34" charset="-122"/>
              </a:rPr>
              <a:t>出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F1CD1F-4F53-4B58-8175-71E6AD1A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88" y="727483"/>
            <a:ext cx="3236212" cy="60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65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4983" y="118797"/>
            <a:ext cx="44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无</a:t>
            </a:r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头节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点的链式队列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242627" y="56091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·</a:t>
            </a:r>
            <a:r>
              <a:rPr lang="zh-CN" altLang="en-US" sz="2000" dirty="0">
                <a:latin typeface="+mn-ea"/>
                <a:ea typeface="Adobe 黑体 Std R" panose="020B0400000000000000" pitchFamily="34" charset="-122"/>
              </a:rPr>
              <a:t>销毁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792" y="846403"/>
            <a:ext cx="2662003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3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59004" y="413265"/>
            <a:ext cx="5141458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43" y="8211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6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4400" spc="6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endParaRPr lang="zh-CN" altLang="en-US" sz="4400" spc="600" dirty="0">
              <a:solidFill>
                <a:srgbClr val="009B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1" y="924242"/>
            <a:ext cx="8715285" cy="56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69196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75421" y="3830868"/>
            <a:ext cx="4437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队列的应用</a:t>
            </a:r>
            <a:endParaRPr lang="zh-CN" altLang="en-US" sz="4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-390556"/>
            <a:ext cx="4203323" cy="43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5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859127"/>
            <a:ext cx="9144000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1754" y="5371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主讲人：郑臣河</a:t>
            </a:r>
            <a:endParaRPr lang="en-US" altLang="zh-CN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35169" y="1253299"/>
            <a:ext cx="2873662" cy="2873662"/>
            <a:chOff x="1227384" y="1698520"/>
            <a:chExt cx="2873662" cy="2873662"/>
          </a:xfrm>
        </p:grpSpPr>
        <p:sp>
          <p:nvSpPr>
            <p:cNvPr id="29" name="椭圆 28"/>
            <p:cNvSpPr/>
            <p:nvPr/>
          </p:nvSpPr>
          <p:spPr>
            <a:xfrm>
              <a:off x="1227384" y="1698520"/>
              <a:ext cx="2873662" cy="2873662"/>
            </a:xfrm>
            <a:prstGeom prst="ellipse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71608" y="2535186"/>
              <a:ext cx="21852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spc="6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endParaRPr lang="zh-CN" altLang="en-US" sz="7200" spc="600" dirty="0">
                <a:solidFill>
                  <a:srgbClr val="009B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375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-390556"/>
            <a:ext cx="4203323" cy="43042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1688" y="4277144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输入输出问题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8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894114" y="3506840"/>
            <a:ext cx="6495143" cy="827316"/>
            <a:chOff x="1894114" y="3788226"/>
            <a:chExt cx="6495143" cy="827316"/>
          </a:xfrm>
        </p:grpSpPr>
        <p:sp>
          <p:nvSpPr>
            <p:cNvPr id="12" name="矩形 11"/>
            <p:cNvSpPr/>
            <p:nvPr/>
          </p:nvSpPr>
          <p:spPr>
            <a:xfrm>
              <a:off x="2438400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26971" y="3788227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15542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K+2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04113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K+1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792684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894114" y="3788226"/>
              <a:ext cx="64951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894114" y="4615541"/>
              <a:ext cx="64951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圆角矩形标注 22"/>
          <p:cNvSpPr/>
          <p:nvPr/>
        </p:nvSpPr>
        <p:spPr>
          <a:xfrm>
            <a:off x="4572000" y="2193933"/>
            <a:ext cx="4049486" cy="773672"/>
          </a:xfrm>
          <a:prstGeom prst="wedgeRoundRectCallout">
            <a:avLst>
              <a:gd name="adj1" fmla="val -41012"/>
              <a:gd name="adj2" fmla="val 88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逻辑上：单向而有序</a:t>
            </a:r>
            <a:endParaRPr lang="en-US" altLang="zh-CN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7051" y="25254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dobe 繁黑體 Std B"/>
                <a:ea typeface="Adobe 黑体 Std R" panose="020B0400000000000000"/>
              </a:rPr>
              <a:t>解决输入输出问题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57051" y="4638954"/>
            <a:ext cx="6239692" cy="827317"/>
            <a:chOff x="1103086" y="3788226"/>
            <a:chExt cx="6239692" cy="827317"/>
          </a:xfrm>
        </p:grpSpPr>
        <p:sp>
          <p:nvSpPr>
            <p:cNvPr id="24" name="矩形 23"/>
            <p:cNvSpPr/>
            <p:nvPr/>
          </p:nvSpPr>
          <p:spPr>
            <a:xfrm>
              <a:off x="1349829" y="3788228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8400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26971" y="3788227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15542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K+1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04113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103086" y="3788226"/>
              <a:ext cx="62396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03086" y="4615541"/>
              <a:ext cx="62396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71408" y="29419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数据输入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33" idx="2"/>
            <a:endCxn id="12" idx="1"/>
          </p:cNvCxnSpPr>
          <p:nvPr/>
        </p:nvCxnSpPr>
        <p:spPr>
          <a:xfrm>
            <a:off x="881887" y="3465138"/>
            <a:ext cx="1556513" cy="455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51483" y="5162003"/>
            <a:ext cx="16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数据输出</a:t>
            </a:r>
            <a:endParaRPr lang="zh-CN" altLang="en-US" b="1" dirty="0"/>
          </a:p>
        </p:txBody>
      </p:sp>
      <p:cxnSp>
        <p:nvCxnSpPr>
          <p:cNvPr id="37" name="直接箭头连接符 36"/>
          <p:cNvCxnSpPr>
            <a:stCxn id="28" idx="3"/>
            <a:endCxn id="36" idx="1"/>
          </p:cNvCxnSpPr>
          <p:nvPr/>
        </p:nvCxnSpPr>
        <p:spPr>
          <a:xfrm>
            <a:off x="6046649" y="5052612"/>
            <a:ext cx="1304834" cy="371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83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立方体 5"/>
          <p:cNvSpPr/>
          <p:nvPr/>
        </p:nvSpPr>
        <p:spPr>
          <a:xfrm>
            <a:off x="6219960" y="2400394"/>
            <a:ext cx="2401526" cy="11146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封闭系统</a:t>
            </a:r>
          </a:p>
        </p:txBody>
      </p:sp>
      <p:sp>
        <p:nvSpPr>
          <p:cNvPr id="7" name="流程图: 直接访问存储器 6"/>
          <p:cNvSpPr/>
          <p:nvPr/>
        </p:nvSpPr>
        <p:spPr>
          <a:xfrm>
            <a:off x="3628104" y="2736486"/>
            <a:ext cx="2359742" cy="44245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输入端口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707626" y="2957710"/>
            <a:ext cx="512334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9"/>
          <p:cNvSpPr/>
          <p:nvPr/>
        </p:nvSpPr>
        <p:spPr>
          <a:xfrm>
            <a:off x="3628104" y="1253822"/>
            <a:ext cx="3248408" cy="1084580"/>
          </a:xfrm>
          <a:prstGeom prst="wedgeEllipseCallout">
            <a:avLst>
              <a:gd name="adj1" fmla="val -25252"/>
              <a:gd name="adj2" fmla="val 783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+mj-ea"/>
              </a:rPr>
              <a:t>按照请求时间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的次序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</a:rPr>
              <a:t>形成有序的数据流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</a:rPr>
              <a:t>（输入队列）</a:t>
            </a:r>
          </a:p>
        </p:txBody>
      </p:sp>
      <p:sp>
        <p:nvSpPr>
          <p:cNvPr id="2" name="立方体 1"/>
          <p:cNvSpPr/>
          <p:nvPr/>
        </p:nvSpPr>
        <p:spPr>
          <a:xfrm>
            <a:off x="384043" y="1116902"/>
            <a:ext cx="1648730" cy="9550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组件一</a:t>
            </a:r>
          </a:p>
        </p:txBody>
      </p:sp>
      <p:sp>
        <p:nvSpPr>
          <p:cNvPr id="11" name="立方体 10"/>
          <p:cNvSpPr/>
          <p:nvPr/>
        </p:nvSpPr>
        <p:spPr>
          <a:xfrm>
            <a:off x="384043" y="2350846"/>
            <a:ext cx="1648730" cy="9550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组件二</a:t>
            </a:r>
          </a:p>
        </p:txBody>
      </p:sp>
      <p:sp>
        <p:nvSpPr>
          <p:cNvPr id="12" name="立方体 11"/>
          <p:cNvSpPr/>
          <p:nvPr/>
        </p:nvSpPr>
        <p:spPr>
          <a:xfrm>
            <a:off x="384043" y="3589458"/>
            <a:ext cx="1648730" cy="9550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组件三</a:t>
            </a:r>
          </a:p>
        </p:txBody>
      </p:sp>
      <p:sp>
        <p:nvSpPr>
          <p:cNvPr id="13" name="立方体 12"/>
          <p:cNvSpPr/>
          <p:nvPr/>
        </p:nvSpPr>
        <p:spPr>
          <a:xfrm>
            <a:off x="384043" y="4834052"/>
            <a:ext cx="1648730" cy="9550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</a:t>
            </a:r>
            <a:r>
              <a:rPr lang="en-US" altLang="zh-CN"/>
              <a:t>n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" idx="5"/>
            <a:endCxn id="7" idx="1"/>
          </p:cNvCxnSpPr>
          <p:nvPr/>
        </p:nvCxnSpPr>
        <p:spPr>
          <a:xfrm>
            <a:off x="2032773" y="1475047"/>
            <a:ext cx="1595331" cy="148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5"/>
            <a:endCxn id="7" idx="1"/>
          </p:cNvCxnSpPr>
          <p:nvPr/>
        </p:nvCxnSpPr>
        <p:spPr>
          <a:xfrm>
            <a:off x="2032773" y="2708991"/>
            <a:ext cx="1595331" cy="248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5"/>
            <a:endCxn id="7" idx="1"/>
          </p:cNvCxnSpPr>
          <p:nvPr/>
        </p:nvCxnSpPr>
        <p:spPr>
          <a:xfrm flipV="1">
            <a:off x="2032773" y="2957712"/>
            <a:ext cx="1595331" cy="989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5"/>
            <a:endCxn id="7" idx="1"/>
          </p:cNvCxnSpPr>
          <p:nvPr/>
        </p:nvCxnSpPr>
        <p:spPr>
          <a:xfrm flipV="1">
            <a:off x="2032773" y="2957712"/>
            <a:ext cx="1595331" cy="22344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云形标注 41"/>
          <p:cNvSpPr/>
          <p:nvPr/>
        </p:nvSpPr>
        <p:spPr>
          <a:xfrm>
            <a:off x="3366213" y="3947603"/>
            <a:ext cx="5512316" cy="2310707"/>
          </a:xfrm>
          <a:prstGeom prst="cloudCallout">
            <a:avLst>
              <a:gd name="adj1" fmla="val -42408"/>
              <a:gd name="adj2" fmla="val 459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b="1" dirty="0"/>
              <a:t>去食堂打饭时，比起一堆人围着窗口要饭，食堂阿姨更愿意让来打饭的排成一队，而她只需要服务站在队头的人即可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57051" y="25254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dobe 繁黑體 Std B"/>
                <a:ea typeface="Adobe 黑体 Std R" panose="020B0400000000000000"/>
              </a:rPr>
              <a:t>解决输入输出问题</a:t>
            </a:r>
          </a:p>
        </p:txBody>
      </p:sp>
    </p:spTree>
    <p:extLst>
      <p:ext uri="{BB962C8B-B14F-4D97-AF65-F5344CB8AC3E}">
        <p14:creationId xmlns:p14="http://schemas.microsoft.com/office/powerpoint/2010/main" val="419515882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立方体 4"/>
          <p:cNvSpPr/>
          <p:nvPr/>
        </p:nvSpPr>
        <p:spPr>
          <a:xfrm>
            <a:off x="357051" y="1987439"/>
            <a:ext cx="2401526" cy="11146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封闭系统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595812" y="2591007"/>
            <a:ext cx="6783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直接访问存储器 10"/>
          <p:cNvSpPr/>
          <p:nvPr/>
        </p:nvSpPr>
        <p:spPr>
          <a:xfrm>
            <a:off x="3153161" y="2369781"/>
            <a:ext cx="2359742" cy="44245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输出端口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3465871" y="902859"/>
            <a:ext cx="3248408" cy="1084580"/>
          </a:xfrm>
          <a:prstGeom prst="wedgeEllipseCallout">
            <a:avLst>
              <a:gd name="adj1" fmla="val -25252"/>
              <a:gd name="adj2" fmla="val 783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</a:rPr>
              <a:t>数据经输出端口路由分发至指定组件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</a:rPr>
              <a:t>（输出队列）</a:t>
            </a:r>
          </a:p>
        </p:txBody>
      </p:sp>
      <p:sp>
        <p:nvSpPr>
          <p:cNvPr id="13" name="立方体 12"/>
          <p:cNvSpPr/>
          <p:nvPr/>
        </p:nvSpPr>
        <p:spPr>
          <a:xfrm>
            <a:off x="7153552" y="1030414"/>
            <a:ext cx="1648730" cy="9550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组件一</a:t>
            </a:r>
          </a:p>
        </p:txBody>
      </p:sp>
      <p:sp>
        <p:nvSpPr>
          <p:cNvPr id="14" name="立方体 13"/>
          <p:cNvSpPr/>
          <p:nvPr/>
        </p:nvSpPr>
        <p:spPr>
          <a:xfrm>
            <a:off x="7153552" y="2264358"/>
            <a:ext cx="1648730" cy="9550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组件二</a:t>
            </a:r>
          </a:p>
        </p:txBody>
      </p:sp>
      <p:sp>
        <p:nvSpPr>
          <p:cNvPr id="15" name="立方体 14"/>
          <p:cNvSpPr/>
          <p:nvPr/>
        </p:nvSpPr>
        <p:spPr>
          <a:xfrm>
            <a:off x="7153552" y="3502970"/>
            <a:ext cx="1648730" cy="9550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组件三</a:t>
            </a:r>
          </a:p>
        </p:txBody>
      </p:sp>
      <p:sp>
        <p:nvSpPr>
          <p:cNvPr id="17" name="立方体 16"/>
          <p:cNvSpPr/>
          <p:nvPr/>
        </p:nvSpPr>
        <p:spPr>
          <a:xfrm>
            <a:off x="7153552" y="4747564"/>
            <a:ext cx="1648730" cy="9550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</a:t>
            </a:r>
            <a:r>
              <a:rPr lang="en-US" altLang="zh-CN"/>
              <a:t>n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1" idx="4"/>
            <a:endCxn id="17" idx="2"/>
          </p:cNvCxnSpPr>
          <p:nvPr/>
        </p:nvCxnSpPr>
        <p:spPr>
          <a:xfrm>
            <a:off x="5512903" y="2591007"/>
            <a:ext cx="1640649" cy="27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4"/>
            <a:endCxn id="15" idx="2"/>
          </p:cNvCxnSpPr>
          <p:nvPr/>
        </p:nvCxnSpPr>
        <p:spPr>
          <a:xfrm>
            <a:off x="5512903" y="2591007"/>
            <a:ext cx="1640649" cy="1508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4"/>
            <a:endCxn id="14" idx="2"/>
          </p:cNvCxnSpPr>
          <p:nvPr/>
        </p:nvCxnSpPr>
        <p:spPr>
          <a:xfrm>
            <a:off x="5512903" y="2591007"/>
            <a:ext cx="1640649" cy="2702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4"/>
            <a:endCxn id="13" idx="2"/>
          </p:cNvCxnSpPr>
          <p:nvPr/>
        </p:nvCxnSpPr>
        <p:spPr>
          <a:xfrm flipV="1">
            <a:off x="5512903" y="1627322"/>
            <a:ext cx="1640649" cy="9636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57051" y="25254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dobe 繁黑體 Std B"/>
                <a:ea typeface="Adobe 黑体 Std R" panose="020B0400000000000000"/>
              </a:rPr>
              <a:t>解决输入输出问题</a:t>
            </a:r>
          </a:p>
        </p:txBody>
      </p:sp>
    </p:spTree>
    <p:extLst>
      <p:ext uri="{BB962C8B-B14F-4D97-AF65-F5344CB8AC3E}">
        <p14:creationId xmlns:p14="http://schemas.microsoft.com/office/powerpoint/2010/main" val="1551676712"/>
      </p:ext>
    </p:extLst>
  </p:cSld>
  <p:clrMapOvr>
    <a:masterClrMapping/>
  </p:clrMapOvr>
  <p:transition spd="med">
    <p:pull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-390556"/>
            <a:ext cx="4203323" cy="43042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1688" y="42771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+mn-ea"/>
                <a:ea typeface="Adobe 黑体 Std R" panose="020B0400000000000000" pitchFamily="34" charset="-122"/>
              </a:rPr>
              <a:t>数据缓存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0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50088" y="19454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  <a:ea typeface="Adobe 黑体 Std R" panose="020B0400000000000000" pitchFamily="34" charset="-122"/>
              </a:rPr>
              <a:t>数据缓存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50" y="2663076"/>
            <a:ext cx="2544315" cy="31967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1928" r="18897"/>
          <a:stretch/>
        </p:blipFill>
        <p:spPr>
          <a:xfrm>
            <a:off x="4091175" y="5522651"/>
            <a:ext cx="1038334" cy="979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56" y="1811555"/>
            <a:ext cx="1026645" cy="9963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1636" y="762173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  <a:ea typeface="Adobe 黑体 Std R" panose="020B0400000000000000" pitchFamily="34" charset="-122"/>
              </a:rPr>
              <a:t>广度优先搜索（</a:t>
            </a:r>
            <a:r>
              <a:rPr lang="en-US" altLang="zh-CN" sz="2800" dirty="0" err="1">
                <a:latin typeface="+mn-ea"/>
                <a:ea typeface="Adobe 黑体 Std R" panose="020B0400000000000000" pitchFamily="34" charset="-122"/>
              </a:rPr>
              <a:t>BFS</a:t>
            </a:r>
            <a:r>
              <a:rPr lang="zh-CN" altLang="en-US" sz="2800" dirty="0">
                <a:latin typeface="+mn-ea"/>
                <a:ea typeface="Adobe 黑体 Std R" panose="020B0400000000000000" pitchFamily="34" charset="-122"/>
              </a:rPr>
              <a:t>）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825058" y="1573838"/>
            <a:ext cx="3975050" cy="735867"/>
            <a:chOff x="3955650" y="5551630"/>
            <a:chExt cx="4566526" cy="845362"/>
          </a:xfrm>
        </p:grpSpPr>
        <p:sp>
          <p:nvSpPr>
            <p:cNvPr id="17" name="矩形 16"/>
            <p:cNvSpPr/>
            <p:nvPr/>
          </p:nvSpPr>
          <p:spPr>
            <a:xfrm>
              <a:off x="4063557" y="6290038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5400000">
              <a:off x="4328421" y="5913498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073293" y="5554567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3594816" y="5914764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808298" y="6290039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45674" y="6290039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0704" y="6290039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025013" y="6289005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772375" y="6294230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5400000">
              <a:off x="6548528" y="5913497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5400000">
              <a:off x="5817216" y="5913498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5400000">
              <a:off x="5080930" y="5913498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807724" y="5552663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60234" y="5552772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84136" y="5552663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016583" y="5551794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769919" y="5552663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5400000">
              <a:off x="7291442" y="5912860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5400000">
              <a:off x="8042872" y="5912464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90303" y="2857429"/>
            <a:ext cx="1168593" cy="68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  <a:ea typeface="Adobe 黑体 Std R" panose="020B0400000000000000" pitchFamily="34" charset="-122"/>
              </a:rPr>
              <a:t>队头弹出</a:t>
            </a:r>
            <a:endParaRPr lang="en-US" altLang="zh-CN" dirty="0">
              <a:solidFill>
                <a:schemeClr val="bg1"/>
              </a:solidFill>
              <a:latin typeface="+mn-ea"/>
              <a:ea typeface="Adobe 黑体 Std R" panose="020B04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  <a:ea typeface="Adobe 黑体 Std R" panose="020B0400000000000000" pitchFamily="34" charset="-122"/>
              </a:rPr>
              <a:t>坐标</a:t>
            </a:r>
          </a:p>
        </p:txBody>
      </p:sp>
      <p:cxnSp>
        <p:nvCxnSpPr>
          <p:cNvPr id="46" name="曲线连接符 45"/>
          <p:cNvCxnSpPr>
            <a:stCxn id="45" idx="0"/>
            <a:endCxn id="8" idx="3"/>
          </p:cNvCxnSpPr>
          <p:nvPr/>
        </p:nvCxnSpPr>
        <p:spPr>
          <a:xfrm flipH="1">
            <a:off x="7958896" y="1939498"/>
            <a:ext cx="841211" cy="1262793"/>
          </a:xfrm>
          <a:prstGeom prst="curvedConnector3">
            <a:avLst>
              <a:gd name="adj1" fmla="val -201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90302" y="4232796"/>
            <a:ext cx="1168593" cy="68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  <a:ea typeface="Adobe 黑体 Std R" panose="020B0400000000000000" pitchFamily="34" charset="-122"/>
              </a:rPr>
              <a:t>遍历四周可走坐标</a:t>
            </a:r>
          </a:p>
        </p:txBody>
      </p:sp>
      <p:cxnSp>
        <p:nvCxnSpPr>
          <p:cNvPr id="52" name="曲线连接符 51"/>
          <p:cNvCxnSpPr>
            <a:stCxn id="8" idx="2"/>
            <a:endCxn id="51" idx="0"/>
          </p:cNvCxnSpPr>
          <p:nvPr/>
        </p:nvCxnSpPr>
        <p:spPr>
          <a:xfrm rot="5400000">
            <a:off x="7031779" y="3889974"/>
            <a:ext cx="685643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1" idx="1"/>
            <a:endCxn id="26" idx="2"/>
          </p:cNvCxnSpPr>
          <p:nvPr/>
        </p:nvCxnSpPr>
        <p:spPr>
          <a:xfrm rot="10800000">
            <a:off x="4825058" y="1941500"/>
            <a:ext cx="1965244" cy="2636158"/>
          </a:xfrm>
          <a:prstGeom prst="curvedConnector3">
            <a:avLst>
              <a:gd name="adj1" fmla="val 1276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319928" y="107133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队头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06565" y="10829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队尾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0142" y="2807856"/>
            <a:ext cx="272607" cy="24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811777" y="2807856"/>
            <a:ext cx="272607" cy="24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811777" y="3160124"/>
            <a:ext cx="272607" cy="24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018668" y="3067293"/>
            <a:ext cx="485261" cy="369332"/>
            <a:chOff x="4327630" y="4048130"/>
            <a:chExt cx="485261" cy="369332"/>
          </a:xfrm>
        </p:grpSpPr>
        <p:sp>
          <p:nvSpPr>
            <p:cNvPr id="50" name="矩形 49"/>
            <p:cNvSpPr/>
            <p:nvPr/>
          </p:nvSpPr>
          <p:spPr>
            <a:xfrm>
              <a:off x="4433958" y="4139479"/>
              <a:ext cx="272607" cy="243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327630" y="4048130"/>
                  <a:ext cx="485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30" y="4048130"/>
                  <a:ext cx="48526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/>
          <p:cNvGrpSpPr/>
          <p:nvPr/>
        </p:nvGrpSpPr>
        <p:grpSpPr>
          <a:xfrm>
            <a:off x="1705449" y="3471510"/>
            <a:ext cx="479555" cy="369332"/>
            <a:chOff x="4327630" y="4048130"/>
            <a:chExt cx="479555" cy="369332"/>
          </a:xfrm>
        </p:grpSpPr>
        <p:sp>
          <p:nvSpPr>
            <p:cNvPr id="55" name="矩形 54"/>
            <p:cNvSpPr/>
            <p:nvPr/>
          </p:nvSpPr>
          <p:spPr>
            <a:xfrm>
              <a:off x="4433958" y="4139479"/>
              <a:ext cx="272607" cy="243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4327630" y="4048130"/>
                  <a:ext cx="4795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30" y="4048130"/>
                  <a:ext cx="47955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组合 56"/>
          <p:cNvGrpSpPr/>
          <p:nvPr/>
        </p:nvGrpSpPr>
        <p:grpSpPr>
          <a:xfrm>
            <a:off x="2330665" y="3067293"/>
            <a:ext cx="485261" cy="369332"/>
            <a:chOff x="4327630" y="4048130"/>
            <a:chExt cx="485261" cy="369332"/>
          </a:xfrm>
        </p:grpSpPr>
        <p:sp>
          <p:nvSpPr>
            <p:cNvPr id="58" name="矩形 57"/>
            <p:cNvSpPr/>
            <p:nvPr/>
          </p:nvSpPr>
          <p:spPr>
            <a:xfrm>
              <a:off x="4433958" y="4139479"/>
              <a:ext cx="272607" cy="243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4327630" y="4048130"/>
                  <a:ext cx="485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30" y="4048130"/>
                  <a:ext cx="48526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/>
          <p:cNvGrpSpPr/>
          <p:nvPr/>
        </p:nvGrpSpPr>
        <p:grpSpPr>
          <a:xfrm>
            <a:off x="1705449" y="3858011"/>
            <a:ext cx="479555" cy="369332"/>
            <a:chOff x="4327630" y="4048130"/>
            <a:chExt cx="479555" cy="369332"/>
          </a:xfrm>
        </p:grpSpPr>
        <p:sp>
          <p:nvSpPr>
            <p:cNvPr id="62" name="矩形 61"/>
            <p:cNvSpPr/>
            <p:nvPr/>
          </p:nvSpPr>
          <p:spPr>
            <a:xfrm>
              <a:off x="4433958" y="4139479"/>
              <a:ext cx="272607" cy="243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4327630" y="4048130"/>
                  <a:ext cx="4795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30" y="4048130"/>
                  <a:ext cx="47955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矩形 63"/>
          <p:cNvSpPr/>
          <p:nvPr/>
        </p:nvSpPr>
        <p:spPr>
          <a:xfrm>
            <a:off x="8285191" y="1788069"/>
            <a:ext cx="272607" cy="24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8287827" y="1788333"/>
            <a:ext cx="272607" cy="24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8181779" y="1694465"/>
            <a:ext cx="485261" cy="369332"/>
            <a:chOff x="4327630" y="4048130"/>
            <a:chExt cx="485261" cy="369332"/>
          </a:xfrm>
        </p:grpSpPr>
        <p:sp>
          <p:nvSpPr>
            <p:cNvPr id="69" name="矩形 68"/>
            <p:cNvSpPr/>
            <p:nvPr/>
          </p:nvSpPr>
          <p:spPr>
            <a:xfrm>
              <a:off x="4433958" y="4139479"/>
              <a:ext cx="272607" cy="243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4327630" y="4048130"/>
                  <a:ext cx="485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30" y="4048130"/>
                  <a:ext cx="48526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矩形 66"/>
          <p:cNvSpPr/>
          <p:nvPr/>
        </p:nvSpPr>
        <p:spPr>
          <a:xfrm>
            <a:off x="8285191" y="1760131"/>
            <a:ext cx="272607" cy="24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7527553" y="1688218"/>
            <a:ext cx="479555" cy="369332"/>
            <a:chOff x="4327630" y="4048130"/>
            <a:chExt cx="479555" cy="369332"/>
          </a:xfrm>
        </p:grpSpPr>
        <p:sp>
          <p:nvSpPr>
            <p:cNvPr id="74" name="矩形 73"/>
            <p:cNvSpPr/>
            <p:nvPr/>
          </p:nvSpPr>
          <p:spPr>
            <a:xfrm>
              <a:off x="4433958" y="4139479"/>
              <a:ext cx="272607" cy="243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4327630" y="4048130"/>
                  <a:ext cx="4795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30" y="4048130"/>
                  <a:ext cx="47955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/>
          <p:cNvGrpSpPr/>
          <p:nvPr/>
        </p:nvGrpSpPr>
        <p:grpSpPr>
          <a:xfrm>
            <a:off x="7530441" y="1689132"/>
            <a:ext cx="485261" cy="369332"/>
            <a:chOff x="4327630" y="4048130"/>
            <a:chExt cx="485261" cy="369332"/>
          </a:xfrm>
        </p:grpSpPr>
        <p:sp>
          <p:nvSpPr>
            <p:cNvPr id="77" name="矩形 76"/>
            <p:cNvSpPr/>
            <p:nvPr/>
          </p:nvSpPr>
          <p:spPr>
            <a:xfrm>
              <a:off x="4433958" y="4139479"/>
              <a:ext cx="272607" cy="243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4327630" y="4048130"/>
                  <a:ext cx="485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30" y="4048130"/>
                  <a:ext cx="48526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/>
          <p:cNvGrpSpPr/>
          <p:nvPr/>
        </p:nvGrpSpPr>
        <p:grpSpPr>
          <a:xfrm>
            <a:off x="7527553" y="1694465"/>
            <a:ext cx="479555" cy="369332"/>
            <a:chOff x="4327630" y="4048130"/>
            <a:chExt cx="479555" cy="369332"/>
          </a:xfrm>
        </p:grpSpPr>
        <p:sp>
          <p:nvSpPr>
            <p:cNvPr id="80" name="矩形 79"/>
            <p:cNvSpPr/>
            <p:nvPr/>
          </p:nvSpPr>
          <p:spPr>
            <a:xfrm>
              <a:off x="4433958" y="4139479"/>
              <a:ext cx="272607" cy="243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4327630" y="4048130"/>
                  <a:ext cx="4795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630" y="4048130"/>
                  <a:ext cx="47955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2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-0.00023 0.004 -0.0007 0.00608 -0.0007 C 0.00816 -0.0007 0.01598 -0.00023 0.01927 0.00092 C 0.02066 0.00139 0.02205 0.00231 0.02327 0.00277 C 0.02431 0.00301 0.02518 0.00324 0.02605 0.0037 C 0.02743 0.00416 0.02865 0.00509 0.03004 0.00532 C 0.03473 0.00671 0.0323 0.00578 0.03733 0.0081 L 0.03941 0.00902 C 0.03993 0.00926 0.04063 0.00949 0.04132 0.00995 L 0.04393 0.01157 C 0.04445 0.0125 0.04497 0.01342 0.04532 0.01435 C 0.04584 0.01597 0.04618 0.01782 0.04671 0.01967 C 0.04757 0.02338 0.04723 0.02129 0.04809 0.02592 C 0.04775 0.03264 0.04775 0.03958 0.0474 0.04629 C 0.04723 0.04815 0.04636 0.05069 0.04601 0.05254 C 0.04584 0.0537 0.04566 0.05486 0.04532 0.05602 C 0.04497 0.05787 0.04427 0.05949 0.04393 0.06134 C 0.04289 0.06736 0.04323 0.06759 0.04132 0.07199 C 0.04098 0.07291 0.04046 0.07384 0.03993 0.07477 C 0.03716 0.0824 0.04393 0.0699 0.03664 0.08449 C 0.03334 0.0912 0.03768 0.0831 0.03334 0.08981 C 0.03282 0.09074 0.03264 0.0919 0.03195 0.09259 C 0.03073 0.09398 0.02934 0.0949 0.02796 0.09606 C 0.02743 0.09676 0.02674 0.09768 0.02605 0.09791 L 0.02327 0.09884 C 0.02014 0.10162 0.02257 0.09977 0.01806 0.10139 C 0.01737 0.10162 0.01667 0.10208 0.01598 0.10231 C 0.01129 0.10416 0.01546 0.10231 0.01007 0.10416 C 0.00539 0.10555 0.01042 0.10578 0.00139 0.10671 L -0.01388 0.10856 C -0.01527 0.10879 -0.01666 0.10926 -0.01805 0.10949 C -0.02135 0.10972 -0.02465 0.10995 -0.02795 0.11041 C -0.02968 0.11041 -0.03159 0.11088 -0.03333 0.11111 C -0.03524 0.11157 -0.03732 0.1118 -0.03923 0.11203 C -0.04045 0.11227 -0.04149 0.11273 -0.0427 0.11296 C -0.04461 0.11342 -0.0467 0.11365 -0.04861 0.11389 C -0.05191 0.11527 -0.05104 0.11504 -0.0559 0.11643 C -0.05711 0.1169 -0.05816 0.11713 -0.05937 0.11736 C -0.05989 0.11759 -0.06059 0.11805 -0.06128 0.11828 C -0.06475 0.11921 -0.06979 0.11944 -0.07326 0.12014 C -0.07604 0.1206 -0.07864 0.12152 -0.08125 0.12176 C -0.0842 0.12222 -0.08836 0.12268 -0.09132 0.12361 C -0.09201 0.12384 -0.09253 0.1243 -0.09323 0.12453 C -0.09774 0.12546 -0.10086 0.12523 -0.1052 0.12639 C -0.10711 0.12685 -0.10885 0.12754 -0.11059 0.12801 C -0.11232 0.12847 -0.11423 0.1287 -0.11597 0.12893 C -0.12066 0.12986 -0.11875 0.13078 -0.12118 0.12893 " pathEditMode="relative" ptsTypes="AAAAAAAAAAAAAAAAAAAAAAAAAAAAAAAAAAAAAAAAAAAAAAAA">
                                      <p:cBhvr>
                                        <p:cTn id="5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18 0.12893 L -0.12118 0.12917 C -0.12153 0.15255 -0.12153 0.17616 -0.12187 0.2 C -0.12205 0.20139 -0.12222 0.20278 -0.12257 0.2044 C -0.12291 0.20625 -0.12344 0.20787 -0.12396 0.20972 C -0.12534 0.24977 -0.125 0.23287 -0.12396 0.30116 C -0.12396 0.30417 -0.12326 0.31018 -0.12326 0.31042 " pathEditMode="relative" rAng="0" ptsTypes="AAAAAAA">
                                      <p:cBhvr>
                                        <p:cTn id="6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962 0.00115 0.0092 -0.00162 0.01806 0.00254 L 0.02413 0.00532 L 0.02604 0.00602 C 0.02691 0.00694 0.02778 0.00787 0.02882 0.00879 C 0.03021 0.00995 0.03212 0.01064 0.03334 0.01227 C 0.0342 0.01342 0.03472 0.01458 0.03542 0.01597 C 0.03698 0.02592 0.03472 0.01504 0.03802 0.02384 C 0.03854 0.025 0.03854 0.02615 0.03872 0.02731 C 0.03889 0.02824 0.03906 0.02916 0.03941 0.03009 C 0.04184 0.03773 0.03976 0.03009 0.04149 0.03634 C 0.04097 0.04166 0.04063 0.05115 0.03941 0.05764 C 0.03924 0.05856 0.03906 0.05949 0.03872 0.06018 C 0.03837 0.06134 0.03785 0.06203 0.03733 0.06296 C 0.03559 0.06759 0.03854 0.06412 0.03403 0.06921 C 0.03351 0.0699 0.03264 0.07037 0.03212 0.07083 C 0.03143 0.07176 0.0309 0.07291 0.03004 0.07361 C 0.02778 0.07592 0.02518 0.07754 0.02274 0.07986 C 0.02188 0.08078 0.02101 0.08194 0.02014 0.0824 C 0.01875 0.08333 0.01615 0.08426 0.01615 0.08426 C 0.01511 0.08518 0.01441 0.08634 0.01337 0.08703 C 0.01233 0.0875 0.01111 0.0875 0.01007 0.08773 C 0.00851 0.08842 0.00695 0.08889 0.00538 0.08958 C 0.00469 0.08981 0.00399 0.09027 0.00347 0.09051 C 0.00226 0.09097 0.00122 0.09097 0 0.09143 C -0.00069 0.09166 -0.00139 0.09189 -0.00191 0.09236 C -0.00382 0.09352 -0.00382 0.09467 -0.0059 0.0949 C -0.01458 0.09606 -0.03194 0.09768 -0.03194 0.09768 C -0.03333 0.09791 -0.03455 0.09814 -0.03594 0.09838 C -0.04357 0.1 -0.03923 0.09884 -0.04722 0.10023 C -0.05035 0.10069 -0.05347 0.10162 -0.0566 0.10208 C -0.0618 0.10277 -0.07187 0.1037 -0.07187 0.1037 C -0.07396 0.10439 -0.07587 0.10509 -0.07795 0.10555 C -0.07969 0.10602 -0.0816 0.10602 -0.08333 0.10648 C -0.08403 0.10671 -0.08455 0.10717 -0.08524 0.1074 C -0.0901 0.10856 -0.09618 0.10995 -0.10121 0.11088 L -0.11198 0.11273 C -0.11371 0.11296 -0.11562 0.11296 -0.11736 0.11365 C -0.11892 0.11412 -0.12465 0.11597 -0.12656 0.11713 C -0.1276 0.11782 -0.1283 0.11852 -0.12934 0.11898 C -0.13142 0.11967 -0.13368 0.12014 -0.13594 0.1206 C -0.13767 0.12106 -0.13958 0.12129 -0.14132 0.12152 C -0.14392 0.12222 -0.14479 0.12338 -0.14323 0.12152 " pathEditMode="relative" ptsTypes="AA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35 0.12894 L -0.12135 0.12894 C -0.12031 0.15741 -0.12187 0.1345 -0.11944 0.15278 C -0.11875 0.15857 -0.11788 0.17431 -0.11753 0.17686 C -0.1158 0.18542 -0.11649 0.18149 -0.11545 0.18843 C -0.11424 0.20811 -0.1158 0.18982 -0.11285 0.21066 C -0.1125 0.21297 -0.11233 0.21528 -0.11215 0.21783 C -0.11181 0.22223 -0.11215 0.22663 -0.11146 0.23103 C -0.11059 0.23635 -0.10885 0.24121 -0.10747 0.24607 C -0.10729 0.24885 -0.10712 0.2514 -0.10677 0.25417 C -0.10642 0.25834 -0.10556 0.26251 -0.10556 0.26667 C -0.10521 0.27755 -0.10608 0.28797 -0.10747 0.29862 C -0.10799 0.30163 -0.10833 0.30464 -0.10885 0.30741 C -0.1092 0.31019 -0.10955 0.31575 -0.11076 0.31806 C -0.11128 0.31899 -0.11146 0.32015 -0.11215 0.32084 C -0.11267 0.3213 -0.11667 0.32246 -0.11684 0.32269 C -0.11753 0.32292 -0.11806 0.32362 -0.11875 0.32362 C -0.1191 0.32362 -0.1184 0.32292 -0.11806 0.32269 " pathEditMode="relative" ptsTypes="AAAAAAAAAAAAAAAAAA">
                                      <p:cBhvr>
                                        <p:cTn id="7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78 0.00232 0.00555 0.0044 0.00799 0.00695 C 0.0099 0.00903 0.01024 0.01158 0.01146 0.01412 C 0.01198 0.01528 0.01285 0.01644 0.01337 0.0176 C 0.01424 0.01968 0.01458 0.02199 0.01545 0.02385 C 0.0158 0.02477 0.01632 0.0257 0.01667 0.02662 C 0.01701 0.02732 0.01701 0.02848 0.01736 0.02917 C 0.01805 0.03079 0.0191 0.03218 0.01996 0.0338 C 0.02031 0.03496 0.02031 0.03611 0.02066 0.03727 C 0.02118 0.03889 0.0224 0.04005 0.02274 0.04167 C 0.02344 0.04514 0.02413 0.05232 0.02413 0.05232 C 0.02361 0.05834 0.02344 0.06435 0.02274 0.07014 C 0.0224 0.07269 0.02031 0.07709 0.01944 0.07917 C 0.01753 0.0831 0.0151 0.0882 0.01198 0.09074 C 0.01094 0.09144 0.00972 0.09236 0.00868 0.09329 C -0.00729 0.10857 0.00868 0.09468 0 0.10139 C -0.0007 0.10185 -0.00122 0.10278 -0.00191 0.10301 C -0.0033 0.10394 -0.00764 0.10463 -0.00868 0.10486 C -0.01129 0.10672 -0.01215 0.10741 -0.01528 0.10857 C -0.01684 0.10903 -0.0184 0.10903 -0.01997 0.10926 C -0.02101 0.10996 -0.02205 0.11065 -0.02326 0.11111 C -0.02552 0.11181 -0.02986 0.11297 -0.02986 0.11297 C -0.0309 0.11343 -0.0316 0.11435 -0.03264 0.11459 C -0.03368 0.11505 -0.0349 0.11551 -0.03594 0.11551 C -0.04306 0.11667 -0.05017 0.11713 -0.05729 0.11829 C -0.05868 0.11852 -0.0599 0.11898 -0.06129 0.11922 C -0.06528 0.11968 -0.06927 0.11968 -0.07326 0.12014 L -0.13316 0.11922 " pathEditMode="relative" ptsTypes="AAAAAAAAAAAAAAAAAAAAAAAAAAAAA">
                                      <p:cBhvr>
                                        <p:cTn id="9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18 0.1331 L -0.12118 0.1331 C -0.12101 0.13565 -0.12049 0.13819 -0.12049 0.14097 C -0.12049 0.1419 -0.12118 0.14282 -0.12118 0.14375 C -0.12153 0.14537 -0.12171 0.14722 -0.12188 0.14907 L -0.12118 0.33842 " pathEditMode="relative" ptsTypes="AAAAAA">
                                      <p:cBhvr>
                                        <p:cTn id="9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2.77778E-7 -7.40741E-7 C 0.00886 -0.00602 0.00504 -0.00439 0.01129 -0.00602 C 0.02153 -0.00555 0.03177 -0.00555 0.04202 -0.00439 C 0.04289 -0.00416 0.04375 -0.00301 0.04462 -0.00254 C 0.04584 -0.00185 0.04723 -0.00139 0.04862 -0.00069 C 0.05226 0.00278 0.05382 0.00417 0.0573 0.00996 C 0.05816 0.01135 0.05903 0.01273 0.0599 0.01436 C 0.06042 0.01528 0.06077 0.01621 0.06129 0.0169 C 0.06181 0.01783 0.06268 0.01806 0.0632 0.01875 C 0.06372 0.01968 0.06424 0.02037 0.06459 0.02153 C 0.06493 0.02223 0.06493 0.02338 0.06528 0.02408 C 0.0658 0.02547 0.06667 0.02639 0.06719 0.02755 C 0.06875 0.0338 0.06684 0.02616 0.06927 0.03473 C 0.06945 0.03565 0.06962 0.03658 0.06997 0.0375 C 0.07032 0.03866 0.07084 0.03982 0.07136 0.04098 C 0.07101 0.04792 0.07153 0.05463 0.07066 0.06135 C 0.07032 0.0632 0.06875 0.06436 0.06789 0.06598 C 0.0665 0.06875 0.06563 0.07292 0.06389 0.0757 C 0.06337 0.07639 0.06268 0.07686 0.06198 0.07755 C 0.05938 0.08264 0.06216 0.07778 0.05799 0.08287 C 0.05573 0.08542 0.05382 0.08889 0.05122 0.09074 C 0.05018 0.09167 0.04896 0.0919 0.04792 0.0926 C 0.04653 0.09329 0.04532 0.09445 0.04393 0.09514 C 0.04306 0.09561 0.04219 0.09561 0.04132 0.09607 C 0.04028 0.09653 0.03959 0.09746 0.03855 0.09792 C 0.03681 0.09861 0.03507 0.09908 0.03334 0.09977 C 0.0323 0.1 0.03143 0.1 0.03056 0.10047 C 0.02813 0.10186 0.02709 0.10278 0.02466 0.10324 C 0.01528 0.10533 0.02257 0.10301 0.01667 0.1051 C 0.01598 0.10556 0.01528 0.10648 0.01459 0.10672 C 0.01337 0.10741 0.01198 0.10741 0.01059 0.10764 C 0.00973 0.10787 0.00886 0.10834 0.00799 0.10857 C 0.0073 0.1088 0.0066 0.10926 0.00591 0.10949 C -0.00208 0.11158 -0.00416 0.11135 -0.01267 0.11297 C -0.02152 0.11459 -0.02951 0.11621 -0.03871 0.11667 L -0.07083 0.11736 C -0.07274 0.11783 -0.07482 0.11783 -0.07673 0.11829 C -0.07743 0.11852 -0.07812 0.11898 -0.07882 0.11922 C -0.08003 0.11968 -0.08142 0.11991 -0.08281 0.12014 C -0.08836 0.1213 -0.08767 0.12084 -0.09409 0.12269 C -0.09479 0.12292 -0.09531 0.12361 -0.096 0.12361 C -0.10486 0.1257 -0.09809 0.12292 -0.10746 0.12639 C -0.10885 0.12686 -0.11007 0.12778 -0.11145 0.12824 C -0.11232 0.12848 -0.11319 0.12871 -0.11406 0.12894 C -0.11649 0.12986 -0.11562 0.13056 -0.11666 0.12894 " pathEditMode="relative" ptsTypes="AAAAAAAAAAAAAAAAAAAAAAAAAAAAAAAAAAAAAAAAAAAAAA">
                                      <p:cBhvr>
                                        <p:cTn id="11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14815E-6 L -1.94444E-6 -8.14815E-6 C 0.00191 0.00023 0.00382 0.00069 0.0059 0.00092 L 0.07465 0.00185 " pathEditMode="relative" ptsTypes="AAAA">
                                      <p:cBhvr>
                                        <p:cTn id="1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52 0.13356 L -0.12152 0.13356 C -0.12743 0.17338 -0.12222 0.13472 -0.12222 0.23565 C -0.12222 0.26667 -0.12257 0.29792 -0.12291 0.32893 C -0.12378 0.38704 -0.12361 0.29606 -0.12361 0.33333 " pathEditMode="relative" ptsTypes="AAAAA">
                                      <p:cBhvr>
                                        <p:cTn id="12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66 0.00185 L 0.07466 0.00185 C 0.0757 0.00161 0.07674 0.00115 0.07778 0.00115 C 0.0783 0.00115 0.07865 0.00161 0.07917 0.00185 C 0.07969 0.00208 0.08021 0.00208 0.08073 0.00208 C 0.08334 0.00347 0.08108 0.00254 0.08473 0.0037 C 0.08577 0.00393 0.08664 0.00439 0.08768 0.00462 C 0.0882 0.00486 0.08872 0.00486 0.08907 0.00509 C 0.08993 0.00532 0.0908 0.00578 0.09167 0.00624 C 0.09219 0.00648 0.09289 0.00671 0.09358 0.00694 C 0.09375 0.00717 0.0941 0.00717 0.09445 0.0074 C 0.09479 0.0074 0.09514 0.00763 0.09549 0.00763 C 0.09636 0.0081 0.09723 0.00902 0.09792 0.00948 C 0.09861 0.00995 0.09914 0.01018 0.09966 0.01064 C 0.1 0.01087 0.10035 0.01134 0.1007 0.0118 C 0.10104 0.01203 0.10157 0.01226 0.10191 0.01249 C 0.10243 0.01296 0.10295 0.01342 0.10348 0.01388 C 0.10573 0.01573 0.10382 0.01342 0.10747 0.01689 C 0.10782 0.01736 0.10816 0.01759 0.10851 0.01805 C 0.11042 0.02036 0.10886 0.01898 0.11129 0.02129 C 0.11181 0.02175 0.11233 0.02198 0.11268 0.02245 C 0.11372 0.02361 0.11511 0.02523 0.11598 0.02661 C 0.11632 0.02708 0.1165 0.02754 0.11684 0.028 C 0.11893 0.03101 0.11632 0.02638 0.1191 0.03148 C 0.11945 0.03217 0.11979 0.03286 0.12014 0.03356 C 0.12066 0.03402 0.12118 0.03425 0.12153 0.03472 C 0.12309 0.03888 0.1224 0.03726 0.12361 0.03958 C 0.12414 0.04259 0.12344 0.03958 0.125 0.04328 C 0.12552 0.04467 0.1257 0.04652 0.12604 0.04814 C 0.12604 0.04837 0.12622 0.04884 0.12639 0.04907 C 0.12691 0.05462 0.12587 0.04861 0.1283 0.05509 C 0.12848 0.05578 0.12848 0.05648 0.12848 0.0574 C 0.129 0.06087 0.12848 0.05879 0.12934 0.06203 C 0.12952 0.06365 0.12952 0.06527 0.12969 0.06689 C 0.12969 0.06805 0.13004 0.06921 0.13021 0.07013 C 0.13039 0.07198 0.13039 0.07384 0.13056 0.07569 C 0.13039 0.08286 0.13056 0.09004 0.13021 0.09722 C 0.13021 0.09884 0.12952 0.10046 0.12934 0.10208 C 0.12917 0.10323 0.12917 0.10462 0.12917 0.10578 C 0.129 0.10648 0.12882 0.10717 0.12882 0.1081 C 0.12865 0.10925 0.12865 0.11041 0.12848 0.1118 C 0.12848 0.11273 0.12813 0.11365 0.12795 0.11458 C 0.12743 0.12268 0.12795 0.1162 0.12743 0.12013 C 0.12726 0.12083 0.12726 0.12175 0.12709 0.12245 C 0.12709 0.12291 0.12674 0.12337 0.12657 0.12384 C 0.12622 0.12476 0.12587 0.12569 0.12552 0.12638 C 0.12535 0.12685 0.125 0.12731 0.125 0.12754 C 0.12483 0.128 0.12483 0.12823 0.12466 0.1287 C 0.12448 0.12939 0.12431 0.12986 0.12414 0.13055 C 0.12396 0.13101 0.12361 0.13148 0.12361 0.13194 C 0.12344 0.1324 0.12344 0.13286 0.12327 0.1331 C 0.12309 0.13356 0.12292 0.13379 0.12275 0.13425 C 0.12257 0.13472 0.12257 0.13495 0.1224 0.13541 C 0.12205 0.13611 0.12136 0.13657 0.12101 0.13726 C 0.12066 0.13796 0.12032 0.13911 0.11997 0.13981 C 0.11979 0.14027 0.11927 0.14027 0.1191 0.1405 C 0.11875 0.14097 0.11858 0.14143 0.11823 0.14212 C 0.11702 0.14421 0.11841 0.14189 0.11684 0.14536 C 0.11511 0.1493 0.11702 0.14467 0.11528 0.14791 C 0.11493 0.14837 0.11493 0.14907 0.11459 0.14953 C 0.11441 0.14976 0.11407 0.15023 0.11389 0.15046 C 0.11354 0.15092 0.11337 0.15161 0.11302 0.15208 C 0.11216 0.15323 0.11129 0.15416 0.11042 0.15532 L 0.10799 0.15879 C 0.10764 0.15902 0.10747 0.15948 0.10712 0.15972 C 0.10365 0.16296 0.10712 0.15972 0.10417 0.16273 C 0.10313 0.16388 0.10226 0.16411 0.10104 0.16504 C 0.10035 0.1655 0.09948 0.16573 0.09879 0.16643 C 0.09653 0.16851 0.10018 0.16527 0.09601 0.16874 C 0.09549 0.16921 0.09497 0.16967 0.09445 0.17013 C 0.0915 0.17245 0.09393 0.17036 0.09132 0.17198 C 0.08976 0.17314 0.09115 0.17245 0.08959 0.1743 C 0.08924 0.17476 0.08872 0.17499 0.0882 0.17546 C 0.0875 0.17569 0.08611 0.17615 0.08611 0.17615 C 0.08577 0.17638 0.08559 0.17661 0.08525 0.17685 C 0.08438 0.17731 0.08351 0.17731 0.08264 0.17754 C 0.08229 0.17777 0.08056 0.1787 0.07986 0.1787 C 0.07743 0.17893 0.075 0.17893 0.0724 0.17916 L 0.06059 0.1787 C 0.05973 0.1787 0.05903 0.17847 0.05834 0.17823 C 0.05573 0.17777 0.05313 0.17731 0.05052 0.17638 C 0.04723 0.17546 0.04879 0.17592 0.04549 0.17546 C 0.04479 0.17499 0.0441 0.17499 0.04323 0.17453 C 0.04202 0.17407 0.04098 0.17361 0.03976 0.17314 C 0.0382 0.17268 0.03334 0.17129 0.03195 0.17083 C 0.02986 0.17036 0.02778 0.17013 0.02587 0.1699 C 0.02379 0.16898 0.02674 0.17013 0.02309 0.16898 C 0.02153 0.16851 0.02014 0.16805 0.01858 0.16759 C 0.01684 0.16689 0.01511 0.16573 0.01337 0.16527 C 0.00799 0.16411 0.01042 0.16458 0.00643 0.16388 C 0.00295 0.16203 0.00243 0.16157 -0.00139 0.16018 C -0.00312 0.15948 -0.00468 0.15925 -0.00642 0.15879 C -0.00972 0.15763 -0.01354 0.15624 -0.01701 0.15532 C -0.02031 0.15462 -0.02205 0.15462 -0.02552 0.15416 C -0.02621 0.15393 -0.02708 0.1537 -0.02777 0.15347 C -0.0283 0.15347 -0.02882 0.15323 -0.02951 0.15323 C -0.02986 0.153 -0.03038 0.153 -0.0309 0.15277 C -0.03333 0.15208 -0.03264 0.15277 -0.0335 0.15161 " pathEditMode="relative" ptsTypes="AAAAAAAAAAAAAAAAAAAAAAAAAAAAAAAAAAAAAAAAAAAAAAAAAAAAAAAAAAAAAAAAAAAAAAAAAAAAAAAAAAAAAAAAAAAAAAAAAA">
                                      <p:cBhvr>
                                        <p:cTn id="13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0.00254 L -0.00555 0.00254 C 0.01754 0.00509 -0.00815 0.00231 0.04757 0.00463 C 0.04983 0.00463 0.05209 0.00532 0.05435 0.00532 C 0.0599 0.00555 0.06546 0.00532 0.07101 0.00532 " pathEditMode="relative" ptsTypes="AAAAA">
                                      <p:cBhvr>
                                        <p:cTn id="1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65 0.13449 L -0.04965 0.13449 C -0.04826 0.13981 -0.04566 0.14491 -0.04531 0.15069 C -0.04444 0.16227 -0.04462 0.16204 -0.04184 0.17731 C -0.04132 0.18056 -0.04062 0.1838 -0.0401 0.18704 C -0.03976 0.19028 -0.03941 0.19398 -0.03906 0.19722 C -0.03871 0.19977 -0.03837 0.20231 -0.03785 0.20463 C -0.03819 0.21944 -0.03819 0.23426 -0.03854 0.24907 C -0.03854 0.25185 -0.03993 0.25972 -0.0401 0.26181 C -0.04045 0.26343 -0.04062 0.26528 -0.0408 0.2669 C -0.04097 0.26852 -0.04114 0.26991 -0.04132 0.2713 C -0.04184 0.27731 -0.04219 0.28333 -0.04305 0.28912 L -0.0441 0.29653 C -0.04427 0.29769 -0.04462 0.29907 -0.04462 0.30023 C -0.04479 0.30255 -0.04514 0.30463 -0.04531 0.30694 C -0.04531 0.30764 -0.04531 0.30833 -0.04531 0.30926 " pathEditMode="relative" ptsTypes="AAAAAAAAAAAAAAAA">
                                      <p:cBhvr>
                                        <p:cTn id="14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51" grpId="0" animBg="1"/>
      <p:bldP spid="72" grpId="0"/>
      <p:bldP spid="73" grpId="0"/>
      <p:bldP spid="2" grpId="0" animBg="1"/>
      <p:bldP spid="42" grpId="0" animBg="1"/>
      <p:bldP spid="48" grpId="0" animBg="1"/>
      <p:bldP spid="64" grpId="0" animBg="1"/>
      <p:bldP spid="64" grpId="1" animBg="1"/>
      <p:bldP spid="64" grpId="2" animBg="1"/>
      <p:bldP spid="64" grpId="3" animBg="1"/>
      <p:bldP spid="66" grpId="0" animBg="1"/>
      <p:bldP spid="66" grpId="1" animBg="1"/>
      <p:bldP spid="66" grpId="2" animBg="1"/>
      <p:bldP spid="66" grpId="3" animBg="1"/>
      <p:bldP spid="67" grpId="0" animBg="1"/>
      <p:bldP spid="67" grpId="1" animBg="1"/>
      <p:bldP spid="67" grpId="2" animBg="1"/>
      <p:bldP spid="67" grpId="3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-390556"/>
            <a:ext cx="4203323" cy="43042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09152" y="42771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+mn-ea"/>
                <a:ea typeface="Adobe 黑体 Std R" panose="020B0400000000000000" pitchFamily="34" charset="-122"/>
              </a:rPr>
              <a:t>保存顺序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162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0088" y="19454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保存顺序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8" name="Picture 2" descr="http://g.hiphotos.baidu.com/zhidao/pic/item/d4628535e5dde71136679575a7efce1b9c1661f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9" y="1414064"/>
            <a:ext cx="8471822" cy="434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1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7051" y="2525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繁黑體 Std B"/>
                <a:ea typeface="Adobe 黑体 Std R" panose="020B0400000000000000"/>
              </a:rPr>
              <a:t>保存顺序</a:t>
            </a:r>
            <a:endParaRPr lang="zh-CN" altLang="en-US" sz="3200" dirty="0">
              <a:latin typeface="Adobe 繁黑體 Std B"/>
              <a:ea typeface="Adobe 黑体 Std R" panose="020B0400000000000000"/>
            </a:endParaRPr>
          </a:p>
        </p:txBody>
      </p:sp>
      <p:pic>
        <p:nvPicPr>
          <p:cNvPr id="1026" name="Picture 2" descr="o_windowsmessa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3" y="1513731"/>
            <a:ext cx="8670154" cy="406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8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-390556"/>
            <a:ext cx="4203323" cy="43042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54711" y="422148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+mn-ea"/>
                <a:ea typeface="Adobe 黑体 Std R" panose="020B0400000000000000" pitchFamily="34" charset="-122"/>
              </a:rPr>
              <a:t>异步处理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228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94690" y="229424"/>
            <a:ext cx="7583422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6701953">
            <a:off x="-1578863" y="3044276"/>
            <a:ext cx="5779008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54864" y="5859127"/>
            <a:ext cx="981456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8555" y="1087701"/>
            <a:ext cx="8499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内容规划</a:t>
            </a:r>
          </a:p>
        </p:txBody>
      </p:sp>
      <p:sp>
        <p:nvSpPr>
          <p:cNvPr id="11" name="矩形 10"/>
          <p:cNvSpPr/>
          <p:nvPr/>
        </p:nvSpPr>
        <p:spPr>
          <a:xfrm>
            <a:off x="2215463" y="123848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引入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5463" y="190545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队列简介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15463" y="2572437"/>
            <a:ext cx="2640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队列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ADT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实现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5463" y="323941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队列应用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5463" y="3906393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线性表总结与作业布置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67" b="37270" l="2051" r="98340">
                        <a14:foregroundMark x1="13281" y1="17118" x2="13281" y2="17118"/>
                        <a14:foregroundMark x1="29004" y1="17551" x2="29395" y2="17443"/>
                        <a14:foregroundMark x1="47656" y1="17010" x2="47656" y2="17010"/>
                        <a14:backgroundMark x1="24316" y1="20260" x2="24316" y2="20260"/>
                        <a14:backgroundMark x1="24121" y1="26219" x2="24121" y2="26219"/>
                        <a14:backgroundMark x1="28516" y1="18527" x2="28516" y2="18527"/>
                        <a14:backgroundMark x1="12598" y1="18202" x2="12598" y2="18202"/>
                        <a14:backgroundMark x1="91309" y1="28602" x2="91309" y2="28602"/>
                        <a14:backgroundMark x1="92676" y1="28169" x2="92676" y2="281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85" b="61990"/>
          <a:stretch/>
        </p:blipFill>
        <p:spPr>
          <a:xfrm>
            <a:off x="3381961" y="4283795"/>
            <a:ext cx="5523352" cy="19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0961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051" y="25254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多进程通信问题</a:t>
            </a:r>
            <a:endParaRPr lang="zh-CN" altLang="en-US" sz="32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41058" y="31673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进程</a:t>
            </a:r>
            <a:r>
              <a:rPr lang="en-US" altLang="zh-CN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(Process)</a:t>
            </a:r>
            <a:r>
              <a:rPr lang="zh-CN" altLang="en-US" sz="2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？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49" y="1103086"/>
            <a:ext cx="4306622" cy="440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2515" y="2350679"/>
            <a:ext cx="3647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b="1" dirty="0"/>
              <a:t>进程是一个正在运行的程序的实例。</a:t>
            </a:r>
          </a:p>
        </p:txBody>
      </p:sp>
    </p:spTree>
    <p:extLst>
      <p:ext uri="{BB962C8B-B14F-4D97-AF65-F5344CB8AC3E}">
        <p14:creationId xmlns:p14="http://schemas.microsoft.com/office/powerpoint/2010/main" val="80168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33663 -0.29884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051" y="25254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多进程通信问题</a:t>
            </a:r>
            <a:endParaRPr lang="zh-CN" altLang="en-US" sz="32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下箭头 1"/>
          <p:cNvSpPr/>
          <p:nvPr/>
        </p:nvSpPr>
        <p:spPr>
          <a:xfrm>
            <a:off x="1700751" y="1488529"/>
            <a:ext cx="1158240" cy="15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9" name="下箭头 8"/>
          <p:cNvSpPr/>
          <p:nvPr/>
        </p:nvSpPr>
        <p:spPr>
          <a:xfrm>
            <a:off x="6434344" y="3063240"/>
            <a:ext cx="1158240" cy="1584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647594" y="1583930"/>
            <a:ext cx="3724689" cy="472440"/>
            <a:chOff x="2784323" y="1590691"/>
            <a:chExt cx="3724689" cy="472440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784323" y="2047891"/>
              <a:ext cx="3724689" cy="152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732267" y="159069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数据的传递</a:t>
              </a:r>
            </a:p>
          </p:txBody>
        </p:sp>
      </p:grpSp>
      <p:sp>
        <p:nvSpPr>
          <p:cNvPr id="8" name="下箭头 7"/>
          <p:cNvSpPr/>
          <p:nvPr/>
        </p:nvSpPr>
        <p:spPr>
          <a:xfrm>
            <a:off x="1714458" y="4648200"/>
            <a:ext cx="1158240" cy="15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22515" y="3063240"/>
            <a:ext cx="80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2515" y="4648200"/>
            <a:ext cx="80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32267" y="27783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进程切换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32267" y="435303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进程切换</a:t>
            </a:r>
          </a:p>
        </p:txBody>
      </p:sp>
      <p:sp>
        <p:nvSpPr>
          <p:cNvPr id="10" name="文本框 9"/>
          <p:cNvSpPr txBox="1"/>
          <p:nvPr/>
        </p:nvSpPr>
        <p:spPr>
          <a:xfrm rot="1551050">
            <a:off x="6787468" y="142141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+mj-ea"/>
                <a:ea typeface="+mj-ea"/>
              </a:rPr>
              <a:t>?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20" name="流程图: 直接访问存储器 19"/>
          <p:cNvSpPr/>
          <p:nvPr/>
        </p:nvSpPr>
        <p:spPr>
          <a:xfrm>
            <a:off x="6434343" y="1809628"/>
            <a:ext cx="2491943" cy="50700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消息队列</a:t>
            </a:r>
          </a:p>
        </p:txBody>
      </p:sp>
      <p:grpSp>
        <p:nvGrpSpPr>
          <p:cNvPr id="21" name="组合 20"/>
          <p:cNvGrpSpPr/>
          <p:nvPr/>
        </p:nvGrpSpPr>
        <p:grpSpPr>
          <a:xfrm rot="18904965">
            <a:off x="6916782" y="2442547"/>
            <a:ext cx="1514001" cy="461666"/>
            <a:chOff x="3241522" y="1590691"/>
            <a:chExt cx="1862343" cy="461665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3241522" y="2047891"/>
              <a:ext cx="1862343" cy="44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258293" y="159069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读取数据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8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38" y="62668"/>
            <a:ext cx="4203323" cy="43042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3744" y="427145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问题答疑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166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38" y="62668"/>
            <a:ext cx="4203323" cy="43042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3741" y="428735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作业布置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198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7051" y="2525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作业布置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22515" y="1104175"/>
            <a:ext cx="84063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泛型队列模板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lvl="2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实现类似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C++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的队列模版： </a:t>
            </a:r>
            <a:r>
              <a:rPr lang="en-US" altLang="zh-CN" sz="2400" dirty="0"/>
              <a:t>queue&lt; E &gt;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要求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使用者能够选择不同的存储方式。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即使存储方式、以及内部方式不同，外部接口一定要相同。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提示：巧用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void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*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2900" y="4978167"/>
            <a:ext cx="1257300" cy="701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r>
              <a:rPr lang="en-US" altLang="zh-CN" dirty="0"/>
              <a:t>ADT</a:t>
            </a:r>
          </a:p>
          <a:p>
            <a:pPr algn="ctr"/>
            <a:r>
              <a:rPr lang="en-US" altLang="zh-CN" dirty="0"/>
              <a:t>.c</a:t>
            </a:r>
            <a:r>
              <a:rPr lang="zh-CN" altLang="en-US" dirty="0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5490210" y="3939714"/>
            <a:ext cx="1272540" cy="701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r>
              <a:rPr lang="en-US" altLang="zh-CN" dirty="0"/>
              <a:t>ADT</a:t>
            </a:r>
          </a:p>
          <a:p>
            <a:pPr algn="ctr"/>
            <a:r>
              <a:rPr lang="en-US" altLang="zh-CN" dirty="0"/>
              <a:t>.h</a:t>
            </a:r>
            <a:r>
              <a:rPr lang="zh-CN" altLang="en-US" dirty="0"/>
              <a:t>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6842760" y="4978167"/>
            <a:ext cx="1257300" cy="701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主函数</a:t>
            </a:r>
            <a:endParaRPr lang="en-US" altLang="zh-CN" dirty="0"/>
          </a:p>
          <a:p>
            <a:pPr algn="ctr"/>
            <a:r>
              <a:rPr lang="en-US" altLang="zh-CN" dirty="0"/>
              <a:t>.c</a:t>
            </a:r>
            <a:r>
              <a:rPr lang="zh-CN" altLang="en-US" dirty="0"/>
              <a:t>文件</a:t>
            </a:r>
          </a:p>
        </p:txBody>
      </p:sp>
      <p:cxnSp>
        <p:nvCxnSpPr>
          <p:cNvPr id="9" name="直接箭头连接符 8"/>
          <p:cNvCxnSpPr>
            <a:endCxn id="8" idx="0"/>
          </p:cNvCxnSpPr>
          <p:nvPr/>
        </p:nvCxnSpPr>
        <p:spPr>
          <a:xfrm>
            <a:off x="6762750" y="4640754"/>
            <a:ext cx="708660" cy="337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" idx="0"/>
          </p:cNvCxnSpPr>
          <p:nvPr/>
        </p:nvCxnSpPr>
        <p:spPr>
          <a:xfrm flipH="1">
            <a:off x="4781550" y="4640754"/>
            <a:ext cx="723900" cy="337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3"/>
            <a:endCxn id="8" idx="1"/>
          </p:cNvCxnSpPr>
          <p:nvPr/>
        </p:nvCxnSpPr>
        <p:spPr>
          <a:xfrm>
            <a:off x="5410200" y="5328687"/>
            <a:ext cx="143256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620107" y="54087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Adobe 黑体 Std R" panose="020B0400000000000000" pitchFamily="34" charset="-122"/>
              </a:rPr>
              <a:t>编译链接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2F2B2-3378-40FC-8070-65E9902B6245}"/>
              </a:ext>
            </a:extLst>
          </p:cNvPr>
          <p:cNvSpPr txBox="1"/>
          <p:nvPr/>
        </p:nvSpPr>
        <p:spPr>
          <a:xfrm>
            <a:off x="289188" y="5097854"/>
            <a:ext cx="351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>
                <a:ea typeface="Adobe 黑体 Std R" panose="020B0400000000000000" pitchFamily="34" charset="-122"/>
              </a:rPr>
              <a:t>截止时间：</a:t>
            </a:r>
            <a:r>
              <a:rPr lang="en-US" altLang="zh-CN" sz="2400">
                <a:ea typeface="Adobe 黑体 Std R" panose="020B0400000000000000" pitchFamily="34" charset="-122"/>
              </a:rPr>
              <a:t>4</a:t>
            </a:r>
            <a:r>
              <a:rPr lang="zh-CN" altLang="en-US" sz="2400">
                <a:ea typeface="Adobe 黑体 Std R" panose="020B0400000000000000" pitchFamily="34" charset="-122"/>
              </a:rPr>
              <a:t>月</a:t>
            </a:r>
            <a:r>
              <a:rPr lang="en-US" altLang="zh-CN" sz="2400">
                <a:ea typeface="Adobe 黑体 Std R" panose="020B0400000000000000" pitchFamily="34" charset="-122"/>
              </a:rPr>
              <a:t>22</a:t>
            </a:r>
            <a:r>
              <a:rPr lang="zh-CN" altLang="en-US" sz="2400">
                <a:ea typeface="Adobe 黑体 Std R" panose="020B0400000000000000" pitchFamily="34" charset="-122"/>
              </a:rPr>
              <a:t>日</a:t>
            </a:r>
            <a:r>
              <a:rPr lang="en-US" altLang="zh-CN" sz="2400">
                <a:ea typeface="Adobe 黑体 Std R" panose="020B0400000000000000" pitchFamily="34" charset="-122"/>
              </a:rPr>
              <a:t>23:59</a:t>
            </a:r>
            <a:endParaRPr lang="zh-CN" altLang="en-US" sz="2400"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8" grpId="0" animBg="1"/>
      <p:bldP spid="19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17455" y="2256312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9600" dirty="0">
                <a:solidFill>
                  <a:srgbClr val="009B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聆听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71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9">
            <a:extLst>
              <a:ext uri="{FF2B5EF4-FFF2-40B4-BE49-F238E27FC236}">
                <a16:creationId xmlns:a16="http://schemas.microsoft.com/office/drawing/2014/main" id="{7153FE82-2E59-4FD4-8C85-268BEE35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154113"/>
            <a:ext cx="49085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1224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-888260" y="229424"/>
            <a:ext cx="1775362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232" y="6257823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52571" y="6256789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3371257" y="5875335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5400000">
            <a:off x="1876086" y="5881281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1144774" y="5881282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408488" y="5881282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11694" y="5520447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97477" y="5520447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2619000" y="5880644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832482" y="6255919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14888" y="6255919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796559" y="6260110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5572712" y="5879377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4841400" y="5879378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4105114" y="5879378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84418" y="5518652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40767" y="5517674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6315626" y="5878740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6200000">
            <a:off x="-1771267" y="2867080"/>
            <a:ext cx="5199647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7067056" y="5878344"/>
            <a:ext cx="840137" cy="11847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99" y="238448"/>
            <a:ext cx="3541777" cy="354177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7549315" y="5518281"/>
            <a:ext cx="634614" cy="102762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6200000">
            <a:off x="5641950" y="8058098"/>
            <a:ext cx="5199647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129603" y="344173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生活中的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600" dirty="0">
                <a:solidFill>
                  <a:srgbClr val="C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队列</a:t>
            </a:r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5538" y="1954393"/>
            <a:ext cx="2909027" cy="19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91" y="2632802"/>
            <a:ext cx="4430708" cy="27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156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408" y="913633"/>
            <a:ext cx="5124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What</a:t>
            </a:r>
            <a:r>
              <a:rPr lang="zh-CN" altLang="en-US" sz="9600" dirty="0"/>
              <a:t> </a:t>
            </a:r>
            <a:r>
              <a:rPr lang="en-US" altLang="zh-CN" sz="9600" dirty="0"/>
              <a:t>is </a:t>
            </a: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43380" y="3879460"/>
            <a:ext cx="5194827" cy="16494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队列是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限定仅在</a:t>
            </a:r>
            <a:r>
              <a:rPr lang="zh-CN" altLang="en-US" sz="28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表尾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进行插入、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表头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进行删除操作的</a:t>
            </a:r>
            <a:r>
              <a:rPr lang="zh-CN" altLang="en-US" sz="2800" b="1" dirty="0">
                <a:solidFill>
                  <a:srgbClr val="7030A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线性表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63902" y="5327574"/>
            <a:ext cx="4392773" cy="551036"/>
            <a:chOff x="1745138" y="5551630"/>
            <a:chExt cx="6777038" cy="843075"/>
          </a:xfrm>
        </p:grpSpPr>
        <p:sp>
          <p:nvSpPr>
            <p:cNvPr id="21" name="矩形 20"/>
            <p:cNvSpPr/>
            <p:nvPr/>
          </p:nvSpPr>
          <p:spPr>
            <a:xfrm>
              <a:off x="1849048" y="6291943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94078" y="6291943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328387" y="6290909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63557" y="6290038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5400000">
              <a:off x="4328421" y="5913498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2851902" y="5915401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2120590" y="5915402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5400000">
              <a:off x="1384304" y="5915402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863608" y="5554676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587510" y="5554567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19957" y="5553698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073293" y="5554567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3594816" y="5914764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808298" y="6290039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545674" y="6290039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0704" y="6290039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25013" y="6289005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772374" y="6284903"/>
              <a:ext cx="634614" cy="102763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6548528" y="5913497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5400000">
              <a:off x="5817216" y="5913498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5400000">
              <a:off x="5080930" y="5913498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807724" y="5552663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560234" y="5552772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284136" y="5552663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025988" y="5551794"/>
              <a:ext cx="634614" cy="102763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769919" y="5552663"/>
              <a:ext cx="634614" cy="102762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5400000">
              <a:off x="7291442" y="5912860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8042872" y="5912464"/>
              <a:ext cx="840137" cy="118470"/>
            </a:xfrm>
            <a:prstGeom prst="rect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890597" y="477546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队尾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647271" y="48711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队头</a:t>
            </a:r>
            <a:endParaRPr lang="zh-CN" altLang="en-US" dirty="0"/>
          </a:p>
        </p:txBody>
      </p:sp>
      <p:sp>
        <p:nvSpPr>
          <p:cNvPr id="51" name="右箭头 50"/>
          <p:cNvSpPr/>
          <p:nvPr/>
        </p:nvSpPr>
        <p:spPr>
          <a:xfrm>
            <a:off x="430340" y="5394847"/>
            <a:ext cx="627888" cy="4079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5370807" y="5394847"/>
            <a:ext cx="627888" cy="4079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6200000">
            <a:off x="5641950" y="-2512122"/>
            <a:ext cx="5199647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6200000">
            <a:off x="5641950" y="2643890"/>
            <a:ext cx="5199647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6200000">
            <a:off x="5641950" y="7843537"/>
            <a:ext cx="5199647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60289" y="958659"/>
            <a:ext cx="2873662" cy="2873662"/>
            <a:chOff x="1227384" y="1698520"/>
            <a:chExt cx="2873662" cy="2873662"/>
          </a:xfrm>
        </p:grpSpPr>
        <p:sp>
          <p:nvSpPr>
            <p:cNvPr id="16" name="椭圆 15"/>
            <p:cNvSpPr/>
            <p:nvPr/>
          </p:nvSpPr>
          <p:spPr>
            <a:xfrm>
              <a:off x="1227384" y="1698520"/>
              <a:ext cx="2873662" cy="2873662"/>
            </a:xfrm>
            <a:prstGeom prst="ellipse">
              <a:avLst/>
            </a:prstGeom>
            <a:solidFill>
              <a:srgbClr val="00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71608" y="2535186"/>
              <a:ext cx="21852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spc="6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endParaRPr lang="zh-CN" altLang="en-US" sz="7200" spc="600" dirty="0">
                <a:solidFill>
                  <a:srgbClr val="009B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237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27656 0.1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0.05608 0.00024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0.03438 -0.00069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49" grpId="0"/>
      <p:bldP spid="50" grpId="0"/>
      <p:bldP spid="51" grpId="0" animBg="1"/>
      <p:bldP spid="51" grpId="1" animBg="1"/>
      <p:bldP spid="53" grpId="0" animBg="1"/>
      <p:bldP spid="5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16200000">
            <a:off x="5641950" y="2328930"/>
            <a:ext cx="5199647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6200000">
            <a:off x="6563131" y="5051539"/>
            <a:ext cx="3356921" cy="118840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135625" y="2437948"/>
            <a:ext cx="6872749" cy="148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7051" y="696432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繁黑體 Std B" panose="020B0700000000000000" pitchFamily="34" charset="-128"/>
                <a:ea typeface="Adobe 黑体 Std R" panose="020B0400000000000000"/>
              </a:rPr>
              <a:t>简单的理解为“</a:t>
            </a:r>
            <a:r>
              <a:rPr lang="zh-CN" altLang="en-US" sz="2400" dirty="0">
                <a:solidFill>
                  <a:srgbClr val="C00000"/>
                </a:solidFill>
                <a:latin typeface="Adobe 繁黑體 Std B" panose="020B0700000000000000" pitchFamily="34" charset="-128"/>
                <a:ea typeface="Adobe 黑体 Std R" panose="020B0400000000000000"/>
              </a:rPr>
              <a:t>管道</a:t>
            </a:r>
            <a:r>
              <a:rPr lang="zh-CN" altLang="en-US" sz="2400" dirty="0">
                <a:latin typeface="Adobe 繁黑體 Std B" panose="020B0700000000000000" pitchFamily="34" charset="-128"/>
                <a:ea typeface="Adobe 黑体 Std R" panose="020B0400000000000000"/>
              </a:rPr>
              <a:t>（</a:t>
            </a:r>
            <a:r>
              <a:rPr lang="en-US" altLang="zh-CN" sz="2400" dirty="0">
                <a:latin typeface="Adobe 繁黑體 Std B" panose="020B0700000000000000" pitchFamily="34" charset="-128"/>
                <a:ea typeface="Adobe 黑体 Std R" panose="020B0400000000000000"/>
              </a:rPr>
              <a:t>pipe</a:t>
            </a:r>
            <a:r>
              <a:rPr lang="zh-CN" altLang="en-US" sz="2400" dirty="0">
                <a:latin typeface="Adobe 繁黑體 Std B" panose="020B0700000000000000" pitchFamily="34" charset="-128"/>
                <a:ea typeface="Adobe 黑体 Std R" panose="020B0400000000000000"/>
              </a:rPr>
              <a:t>）”</a:t>
            </a:r>
            <a:endParaRPr lang="en-US" altLang="zh-CN" sz="2400" dirty="0">
              <a:latin typeface="Adobe 繁黑體 Std B" panose="020B0700000000000000" pitchFamily="34" charset="-128"/>
              <a:ea typeface="Adobe 黑体 Std R" panose="020B040000000000000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4983" y="118797"/>
            <a:ext cx="44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什么是队列（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Queue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8469" y="1976283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队尾进入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529911" y="20754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队头出来</a:t>
            </a:r>
            <a:endParaRPr lang="zh-CN" altLang="en-US" sz="2400" dirty="0"/>
          </a:p>
        </p:txBody>
      </p:sp>
      <p:cxnSp>
        <p:nvCxnSpPr>
          <p:cNvPr id="10" name="直接箭头连接符 9"/>
          <p:cNvCxnSpPr>
            <a:stCxn id="31" idx="2"/>
          </p:cNvCxnSpPr>
          <p:nvPr/>
        </p:nvCxnSpPr>
        <p:spPr>
          <a:xfrm flipH="1">
            <a:off x="7487265" y="2537066"/>
            <a:ext cx="750532" cy="639162"/>
          </a:xfrm>
          <a:prstGeom prst="straightConnector1">
            <a:avLst/>
          </a:prstGeom>
          <a:ln w="73025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  <a:stCxn id="8" idx="2"/>
            <a:endCxn id="6" idx="1"/>
          </p:cNvCxnSpPr>
          <p:nvPr/>
        </p:nvCxnSpPr>
        <p:spPr>
          <a:xfrm>
            <a:off x="836355" y="2437948"/>
            <a:ext cx="299270" cy="744794"/>
          </a:xfrm>
          <a:prstGeom prst="straightConnector1">
            <a:avLst/>
          </a:prstGeom>
          <a:ln w="73025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606254" y="422834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逻辑上：单向</a:t>
            </a:r>
            <a:r>
              <a: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而</a:t>
            </a:r>
            <a:r>
              <a:rPr lang="zh-CN" altLang="en-US" sz="2800" b="1" dirty="0">
                <a:solidFill>
                  <a:srgbClr val="7030A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有序</a:t>
            </a:r>
          </a:p>
        </p:txBody>
      </p:sp>
      <p:sp>
        <p:nvSpPr>
          <p:cNvPr id="33" name="矩形 32"/>
          <p:cNvSpPr/>
          <p:nvPr/>
        </p:nvSpPr>
        <p:spPr>
          <a:xfrm>
            <a:off x="-202561" y="6372220"/>
            <a:ext cx="5199647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45343" y="6372220"/>
            <a:ext cx="5141458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62D07A2-865B-490F-AE4F-D9D646F8F563}"/>
              </a:ext>
            </a:extLst>
          </p:cNvPr>
          <p:cNvSpPr/>
          <p:nvPr/>
        </p:nvSpPr>
        <p:spPr>
          <a:xfrm>
            <a:off x="281297" y="2786856"/>
            <a:ext cx="762057" cy="762057"/>
          </a:xfrm>
          <a:prstGeom prst="ellipse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7329695-6477-4FED-8540-F99091B4C063}"/>
              </a:ext>
            </a:extLst>
          </p:cNvPr>
          <p:cNvSpPr/>
          <p:nvPr/>
        </p:nvSpPr>
        <p:spPr>
          <a:xfrm>
            <a:off x="281295" y="4462722"/>
            <a:ext cx="762057" cy="762057"/>
          </a:xfrm>
          <a:prstGeom prst="ellipse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B06BD7-0573-46E7-9F01-7DFA72917362}"/>
              </a:ext>
            </a:extLst>
          </p:cNvPr>
          <p:cNvSpPr/>
          <p:nvPr/>
        </p:nvSpPr>
        <p:spPr>
          <a:xfrm>
            <a:off x="281296" y="3624789"/>
            <a:ext cx="762057" cy="762057"/>
          </a:xfrm>
          <a:prstGeom prst="ellipse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09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6 -0.00533 L 0.82864 -0.0007 L 0.83107 0.26597 L 0.83107 0.26435 " pathEditMode="relative" ptsTypes="AAAA">
                                      <p:cBhvr>
                                        <p:cTn id="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533 L 0.00173 -0.12292 L 0.82517 -0.12431 L 0.82986 0.03241 L 0.83211 0.03403 " pathEditMode="relative" ptsTypes="AAAAA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278 L -0.0007 -0.24815 L 0.8276 -0.24676 L 0.82986 -0.20116 " pathEditMode="relative" ptsTypes="AAAA">
                                      <p:cBhvr>
                                        <p:cTn id="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7" grpId="0" animBg="1"/>
      <p:bldP spid="28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1603" y="6372220"/>
            <a:ext cx="5141458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640806" y="413265"/>
            <a:ext cx="5141458" cy="118471"/>
          </a:xfrm>
          <a:prstGeom prst="rect">
            <a:avLst/>
          </a:prstGeom>
          <a:solidFill>
            <a:srgbClr val="00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85" l="9934" r="899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7" y="5220267"/>
            <a:ext cx="2350346" cy="1883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44" b="99041" l="7935" r="842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98" y="4054565"/>
            <a:ext cx="2649702" cy="24361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34726" y="2539220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队列实现</a:t>
            </a:r>
            <a:endParaRPr lang="zh-CN" altLang="en-US" sz="7200" spc="600" dirty="0">
              <a:solidFill>
                <a:srgbClr val="009B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4643" y="31393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链式存储</a:t>
            </a:r>
            <a:endParaRPr lang="zh-CN" altLang="en-US" sz="2400" spc="600" dirty="0">
              <a:solidFill>
                <a:srgbClr val="009B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44643" y="25990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</a:t>
            </a:r>
            <a:endParaRPr lang="zh-CN" altLang="en-US" sz="2400" spc="600" dirty="0">
              <a:solidFill>
                <a:srgbClr val="009B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1482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98211" y="4422999"/>
            <a:ext cx="194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顺序存储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38" y="118797"/>
            <a:ext cx="4203323" cy="43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70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051" y="2525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定容队列</a:t>
            </a:r>
            <a:endParaRPr lang="zh-CN" altLang="en-US" sz="3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34221" y="4279606"/>
            <a:ext cx="1492722" cy="1155499"/>
            <a:chOff x="834221" y="4279606"/>
            <a:chExt cx="1492722" cy="1155499"/>
          </a:xfrm>
        </p:grpSpPr>
        <p:sp>
          <p:nvSpPr>
            <p:cNvPr id="29" name="文本框 28"/>
            <p:cNvSpPr txBox="1"/>
            <p:nvPr/>
          </p:nvSpPr>
          <p:spPr>
            <a:xfrm>
              <a:off x="834221" y="4973440"/>
              <a:ext cx="149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Q.head</a:t>
              </a:r>
              <a:endPara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cxnSp>
          <p:nvCxnSpPr>
            <p:cNvPr id="30" name="直接箭头连接符 29"/>
            <p:cNvCxnSpPr>
              <a:stCxn id="29" idx="0"/>
            </p:cNvCxnSpPr>
            <p:nvPr/>
          </p:nvCxnSpPr>
          <p:spPr>
            <a:xfrm flipH="1" flipV="1">
              <a:off x="1576316" y="4279606"/>
              <a:ext cx="4266" cy="6938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879858" y="4197577"/>
            <a:ext cx="1279726" cy="1158333"/>
            <a:chOff x="6568815" y="4282441"/>
            <a:chExt cx="1279726" cy="1158333"/>
          </a:xfrm>
        </p:grpSpPr>
        <p:sp>
          <p:nvSpPr>
            <p:cNvPr id="32" name="文本框 31"/>
            <p:cNvSpPr txBox="1"/>
            <p:nvPr/>
          </p:nvSpPr>
          <p:spPr>
            <a:xfrm>
              <a:off x="6568815" y="4979109"/>
              <a:ext cx="1279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Q.tail</a:t>
              </a:r>
              <a:endPara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cxnSp>
          <p:nvCxnSpPr>
            <p:cNvPr id="33" name="直接箭头连接符 32"/>
            <p:cNvCxnSpPr>
              <a:cxnSpLocks/>
            </p:cNvCxnSpPr>
            <p:nvPr/>
          </p:nvCxnSpPr>
          <p:spPr>
            <a:xfrm flipH="1" flipV="1">
              <a:off x="6964922" y="4282441"/>
              <a:ext cx="4266" cy="65532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1114000" y="3408468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897541" y="3408468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81082" y="3408468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464623" y="3408468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248164" y="3408468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031705" y="3408468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598787" y="3408468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116423" y="3407369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904746" y="3395165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598730" y="3411704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114000" y="2860251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定容队列</a:t>
            </a:r>
            <a:r>
              <a:rPr lang="en-US" altLang="zh-CN" sz="2800" b="1" dirty="0"/>
              <a:t>Q</a:t>
            </a:r>
            <a:endParaRPr lang="zh-CN" altLang="en-US" sz="2800" b="1" dirty="0"/>
          </a:p>
        </p:txBody>
      </p:sp>
      <p:sp>
        <p:nvSpPr>
          <p:cNvPr id="57" name="椭圆 56"/>
          <p:cNvSpPr/>
          <p:nvPr/>
        </p:nvSpPr>
        <p:spPr>
          <a:xfrm>
            <a:off x="899160" y="3230880"/>
            <a:ext cx="2077851" cy="105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522515" y="6056414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374270" y="4039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0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69612" y="403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26345" y="404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2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04147" y="403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3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02406" y="403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4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80208" y="4029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5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42859" y="403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6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20661" y="4029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7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60D75B-2F7A-4908-90F8-FF5DB7F8C399}"/>
              </a:ext>
            </a:extLst>
          </p:cNvPr>
          <p:cNvSpPr txBox="1"/>
          <p:nvPr/>
        </p:nvSpPr>
        <p:spPr>
          <a:xfrm>
            <a:off x="3271683" y="532594"/>
            <a:ext cx="5636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j-ea"/>
                <a:ea typeface="+mj-ea"/>
              </a:rPr>
              <a:t>typedef struct Queue       </a:t>
            </a:r>
            <a:endParaRPr lang="zh-CN" altLang="en-US" sz="2000" b="1">
              <a:latin typeface="+mj-ea"/>
              <a:ea typeface="+mj-ea"/>
            </a:endParaRPr>
          </a:p>
          <a:p>
            <a:r>
              <a:rPr lang="en-US" altLang="zh-CN" sz="2000" b="1">
                <a:latin typeface="+mj-ea"/>
                <a:ea typeface="+mj-ea"/>
              </a:rPr>
              <a:t>{</a:t>
            </a:r>
          </a:p>
          <a:p>
            <a:r>
              <a:rPr lang="en-US" altLang="zh-CN" sz="2000" b="1">
                <a:latin typeface="+mj-ea"/>
                <a:ea typeface="+mj-ea"/>
              </a:rPr>
              <a:t>    QElemType data[MAXSIZE]; </a:t>
            </a:r>
            <a:endParaRPr lang="zh-CN" altLang="en-US" sz="2000" b="1">
              <a:latin typeface="+mj-ea"/>
              <a:ea typeface="+mj-ea"/>
            </a:endParaRPr>
          </a:p>
          <a:p>
            <a:r>
              <a:rPr lang="zh-CN" altLang="en-US" sz="2000" b="1">
                <a:latin typeface="+mj-ea"/>
                <a:ea typeface="+mj-ea"/>
              </a:rPr>
              <a:t>    </a:t>
            </a:r>
            <a:r>
              <a:rPr lang="en-US" altLang="zh-CN" sz="2000" b="1">
                <a:latin typeface="+mj-ea"/>
                <a:ea typeface="+mj-ea"/>
              </a:rPr>
              <a:t>int  head; //</a:t>
            </a:r>
            <a:r>
              <a:rPr lang="zh-CN" altLang="en-US" sz="2000" b="1">
                <a:latin typeface="+mj-ea"/>
                <a:ea typeface="+mj-ea"/>
              </a:rPr>
              <a:t>用于标识队列首元素</a:t>
            </a:r>
            <a:endParaRPr lang="en-US" altLang="zh-CN" sz="2000" b="1">
              <a:latin typeface="+mj-ea"/>
              <a:ea typeface="+mj-ea"/>
            </a:endParaRPr>
          </a:p>
          <a:p>
            <a:r>
              <a:rPr lang="en-US" altLang="zh-CN" sz="2000" b="1">
                <a:latin typeface="+mj-ea"/>
                <a:ea typeface="+mj-ea"/>
              </a:rPr>
              <a:t>    int  tail; //</a:t>
            </a:r>
            <a:r>
              <a:rPr lang="zh-CN" altLang="en-US" sz="2000" b="1">
                <a:latin typeface="+mj-ea"/>
                <a:ea typeface="+mj-ea"/>
              </a:rPr>
              <a:t>用于标识元素要插入的位置</a:t>
            </a:r>
          </a:p>
          <a:p>
            <a:r>
              <a:rPr lang="en-US" altLang="zh-CN" sz="2000" b="1">
                <a:latin typeface="+mj-ea"/>
                <a:ea typeface="+mj-ea"/>
              </a:rPr>
              <a:t>} SqQueue;</a:t>
            </a:r>
            <a:endParaRPr lang="zh-CN" altLang="en-US" sz="2000" b="1">
              <a:latin typeface="+mj-ea"/>
              <a:ea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FD4B4E2-B797-4A9D-A22C-DC0A4E29C180}"/>
              </a:ext>
            </a:extLst>
          </p:cNvPr>
          <p:cNvSpPr/>
          <p:nvPr/>
        </p:nvSpPr>
        <p:spPr>
          <a:xfrm>
            <a:off x="5814775" y="3411704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96E7EB4-7AC4-4ED6-B4F7-3296617EC2A3}"/>
              </a:ext>
            </a:extLst>
          </p:cNvPr>
          <p:cNvSpPr/>
          <p:nvPr/>
        </p:nvSpPr>
        <p:spPr>
          <a:xfrm>
            <a:off x="5819426" y="3405275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02E5EA-AF72-4681-998D-05ED88781D00}"/>
              </a:ext>
            </a:extLst>
          </p:cNvPr>
          <p:cNvSpPr txBox="1"/>
          <p:nvPr/>
        </p:nvSpPr>
        <p:spPr>
          <a:xfrm>
            <a:off x="3786027" y="498309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假溢出！</a:t>
            </a:r>
          </a:p>
        </p:txBody>
      </p:sp>
    </p:spTree>
    <p:extLst>
      <p:ext uri="{BB962C8B-B14F-4D97-AF65-F5344CB8AC3E}">
        <p14:creationId xmlns:p14="http://schemas.microsoft.com/office/powerpoint/2010/main" val="7363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08993 -3.33333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93 -3.33333E-6 L 0.16997 -3.33333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8993 2.22222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93 2.22222E-6 L 0.16996 2.2222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1" animBg="1"/>
      <p:bldP spid="53" grpId="0" animBg="1"/>
      <p:bldP spid="57" grpId="0" animBg="1"/>
      <p:bldP spid="43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4986</TotalTime>
  <Words>768</Words>
  <Application>Microsoft Office PowerPoint</Application>
  <PresentationFormat>全屏显示(4:3)</PresentationFormat>
  <Paragraphs>272</Paragraphs>
  <Slides>36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Adobe 繁黑體 Std B</vt:lpstr>
      <vt:lpstr>Adobe 黑体 Std R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Sucheng</dc:creator>
  <cp:lastModifiedBy>郑臣河</cp:lastModifiedBy>
  <cp:revision>213</cp:revision>
  <dcterms:created xsi:type="dcterms:W3CDTF">2016-05-03T08:14:31Z</dcterms:created>
  <dcterms:modified xsi:type="dcterms:W3CDTF">2018-04-21T07:25:04Z</dcterms:modified>
</cp:coreProperties>
</file>