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6E040D-A994-486D-81C0-CD273D3596D0}">
  <a:tblStyle styleId="{3A6E040D-A994-486D-81C0-CD273D3596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F18F3CF-C635-454F-B32B-4ED432A0609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a1d005b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a1d005b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a1d005b2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a1d005b2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a1d005b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a1d005b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to mention that when PCA’s are used in the model, there is loss of </a:t>
            </a:r>
            <a:r>
              <a:rPr lang="en"/>
              <a:t>interpretation</a:t>
            </a:r>
            <a:r>
              <a:rPr lang="en"/>
              <a:t>, but these are some factors that the model will be making decision upon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a1d005b2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a1d005b2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a1d005b2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a1d005b2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a1d005b2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a1d005b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a1d005b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a1d005b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a1d005b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a1d005b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a1d005b2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a1d005b2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a1d005b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a1d005b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ac4ce255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ac4ce255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a1d005b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a1d005b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a1d005b2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a1d005b2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a1d005b2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a1d005b2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a1d005b25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a1d005b2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a1d005b2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a1d005b2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a1d005b2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a1d005b2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ac4ce25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ac4ce25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ac4ce255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ac4ce255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Economically inefficient markets are those that do not use all available resources - </a:t>
            </a:r>
            <a:r>
              <a:rPr lang="en" sz="1350">
                <a:solidFill>
                  <a:srgbClr val="EEF0FF"/>
                </a:solidFill>
                <a:highlight>
                  <a:srgbClr val="101218"/>
                </a:highlight>
                <a:latin typeface="Roboto"/>
                <a:ea typeface="Roboto"/>
                <a:cs typeface="Roboto"/>
                <a:sym typeface="Roboto"/>
              </a:rPr>
              <a:t>This means that the market is not fully utilizing all available information to determine fair prices.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ac4ce25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ac4ce25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2018 the professional ana amauter sports protection act, which previously outlawed sports gambling.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ac4ce25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ac4ce25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ac4ce255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ac4ce255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use of AI or deep learning models require VAST amounts of information that simply might not be available. In research those models that model more complex relationships typically do better.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ac4ce25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ac4ce25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Favorite longshot inefficiency refers to if a team is favored to win by a lot, a line will typically be set lower than the actual expected winning percentage. THis has the effect of giving underdogs better odds for winning or covering, which is beneficial due to the good odds that they have, room for profit.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ac4ce25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ac4ce25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rxiv.org/pdf/1910.03225" TargetMode="External"/><Relationship Id="rId4" Type="http://schemas.openxmlformats.org/officeDocument/2006/relationships/hyperlink" Target="https://arxiv.org/pdf/1910.03225" TargetMode="External"/><Relationship Id="rId11" Type="http://schemas.openxmlformats.org/officeDocument/2006/relationships/hyperlink" Target="https://www.qwak.com/post/xgboost-versus-random-forest" TargetMode="External"/><Relationship Id="rId10" Type="http://schemas.openxmlformats.org/officeDocument/2006/relationships/hyperlink" Target="https://www.qwak.com/post/xgboost-versus-random-forest" TargetMode="External"/><Relationship Id="rId9" Type="http://schemas.openxmlformats.org/officeDocument/2006/relationships/hyperlink" Target="https://www.qwak.com/post/xgboost-versus-random-forest" TargetMode="External"/><Relationship Id="rId5" Type="http://schemas.openxmlformats.org/officeDocument/2006/relationships/hyperlink" Target="https://arxiv.org/pdf/1910.03225" TargetMode="External"/><Relationship Id="rId6" Type="http://schemas.openxmlformats.org/officeDocument/2006/relationships/hyperlink" Target="https://www.alliedacademies.org/articles/examining-ncaanfl-market-efficiency.pdf" TargetMode="External"/><Relationship Id="rId7" Type="http://schemas.openxmlformats.org/officeDocument/2006/relationships/hyperlink" Target="https://www.alliedacademies.org/articles/examining-ncaanfl-market-efficiency.pdf" TargetMode="External"/><Relationship Id="rId8" Type="http://schemas.openxmlformats.org/officeDocument/2006/relationships/hyperlink" Target="https://www.alliedacademies.org/articles/examining-ncaanfl-market-efficiency.pdf" TargetMode="External"/></Relationships>
</file>

<file path=ppt/slides/_rels/slide25.xml.rels><?xml version="1.0" encoding="UTF-8" standalone="yes"?><Relationships xmlns="http://schemas.openxmlformats.org/package/2006/relationships"><Relationship Id="rId11" Type="http://schemas.openxmlformats.org/officeDocument/2006/relationships/hyperlink" Target="https://rg.org/statistics/us" TargetMode="External"/><Relationship Id="rId10" Type="http://schemas.openxmlformats.org/officeDocument/2006/relationships/hyperlink" Target="https://rg.org/statistics/us" TargetMode="External"/><Relationship Id="rId13" Type="http://schemas.openxmlformats.org/officeDocument/2006/relationships/hyperlink" Target="https://aaltodoc.aalto.fi/server/api/core/bitstreams/86ed8e36-759f-42e6-a4ee-a904275cf039/content" TargetMode="External"/><Relationship Id="rId12" Type="http://schemas.openxmlformats.org/officeDocument/2006/relationships/hyperlink" Target="https://aaltodoc.aalto.fi/server/api/core/bitstreams/86ed8e36-759f-42e6-a4ee-a904275cf039/content"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scholarworks.uni.edu/cgi/viewcontent.cgi?article=1444&amp;context=hpt/" TargetMode="External"/><Relationship Id="rId4" Type="http://schemas.openxmlformats.org/officeDocument/2006/relationships/hyperlink" Target="https://scholarworks.uni.edu/cgi/viewcontent.cgi?article=1444&amp;context=hpt/" TargetMode="External"/><Relationship Id="rId9" Type="http://schemas.openxmlformats.org/officeDocument/2006/relationships/hyperlink" Target="https://rg.org/statistics/us" TargetMode="External"/><Relationship Id="rId15" Type="http://schemas.openxmlformats.org/officeDocument/2006/relationships/hyperlink" Target="https://www.rubinbrown.com/insights-events/insight-articles/focus-on-gaming-one-year-since-the-overruled-professional-and-amateur-sports-protection-act/" TargetMode="External"/><Relationship Id="rId14" Type="http://schemas.openxmlformats.org/officeDocument/2006/relationships/hyperlink" Target="https://aaltodoc.aalto.fi/server/api/core/bitstreams/86ed8e36-759f-42e6-a4ee-a904275cf039/content" TargetMode="External"/><Relationship Id="rId16" Type="http://schemas.openxmlformats.org/officeDocument/2006/relationships/hyperlink" Target="https://www.rubinbrown.com/insights-events/insight-articles/focus-on-gaming-one-year-since-the-overruled-professional-and-amateur-sports-protection-act/" TargetMode="External"/><Relationship Id="rId5" Type="http://schemas.openxmlformats.org/officeDocument/2006/relationships/hyperlink" Target="https://scholarworks.uni.edu/cgi/viewcontent.cgi?article=1444&amp;context=hpt/" TargetMode="External"/><Relationship Id="rId6" Type="http://schemas.openxmlformats.org/officeDocument/2006/relationships/hyperlink" Target="https://www.legalsportsreport.com/111012/analysis-2023-us-sports-betting-hold-trend/" TargetMode="External"/><Relationship Id="rId7" Type="http://schemas.openxmlformats.org/officeDocument/2006/relationships/hyperlink" Target="https://www.legalsportsreport.com/111012/analysis-2023-us-sports-betting-hold-trend/" TargetMode="External"/><Relationship Id="rId8" Type="http://schemas.openxmlformats.org/officeDocument/2006/relationships/hyperlink" Target="https://www.legalsportsreport.com/111012/analysis-2023-us-sports-betting-hold-tren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290750"/>
            <a:ext cx="8520600" cy="1008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sz="2800">
                <a:solidFill>
                  <a:schemeClr val="dk2"/>
                </a:solidFill>
              </a:rPr>
              <a:t>Exploring Inefficiencies in NHL Betting Markets Through the Use of Machine Learning Techniques</a:t>
            </a:r>
            <a:endParaRPr/>
          </a:p>
        </p:txBody>
      </p:sp>
      <p:sp>
        <p:nvSpPr>
          <p:cNvPr id="87" name="Google Shape;87;p13"/>
          <p:cNvSpPr txBox="1"/>
          <p:nvPr>
            <p:ph idx="1" type="subTitle"/>
          </p:nvPr>
        </p:nvSpPr>
        <p:spPr>
          <a:xfrm>
            <a:off x="311700" y="3262350"/>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Written By: </a:t>
            </a:r>
            <a:r>
              <a:rPr lang="en" sz="1500"/>
              <a:t>Gus Weyand</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Data Cleaning</a:t>
            </a:r>
            <a:endParaRPr/>
          </a:p>
        </p:txBody>
      </p:sp>
      <p:sp>
        <p:nvSpPr>
          <p:cNvPr id="154" name="Google Shape;154;p22"/>
          <p:cNvSpPr txBox="1"/>
          <p:nvPr>
            <p:ph idx="1" type="body"/>
          </p:nvPr>
        </p:nvSpPr>
        <p:spPr>
          <a:xfrm>
            <a:off x="432875" y="1902800"/>
            <a:ext cx="83250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Several variables were deleted due to having significant </a:t>
            </a:r>
            <a:r>
              <a:rPr lang="en">
                <a:solidFill>
                  <a:schemeClr val="dk2"/>
                </a:solidFill>
              </a:rPr>
              <a:t>collinearity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Others were removed due to having little perceived impact on outcomes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Numeric predictors were formed into a 3-week moving average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Principal Component Analysis (PCA) was performed on remaining variables, keeping 80% of overall variation in data with 18 PCA variables</a:t>
            </a:r>
            <a:endParaRPr>
              <a:solidFill>
                <a:schemeClr val="dk2"/>
              </a:solidFill>
            </a:endParaRPr>
          </a:p>
        </p:txBody>
      </p:sp>
      <p:pic>
        <p:nvPicPr>
          <p:cNvPr id="155" name="Google Shape;155;p22"/>
          <p:cNvPicPr preferRelativeResize="0"/>
          <p:nvPr/>
        </p:nvPicPr>
        <p:blipFill>
          <a:blip r:embed="rId3">
            <a:alphaModFix/>
          </a:blip>
          <a:stretch>
            <a:fillRect/>
          </a:stretch>
        </p:blipFill>
        <p:spPr>
          <a:xfrm>
            <a:off x="2910025" y="3326775"/>
            <a:ext cx="6289603" cy="1816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 Variable Analysis</a:t>
            </a:r>
            <a:endParaRPr/>
          </a:p>
        </p:txBody>
      </p:sp>
      <p:pic>
        <p:nvPicPr>
          <p:cNvPr id="161" name="Google Shape;161;p23"/>
          <p:cNvPicPr preferRelativeResize="0"/>
          <p:nvPr/>
        </p:nvPicPr>
        <p:blipFill rotWithShape="1">
          <a:blip r:embed="rId3">
            <a:alphaModFix/>
          </a:blip>
          <a:srcRect b="970" l="0" r="0" t="961"/>
          <a:stretch/>
        </p:blipFill>
        <p:spPr>
          <a:xfrm>
            <a:off x="4151900" y="2057725"/>
            <a:ext cx="4811424" cy="2822924"/>
          </a:xfrm>
          <a:prstGeom prst="rect">
            <a:avLst/>
          </a:prstGeom>
          <a:noFill/>
          <a:ln>
            <a:noFill/>
          </a:ln>
        </p:spPr>
      </p:pic>
      <p:pic>
        <p:nvPicPr>
          <p:cNvPr id="162" name="Google Shape;162;p23"/>
          <p:cNvPicPr preferRelativeResize="0"/>
          <p:nvPr/>
        </p:nvPicPr>
        <p:blipFill>
          <a:blip r:embed="rId4">
            <a:alphaModFix/>
          </a:blip>
          <a:stretch>
            <a:fillRect/>
          </a:stretch>
        </p:blipFill>
        <p:spPr>
          <a:xfrm>
            <a:off x="208835" y="2057725"/>
            <a:ext cx="3603615" cy="2822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Significant Variables In PCA</a:t>
            </a:r>
            <a:endParaRPr/>
          </a:p>
        </p:txBody>
      </p:sp>
      <p:sp>
        <p:nvSpPr>
          <p:cNvPr id="168" name="Google Shape;168;p24"/>
          <p:cNvSpPr txBox="1"/>
          <p:nvPr>
            <p:ph idx="1" type="body"/>
          </p:nvPr>
        </p:nvSpPr>
        <p:spPr>
          <a:xfrm>
            <a:off x="729450" y="2078875"/>
            <a:ext cx="8315700" cy="29163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high-danger goals allowed</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takeaways made</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Whether the game is played at home or away</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high-danger shots allowed</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hits made</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low-danger goals scored</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Total shot attempts allowed</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goals scored on rebounds</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Number of giveaways made</a:t>
            </a:r>
            <a:endParaRPr>
              <a:solidFill>
                <a:schemeClr val="dk2"/>
              </a:solidFill>
            </a:endParaRPr>
          </a:p>
          <a:p>
            <a:pPr indent="-311150" lvl="0" marL="457200" marR="0" rtl="0" algn="l">
              <a:lnSpc>
                <a:spcPct val="115000"/>
              </a:lnSpc>
              <a:spcBef>
                <a:spcPts val="0"/>
              </a:spcBef>
              <a:spcAft>
                <a:spcPts val="0"/>
              </a:spcAft>
              <a:buClr>
                <a:schemeClr val="dk2"/>
              </a:buClr>
              <a:buSzPts val="1300"/>
              <a:buAutoNum type="arabicPeriod"/>
            </a:pPr>
            <a:r>
              <a:rPr lang="en">
                <a:solidFill>
                  <a:schemeClr val="dk2"/>
                </a:solidFill>
              </a:rPr>
              <a:t>Total goals scored in the last 3 games</a:t>
            </a:r>
            <a:endParaRPr b="1">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74" name="Google Shape;17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3 tree-based machine learning models were developed to find inefficiencies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Tree based models are advanced at modeling non-linear relationships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Many decision trees are created, these trees then vote on each game as a win or a loss depending on the result in that tree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If more trees vote for a win than a loss, the prediction is a win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proportion of trees that vote for a win is known as a propensity, as propensities rise, the model thinks it is more and more likely that the game should be predicted as a win</a:t>
            </a:r>
            <a:endParaRPr>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7650" y="1263050"/>
            <a:ext cx="48261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Their Characteristics</a:t>
            </a:r>
            <a:endParaRPr/>
          </a:p>
        </p:txBody>
      </p:sp>
      <p:graphicFrame>
        <p:nvGraphicFramePr>
          <p:cNvPr id="180" name="Google Shape;180;p26"/>
          <p:cNvGraphicFramePr/>
          <p:nvPr/>
        </p:nvGraphicFramePr>
        <p:xfrm>
          <a:off x="4177650" y="1418275"/>
          <a:ext cx="3000000" cy="3000000"/>
        </p:xfrm>
        <a:graphic>
          <a:graphicData uri="http://schemas.openxmlformats.org/drawingml/2006/table">
            <a:tbl>
              <a:tblPr>
                <a:noFill/>
                <a:tableStyleId>{3A6E040D-A994-486D-81C0-CD273D3596D0}</a:tableStyleId>
              </a:tblPr>
              <a:tblGrid>
                <a:gridCol w="2413000"/>
                <a:gridCol w="2413000"/>
              </a:tblGrid>
              <a:tr h="381000">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Model</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Description</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RandomForest</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Basis for other tree-based machine learning models </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 sz="1300">
                          <a:solidFill>
                            <a:schemeClr val="dk2"/>
                          </a:solidFill>
                          <a:latin typeface="Lato"/>
                          <a:ea typeface="Lato"/>
                          <a:cs typeface="Lato"/>
                          <a:sym typeface="Lato"/>
                        </a:rPr>
                        <a:t>XGBoost</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Improves on Random Forest by having future trees try to remedy the shortcomings of previous trees</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NGBoost</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2"/>
                          </a:solidFill>
                          <a:latin typeface="Lato"/>
                          <a:ea typeface="Lato"/>
                          <a:cs typeface="Lato"/>
                          <a:sym typeface="Lato"/>
                        </a:rPr>
                        <a:t>Similar to XGBoost, but has added features being able to tell confidence in predictions, which quantify uncertainty in predictions. </a:t>
                      </a:r>
                      <a:endParaRPr sz="1300">
                        <a:solidFill>
                          <a:schemeClr val="dk2"/>
                        </a:solidFill>
                        <a:latin typeface="Lato"/>
                        <a:ea typeface="Lato"/>
                        <a:cs typeface="Lato"/>
                        <a:sym typeface="Lato"/>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
        <p:nvSpPr>
          <p:cNvPr id="181" name="Google Shape;181;p26"/>
          <p:cNvSpPr txBox="1"/>
          <p:nvPr/>
        </p:nvSpPr>
        <p:spPr>
          <a:xfrm>
            <a:off x="0" y="4820400"/>
            <a:ext cx="3000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chemeClr val="accent1"/>
                </a:solidFill>
                <a:latin typeface="Lato"/>
                <a:ea typeface="Lato"/>
                <a:cs typeface="Lato"/>
                <a:sym typeface="Lato"/>
              </a:rPr>
              <a:t>(Duan et al., 2020);</a:t>
            </a:r>
            <a:r>
              <a:rPr lang="en" sz="900">
                <a:solidFill>
                  <a:schemeClr val="accent1"/>
                </a:solidFill>
                <a:latin typeface="Lato"/>
                <a:ea typeface="Lato"/>
                <a:cs typeface="Lato"/>
                <a:sym typeface="Lato"/>
              </a:rPr>
              <a:t>(Lev, 2019)</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0" y="1336575"/>
            <a:ext cx="51942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Comparison of Model Results - </a:t>
            </a:r>
            <a:endParaRPr/>
          </a:p>
          <a:p>
            <a:pPr indent="0" lvl="0" marL="0" rtl="0" algn="ctr">
              <a:spcBef>
                <a:spcPts val="0"/>
              </a:spcBef>
              <a:spcAft>
                <a:spcPts val="0"/>
              </a:spcAft>
              <a:buNone/>
            </a:pPr>
            <a:r>
              <a:rPr lang="en"/>
              <a:t>Summary Statistics</a:t>
            </a:r>
            <a:endParaRPr/>
          </a:p>
        </p:txBody>
      </p:sp>
      <p:graphicFrame>
        <p:nvGraphicFramePr>
          <p:cNvPr id="187" name="Google Shape;187;p27"/>
          <p:cNvGraphicFramePr/>
          <p:nvPr/>
        </p:nvGraphicFramePr>
        <p:xfrm>
          <a:off x="5194200" y="893975"/>
          <a:ext cx="3000000" cy="3000000"/>
        </p:xfrm>
        <a:graphic>
          <a:graphicData uri="http://schemas.openxmlformats.org/drawingml/2006/table">
            <a:tbl>
              <a:tblPr>
                <a:noFill/>
                <a:tableStyleId>{9F18F3CF-C635-454F-B32B-4ED432A0609E}</a:tableStyleId>
              </a:tblPr>
              <a:tblGrid>
                <a:gridCol w="1273775"/>
                <a:gridCol w="1273775"/>
                <a:gridCol w="1273775"/>
              </a:tblGrid>
              <a:tr h="2595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Model</a:t>
                      </a:r>
                      <a:endParaRPr b="1"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Summary Statistic</a:t>
                      </a:r>
                      <a:endParaRPr b="1"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Result (%)</a:t>
                      </a:r>
                      <a:endParaRPr b="1"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69.49%</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68.43%</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65.03%</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XGBoost</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F1</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66.69%</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RF</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69.02%</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RF</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68.95%</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RF</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61.91%</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RF</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F1</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65.24%</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NGB</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69.84%</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NGB</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69.25%</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NGB</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64.36%</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595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NGB</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F1</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66.72%</a:t>
                      </a:r>
                      <a:endParaRPr sz="1200">
                        <a:latin typeface="Times New Roman"/>
                        <a:ea typeface="Times New Roman"/>
                        <a:cs typeface="Times New Roman"/>
                        <a:sym typeface="Times New Roman"/>
                      </a:endParaRPr>
                    </a:p>
                  </a:txBody>
                  <a:tcPr marT="63500" marB="63500" marR="63500" marL="6350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102000" y="1333400"/>
            <a:ext cx="4773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t>
            </a:r>
            <a:r>
              <a:rPr lang="en"/>
              <a:t>omparison of Model Results - </a:t>
            </a:r>
            <a:endParaRPr/>
          </a:p>
          <a:p>
            <a:pPr indent="0" lvl="0" marL="0" rtl="0" algn="ctr">
              <a:spcBef>
                <a:spcPts val="0"/>
              </a:spcBef>
              <a:spcAft>
                <a:spcPts val="0"/>
              </a:spcAft>
              <a:buClr>
                <a:schemeClr val="dk1"/>
              </a:buClr>
              <a:buSzPct val="42307"/>
              <a:buFont typeface="Arial"/>
              <a:buNone/>
            </a:pPr>
            <a:r>
              <a:rPr lang="en"/>
              <a:t>3-way Moneyline Performance</a:t>
            </a:r>
            <a:endParaRPr/>
          </a:p>
          <a:p>
            <a:pPr indent="0" lvl="0" marL="0" rtl="0" algn="l">
              <a:spcBef>
                <a:spcPts val="0"/>
              </a:spcBef>
              <a:spcAft>
                <a:spcPts val="0"/>
              </a:spcAft>
              <a:buNone/>
            </a:pPr>
            <a:r>
              <a:rPr lang="en"/>
              <a:t> </a:t>
            </a:r>
            <a:endParaRPr/>
          </a:p>
        </p:txBody>
      </p:sp>
      <p:graphicFrame>
        <p:nvGraphicFramePr>
          <p:cNvPr id="193" name="Google Shape;193;p28"/>
          <p:cNvGraphicFramePr/>
          <p:nvPr/>
        </p:nvGraphicFramePr>
        <p:xfrm>
          <a:off x="4742900" y="474725"/>
          <a:ext cx="3000000" cy="3000000"/>
        </p:xfrm>
        <a:graphic>
          <a:graphicData uri="http://schemas.openxmlformats.org/drawingml/2006/table">
            <a:tbl>
              <a:tblPr>
                <a:noFill/>
                <a:tableStyleId>{9F18F3CF-C635-454F-B32B-4ED432A0609E}</a:tableStyleId>
              </a:tblPr>
              <a:tblGrid>
                <a:gridCol w="970425"/>
                <a:gridCol w="758575"/>
                <a:gridCol w="902075"/>
                <a:gridCol w="697050"/>
                <a:gridCol w="690250"/>
                <a:gridCol w="382725"/>
              </a:tblGrid>
              <a:tr h="588875">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Model</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Propensity Cutoff</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Games Wagered (%)</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Total Wagered</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Total Profit</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000">
                          <a:latin typeface="Times New Roman"/>
                          <a:ea typeface="Times New Roman"/>
                          <a:cs typeface="Times New Roman"/>
                          <a:sym typeface="Times New Roman"/>
                        </a:rPr>
                        <a:t>ROI (%)</a:t>
                      </a:r>
                      <a:endParaRPr b="1"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84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XGBoost</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44.67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$322,100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$113,269.64</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35.17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84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XGBoost</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33.09</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$238,600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$107,119.94</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44.9</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XGBoost</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21.58</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$155,600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$83,558.11</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53.7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XGBoost</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11.30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$81,500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$53,572.15</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65.73</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3584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42.17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$304,100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$109,154.98</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35.89</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23.87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$172,100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$87,289.98</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50.72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10.90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$78,600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$49,143.14</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62.52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RF</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2.90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$20,900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$14,780.60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70.72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584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NGB</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43.67</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$314,900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$113,562.05</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36.06</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00FF00"/>
                    </a:solidFill>
                  </a:tcPr>
                </a:tc>
              </a:tr>
              <a:tr h="3584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NGB</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30.02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$216,500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$103,073.02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47.61</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NGB</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17.72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$127,800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$71,818.22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56.2</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326825">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NGB</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a:t>
                      </a:r>
                      <a:endParaRPr sz="1000">
                        <a:latin typeface="Times New Roman"/>
                        <a:ea typeface="Times New Roman"/>
                        <a:cs typeface="Times New Roman"/>
                        <a:sym typeface="Times New Roman"/>
                      </a:endParaRPr>
                    </a:p>
                  </a:txBody>
                  <a:tcPr marT="63500" marB="63500" marR="63500" marL="635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6.85</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$49,400</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$35,868.96</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72.61</a:t>
                      </a:r>
                      <a:endParaRPr sz="1000">
                        <a:latin typeface="Times New Roman"/>
                        <a:ea typeface="Times New Roman"/>
                        <a:cs typeface="Times New Roman"/>
                        <a:sym typeface="Times New Roman"/>
                      </a:endParaRPr>
                    </a:p>
                  </a:txBody>
                  <a:tcPr marT="25400" marB="25400" marR="25400" marL="25400"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729463" y="1263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ROI and Propensity Cutoffs</a:t>
            </a:r>
            <a:endParaRPr/>
          </a:p>
        </p:txBody>
      </p:sp>
      <p:pic>
        <p:nvPicPr>
          <p:cNvPr id="199" name="Google Shape;199;p29"/>
          <p:cNvPicPr preferRelativeResize="0"/>
          <p:nvPr/>
        </p:nvPicPr>
        <p:blipFill>
          <a:blip r:embed="rId3">
            <a:alphaModFix/>
          </a:blip>
          <a:stretch>
            <a:fillRect/>
          </a:stretch>
        </p:blipFill>
        <p:spPr>
          <a:xfrm>
            <a:off x="1848876" y="1899850"/>
            <a:ext cx="5449876" cy="3243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205" name="Google Shape;205;p30"/>
          <p:cNvSpPr txBox="1"/>
          <p:nvPr>
            <p:ph idx="1" type="body"/>
          </p:nvPr>
        </p:nvSpPr>
        <p:spPr>
          <a:xfrm>
            <a:off x="608975" y="19954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Best model from a prediction standpoint is NGBoost</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NGBoost has higher accuracy by about .4% than other models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F1, Precision, and Recall are better than the 2 other models, indicating that the model is more balanced</a:t>
            </a:r>
            <a:endParaRPr>
              <a:solidFill>
                <a:schemeClr val="dk2"/>
              </a:solidFill>
            </a:endParaRPr>
          </a:p>
        </p:txBody>
      </p:sp>
      <p:pic>
        <p:nvPicPr>
          <p:cNvPr id="206" name="Google Shape;206;p30"/>
          <p:cNvPicPr preferRelativeResize="0"/>
          <p:nvPr/>
        </p:nvPicPr>
        <p:blipFill>
          <a:blip r:embed="rId3">
            <a:alphaModFix/>
          </a:blip>
          <a:stretch>
            <a:fillRect/>
          </a:stretch>
        </p:blipFill>
        <p:spPr>
          <a:xfrm>
            <a:off x="6098050" y="3071250"/>
            <a:ext cx="3045949" cy="20722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212" name="Google Shape;212;p31"/>
          <p:cNvSpPr txBox="1"/>
          <p:nvPr>
            <p:ph idx="1" type="body"/>
          </p:nvPr>
        </p:nvSpPr>
        <p:spPr>
          <a:xfrm>
            <a:off x="608975" y="19954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Based on ~10% of games bet, the best model is </a:t>
            </a:r>
            <a:r>
              <a:rPr lang="en">
                <a:solidFill>
                  <a:schemeClr val="dk2"/>
                </a:solidFill>
                <a:highlight>
                  <a:schemeClr val="lt1"/>
                </a:highlight>
              </a:rPr>
              <a:t>XGBoost</a:t>
            </a:r>
            <a:r>
              <a:rPr lang="en">
                <a:solidFill>
                  <a:schemeClr val="dk2"/>
                </a:solidFill>
              </a:rPr>
              <a:t> from the </a:t>
            </a:r>
            <a:r>
              <a:rPr lang="en">
                <a:solidFill>
                  <a:schemeClr val="dk2"/>
                </a:solidFill>
              </a:rPr>
              <a:t>perspective</a:t>
            </a:r>
            <a:r>
              <a:rPr lang="en">
                <a:solidFill>
                  <a:schemeClr val="dk2"/>
                </a:solidFill>
              </a:rPr>
              <a:t> of ROI</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XGBoost bet on 11.9% of games during the 2022-23, 2023-24, and 2024-25 seasons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ROI of of 65.73%,</a:t>
            </a:r>
            <a:r>
              <a:rPr lang="en">
                <a:solidFill>
                  <a:schemeClr val="dk2"/>
                </a:solidFill>
              </a:rPr>
              <a:t> a </a:t>
            </a:r>
            <a:r>
              <a:rPr lang="en">
                <a:solidFill>
                  <a:schemeClr val="dk2"/>
                </a:solidFill>
                <a:highlight>
                  <a:srgbClr val="00FF00"/>
                </a:highlight>
              </a:rPr>
              <a:t>57.23% </a:t>
            </a:r>
            <a:r>
              <a:rPr lang="en">
                <a:solidFill>
                  <a:schemeClr val="dk2"/>
                </a:solidFill>
                <a:highlight>
                  <a:srgbClr val="00FF00"/>
                </a:highlight>
              </a:rPr>
              <a:t>improvement on ROI</a:t>
            </a:r>
            <a:r>
              <a:rPr lang="en">
                <a:solidFill>
                  <a:schemeClr val="dk2"/>
                </a:solidFill>
              </a:rPr>
              <a:t> from previous research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There is inefficiency in the </a:t>
            </a:r>
            <a:r>
              <a:rPr lang="en">
                <a:solidFill>
                  <a:schemeClr val="dk2"/>
                </a:solidFill>
              </a:rPr>
              <a:t>NHL betting markets</a:t>
            </a:r>
            <a:endParaRPr>
              <a:solidFill>
                <a:schemeClr val="dk2"/>
              </a:solidFill>
            </a:endParaRPr>
          </a:p>
        </p:txBody>
      </p:sp>
      <p:pic>
        <p:nvPicPr>
          <p:cNvPr id="213" name="Google Shape;213;p31"/>
          <p:cNvPicPr preferRelativeResize="0"/>
          <p:nvPr/>
        </p:nvPicPr>
        <p:blipFill>
          <a:blip r:embed="rId3">
            <a:alphaModFix/>
          </a:blip>
          <a:stretch>
            <a:fillRect/>
          </a:stretch>
        </p:blipFill>
        <p:spPr>
          <a:xfrm>
            <a:off x="7105650" y="2905113"/>
            <a:ext cx="2038350" cy="223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Question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000">
              <a:solidFill>
                <a:schemeClr val="dk1"/>
              </a:solidFill>
            </a:endParaRPr>
          </a:p>
          <a:p>
            <a:pPr indent="0" lvl="0" marL="0" rtl="0" algn="ctr">
              <a:spcBef>
                <a:spcPts val="0"/>
              </a:spcBef>
              <a:spcAft>
                <a:spcPts val="0"/>
              </a:spcAft>
              <a:buClr>
                <a:schemeClr val="dk1"/>
              </a:buClr>
              <a:buSzPts val="1100"/>
              <a:buFont typeface="Arial"/>
              <a:buNone/>
            </a:pPr>
            <a:r>
              <a:rPr lang="en" sz="2000">
                <a:solidFill>
                  <a:schemeClr val="dk2"/>
                </a:solidFill>
              </a:rPr>
              <a:t>Is it possible to expose further inefficiencies in the NHL betting market through the use of advanced data and machine learning techniques? </a:t>
            </a:r>
            <a:endParaRPr sz="1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Factors Led to This Improvement?</a:t>
            </a:r>
            <a:endParaRPr/>
          </a:p>
        </p:txBody>
      </p:sp>
      <p:sp>
        <p:nvSpPr>
          <p:cNvPr id="219" name="Google Shape;219;p32"/>
          <p:cNvSpPr txBox="1"/>
          <p:nvPr>
            <p:ph idx="1" type="body"/>
          </p:nvPr>
        </p:nvSpPr>
        <p:spPr>
          <a:xfrm>
            <a:off x="608975" y="1995475"/>
            <a:ext cx="7688700" cy="22611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AutoNum type="arabicPeriod"/>
            </a:pPr>
            <a:r>
              <a:rPr lang="en">
                <a:solidFill>
                  <a:schemeClr val="dk2"/>
                </a:solidFill>
              </a:rPr>
              <a:t>Models used in the process having a greater ability to model non-linear relationships in data.</a:t>
            </a:r>
            <a:endParaRPr>
              <a:solidFill>
                <a:schemeClr val="dk2"/>
              </a:solidFill>
            </a:endParaRPr>
          </a:p>
          <a:p>
            <a:pPr indent="-311150" lvl="0" marL="457200" rtl="0" algn="l">
              <a:lnSpc>
                <a:spcPct val="100000"/>
              </a:lnSpc>
              <a:spcBef>
                <a:spcPts val="0"/>
              </a:spcBef>
              <a:spcAft>
                <a:spcPts val="0"/>
              </a:spcAft>
              <a:buClr>
                <a:schemeClr val="dk2"/>
              </a:buClr>
              <a:buSzPts val="1300"/>
              <a:buAutoNum type="arabicPeriod"/>
            </a:pPr>
            <a:r>
              <a:rPr lang="en">
                <a:solidFill>
                  <a:schemeClr val="dk2"/>
                </a:solidFill>
              </a:rPr>
              <a:t>More complex data was used, including more predictors and the use of moving averages - 10x increase in number of predictors used overall prior to PCA. </a:t>
            </a:r>
            <a:endParaRPr>
              <a:solidFill>
                <a:schemeClr val="dk2"/>
              </a:solidFill>
            </a:endParaRPr>
          </a:p>
          <a:p>
            <a:pPr indent="-311150" lvl="0" marL="457200" rtl="0" algn="l">
              <a:lnSpc>
                <a:spcPct val="100000"/>
              </a:lnSpc>
              <a:spcBef>
                <a:spcPts val="0"/>
              </a:spcBef>
              <a:spcAft>
                <a:spcPts val="0"/>
              </a:spcAft>
              <a:buClr>
                <a:schemeClr val="dk2"/>
              </a:buClr>
              <a:buSzPts val="1300"/>
              <a:buAutoNum type="arabicPeriod"/>
            </a:pPr>
            <a:r>
              <a:rPr lang="en">
                <a:solidFill>
                  <a:schemeClr val="dk2"/>
                </a:solidFill>
              </a:rPr>
              <a:t>Greater quantity of training and testing data, including not testing on the Covid season. </a:t>
            </a:r>
            <a:endParaRPr>
              <a:solidFill>
                <a:schemeClr val="dk2"/>
              </a:solidFill>
            </a:endParaRPr>
          </a:p>
          <a:p>
            <a:pPr indent="-311150" lvl="0" marL="457200" rtl="0" algn="l">
              <a:lnSpc>
                <a:spcPct val="100000"/>
              </a:lnSpc>
              <a:spcBef>
                <a:spcPts val="0"/>
              </a:spcBef>
              <a:spcAft>
                <a:spcPts val="0"/>
              </a:spcAft>
              <a:buClr>
                <a:schemeClr val="dk2"/>
              </a:buClr>
              <a:buSzPts val="1300"/>
              <a:buAutoNum type="arabicPeriod"/>
            </a:pPr>
            <a:r>
              <a:rPr lang="en">
                <a:solidFill>
                  <a:schemeClr val="dk2"/>
                </a:solidFill>
              </a:rPr>
              <a:t>The use of 3-way moneyline bets rather than 2-way moneyline bets.</a:t>
            </a:r>
            <a:endParaRPr>
              <a:solidFill>
                <a:schemeClr val="dk2"/>
              </a:solidFill>
            </a:endParaRPr>
          </a:p>
        </p:txBody>
      </p:sp>
      <p:pic>
        <p:nvPicPr>
          <p:cNvPr id="220" name="Google Shape;220;p32"/>
          <p:cNvPicPr preferRelativeResize="0"/>
          <p:nvPr/>
        </p:nvPicPr>
        <p:blipFill>
          <a:blip r:embed="rId3">
            <a:alphaModFix/>
          </a:blip>
          <a:stretch>
            <a:fillRect/>
          </a:stretch>
        </p:blipFill>
        <p:spPr>
          <a:xfrm>
            <a:off x="4054174" y="3808950"/>
            <a:ext cx="5015675" cy="1251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a:t>
            </a:r>
            <a:r>
              <a:rPr lang="en"/>
              <a:t>Implementation</a:t>
            </a:r>
            <a:r>
              <a:rPr lang="en"/>
              <a:t> Feasible?</a:t>
            </a:r>
            <a:endParaRPr/>
          </a:p>
        </p:txBody>
      </p:sp>
      <p:sp>
        <p:nvSpPr>
          <p:cNvPr id="226" name="Google Shape;226;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The use of 3 week Moving Averages make it impossible to bet on the first 3 games of the season</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Data may not be updated everyday from MoneyPuck.com, which may make it difficult to bet on some games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Models used long term may have to be retrained to ensure accuracy</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2" name="Google Shape;232;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Significant positive ROI was seen over 3 seasons tested, including large improvements on 8.5% ROI</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Data quantity and quality makes a significant impact on the accuracy of results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Machine learning can be used to elicit further inefficiencies in the NHL betting market </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Your Time!</a:t>
            </a:r>
            <a:endParaRPr/>
          </a:p>
        </p:txBody>
      </p:sp>
      <p:pic>
        <p:nvPicPr>
          <p:cNvPr id="238" name="Google Shape;238;p35"/>
          <p:cNvPicPr preferRelativeResize="0"/>
          <p:nvPr/>
        </p:nvPicPr>
        <p:blipFill>
          <a:blip r:embed="rId3">
            <a:alphaModFix/>
          </a:blip>
          <a:stretch>
            <a:fillRect/>
          </a:stretch>
        </p:blipFill>
        <p:spPr>
          <a:xfrm>
            <a:off x="2525925" y="2210125"/>
            <a:ext cx="4092150" cy="2124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729450" y="54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44" name="Google Shape;244;p36"/>
          <p:cNvSpPr txBox="1"/>
          <p:nvPr>
            <p:ph idx="1" type="body"/>
          </p:nvPr>
        </p:nvSpPr>
        <p:spPr>
          <a:xfrm>
            <a:off x="729450" y="1297450"/>
            <a:ext cx="7688700" cy="384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100">
                <a:solidFill>
                  <a:srgbClr val="000000"/>
                </a:solidFill>
                <a:latin typeface="Arial"/>
                <a:ea typeface="Arial"/>
                <a:cs typeface="Arial"/>
                <a:sym typeface="Arial"/>
              </a:rPr>
              <a:t>Duan, T., Avati, A., Ding, D. Y., Thai, K. K., Basu, S., Ng, A., &amp; Schuler, A. (2020, June 9). </a:t>
            </a:r>
            <a:r>
              <a:rPr i="1" lang="en" sz="1100">
                <a:solidFill>
                  <a:srgbClr val="000000"/>
                </a:solidFill>
                <a:latin typeface="Arial"/>
                <a:ea typeface="Arial"/>
                <a:cs typeface="Arial"/>
                <a:sym typeface="Arial"/>
              </a:rPr>
              <a:t>NGBoost: Natural Gradient Boosting for Probabilistic Prediction</a:t>
            </a:r>
            <a:r>
              <a:rPr lang="en" sz="1100">
                <a:solidFill>
                  <a:srgbClr val="000000"/>
                </a:solidFill>
                <a:latin typeface="Arial"/>
                <a:ea typeface="Arial"/>
                <a:cs typeface="Arial"/>
                <a:sym typeface="Arial"/>
              </a:rPr>
              <a:t>. arXiv.</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hlink"/>
                </a:solidFill>
                <a:latin typeface="Arial"/>
                <a:ea typeface="Arial"/>
                <a:cs typeface="Arial"/>
                <a:sym typeface="Arial"/>
                <a:hlinkClick r:id="rId4"/>
              </a:rPr>
              <a:t>https://arxiv.org/pdf/1910.03225</a:t>
            </a:r>
            <a:br>
              <a:rPr lang="en" sz="1100" u="sng">
                <a:solidFill>
                  <a:schemeClr val="hlink"/>
                </a:solidFill>
                <a:latin typeface="Arial"/>
                <a:ea typeface="Arial"/>
                <a:cs typeface="Arial"/>
                <a:sym typeface="Arial"/>
                <a:hlinkClick r:id="rId5"/>
              </a:rPr>
            </a:b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Kohers, G., Tuttle, M., &amp; Bumpass, D. (2021, December 7). </a:t>
            </a:r>
            <a:r>
              <a:rPr i="1" lang="en" sz="1100">
                <a:solidFill>
                  <a:srgbClr val="000000"/>
                </a:solidFill>
                <a:latin typeface="Arial"/>
                <a:ea typeface="Arial"/>
                <a:cs typeface="Arial"/>
                <a:sym typeface="Arial"/>
              </a:rPr>
              <a:t>Examining NCAA/NFL market efficiency</a:t>
            </a:r>
            <a:r>
              <a:rPr lang="en" sz="1100">
                <a:solidFill>
                  <a:srgbClr val="000000"/>
                </a:solidFill>
                <a:latin typeface="Arial"/>
                <a:ea typeface="Arial"/>
                <a:cs typeface="Arial"/>
                <a:sym typeface="Arial"/>
              </a:rPr>
              <a:t>. Allied Academics.</a:t>
            </a:r>
            <a:r>
              <a:rPr lang="en" sz="11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100" u="sng">
                <a:solidFill>
                  <a:schemeClr val="hlink"/>
                </a:solidFill>
                <a:latin typeface="Arial"/>
                <a:ea typeface="Arial"/>
                <a:cs typeface="Arial"/>
                <a:sym typeface="Arial"/>
                <a:hlinkClick r:id="rId7"/>
              </a:rPr>
              <a:t>https://www.alliedacademies.org/articles/examining-ncaanfl-market-efficiency.pdf</a:t>
            </a:r>
            <a:br>
              <a:rPr lang="en" sz="1100" u="sng">
                <a:solidFill>
                  <a:schemeClr val="hlink"/>
                </a:solidFill>
                <a:latin typeface="Arial"/>
                <a:ea typeface="Arial"/>
                <a:cs typeface="Arial"/>
                <a:sym typeface="Arial"/>
                <a:hlinkClick r:id="rId8"/>
              </a:rPr>
            </a:b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Lev, A. (2019, December 19). </a:t>
            </a:r>
            <a:r>
              <a:rPr i="1" lang="en" sz="1100">
                <a:solidFill>
                  <a:srgbClr val="000000"/>
                </a:solidFill>
                <a:latin typeface="Arial"/>
                <a:ea typeface="Arial"/>
                <a:cs typeface="Arial"/>
                <a:sym typeface="Arial"/>
              </a:rPr>
              <a:t>XGBoost versus Random Forest</a:t>
            </a:r>
            <a:r>
              <a:rPr lang="en" sz="1100">
                <a:solidFill>
                  <a:srgbClr val="000000"/>
                </a:solidFill>
                <a:latin typeface="Arial"/>
                <a:ea typeface="Arial"/>
                <a:cs typeface="Arial"/>
                <a:sym typeface="Arial"/>
              </a:rPr>
              <a:t>. JFrog ML.</a:t>
            </a:r>
            <a:r>
              <a:rPr lang="en" sz="11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en" sz="1100" u="sng">
                <a:solidFill>
                  <a:schemeClr val="hlink"/>
                </a:solidFill>
                <a:latin typeface="Arial"/>
                <a:ea typeface="Arial"/>
                <a:cs typeface="Arial"/>
                <a:sym typeface="Arial"/>
                <a:hlinkClick r:id="rId10"/>
              </a:rPr>
              <a:t>https://www.qwak.com/post/xgboost-versus-random-forest</a:t>
            </a:r>
            <a:br>
              <a:rPr lang="en" sz="1100" u="sng">
                <a:solidFill>
                  <a:schemeClr val="hlink"/>
                </a:solidFill>
                <a:latin typeface="Arial"/>
                <a:ea typeface="Arial"/>
                <a:cs typeface="Arial"/>
                <a:sym typeface="Arial"/>
                <a:hlinkClick r:id="rId11"/>
              </a:rPr>
            </a:br>
            <a:endParaRPr sz="1100" u="sng">
              <a:solidFill>
                <a:schemeClr val="hlink"/>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Luxton, C., Spizman, J., &amp; Moore, D. (2022). </a:t>
            </a:r>
            <a:r>
              <a:rPr i="1" lang="en" sz="1100">
                <a:solidFill>
                  <a:srgbClr val="000000"/>
                </a:solidFill>
                <a:latin typeface="Arial"/>
                <a:ea typeface="Arial"/>
                <a:cs typeface="Arial"/>
                <a:sym typeface="Arial"/>
              </a:rPr>
              <a:t>Testing Efficiency in NHL Betting Markets</a:t>
            </a:r>
            <a:r>
              <a:rPr lang="en" sz="1100">
                <a:solidFill>
                  <a:srgbClr val="000000"/>
                </a:solidFill>
                <a:latin typeface="Arial"/>
                <a:ea typeface="Arial"/>
                <a:cs typeface="Arial"/>
                <a:sym typeface="Arial"/>
              </a:rPr>
              <a:t>. Digital Commons – Loyola Marymount University.</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Na, S., Su, Y., &amp; Kunkel, T. (2018, September 23). </a:t>
            </a:r>
            <a:r>
              <a:rPr i="1" lang="en" sz="1100">
                <a:solidFill>
                  <a:srgbClr val="000000"/>
                </a:solidFill>
                <a:latin typeface="Arial"/>
                <a:ea typeface="Arial"/>
                <a:cs typeface="Arial"/>
                <a:sym typeface="Arial"/>
              </a:rPr>
              <a:t>Do not bet on your favourite football team: The influence of fan identity-based biases and sport context knowledge on game prediction accuracy</a:t>
            </a:r>
            <a:r>
              <a:rPr lang="en" sz="1100">
                <a:solidFill>
                  <a:srgbClr val="000000"/>
                </a:solidFill>
                <a:latin typeface="Arial"/>
                <a:ea typeface="Arial"/>
                <a:cs typeface="Arial"/>
                <a:sym typeface="Arial"/>
              </a:rPr>
              <a:t>. </a:t>
            </a:r>
            <a:r>
              <a:rPr i="1" lang="en" sz="1100">
                <a:solidFill>
                  <a:srgbClr val="000000"/>
                </a:solidFill>
                <a:latin typeface="Arial"/>
                <a:ea typeface="Arial"/>
                <a:cs typeface="Arial"/>
                <a:sym typeface="Arial"/>
              </a:rPr>
              <a:t>European Sport Management Quarterly</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u="sng">
              <a:solidFill>
                <a:schemeClr val="hlink"/>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729450" y="54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 - Continued</a:t>
            </a:r>
            <a:endParaRPr/>
          </a:p>
        </p:txBody>
      </p:sp>
      <p:sp>
        <p:nvSpPr>
          <p:cNvPr id="250" name="Google Shape;250;p37"/>
          <p:cNvSpPr txBox="1"/>
          <p:nvPr>
            <p:ph idx="1" type="body"/>
          </p:nvPr>
        </p:nvSpPr>
        <p:spPr>
          <a:xfrm>
            <a:off x="729450" y="1334525"/>
            <a:ext cx="7688700" cy="38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Oswald, R. E. (2022). </a:t>
            </a:r>
            <a:r>
              <a:rPr i="1" lang="en" sz="1100">
                <a:solidFill>
                  <a:srgbClr val="000000"/>
                </a:solidFill>
                <a:latin typeface="Arial"/>
                <a:ea typeface="Arial"/>
                <a:cs typeface="Arial"/>
                <a:sym typeface="Arial"/>
              </a:rPr>
              <a:t>Testing the efficiency of the NFL betting market</a:t>
            </a:r>
            <a:r>
              <a:rPr lang="en" sz="1100">
                <a:solidFill>
                  <a:srgbClr val="000000"/>
                </a:solidFill>
                <a:latin typeface="Arial"/>
                <a:ea typeface="Arial"/>
                <a:cs typeface="Arial"/>
                <a:sym typeface="Arial"/>
              </a:rPr>
              <a:t>. University of Northern Iowa.</a:t>
            </a:r>
            <a:r>
              <a:rPr lang="en"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en" sz="1100" u="sng">
                <a:solidFill>
                  <a:schemeClr val="accent5"/>
                </a:solidFill>
                <a:latin typeface="Arial"/>
                <a:ea typeface="Arial"/>
                <a:cs typeface="Arial"/>
                <a:sym typeface="Arial"/>
                <a:hlinkClick r:id="rId4">
                  <a:extLst>
                    <a:ext uri="{A12FA001-AC4F-418D-AE19-62706E023703}">
                      <ahyp:hlinkClr val="tx"/>
                    </a:ext>
                  </a:extLst>
                </a:hlinkClick>
              </a:rPr>
              <a:t>https://scholarworks.uni.edu/cgi/viewcontent.cgi?article=1444&amp;context=hpt/</a:t>
            </a:r>
            <a:br>
              <a:rPr lang="en" sz="1100" u="sng">
                <a:solidFill>
                  <a:schemeClr val="accent5"/>
                </a:solidFill>
                <a:latin typeface="Arial"/>
                <a:ea typeface="Arial"/>
                <a:cs typeface="Arial"/>
                <a:sym typeface="Arial"/>
                <a:hlinkClick r:id="rId5">
                  <a:extLst>
                    <a:ext uri="{A12FA001-AC4F-418D-AE19-62706E023703}">
                      <ahyp:hlinkClr val="tx"/>
                    </a:ext>
                  </a:extLst>
                </a:hlinkClick>
              </a:rPr>
            </a:br>
            <a:endParaRPr sz="1100" u="sng">
              <a:solidFill>
                <a:schemeClr val="accent5"/>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Ramsey, E. (2025, January 15). </a:t>
            </a:r>
            <a:r>
              <a:rPr i="1" lang="en" sz="1100">
                <a:solidFill>
                  <a:srgbClr val="000000"/>
                </a:solidFill>
                <a:latin typeface="Arial"/>
                <a:ea typeface="Arial"/>
                <a:cs typeface="Arial"/>
                <a:sym typeface="Arial"/>
              </a:rPr>
              <a:t>Analysis: How high can US sports betting hold really climb?</a:t>
            </a:r>
            <a:r>
              <a:rPr lang="en" sz="1100">
                <a:solidFill>
                  <a:srgbClr val="000000"/>
                </a:solidFill>
                <a:latin typeface="Arial"/>
                <a:ea typeface="Arial"/>
                <a:cs typeface="Arial"/>
                <a:sym typeface="Arial"/>
              </a:rPr>
              <a:t> Legal Sports Report.</a:t>
            </a:r>
            <a:r>
              <a:rPr lang="en" sz="1100">
                <a:solidFill>
                  <a:srgbClr val="000000"/>
                </a:solidFill>
                <a:uFill>
                  <a:noFill/>
                </a:uFill>
                <a:latin typeface="Arial"/>
                <a:ea typeface="Arial"/>
                <a:cs typeface="Arial"/>
                <a:sym typeface="Arial"/>
                <a:hlinkClick r:id="rId6">
                  <a:extLst>
                    <a:ext uri="{A12FA001-AC4F-418D-AE19-62706E023703}">
                      <ahyp:hlinkClr val="tx"/>
                    </a:ext>
                  </a:extLst>
                </a:hlinkClick>
              </a:rPr>
              <a:t> </a:t>
            </a:r>
            <a:r>
              <a:rPr lang="en" sz="1100" u="sng">
                <a:solidFill>
                  <a:schemeClr val="accent5"/>
                </a:solidFill>
                <a:latin typeface="Arial"/>
                <a:ea typeface="Arial"/>
                <a:cs typeface="Arial"/>
                <a:sym typeface="Arial"/>
                <a:hlinkClick r:id="rId7">
                  <a:extLst>
                    <a:ext uri="{A12FA001-AC4F-418D-AE19-62706E023703}">
                      <ahyp:hlinkClr val="tx"/>
                    </a:ext>
                  </a:extLst>
                </a:hlinkClick>
              </a:rPr>
              <a:t>https://www.legalsportsreport.com/111012/analysis-2023-us-sports-betting-hold-trend/</a:t>
            </a:r>
            <a:br>
              <a:rPr lang="en" sz="1100" u="sng">
                <a:solidFill>
                  <a:schemeClr val="accent5"/>
                </a:solidFill>
                <a:latin typeface="Arial"/>
                <a:ea typeface="Arial"/>
                <a:cs typeface="Arial"/>
                <a:sym typeface="Arial"/>
                <a:hlinkClick r:id="rId8">
                  <a:extLst>
                    <a:ext uri="{A12FA001-AC4F-418D-AE19-62706E023703}">
                      <ahyp:hlinkClr val="tx"/>
                    </a:ext>
                  </a:extLst>
                </a:hlinkClick>
              </a:rPr>
            </a:br>
            <a:endParaRPr sz="1100" u="sng">
              <a:solidFill>
                <a:schemeClr val="accent5"/>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RG (Ed.). (2025). </a:t>
            </a:r>
            <a:r>
              <a:rPr i="1" lang="en" sz="1100">
                <a:solidFill>
                  <a:srgbClr val="000000"/>
                </a:solidFill>
                <a:latin typeface="Arial"/>
                <a:ea typeface="Arial"/>
                <a:cs typeface="Arial"/>
                <a:sym typeface="Arial"/>
              </a:rPr>
              <a:t>U.S. Sports Betting Revenue 2025 – State-by-state market analysis</a:t>
            </a:r>
            <a:r>
              <a:rPr lang="en" sz="1100">
                <a:solidFill>
                  <a:srgbClr val="000000"/>
                </a:solidFill>
                <a:latin typeface="Arial"/>
                <a:ea typeface="Arial"/>
                <a:cs typeface="Arial"/>
                <a:sym typeface="Arial"/>
              </a:rPr>
              <a:t>. RG.</a:t>
            </a:r>
            <a:r>
              <a:rPr lang="en" sz="1100">
                <a:solidFill>
                  <a:srgbClr val="000000"/>
                </a:solidFill>
                <a:uFill>
                  <a:noFill/>
                </a:uFill>
                <a:latin typeface="Arial"/>
                <a:ea typeface="Arial"/>
                <a:cs typeface="Arial"/>
                <a:sym typeface="Arial"/>
                <a:hlinkClick r:id="rId9">
                  <a:extLst>
                    <a:ext uri="{A12FA001-AC4F-418D-AE19-62706E023703}">
                      <ahyp:hlinkClr val="tx"/>
                    </a:ext>
                  </a:extLst>
                </a:hlinkClick>
              </a:rPr>
              <a:t> </a:t>
            </a:r>
            <a:r>
              <a:rPr lang="en" sz="1100" u="sng">
                <a:solidFill>
                  <a:schemeClr val="accent5"/>
                </a:solidFill>
                <a:latin typeface="Arial"/>
                <a:ea typeface="Arial"/>
                <a:cs typeface="Arial"/>
                <a:sym typeface="Arial"/>
                <a:hlinkClick r:id="rId10">
                  <a:extLst>
                    <a:ext uri="{A12FA001-AC4F-418D-AE19-62706E023703}">
                      <ahyp:hlinkClr val="tx"/>
                    </a:ext>
                  </a:extLst>
                </a:hlinkClick>
              </a:rPr>
              <a:t>https://rg.org/statistics/us</a:t>
            </a:r>
            <a:br>
              <a:rPr lang="en" sz="1100" u="sng">
                <a:solidFill>
                  <a:schemeClr val="accent5"/>
                </a:solidFill>
                <a:latin typeface="Arial"/>
                <a:ea typeface="Arial"/>
                <a:cs typeface="Arial"/>
                <a:sym typeface="Arial"/>
                <a:hlinkClick r:id="rId11">
                  <a:extLst>
                    <a:ext uri="{A12FA001-AC4F-418D-AE19-62706E023703}">
                      <ahyp:hlinkClr val="tx"/>
                    </a:ext>
                  </a:extLst>
                </a:hlinkClick>
              </a:rPr>
            </a:br>
            <a:endParaRPr sz="1100" u="sng">
              <a:solidFill>
                <a:schemeClr val="accent5"/>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Remander, S. (2020). </a:t>
            </a:r>
            <a:r>
              <a:rPr i="1" lang="en" sz="1100">
                <a:solidFill>
                  <a:srgbClr val="000000"/>
                </a:solidFill>
                <a:latin typeface="Arial"/>
                <a:ea typeface="Arial"/>
                <a:cs typeface="Arial"/>
                <a:sym typeface="Arial"/>
              </a:rPr>
              <a:t>AI driven NHL predictions – Comparison of classification methods in predicting NHL game event outcomes</a:t>
            </a:r>
            <a:r>
              <a:rPr lang="en" sz="1100">
                <a:solidFill>
                  <a:srgbClr val="000000"/>
                </a:solidFill>
                <a:latin typeface="Arial"/>
                <a:ea typeface="Arial"/>
                <a:cs typeface="Arial"/>
                <a:sym typeface="Arial"/>
              </a:rPr>
              <a:t>. Aalto University.</a:t>
            </a:r>
            <a:r>
              <a:rPr lang="en" sz="1100">
                <a:solidFill>
                  <a:srgbClr val="000000"/>
                </a:solidFill>
                <a:uFill>
                  <a:noFill/>
                </a:uFill>
                <a:latin typeface="Arial"/>
                <a:ea typeface="Arial"/>
                <a:cs typeface="Arial"/>
                <a:sym typeface="Arial"/>
                <a:hlinkClick r:id="rId12">
                  <a:extLst>
                    <a:ext uri="{A12FA001-AC4F-418D-AE19-62706E023703}">
                      <ahyp:hlinkClr val="tx"/>
                    </a:ext>
                  </a:extLst>
                </a:hlinkClick>
              </a:rPr>
              <a:t> </a:t>
            </a:r>
            <a:r>
              <a:rPr lang="en" sz="1100" u="sng">
                <a:solidFill>
                  <a:schemeClr val="accent5"/>
                </a:solidFill>
                <a:latin typeface="Arial"/>
                <a:ea typeface="Arial"/>
                <a:cs typeface="Arial"/>
                <a:sym typeface="Arial"/>
                <a:hlinkClick r:id="rId13">
                  <a:extLst>
                    <a:ext uri="{A12FA001-AC4F-418D-AE19-62706E023703}">
                      <ahyp:hlinkClr val="tx"/>
                    </a:ext>
                  </a:extLst>
                </a:hlinkClick>
              </a:rPr>
              <a:t>https://aaltodoc.aalto.fi/server/api/core/bitstreams/86ed8e36-759f-42e6-a4ee-a904275cf039/content</a:t>
            </a:r>
            <a:br>
              <a:rPr lang="en" sz="1100" u="sng">
                <a:solidFill>
                  <a:schemeClr val="accent5"/>
                </a:solidFill>
                <a:latin typeface="Arial"/>
                <a:ea typeface="Arial"/>
                <a:cs typeface="Arial"/>
                <a:sym typeface="Arial"/>
                <a:hlinkClick r:id="rId14">
                  <a:extLst>
                    <a:ext uri="{A12FA001-AC4F-418D-AE19-62706E023703}">
                      <ahyp:hlinkClr val="tx"/>
                    </a:ext>
                  </a:extLst>
                </a:hlinkClick>
              </a:rPr>
            </a:br>
            <a:endParaRPr sz="1100" u="sng">
              <a:solidFill>
                <a:schemeClr val="accent5"/>
              </a:solidFill>
              <a:latin typeface="Arial"/>
              <a:ea typeface="Arial"/>
              <a:cs typeface="Arial"/>
              <a:sym typeface="Arial"/>
            </a:endParaRPr>
          </a:p>
          <a:p>
            <a:pPr indent="0" lvl="0" marL="0" rtl="0" algn="l">
              <a:spcBef>
                <a:spcPts val="1200"/>
              </a:spcBef>
              <a:spcAft>
                <a:spcPts val="1200"/>
              </a:spcAft>
              <a:buNone/>
            </a:pPr>
            <a:r>
              <a:rPr lang="en" sz="1100">
                <a:solidFill>
                  <a:srgbClr val="000000"/>
                </a:solidFill>
                <a:latin typeface="Arial"/>
                <a:ea typeface="Arial"/>
                <a:cs typeface="Arial"/>
                <a:sym typeface="Arial"/>
              </a:rPr>
              <a:t>RubinBrown. (2019). </a:t>
            </a:r>
            <a:r>
              <a:rPr i="1" lang="en" sz="1100">
                <a:solidFill>
                  <a:srgbClr val="000000"/>
                </a:solidFill>
                <a:latin typeface="Arial"/>
                <a:ea typeface="Arial"/>
                <a:cs typeface="Arial"/>
                <a:sym typeface="Arial"/>
              </a:rPr>
              <a:t>Focus on gaming: One year since the overruled Professional and Amateur Sports Protection Act</a:t>
            </a:r>
            <a:r>
              <a:rPr lang="en" sz="1100">
                <a:solidFill>
                  <a:srgbClr val="000000"/>
                </a:solidFill>
                <a:latin typeface="Arial"/>
                <a:ea typeface="Arial"/>
                <a:cs typeface="Arial"/>
                <a:sym typeface="Arial"/>
              </a:rPr>
              <a:t>.</a:t>
            </a:r>
            <a:r>
              <a:rPr lang="en" sz="1100">
                <a:solidFill>
                  <a:srgbClr val="000000"/>
                </a:solidFill>
                <a:uFill>
                  <a:noFill/>
                </a:uFill>
                <a:latin typeface="Arial"/>
                <a:ea typeface="Arial"/>
                <a:cs typeface="Arial"/>
                <a:sym typeface="Arial"/>
                <a:hlinkClick r:id="rId15">
                  <a:extLst>
                    <a:ext uri="{A12FA001-AC4F-418D-AE19-62706E023703}">
                      <ahyp:hlinkClr val="tx"/>
                    </a:ext>
                  </a:extLst>
                </a:hlinkClick>
              </a:rPr>
              <a:t> </a:t>
            </a:r>
            <a:r>
              <a:rPr lang="en" sz="1100" u="sng">
                <a:solidFill>
                  <a:schemeClr val="accent5"/>
                </a:solidFill>
                <a:latin typeface="Arial"/>
                <a:ea typeface="Arial"/>
                <a:cs typeface="Arial"/>
                <a:sym typeface="Arial"/>
                <a:hlinkClick r:id="rId16">
                  <a:extLst>
                    <a:ext uri="{A12FA001-AC4F-418D-AE19-62706E023703}">
                      <ahyp:hlinkClr val="tx"/>
                    </a:ext>
                  </a:extLst>
                </a:hlinkClick>
              </a:rPr>
              <a:t>https://www.rubinbrown.com/insights-events/insight-articles/focus-on-gaming-one-year-since-the-overruled-professional-and-amateur-sports-protection-act/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a:t>
            </a:r>
            <a:endParaRPr/>
          </a:p>
        </p:txBody>
      </p:sp>
      <p:sp>
        <p:nvSpPr>
          <p:cNvPr id="99" name="Google Shape;99;p15"/>
          <p:cNvSpPr txBox="1"/>
          <p:nvPr>
            <p:ph idx="1" type="body"/>
          </p:nvPr>
        </p:nvSpPr>
        <p:spPr>
          <a:xfrm>
            <a:off x="664575" y="2032550"/>
            <a:ext cx="7815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Build on previous research regarding exposing inefficiency in the NHL betting market </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Achieve Greater than 8.5% ROI by betting on about 10% of contests</a:t>
            </a:r>
            <a:endParaRPr>
              <a:solidFill>
                <a:schemeClr val="dk2"/>
              </a:solidFill>
            </a:endParaRPr>
          </a:p>
        </p:txBody>
      </p:sp>
      <p:pic>
        <p:nvPicPr>
          <p:cNvPr id="100" name="Google Shape;100;p15"/>
          <p:cNvPicPr preferRelativeResize="0"/>
          <p:nvPr/>
        </p:nvPicPr>
        <p:blipFill>
          <a:blip r:embed="rId3">
            <a:alphaModFix/>
          </a:blip>
          <a:stretch>
            <a:fillRect/>
          </a:stretch>
        </p:blipFill>
        <p:spPr>
          <a:xfrm>
            <a:off x="6264876" y="3332600"/>
            <a:ext cx="2879125" cy="181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Inefficiency </a:t>
            </a:r>
            <a:endParaRPr/>
          </a:p>
        </p:txBody>
      </p:sp>
      <p:sp>
        <p:nvSpPr>
          <p:cNvPr id="106" name="Google Shape;106;p16"/>
          <p:cNvSpPr txBox="1"/>
          <p:nvPr>
            <p:ph idx="1" type="body"/>
          </p:nvPr>
        </p:nvSpPr>
        <p:spPr>
          <a:xfrm>
            <a:off x="664575" y="19954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Market inefficiency in sports betting occurs when odds do not fully reflect the true probabilities of outcomes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If a model using only publicly available data can consistently generate positive returns, it indicates that the market is not fully efficient</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Due to “holds”, negative returns of between 2.5-10% should be expected for random bets</a:t>
            </a:r>
            <a:endParaRPr>
              <a:solidFill>
                <a:schemeClr val="dk2"/>
              </a:solidFill>
            </a:endParaRPr>
          </a:p>
        </p:txBody>
      </p:sp>
      <p:pic>
        <p:nvPicPr>
          <p:cNvPr id="107" name="Google Shape;107;p16"/>
          <p:cNvPicPr preferRelativeResize="0"/>
          <p:nvPr/>
        </p:nvPicPr>
        <p:blipFill>
          <a:blip r:embed="rId3">
            <a:alphaModFix/>
          </a:blip>
          <a:stretch>
            <a:fillRect/>
          </a:stretch>
        </p:blipFill>
        <p:spPr>
          <a:xfrm>
            <a:off x="6561450" y="3591400"/>
            <a:ext cx="2582550" cy="1552100"/>
          </a:xfrm>
          <a:prstGeom prst="rect">
            <a:avLst/>
          </a:prstGeom>
          <a:noFill/>
          <a:ln>
            <a:noFill/>
          </a:ln>
        </p:spPr>
      </p:pic>
      <p:sp>
        <p:nvSpPr>
          <p:cNvPr id="108" name="Google Shape;108;p16"/>
          <p:cNvSpPr txBox="1"/>
          <p:nvPr/>
        </p:nvSpPr>
        <p:spPr>
          <a:xfrm>
            <a:off x="0" y="4774200"/>
            <a:ext cx="4791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Lato"/>
                <a:ea typeface="Lato"/>
                <a:cs typeface="Lato"/>
                <a:sym typeface="Lato"/>
              </a:rPr>
              <a:t>(Kohers et al., 2021);(Luxton, Spizman, &amp; Moore, 2022);(Ramsey, 2025)</a:t>
            </a:r>
            <a:endParaRPr sz="9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Industry Growth</a:t>
            </a:r>
            <a:endParaRPr/>
          </a:p>
        </p:txBody>
      </p:sp>
      <p:sp>
        <p:nvSpPr>
          <p:cNvPr id="114" name="Google Shape;114;p17"/>
          <p:cNvSpPr txBox="1"/>
          <p:nvPr>
            <p:ph idx="1" type="body"/>
          </p:nvPr>
        </p:nvSpPr>
        <p:spPr>
          <a:xfrm>
            <a:off x="497750" y="1976925"/>
            <a:ext cx="4534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New legal status has led to widespread adoption of sports betting since 2018, now legal in 39 states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Industry has grown from 500 Million dollars in 2018 to 14.3 Billion today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17% of all gamblers have placed bets on NHL games </a:t>
            </a:r>
            <a:endParaRPr>
              <a:solidFill>
                <a:schemeClr val="dk2"/>
              </a:solidFill>
            </a:endParaRPr>
          </a:p>
        </p:txBody>
      </p:sp>
      <p:pic>
        <p:nvPicPr>
          <p:cNvPr id="115" name="Google Shape;115;p17"/>
          <p:cNvPicPr preferRelativeResize="0"/>
          <p:nvPr/>
        </p:nvPicPr>
        <p:blipFill>
          <a:blip r:embed="rId3">
            <a:alphaModFix/>
          </a:blip>
          <a:stretch>
            <a:fillRect/>
          </a:stretch>
        </p:blipFill>
        <p:spPr>
          <a:xfrm>
            <a:off x="5087900" y="2054150"/>
            <a:ext cx="4056098" cy="2859151"/>
          </a:xfrm>
          <a:prstGeom prst="rect">
            <a:avLst/>
          </a:prstGeom>
          <a:noFill/>
          <a:ln cap="flat" cmpd="sng" w="9525">
            <a:solidFill>
              <a:schemeClr val="dk2"/>
            </a:solidFill>
            <a:prstDash val="solid"/>
            <a:round/>
            <a:headEnd len="sm" w="sm" type="none"/>
            <a:tailEnd len="sm" w="sm" type="none"/>
          </a:ln>
        </p:spPr>
      </p:pic>
      <p:sp>
        <p:nvSpPr>
          <p:cNvPr id="116" name="Google Shape;116;p17"/>
          <p:cNvSpPr txBox="1"/>
          <p:nvPr/>
        </p:nvSpPr>
        <p:spPr>
          <a:xfrm>
            <a:off x="0" y="4774200"/>
            <a:ext cx="3000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chemeClr val="dk2"/>
                </a:solidFill>
                <a:latin typeface="Lato"/>
                <a:ea typeface="Lato"/>
                <a:cs typeface="Lato"/>
                <a:sym typeface="Lato"/>
              </a:rPr>
              <a:t>(RG, 2025); (RubinBrown, 2019)</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7663"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a:t>
            </a:r>
            <a:r>
              <a:rPr lang="en"/>
              <a:t>Bias in Gambling</a:t>
            </a:r>
            <a:endParaRPr/>
          </a:p>
        </p:txBody>
      </p:sp>
      <p:sp>
        <p:nvSpPr>
          <p:cNvPr id="122" name="Google Shape;122;p18"/>
          <p:cNvSpPr txBox="1"/>
          <p:nvPr>
            <p:ph idx="1" type="body"/>
          </p:nvPr>
        </p:nvSpPr>
        <p:spPr>
          <a:xfrm>
            <a:off x="623400" y="1927700"/>
            <a:ext cx="7793100" cy="1050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“In-group” bias can lead to poor prediction accuracy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Hunch-based theories or personal i</a:t>
            </a:r>
            <a:r>
              <a:rPr lang="en">
                <a:solidFill>
                  <a:schemeClr val="dk2"/>
                </a:solidFill>
              </a:rPr>
              <a:t>nterpretation</a:t>
            </a:r>
            <a:r>
              <a:rPr lang="en">
                <a:solidFill>
                  <a:schemeClr val="dk2"/>
                </a:solidFill>
              </a:rPr>
              <a:t> can cloud judgement despite quantitative factors pointing to a different outcome</a:t>
            </a:r>
            <a:endParaRPr>
              <a:solidFill>
                <a:schemeClr val="dk2"/>
              </a:solidFill>
            </a:endParaRPr>
          </a:p>
        </p:txBody>
      </p:sp>
      <p:graphicFrame>
        <p:nvGraphicFramePr>
          <p:cNvPr id="123" name="Google Shape;123;p18"/>
          <p:cNvGraphicFramePr/>
          <p:nvPr/>
        </p:nvGraphicFramePr>
        <p:xfrm>
          <a:off x="780063" y="3051550"/>
          <a:ext cx="3000000" cy="3000000"/>
        </p:xfrm>
        <a:graphic>
          <a:graphicData uri="http://schemas.openxmlformats.org/drawingml/2006/table">
            <a:tbl>
              <a:tblPr>
                <a:noFill/>
                <a:tableStyleId>{3A6E040D-A994-486D-81C0-CD273D3596D0}</a:tableStyleId>
              </a:tblPr>
              <a:tblGrid>
                <a:gridCol w="1806975"/>
                <a:gridCol w="2218575"/>
                <a:gridCol w="1784725"/>
                <a:gridCol w="1773600"/>
              </a:tblGrid>
              <a:tr h="275725">
                <a:tc>
                  <a:txBody>
                    <a:bodyPr/>
                    <a:lstStyle/>
                    <a:p>
                      <a:pPr indent="0" lvl="0" marL="0" rtl="0" algn="ctr">
                        <a:spcBef>
                          <a:spcPts val="0"/>
                        </a:spcBef>
                        <a:spcAft>
                          <a:spcPts val="0"/>
                        </a:spcAft>
                        <a:buNone/>
                      </a:pPr>
                      <a:r>
                        <a:rPr lang="en" sz="1300">
                          <a:latin typeface="Lato"/>
                          <a:ea typeface="Lato"/>
                          <a:cs typeface="Lato"/>
                          <a:sym typeface="Lato"/>
                        </a:rPr>
                        <a:t>Prediction Type</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Prediction Accuracy (%)</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Actual Accuracy (%)</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Difference (%)</a:t>
                      </a:r>
                      <a:endParaRPr sz="1300">
                        <a:latin typeface="Lato"/>
                        <a:ea typeface="Lato"/>
                        <a:cs typeface="Lato"/>
                        <a:sym typeface="Lato"/>
                      </a:endParaRPr>
                    </a:p>
                  </a:txBody>
                  <a:tcPr marT="91425" marB="91425" marR="91425" marL="91425"/>
                </a:tc>
              </a:tr>
              <a:tr h="392125">
                <a:tc>
                  <a:txBody>
                    <a:bodyPr/>
                    <a:lstStyle/>
                    <a:p>
                      <a:pPr indent="0" lvl="0" marL="0" rtl="0" algn="ctr">
                        <a:spcBef>
                          <a:spcPts val="0"/>
                        </a:spcBef>
                        <a:spcAft>
                          <a:spcPts val="0"/>
                        </a:spcAft>
                        <a:buNone/>
                      </a:pPr>
                      <a:r>
                        <a:rPr lang="en" sz="1300">
                          <a:latin typeface="Lato"/>
                          <a:ea typeface="Lato"/>
                          <a:cs typeface="Lato"/>
                          <a:sym typeface="Lato"/>
                        </a:rPr>
                        <a:t>Favorite Team Win</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74</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38.7</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35.3</a:t>
                      </a:r>
                      <a:endParaRPr sz="1300">
                        <a:latin typeface="Lato"/>
                        <a:ea typeface="Lato"/>
                        <a:cs typeface="Lato"/>
                        <a:sym typeface="Lato"/>
                      </a:endParaRPr>
                    </a:p>
                  </a:txBody>
                  <a:tcPr marT="91425" marB="91425" marR="91425" marL="91425">
                    <a:solidFill>
                      <a:srgbClr val="FF0000"/>
                    </a:solidFill>
                  </a:tcPr>
                </a:tc>
              </a:tr>
              <a:tr h="414375">
                <a:tc>
                  <a:txBody>
                    <a:bodyPr/>
                    <a:lstStyle/>
                    <a:p>
                      <a:pPr indent="0" lvl="0" marL="0" rtl="0" algn="ctr">
                        <a:spcBef>
                          <a:spcPts val="0"/>
                        </a:spcBef>
                        <a:spcAft>
                          <a:spcPts val="0"/>
                        </a:spcAft>
                        <a:buNone/>
                      </a:pPr>
                      <a:r>
                        <a:rPr lang="en" sz="1300">
                          <a:latin typeface="Lato"/>
                          <a:ea typeface="Lato"/>
                          <a:cs typeface="Lato"/>
                          <a:sym typeface="Lato"/>
                        </a:rPr>
                        <a:t>Opponent Win</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11</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30.3</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-19.1</a:t>
                      </a:r>
                      <a:endParaRPr sz="1300">
                        <a:latin typeface="Lato"/>
                        <a:ea typeface="Lato"/>
                        <a:cs typeface="Lato"/>
                        <a:sym typeface="Lato"/>
                      </a:endParaRPr>
                    </a:p>
                  </a:txBody>
                  <a:tcPr marT="91425" marB="91425" marR="91425" marL="91425"/>
                </a:tc>
              </a:tr>
              <a:tr h="392125">
                <a:tc>
                  <a:txBody>
                    <a:bodyPr/>
                    <a:lstStyle/>
                    <a:p>
                      <a:pPr indent="0" lvl="0" marL="0" rtl="0" algn="ctr">
                        <a:spcBef>
                          <a:spcPts val="0"/>
                        </a:spcBef>
                        <a:spcAft>
                          <a:spcPts val="0"/>
                        </a:spcAft>
                        <a:buNone/>
                      </a:pPr>
                      <a:r>
                        <a:rPr lang="en" sz="1300">
                          <a:latin typeface="Lato"/>
                          <a:ea typeface="Lato"/>
                          <a:cs typeface="Lato"/>
                          <a:sym typeface="Lato"/>
                        </a:rPr>
                        <a:t>Draw</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15</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31.2</a:t>
                      </a:r>
                      <a:endParaRPr sz="13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lang="en" sz="1300">
                          <a:latin typeface="Lato"/>
                          <a:ea typeface="Lato"/>
                          <a:cs typeface="Lato"/>
                          <a:sym typeface="Lato"/>
                        </a:rPr>
                        <a:t>-16.2</a:t>
                      </a:r>
                      <a:endParaRPr sz="1300">
                        <a:latin typeface="Lato"/>
                        <a:ea typeface="Lato"/>
                        <a:cs typeface="Lato"/>
                        <a:sym typeface="Lato"/>
                      </a:endParaRPr>
                    </a:p>
                  </a:txBody>
                  <a:tcPr marT="91425" marB="91425" marR="91425" marL="91425"/>
                </a:tc>
              </a:tr>
            </a:tbl>
          </a:graphicData>
        </a:graphic>
      </p:graphicFrame>
      <p:sp>
        <p:nvSpPr>
          <p:cNvPr id="124" name="Google Shape;124;p18"/>
          <p:cNvSpPr txBox="1"/>
          <p:nvPr/>
        </p:nvSpPr>
        <p:spPr>
          <a:xfrm>
            <a:off x="0" y="48204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accent1"/>
                </a:solidFill>
                <a:latin typeface="Lato"/>
                <a:ea typeface="Lato"/>
                <a:cs typeface="Lato"/>
                <a:sym typeface="Lato"/>
              </a:rPr>
              <a:t>(Na et al., 2018)</a:t>
            </a:r>
            <a:endParaRPr sz="9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Research</a:t>
            </a:r>
            <a:endParaRPr/>
          </a:p>
        </p:txBody>
      </p:sp>
      <p:sp>
        <p:nvSpPr>
          <p:cNvPr id="130" name="Google Shape;130;p19"/>
          <p:cNvSpPr txBox="1"/>
          <p:nvPr>
            <p:ph idx="1" type="body"/>
          </p:nvPr>
        </p:nvSpPr>
        <p:spPr>
          <a:xfrm>
            <a:off x="627525" y="200472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Inefficiency reviews have been conducted in the NFL, NHL, NCAAF, and more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Previous research suggests non-linear models having the greatest ability to find inefficiency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Model selection must also consider the amount of information available</a:t>
            </a:r>
            <a:endParaRPr>
              <a:solidFill>
                <a:schemeClr val="dk2"/>
              </a:solidFill>
            </a:endParaRPr>
          </a:p>
        </p:txBody>
      </p:sp>
      <p:pic>
        <p:nvPicPr>
          <p:cNvPr id="131" name="Google Shape;131;p19"/>
          <p:cNvPicPr preferRelativeResize="0"/>
          <p:nvPr/>
        </p:nvPicPr>
        <p:blipFill>
          <a:blip r:embed="rId3">
            <a:alphaModFix/>
          </a:blip>
          <a:stretch>
            <a:fillRect/>
          </a:stretch>
        </p:blipFill>
        <p:spPr>
          <a:xfrm>
            <a:off x="5486400" y="3138225"/>
            <a:ext cx="3564951" cy="2005275"/>
          </a:xfrm>
          <a:prstGeom prst="rect">
            <a:avLst/>
          </a:prstGeom>
          <a:noFill/>
          <a:ln>
            <a:noFill/>
          </a:ln>
        </p:spPr>
      </p:pic>
      <p:sp>
        <p:nvSpPr>
          <p:cNvPr id="132" name="Google Shape;132;p19"/>
          <p:cNvSpPr txBox="1"/>
          <p:nvPr/>
        </p:nvSpPr>
        <p:spPr>
          <a:xfrm>
            <a:off x="0" y="4820400"/>
            <a:ext cx="5050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chemeClr val="dk2"/>
                </a:solidFill>
                <a:latin typeface="Lato"/>
                <a:ea typeface="Lato"/>
                <a:cs typeface="Lato"/>
                <a:sym typeface="Lato"/>
              </a:rPr>
              <a:t>(Luxton, Spizman, &amp; Moore, 2022);(Oswald, 2022);(Remander, 2020)</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
              <a:t>Previously Identified Inefficiencies - NHL</a:t>
            </a:r>
            <a:endParaRPr/>
          </a:p>
        </p:txBody>
      </p:sp>
      <p:sp>
        <p:nvSpPr>
          <p:cNvPr id="138" name="Google Shape;138;p20"/>
          <p:cNvSpPr txBox="1"/>
          <p:nvPr>
            <p:ph idx="1" type="body"/>
          </p:nvPr>
        </p:nvSpPr>
        <p:spPr>
          <a:xfrm>
            <a:off x="590425" y="1995450"/>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Favorite-longshot bias inefficiency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Greater than 50% accuracy found when using complex datasets and generalized linear models</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2-way moneyline inefficiency </a:t>
            </a:r>
            <a:endParaRPr>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8.5% ROI when bets placed on most probable outcomes, </a:t>
            </a:r>
            <a:r>
              <a:rPr lang="en" sz="1300">
                <a:solidFill>
                  <a:schemeClr val="dk2"/>
                </a:solidFill>
              </a:rPr>
              <a:t>approximately</a:t>
            </a:r>
            <a:r>
              <a:rPr lang="en" sz="1300">
                <a:solidFill>
                  <a:schemeClr val="dk2"/>
                </a:solidFill>
              </a:rPr>
              <a:t> 8% of total games</a:t>
            </a:r>
            <a:endParaRPr sz="1300">
              <a:solidFill>
                <a:schemeClr val="dk2"/>
              </a:solidFill>
            </a:endParaRPr>
          </a:p>
        </p:txBody>
      </p:sp>
      <p:pic>
        <p:nvPicPr>
          <p:cNvPr id="139" name="Google Shape;139;p20"/>
          <p:cNvPicPr preferRelativeResize="0"/>
          <p:nvPr/>
        </p:nvPicPr>
        <p:blipFill>
          <a:blip r:embed="rId3">
            <a:alphaModFix/>
          </a:blip>
          <a:stretch>
            <a:fillRect/>
          </a:stretch>
        </p:blipFill>
        <p:spPr>
          <a:xfrm>
            <a:off x="6292675" y="3244300"/>
            <a:ext cx="2851325" cy="1899200"/>
          </a:xfrm>
          <a:prstGeom prst="rect">
            <a:avLst/>
          </a:prstGeom>
          <a:noFill/>
          <a:ln>
            <a:noFill/>
          </a:ln>
        </p:spPr>
      </p:pic>
      <p:sp>
        <p:nvSpPr>
          <p:cNvPr id="140" name="Google Shape;140;p20"/>
          <p:cNvSpPr txBox="1"/>
          <p:nvPr/>
        </p:nvSpPr>
        <p:spPr>
          <a:xfrm>
            <a:off x="0" y="4820400"/>
            <a:ext cx="4012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solidFill>
                  <a:schemeClr val="dk2"/>
                </a:solidFill>
                <a:latin typeface="Lato"/>
                <a:ea typeface="Lato"/>
                <a:cs typeface="Lato"/>
                <a:sym typeface="Lato"/>
              </a:rPr>
              <a:t>(</a:t>
            </a:r>
            <a:r>
              <a:rPr lang="en" sz="900">
                <a:solidFill>
                  <a:schemeClr val="dk2"/>
                </a:solidFill>
                <a:latin typeface="Lato"/>
                <a:ea typeface="Lato"/>
                <a:cs typeface="Lato"/>
                <a:sym typeface="Lato"/>
              </a:rPr>
              <a:t>Luxton, Spizman, &amp; Moore, 2022);(Oswald, 2022)</a:t>
            </a:r>
            <a:endParaRPr sz="9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a:t>
            </a:r>
            <a:endParaRPr/>
          </a:p>
        </p:txBody>
      </p:sp>
      <p:sp>
        <p:nvSpPr>
          <p:cNvPr id="146" name="Google Shape;146;p21"/>
          <p:cNvSpPr txBox="1"/>
          <p:nvPr>
            <p:ph idx="1" type="body"/>
          </p:nvPr>
        </p:nvSpPr>
        <p:spPr>
          <a:xfrm>
            <a:off x="608975" y="20510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Data was collected from MoneyPuck.com - included over 100 </a:t>
            </a:r>
            <a:r>
              <a:rPr lang="en">
                <a:solidFill>
                  <a:schemeClr val="dk2"/>
                </a:solidFill>
              </a:rPr>
              <a:t>predictions</a:t>
            </a:r>
            <a:r>
              <a:rPr lang="en">
                <a:solidFill>
                  <a:schemeClr val="dk2"/>
                </a:solidFill>
              </a:rPr>
              <a:t> about each NHL game since 2008</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Odds were collected OddsPortal, which averages 3-way </a:t>
            </a:r>
            <a:r>
              <a:rPr lang="en">
                <a:solidFill>
                  <a:schemeClr val="dk2"/>
                </a:solidFill>
              </a:rPr>
              <a:t>moneyline</a:t>
            </a:r>
            <a:r>
              <a:rPr lang="en">
                <a:solidFill>
                  <a:schemeClr val="dk2"/>
                </a:solidFill>
              </a:rPr>
              <a:t> odds from 6 major </a:t>
            </a:r>
            <a:r>
              <a:rPr lang="en">
                <a:solidFill>
                  <a:schemeClr val="dk2"/>
                </a:solidFill>
              </a:rPr>
              <a:t>sportsbook</a:t>
            </a:r>
            <a:r>
              <a:rPr lang="en">
                <a:solidFill>
                  <a:schemeClr val="dk2"/>
                </a:solidFill>
              </a:rPr>
              <a:t>, including Pinnacle and bet365</a:t>
            </a:r>
            <a:endParaRPr>
              <a:solidFill>
                <a:schemeClr val="dk2"/>
              </a:solidFill>
            </a:endParaRPr>
          </a:p>
        </p:txBody>
      </p:sp>
      <p:pic>
        <p:nvPicPr>
          <p:cNvPr id="147" name="Google Shape;147;p21"/>
          <p:cNvPicPr preferRelativeResize="0"/>
          <p:nvPr/>
        </p:nvPicPr>
        <p:blipFill>
          <a:blip r:embed="rId3">
            <a:alphaModFix/>
          </a:blip>
          <a:stretch>
            <a:fillRect/>
          </a:stretch>
        </p:blipFill>
        <p:spPr>
          <a:xfrm>
            <a:off x="3118475" y="3771900"/>
            <a:ext cx="3333750" cy="1371600"/>
          </a:xfrm>
          <a:prstGeom prst="rect">
            <a:avLst/>
          </a:prstGeom>
          <a:noFill/>
          <a:ln>
            <a:noFill/>
          </a:ln>
        </p:spPr>
      </p:pic>
      <p:pic>
        <p:nvPicPr>
          <p:cNvPr id="148" name="Google Shape;148;p21"/>
          <p:cNvPicPr preferRelativeResize="0"/>
          <p:nvPr/>
        </p:nvPicPr>
        <p:blipFill>
          <a:blip r:embed="rId4">
            <a:alphaModFix/>
          </a:blip>
          <a:stretch>
            <a:fillRect/>
          </a:stretch>
        </p:blipFill>
        <p:spPr>
          <a:xfrm>
            <a:off x="6452235" y="3771900"/>
            <a:ext cx="2691765" cy="137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