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43891200" cx="32918400"/>
  <p:notesSz cx="6858000" cy="9144000"/>
  <p:embeddedFontLst>
    <p:embeddedFont>
      <p:font typeface="Play"/>
      <p:regular r:id="rId6"/>
      <p:bold r:id="rId7"/>
    </p:embeddedFont>
    <p:embeddedFont>
      <p:font typeface="EB Garamond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M92+QQBC21sXc+zm/2uohhJi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BGaramond-boldItalic.fntdata"/><Relationship Id="rId10" Type="http://schemas.openxmlformats.org/officeDocument/2006/relationships/font" Target="fonts/EBGaramond-italic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EBGaramond-bold.fntdata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schemas.openxmlformats.org/officeDocument/2006/relationships/font" Target="fonts/EB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b88da14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4cb88da14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468880" y="7183123"/>
            <a:ext cx="27980700" cy="15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Play"/>
              <a:buNone/>
              <a:defRPr sz="2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114800" y="23053043"/>
            <a:ext cx="24688800" cy="10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263140" y="2336810"/>
            <a:ext cx="283920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534910" y="11412350"/>
            <a:ext cx="27848700" cy="28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8508362" y="17385700"/>
            <a:ext cx="37195800" cy="70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893498" y="10493350"/>
            <a:ext cx="37195800" cy="208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263140" y="2336810"/>
            <a:ext cx="283920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263140" y="11684000"/>
            <a:ext cx="28392000" cy="27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2245997" y="10942333"/>
            <a:ext cx="28392000" cy="182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Play"/>
              <a:buNone/>
              <a:defRPr sz="2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245997" y="29372573"/>
            <a:ext cx="28392000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rgbClr val="757575"/>
              </a:buClr>
              <a:buSzPts val="8640"/>
              <a:buNone/>
              <a:defRPr sz="864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7200"/>
              <a:buNone/>
              <a:defRPr sz="72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6480"/>
              <a:buNone/>
              <a:defRPr sz="648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5760"/>
              <a:buNone/>
              <a:defRPr sz="576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5760"/>
              <a:buNone/>
              <a:defRPr sz="576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5760"/>
              <a:buNone/>
              <a:defRPr sz="576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5760"/>
              <a:buNone/>
              <a:defRPr sz="576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5760"/>
              <a:buNone/>
              <a:defRPr sz="576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57575"/>
              </a:buClr>
              <a:buSzPts val="5760"/>
              <a:buNone/>
              <a:defRPr sz="576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263140" y="2336810"/>
            <a:ext cx="283920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263140" y="11684000"/>
            <a:ext cx="13990200" cy="27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6664940" y="11684000"/>
            <a:ext cx="13990200" cy="27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267428" y="2336810"/>
            <a:ext cx="283920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267431" y="10759443"/>
            <a:ext cx="13926000" cy="52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267431" y="16032480"/>
            <a:ext cx="13926000" cy="23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6664942" y="10759443"/>
            <a:ext cx="13994700" cy="52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b="1" sz="72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b="1" sz="648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6664942" y="16032480"/>
            <a:ext cx="13994700" cy="23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263140" y="2336810"/>
            <a:ext cx="283920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67428" y="2926080"/>
            <a:ext cx="10617000" cy="10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Play"/>
              <a:buNone/>
              <a:defRPr sz="11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3994608" y="6319530"/>
            <a:ext cx="16665000" cy="31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6012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indent="-86868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indent="-77724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indent="-6858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indent="-6858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indent="-6858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indent="-6858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indent="-6858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indent="-6858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267428" y="13167360"/>
            <a:ext cx="10617000" cy="2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267428" y="2926080"/>
            <a:ext cx="10617000" cy="102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Play"/>
              <a:buNone/>
              <a:defRPr sz="11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3994608" y="6319530"/>
            <a:ext cx="16665000" cy="311913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267428" y="13167360"/>
            <a:ext cx="10617000" cy="2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228600" lvl="5" marL="2743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indent="-228600" lvl="6" marL="3200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indent="-228600" lvl="7" marL="3657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indent="-228600" lvl="8" marL="4114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263140" y="2336810"/>
            <a:ext cx="283920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Play"/>
              <a:buNone/>
              <a:defRPr b="0" i="0" sz="15839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263140" y="11684000"/>
            <a:ext cx="28392000" cy="27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8680" lvl="0" marL="457200" marR="0" rtl="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b="0" i="0" sz="10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77240" lvl="1" marL="914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85800" lvl="2" marL="1371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b="0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40080" lvl="3" marL="1828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40079" lvl="4" marL="22860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0079" lvl="5" marL="2743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40079" lvl="6" marL="32004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40079" lvl="7" marL="36576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40079" lvl="8" marL="4114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b="0" i="0" sz="64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26314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0904220" y="40680650"/>
            <a:ext cx="11109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248620" y="40680650"/>
            <a:ext cx="7406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b="0" i="0" sz="432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11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ianlong@hawaii.edu" TargetMode="External"/><Relationship Id="rId4" Type="http://schemas.openxmlformats.org/officeDocument/2006/relationships/hyperlink" Target="mailto:kdeguz@hawaii.edu" TargetMode="External"/><Relationship Id="rId9" Type="http://schemas.openxmlformats.org/officeDocument/2006/relationships/image" Target="../media/image9.png"/><Relationship Id="rId15" Type="http://schemas.openxmlformats.org/officeDocument/2006/relationships/image" Target="../media/image7.png"/><Relationship Id="rId14" Type="http://schemas.openxmlformats.org/officeDocument/2006/relationships/image" Target="../media/image1.png"/><Relationship Id="rId17" Type="http://schemas.openxmlformats.org/officeDocument/2006/relationships/image" Target="../media/image10.png"/><Relationship Id="rId16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cb88da140_4_0"/>
          <p:cNvSpPr/>
          <p:nvPr/>
        </p:nvSpPr>
        <p:spPr>
          <a:xfrm>
            <a:off x="0" y="38614874"/>
            <a:ext cx="32918400" cy="5412900"/>
          </a:xfrm>
          <a:prstGeom prst="rect">
            <a:avLst/>
          </a:prstGeom>
          <a:solidFill>
            <a:srgbClr val="9FC5E8"/>
          </a:solidFill>
          <a:ln cap="flat" cmpd="sng" w="1270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BEF2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4cb88da140_4_0"/>
          <p:cNvSpPr/>
          <p:nvPr/>
        </p:nvSpPr>
        <p:spPr>
          <a:xfrm>
            <a:off x="0" y="-48783"/>
            <a:ext cx="32918400" cy="5412900"/>
          </a:xfrm>
          <a:prstGeom prst="rect">
            <a:avLst/>
          </a:prstGeom>
          <a:solidFill>
            <a:srgbClr val="9FC5E8"/>
          </a:solidFill>
          <a:ln cap="flat" cmpd="sng" w="12700">
            <a:solidFill>
              <a:srgbClr val="0F46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1" i="0" sz="6000" u="none" cap="none" strike="noStrike">
              <a:solidFill>
                <a:srgbClr val="BEF2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4cb88da140_4_0"/>
          <p:cNvSpPr txBox="1"/>
          <p:nvPr/>
        </p:nvSpPr>
        <p:spPr>
          <a:xfrm>
            <a:off x="16002000" y="40256074"/>
            <a:ext cx="14827800" cy="2812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Team: Jianlong Chen, Kenneth de Guzman</a:t>
            </a:r>
            <a:endParaRPr b="0" i="0" sz="4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Email: </a:t>
            </a:r>
            <a:r>
              <a:rPr b="0" i="0" lang="en-US" sz="4600" u="none" cap="none" strike="noStrike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jianlong@hawaii.edu</a:t>
            </a:r>
            <a:r>
              <a:rPr b="0" i="0" lang="en-US" sz="4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b="0" i="0" lang="en-US" sz="4600" u="none" cap="none" strike="noStrike">
                <a:solidFill>
                  <a:schemeClr val="dk1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kdeguz@hawaii.edu</a:t>
            </a:r>
            <a:r>
              <a:rPr b="0" i="0" lang="en-US" sz="4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0" i="0" sz="4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Website: https://wfinstances.github.io/</a:t>
            </a:r>
            <a:endParaRPr b="0" i="0" sz="4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7" name="Google Shape;87;g34cb88da140_4_0"/>
          <p:cNvSpPr txBox="1"/>
          <p:nvPr/>
        </p:nvSpPr>
        <p:spPr>
          <a:xfrm>
            <a:off x="15477325" y="39005450"/>
            <a:ext cx="405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Contact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8" name="Google Shape;88;g34cb88da140_4_0"/>
          <p:cNvSpPr txBox="1"/>
          <p:nvPr/>
        </p:nvSpPr>
        <p:spPr>
          <a:xfrm>
            <a:off x="1828800" y="7086600"/>
            <a:ext cx="14173200" cy="6422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scientific domains, workflows are the blueprints for complex computational processes for data processing and analysis.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WfCommons project hosts are repository of production workflow instances, WfInstances. These instances support a wide range of research, development, and education activities.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WfInstances Browser is an accompanying web application that lets users easily browse, select, sort, download, simulate, visualize workflow instances in WfCommons repositories.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4cb88da140_4_0"/>
          <p:cNvSpPr txBox="1"/>
          <p:nvPr/>
        </p:nvSpPr>
        <p:spPr>
          <a:xfrm>
            <a:off x="1755275" y="21078300"/>
            <a:ext cx="14173200" cy="7147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Meetings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team and sponsor to ensure best practices and following proper next steps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Project Management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GitHub projects as Kanban Board for Issue Driven Project Management (IDPM)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1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Assigning Roles</a:t>
            </a: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project kickoff to determine members’ responsibilities for evenly distributed work throughout project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4cb88da140_4_0"/>
          <p:cNvSpPr/>
          <p:nvPr/>
        </p:nvSpPr>
        <p:spPr>
          <a:xfrm>
            <a:off x="1828800" y="6172200"/>
            <a:ext cx="14173200" cy="914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Background</a:t>
            </a:r>
            <a:endParaRPr b="0" i="0" sz="60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1" name="Google Shape;91;g34cb88da140_4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9000" y="25762561"/>
            <a:ext cx="2154900" cy="2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4cb88da140_4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73900" y="25771513"/>
            <a:ext cx="4335300" cy="2136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cb88da140_4_0"/>
          <p:cNvSpPr txBox="1"/>
          <p:nvPr/>
        </p:nvSpPr>
        <p:spPr>
          <a:xfrm>
            <a:off x="1755275" y="29739590"/>
            <a:ext cx="14173200" cy="823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New Features in the WfInstances Browser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a modal that shows timeline and aggregate usage reports for downloads, simulations, and visualizations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ranges can be customized for filtering usage data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Users’ countries of origin are displayed in a sidebar using IP geolocation tracking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are occasionally prompted with questionnaires about usability and usefulness of the app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Worfklow instances are now acquired using the git Python package instead of the GitHub REST API, for higher performance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GitHub action was added to the WfInstances repository to display WfInstances Browser usage data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34cb88da140_4_0"/>
          <p:cNvSpPr/>
          <p:nvPr/>
        </p:nvSpPr>
        <p:spPr>
          <a:xfrm>
            <a:off x="1755275" y="20173875"/>
            <a:ext cx="14173200" cy="914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Methodology</a:t>
            </a:r>
            <a:endParaRPr b="0" i="0" sz="1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g34cb88da140_4_0"/>
          <p:cNvSpPr txBox="1"/>
          <p:nvPr/>
        </p:nvSpPr>
        <p:spPr>
          <a:xfrm>
            <a:off x="16916400" y="24686275"/>
            <a:ext cx="14173200" cy="5412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Gaining familiarity with working with Docker deployments and backend development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○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Ensuring that the data flow between the frontend and the backend is both correct and efficient 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Learning to work with the backend REST API, especially for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Char char="○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the backend data all the way to the modal component in the frontend 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IPInfo geolocation tracking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4cb88da140_4_0"/>
          <p:cNvSpPr/>
          <p:nvPr/>
        </p:nvSpPr>
        <p:spPr>
          <a:xfrm>
            <a:off x="16916400" y="23771821"/>
            <a:ext cx="14173200" cy="914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Challenges</a:t>
            </a:r>
            <a:endParaRPr b="0" i="0" sz="60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7" name="Google Shape;97;g34cb88da140_4_0"/>
          <p:cNvSpPr txBox="1"/>
          <p:nvPr/>
        </p:nvSpPr>
        <p:spPr>
          <a:xfrm>
            <a:off x="16916400" y="31809267"/>
            <a:ext cx="14173200" cy="340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proficiency using Python for backend and TypeScript for frontend development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hands-on experience with developing a GitHub action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Gained more knowledge about software development in general using many different technologies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4cb88da140_4_0"/>
          <p:cNvSpPr/>
          <p:nvPr/>
        </p:nvSpPr>
        <p:spPr>
          <a:xfrm>
            <a:off x="16916400" y="30634964"/>
            <a:ext cx="14173200" cy="11727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Takeaways</a:t>
            </a:r>
            <a:endParaRPr b="0" i="0" sz="1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9" name="Google Shape;99;g34cb88da140_4_0"/>
          <p:cNvSpPr/>
          <p:nvPr/>
        </p:nvSpPr>
        <p:spPr>
          <a:xfrm>
            <a:off x="1755275" y="28742225"/>
            <a:ext cx="14173200" cy="9975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Accomplishments</a:t>
            </a:r>
            <a:endParaRPr b="0" i="0" sz="1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Icon&#10;&#10;Description automatically generated" id="100" name="Google Shape;100;g34cb88da140_4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4125" y="842300"/>
            <a:ext cx="2373948" cy="2373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01" name="Google Shape;101;g34cb88da140_4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32125" y="820125"/>
            <a:ext cx="2546153" cy="25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cb88da140_4_0"/>
          <p:cNvSpPr txBox="1"/>
          <p:nvPr/>
        </p:nvSpPr>
        <p:spPr>
          <a:xfrm>
            <a:off x="2080475" y="3416475"/>
            <a:ext cx="43353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ICS 496</a:t>
            </a:r>
            <a:endParaRPr b="0" i="0" sz="4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Spring 2025</a:t>
            </a:r>
            <a:endParaRPr b="0" i="0" sz="4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" name="Google Shape;103;g34cb88da140_4_0"/>
          <p:cNvSpPr txBox="1"/>
          <p:nvPr/>
        </p:nvSpPr>
        <p:spPr>
          <a:xfrm>
            <a:off x="1828800" y="14979150"/>
            <a:ext cx="14173200" cy="4679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features to the existing WfInstances Browser implementation to increase usability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WfInstances GitHub repository to dynamically display WfInstances Browser usage metrics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user questionnaires to gather and archive feedback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way in which the WfInstances Browser acquires workflow instances from the WfInstances repository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34cb88da140_4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140925" y="6095997"/>
            <a:ext cx="12607348" cy="8002925"/>
          </a:xfrm>
          <a:prstGeom prst="rect">
            <a:avLst/>
          </a:prstGeom>
          <a:noFill/>
          <a:ln>
            <a:noFill/>
          </a:ln>
          <a:effectLst>
            <a:outerShdw blurRad="500063" rotWithShape="0" algn="bl" dir="5400000" dist="295275">
              <a:srgbClr val="000000">
                <a:alpha val="68627"/>
              </a:srgbClr>
            </a:outerShdw>
          </a:effectLst>
        </p:spPr>
      </p:pic>
      <p:pic>
        <p:nvPicPr>
          <p:cNvPr id="105" name="Google Shape;105;g34cb88da140_4_0" title="wfinstances.PNG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98299" y="13812950"/>
            <a:ext cx="11174373" cy="9090276"/>
          </a:xfrm>
          <a:prstGeom prst="rect">
            <a:avLst/>
          </a:prstGeom>
          <a:noFill/>
          <a:ln>
            <a:noFill/>
          </a:ln>
          <a:effectLst>
            <a:outerShdw blurRad="500063" rotWithShape="0" algn="bl" dir="5400000" dist="295275">
              <a:srgbClr val="000000">
                <a:alpha val="49803"/>
              </a:srgbClr>
            </a:outerShdw>
          </a:effectLst>
        </p:spPr>
      </p:pic>
      <p:pic>
        <p:nvPicPr>
          <p:cNvPr id="106" name="Google Shape;106;g34cb88da140_4_0" title="wfcommons-removebg-preview.png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15525" y="797800"/>
            <a:ext cx="2507375" cy="24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4cb88da140_4_0"/>
          <p:cNvSpPr txBox="1"/>
          <p:nvPr/>
        </p:nvSpPr>
        <p:spPr>
          <a:xfrm>
            <a:off x="9032175" y="328076"/>
            <a:ext cx="21945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00" lIns="182875" spcFirstLastPara="1" rIns="182875" wrap="square" tIns="457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WfInstances Browser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g34cb88da140_4_0"/>
          <p:cNvSpPr txBox="1"/>
          <p:nvPr/>
        </p:nvSpPr>
        <p:spPr>
          <a:xfrm>
            <a:off x="8624925" y="1927875"/>
            <a:ext cx="227601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Jianlong Chen, Kenneth de Guzman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University of Hawaii at Mānoa - Information and Computer Sciences Department</a:t>
            </a:r>
            <a:endParaRPr b="0" i="0" sz="4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Sponsor: Henri Casanova | UH Mānoa</a:t>
            </a:r>
            <a:endParaRPr b="0" i="0" sz="48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" name="Google Shape;109;g34cb88da140_4_0"/>
          <p:cNvSpPr/>
          <p:nvPr/>
        </p:nvSpPr>
        <p:spPr>
          <a:xfrm>
            <a:off x="1828800" y="14064750"/>
            <a:ext cx="14173200" cy="9144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Objectives</a:t>
            </a:r>
            <a:endParaRPr b="0" i="0" sz="60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0" name="Google Shape;110;g34cb88da140_4_0"/>
          <p:cNvSpPr txBox="1"/>
          <p:nvPr/>
        </p:nvSpPr>
        <p:spPr>
          <a:xfrm>
            <a:off x="469625" y="39005450"/>
            <a:ext cx="740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Technologies Used</a:t>
            </a:r>
            <a:endParaRPr b="0" i="0" sz="14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1" name="Google Shape;111;g34cb88da140_4_0" title="Typescript.svg.png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1275" y="40692425"/>
            <a:ext cx="1939500" cy="1939500"/>
          </a:xfrm>
          <a:prstGeom prst="rect">
            <a:avLst/>
          </a:prstGeom>
          <a:solidFill>
            <a:srgbClr val="9FC5E8"/>
          </a:solidFill>
          <a:ln cap="flat" cmpd="sng" w="12700">
            <a:solidFill>
              <a:srgbClr val="0F465E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2" name="Google Shape;112;g34cb88da140_4_0" title="Python-logo-notext.svg.png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12500" y="40740143"/>
            <a:ext cx="1939499" cy="213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4cb88da140_4_0" title="download-removebg-preview.png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77375" y="40692425"/>
            <a:ext cx="3879000" cy="19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4cb88da140_4_0" title="1_y3VjzMtW3EZwXM5YwPO6ig-removebg-preview.png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65425" y="40399300"/>
            <a:ext cx="7404600" cy="2812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4cb88da140_4_0"/>
          <p:cNvSpPr txBox="1"/>
          <p:nvPr/>
        </p:nvSpPr>
        <p:spPr>
          <a:xfrm>
            <a:off x="16916400" y="36948079"/>
            <a:ext cx="14173200" cy="1015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deployed in production at: https://wfinstances.ics.hawaii.edu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4cb88da140_4_0"/>
          <p:cNvSpPr/>
          <p:nvPr/>
        </p:nvSpPr>
        <p:spPr>
          <a:xfrm>
            <a:off x="16916411" y="35773777"/>
            <a:ext cx="14173200" cy="1172700"/>
          </a:xfrm>
          <a:prstGeom prst="rect">
            <a:avLst/>
          </a:prstGeom>
          <a:solidFill>
            <a:srgbClr val="9FC5E8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Outcome</a:t>
            </a:r>
            <a:endParaRPr b="0" i="0" sz="1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7" name="Google Shape;117;g34cb88da140_4_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3554625" y="13915650"/>
            <a:ext cx="8553357" cy="7147500"/>
          </a:xfrm>
          <a:prstGeom prst="rect">
            <a:avLst/>
          </a:prstGeom>
          <a:noFill/>
          <a:ln>
            <a:noFill/>
          </a:ln>
          <a:effectLst>
            <a:outerShdw blurRad="500063" rotWithShape="0" algn="bl" dir="5400000" dist="295275">
              <a:srgbClr val="000000">
                <a:alpha val="49803"/>
              </a:srgbClr>
            </a:outerShdw>
          </a:effectLst>
        </p:spPr>
      </p:pic>
      <p:pic>
        <p:nvPicPr>
          <p:cNvPr id="118" name="Google Shape;118;g34cb88da140_4_0" title="584830f5cef1014c0b5e4aa1.png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980600" y="40637537"/>
            <a:ext cx="2281399" cy="204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2025-03-23T08:32:46Z</dcterms:created>
  <dc:creator>Mehdi Mirakhorli</dc:creator>
</cp:coreProperties>
</file>