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3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9D864-B866-FBBE-D357-F9D19F091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14B700-CCD1-5E9F-1488-C92AF3019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1F2941-D0C3-92CB-652F-BBEAA9BD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A3F04-B2D0-2F61-C0AC-A3C6899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6E8A21-7534-03CA-EE94-53092D3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F232C-3A55-203D-DB89-838341A6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3DE14D-A3D9-9C70-C743-FFA02AC27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AADD1-F2AA-1BB4-05B8-D2F9E415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6147-806D-E9A1-6978-92E72E2E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FA195-71A2-2E15-3202-DB57422C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22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C35F20-DFF2-6A76-4983-99ECE5C3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74450D-A87D-3075-B1CA-E742D82D4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65894-BF82-72B0-35AF-C2772858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0D000-8107-A2F1-3DAB-832EE6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2123F-A218-C74D-2305-273DEE9A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0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E107-0AFE-28AC-35AF-0BF7627A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7E542-FE78-417E-6C73-80D2111A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0D04F9-7C91-C925-82E9-C48D74C4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2CFC92-FD40-2CF4-6BC2-BB7B0218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A892E-F095-AC72-A7C0-CC060E8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8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D832-C0EE-DA07-E76C-6C730553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7E4226-2950-ADEE-4340-16B7B69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3BC5-EFA8-E1A3-E2E2-56A45FBE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42FB1-F85C-6D6D-A9DD-8A2CDD44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06513-386F-77D7-2C30-22E3675F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27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2505-6AFA-6A28-D6DC-E8274D3F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272B-8EE2-5CBD-7C7B-AAADD7EF0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A24B9B-262B-FA87-DD62-00427AD3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05A0F-5755-5B46-6279-14D6FCEB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AE2DC5-F445-8D6F-8817-6C97B25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F7BD50-8289-7B19-6689-9970C3BC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36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6A8E4-9326-BA32-BEAD-FC7BBD8B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970DC3-4CD2-CF6F-B434-ED59B1E2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FDBCBC-BE15-28D5-77F9-03EC07EDC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8532E8-09C9-4372-80A8-51D6ACC22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9F373D-A2FC-6218-A174-D22F3F44E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344CD-1CB4-E440-A95E-630D8489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68897C-8EF6-A661-6337-0A735B0C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A97BD2-46DE-EE27-4026-65FF46CC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1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00168-3514-FF3A-143D-DDCF792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E82024-CCAC-48E0-50F0-F87A6D92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C90EB8-54CF-60BA-B2B5-256810EC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A6AF48-73C9-9D5B-7BE2-57E6EAEB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4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A522DA-024A-B04B-1DBA-EE1BEA5E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D5D0FF-48BC-246A-3988-CA62CF18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DDED9-844A-5EB3-3008-313E87F6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62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361BB-C362-669F-72E0-5A9A3F12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44C8B-F28C-13FB-505D-065BECCB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374241-89A0-8DF4-8D55-ACA9F8AF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19CDB-3D87-B8A4-1E4E-DD9F8380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E28A2-0307-E8BF-7341-2C0D0981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918FF4-D783-6D80-FC23-96B242BA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8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EF81F-5E6D-8841-D09D-58EB5A5A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4A8986-E62F-02C9-0A6D-3DC81F7F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F12BB8-BB84-FF57-99CC-C31C604F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883FB-92A5-3664-06A5-6C27D497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6311D7-3CF3-2B6C-D146-E6B2F7C4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9D9A7-0F04-6EB0-EF31-CBE53BDF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4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3500-9CB4-6605-7F7C-134EA074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4B48C8-E8BF-75E7-C712-88283F8D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5B909-650E-5257-5C89-B106EF426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B68A-B23B-4603-8149-B008422D770F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A9C94-C7F7-22FE-82A5-87FA11C70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007CF-1701-5607-B72A-A03AADAE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FEAD-25C5-4FDD-AB53-FC9659157B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A5EA6-6FA7-F075-A685-46694463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«Проектирование и разработка информационной системы автосервиса»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подготовки: 09.03.03 Прикладная информатика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 подготовки: Прикладная информатика в экономике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9C81E-DD4D-5D7F-9786-3AADB8A47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972" y="3900801"/>
            <a:ext cx="6778028" cy="224650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Работу выполнил 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cтудент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гр.  ПИ-112	      __________________ В.Е. Маслов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</a:p>
          <a:p>
            <a:pPr>
              <a:buNone/>
              <a:tabLst>
                <a:tab pos="2700655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</a:t>
            </a: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канд. пед. наук, доцент	      ________________О.В. Федорова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90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27288-DCF4-27EC-E6CA-C6673C1A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Обслуживание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FC36D-2382-8F36-23F0-2E3155E6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587"/>
            <a:ext cx="7749757" cy="43513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E27258-AFDA-E104-41D9-7DC3A85BC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0175" y="1811069"/>
            <a:ext cx="3762568" cy="3600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django.contrib.auth.decorators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details.models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diagnostics.models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DiagnosticReport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service_history_view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/service_history.html',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select_related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DiagnosticReport.objects.filter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prefetch_related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required_parts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        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created_at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parts_history_view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/parts_history.html')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5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9B89D-6EB0-A02B-2F00-9FF7E40C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5202" cy="504684"/>
          </a:xfrm>
        </p:spPr>
        <p:txBody>
          <a:bodyPr>
            <a:normAutofit/>
          </a:bodyPr>
          <a:lstStyle/>
          <a:p>
            <a:r>
              <a:rPr lang="ru-RU" sz="2400" dirty="0"/>
              <a:t>Сторонние магазины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2EA23-53E4-6000-7322-9FEDDDAE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087"/>
            <a:ext cx="12192000" cy="286100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A9186E1-0E3A-67A9-C4BB-9E7D1B410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227474"/>
            <a:ext cx="12192000" cy="17543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django.urls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compare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views.compare_parts_view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compare_parts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views.marketplace_links_view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marketplace_links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7F2DD4-FBE6-1192-B572-41AE3CBA4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8596"/>
            <a:ext cx="12258392" cy="144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compare_parts_view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/compare_parts.html')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marketplace_links_view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external_parts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/marketplace_links.html')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0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C2788-B1EA-4364-1698-2D8D22A8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1048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Каталог магазина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4B4D91-C631-49C1-4970-8106D348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913"/>
            <a:ext cx="5767057" cy="323842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65E5B0D-60D9-8399-08CA-57429DF7D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604436"/>
            <a:ext cx="12192000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django.db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authorization.models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CustomUser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=255,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="Название")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="Описание")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price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models.DecimalField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max_digits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=10,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decimal_places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=2,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="Цена")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in_stock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models.BooleanField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verbose_name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="В наличии")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self.name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models.ForeignKey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models.CASCADE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part_order_history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models.ForeignKey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models.CASCADE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models.DateTimeField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quantity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models.PositiveIntegerField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status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=20,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=[('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 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received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Received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')],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f"Запчасть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{self.part.name}, Статус: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self.status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}, Дата заказа: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self.order_date.strftime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('%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d.%m.%Y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')}"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17059C-0CF1-8019-7C37-8DDB74B3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0"/>
            <a:ext cx="4572000" cy="114800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django.shortcuts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get_object_or_404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django.contrib.auth.decorators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login_required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user_passes_test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user.groups.filter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='Manager').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exists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user.is_superuser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detail_info_view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/detail_info.html')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/order_detail.html',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diagnostic_result_view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/diagnostic_result.html')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@user_passes_test(is_manager)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add_part_view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detail_info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/add_part.html',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user_orders_view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Получаем все заказы для текущего пользователя, отсортированные по дате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('-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Передаем заказы в шаблон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/user_orders.html',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add_part_to_order_view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# Привязываем запчасть здесь!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user_orders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/add_part_to_order.html',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parts_list_view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request.GET.get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('q', '')  # Теперь если пусто — ''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Part.objects.filter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 #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icontains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Part.objects.all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/parts_list.html',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details/views.py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part_detail_view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/part_detail.html',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FF96C-AEEA-67DC-D745-728CB4E2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91747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к заказу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3165D-05FF-4301-D849-B6F8DC54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008A3B-5199-B30C-8C6A-4CE1EDF2B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15912"/>
            <a:ext cx="6316301" cy="984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forms.ModelForm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fields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quantity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']  # Убираем поле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AB0FD-2402-CF11-864F-DA1B2764A67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75698" y="1478970"/>
            <a:ext cx="6316302" cy="1292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django.apps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AppConfig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DetailsConfig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AppConfig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default_auto_field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django.db.models.BigAutoField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6A837F-A261-DF51-1AC8-E85E9A58D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699" y="3011361"/>
            <a:ext cx="6316302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django.contrib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admin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admin.site.register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admin.site.register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AC5CFE-E37C-A113-3FB6-32B53223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7843"/>
            <a:ext cx="5875699" cy="349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D5A36-6D00-8FC2-EC54-49E86F77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0093" cy="3159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sz="2400" dirty="0"/>
              <a:t>Добавление запчастей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14D97-116C-0AD4-9B9F-FFF4C91D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966" y="0"/>
            <a:ext cx="5280034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user_orders_view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Получаем все заказы для текущего пользователя, отсортированные по дате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('-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order_date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Передаем заказы в шаблон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/user_orders.html',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Добавить запчасть в заказ пользователем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add_part_to_order_view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# Привязываем запчасть здесь!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user_orders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/add_part_to_order.html',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parts_list_view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request.GET.get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('q', '')  # Теперь если пусто — ''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 #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icontains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нечувствительно к регистру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Part.objects.all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/parts_list.html',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query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details/views.py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/part_detail.html',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endParaRPr lang="ru-RU" sz="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6882E4-1763-F6CE-47D9-C4C0A09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9238"/>
            <a:ext cx="6309391" cy="390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app_name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Проверка роли менеджера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is_manager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user.groups.filter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='Manager').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exists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user.is_superuser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detail_info_view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/detail_info.html')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order_detail_view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PartOrderHistory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/order_detail.html',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diagnostic_result_view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/diagnostic_result.html')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# Добавление новой запчасти только для менеджеров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@user_passes_test(is_manager)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add_part_view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detail_info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PartOrderForm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details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/add_part.html',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56A8F-8104-AEC7-43AC-95DB5B14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15912"/>
            <a:ext cx="4707802" cy="268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3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D1F88-9C5E-E990-D5FB-A47709C8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46141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 авто клиента мастером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79EDD-BB1C-C5A6-5F9C-DC46F234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A8AF9C1-3F9B-85E0-551E-D8AE455C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974" y="315912"/>
            <a:ext cx="8911026" cy="44012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estimate_price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get_object_or_404(Vehicle,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Получаем похожие автомобили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make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vehicle.make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- 2,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+ 2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('?')[:3]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Простая логика оценки (можно заменить на реальный API)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vehicle.mileage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base_price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{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sedan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500000,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suv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800000,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hatchback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400000,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coupe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600000,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minivan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700000,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500000)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age_factor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(0, 1 - (2025 -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 * 0.1)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mileage_factor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(0.3, 1 - 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vehicle.mileage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/ 200000))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estimated_price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base_price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age_factor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*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mileage_factor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estimated_price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None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/estimate.html', {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estimated_price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estimated_price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similar_vehicles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service_history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get_object_or_404(Vehicle,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Здесь можно добавить логику получения истории обслуживания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/history.html',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EAD00-C807-5B02-D0D1-628ED105D95B}"/>
              </a:ext>
            </a:extLst>
          </p:cNvPr>
          <p:cNvSpPr txBox="1"/>
          <p:nvPr/>
        </p:nvSpPr>
        <p:spPr>
          <a:xfrm>
            <a:off x="6491335" y="681037"/>
            <a:ext cx="64098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garage_view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request.user.vehicles.all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/garage.html',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add_vehicle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commit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False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vehicles:garage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/add_vehicle.html', {'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lang="ru-RU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F285F-D3E6-B85A-36C0-D90B55D6F59E}"/>
              </a:ext>
            </a:extLst>
          </p:cNvPr>
          <p:cNvSpPr txBox="1"/>
          <p:nvPr/>
        </p:nvSpPr>
        <p:spPr>
          <a:xfrm>
            <a:off x="6781046" y="3743414"/>
            <a:ext cx="405595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get_object_or_404(Vehicle,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Получаем похожие автомобили (той же категории и +/- 2 года)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user_vehicle.category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- 2,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user_vehicle.year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+ 2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('?')[:6]  # 6 случайных похожих авто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Если мало результатов, расширяем критерии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similar.count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 &lt; 3: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Vehicle.objects.filter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category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user_vehicle.category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exclude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).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order_by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('?')[:6]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/similar.html', {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user_vehicle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'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similar_vehicles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8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similar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})</a:t>
            </a:r>
            <a:br>
              <a:rPr kumimoji="0" lang="ru-RU" altLang="ru-RU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lang="ru-RU" sz="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727000-B148-38B6-7161-3ED09F41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9914"/>
            <a:ext cx="3280242" cy="38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3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FEA70-C5E0-9419-5536-2EE88DF1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20" y="606582"/>
            <a:ext cx="5122386" cy="315912"/>
          </a:xfrm>
        </p:spPr>
        <p:txBody>
          <a:bodyPr>
            <a:noAutofit/>
          </a:bodyPr>
          <a:lstStyle/>
          <a:p>
            <a:r>
              <a:rPr lang="ru-RU" sz="2800" dirty="0"/>
              <a:t>Создание отчетов мастером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718E5A1-FA09-673C-0E6C-1E2082E0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155" y="2224126"/>
            <a:ext cx="5486400" cy="1908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models.ForeignKey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on_delete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models.CASCADE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related_name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created_at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models.DateTimeField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auto_now_add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description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recommendations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models.TextField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required_parts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models.ManyToManyField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f"Диагностика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от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self.created_at.strftime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('%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d.%m.%Y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')} для {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self.user.email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528A293-24E6-C29E-F079-6D5C99521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6006" y="4633874"/>
            <a:ext cx="6625994" cy="2215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@login_required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create_report_view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request.method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== 'POST':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report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commit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False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report.user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# связываем с текущим пользователем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report.save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  # после сохранения — назад в профиль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else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DiagnosticReportForm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diagnostics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/create_report.html',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A87667-BD7A-5406-6A1B-BE439444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874"/>
            <a:ext cx="5486400" cy="501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0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134A-CD80-3D91-1D3B-F3E12BC8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79B56-6D94-D95E-2193-D7AA4B6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44008" cy="636097"/>
          </a:xfrm>
        </p:spPr>
        <p:txBody>
          <a:bodyPr>
            <a:normAutofit/>
          </a:bodyPr>
          <a:lstStyle/>
          <a:p>
            <a:r>
              <a:rPr lang="ru-RU" sz="2400" dirty="0"/>
              <a:t>Экономический расчет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1339AEE-6305-C975-3FC8-0A31FB79F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81052"/>
              </p:ext>
            </p:extLst>
          </p:nvPr>
        </p:nvGraphicFramePr>
        <p:xfrm>
          <a:off x="0" y="636097"/>
          <a:ext cx="10515600" cy="2758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673688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81147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096141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79805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82756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04641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Должность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ЗП/мес.,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Срок участия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ЗП за период,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Отчисления (30,2%),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 ФОТ, ₽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626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Junior-разработчик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031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>
                          <a:effectLst/>
                        </a:rPr>
                        <a:t>TeamLead</a:t>
                      </a:r>
                      <a:r>
                        <a:rPr lang="ru-RU" sz="1400" dirty="0">
                          <a:effectLst/>
                        </a:rPr>
                        <a:t>-разработчик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390 000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117 780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507 780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3257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Frontend-разработчик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80 000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312 480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6688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UI/UX-дизайнер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120 000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156 240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544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Аналитик / PO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150 000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450 000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135 900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585 900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3930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Руководитель проекта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мес.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600 000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781 200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52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2 040 000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616 080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2 656 080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04737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74EAE70-638D-EFAC-876F-086379D56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717195"/>
              </p:ext>
            </p:extLst>
          </p:nvPr>
        </p:nvGraphicFramePr>
        <p:xfrm>
          <a:off x="0" y="3342991"/>
          <a:ext cx="10692144" cy="3494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3036">
                  <a:extLst>
                    <a:ext uri="{9D8B030D-6E8A-4147-A177-3AD203B41FA5}">
                      <a16:colId xmlns:a16="http://schemas.microsoft.com/office/drawing/2014/main" val="1602532144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890426335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3361797050"/>
                    </a:ext>
                  </a:extLst>
                </a:gridCol>
                <a:gridCol w="2673036">
                  <a:extLst>
                    <a:ext uri="{9D8B030D-6E8A-4147-A177-3AD203B41FA5}">
                      <a16:colId xmlns:a16="http://schemas.microsoft.com/office/drawing/2014/main" val="703968129"/>
                    </a:ext>
                  </a:extLst>
                </a:gridCol>
              </a:tblGrid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Статья расходов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Количество / период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Единичная стоимость,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Общая сумма, ₽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4548973"/>
                  </a:ext>
                </a:extLst>
              </a:tr>
              <a:tr h="4410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Облачный сервер (Azure, 12 мес.)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36 000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8007986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Домен и SSL-сертификат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раз в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4641392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Хостинг базы данных и резервных копий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2 000 / мес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24 000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5734140"/>
                  </a:ext>
                </a:extLst>
              </a:tr>
              <a:tr h="6013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Подписка на инструменты (Rider, DataGrip и др.)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 год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26 000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1624472"/>
                  </a:ext>
                </a:extLst>
              </a:tr>
              <a:tr h="8891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Прочие расходы (маркетинг, тестирование, копирайтинг и т.п.)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10 000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4026205"/>
                  </a:ext>
                </a:extLst>
              </a:tr>
              <a:tr h="29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Итого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100 000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055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03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4A35-68D0-8499-5598-E2C472CC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0D1A3-E5CE-FDBC-1756-C4D18030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Проведен сравнительный анализ существующих систем</a:t>
            </a:r>
          </a:p>
          <a:p>
            <a:r>
              <a:rPr lang="ru-RU" dirty="0"/>
              <a:t>Спроектирована информационная система с помощью </a:t>
            </a:r>
            <a:r>
              <a:rPr lang="en-US" dirty="0"/>
              <a:t>Aris </a:t>
            </a:r>
            <a:r>
              <a:rPr lang="ru-RU" dirty="0"/>
              <a:t>и 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Draw.io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Произведен экономический расчет разработки ИС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Реализовано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Web-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46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E390D-C11F-D4C9-023A-50571E23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C006B-E345-A940-6819-2C265FCC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 — создание веб-приложения для автосервиса, обеспечивающего сквозную автоматизацию ключевых процессов: от онлайн-записи до формирования отчётов и заказа запчастей.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 — процессы управления автосервисом, включая запись клиентов, диагностику, ремонт, учёт запчастей и взаимодействие с заказчиками.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 — проектирование и разработка информационной системы, объединяющей функции управления заказами, хранения истории обслуживания, интеграции с внешними сервисами и аналитики для повышения эффективности работы автосервиса.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541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CE5C0-3B28-6BFB-4E5A-9F5AE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Пользователи</a:t>
            </a:r>
            <a:r>
              <a:rPr lang="en-US" dirty="0"/>
              <a:t>:</a:t>
            </a:r>
            <a:r>
              <a:rPr lang="ru-RU" dirty="0"/>
              <a:t> клиент</a:t>
            </a:r>
            <a:r>
              <a:rPr lang="en-US" dirty="0"/>
              <a:t>,</a:t>
            </a:r>
            <a:r>
              <a:rPr lang="ru-RU" dirty="0"/>
              <a:t> мастер-приемщик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B4741-A4B6-EEB1-952F-588C21E7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клиента</a:t>
            </a:r>
            <a:r>
              <a:rPr lang="en-US" dirty="0"/>
              <a:t>: </a:t>
            </a:r>
            <a:r>
              <a:rPr lang="ru-RU" dirty="0"/>
              <a:t>Регистрация(Имя, Фамилия, логин, пароль, машина, номер телефона, почта), заказ запчастей( запчасть, количество, описание, цена), выбор услуг( название, описание, цена)</a:t>
            </a:r>
          </a:p>
          <a:p>
            <a:r>
              <a:rPr lang="ru-RU" dirty="0"/>
              <a:t>Для мастера приемщика</a:t>
            </a:r>
            <a:r>
              <a:rPr lang="en-US" dirty="0"/>
              <a:t>:</a:t>
            </a:r>
            <a:r>
              <a:rPr lang="ru-RU" dirty="0"/>
              <a:t>выбор пользователя(обращение от пользователя, описание проблемы, рекомендации по ремонту, запчасть, услуга, цена), добавление запчастей(запчасть, количество, описание, цена), авторизация(логин, пароль)</a:t>
            </a:r>
          </a:p>
        </p:txBody>
      </p:sp>
    </p:spTree>
    <p:extLst>
      <p:ext uri="{BB962C8B-B14F-4D97-AF65-F5344CB8AC3E}">
        <p14:creationId xmlns:p14="http://schemas.microsoft.com/office/powerpoint/2010/main" val="40810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4539-4C49-E5CF-E646-76DA9BDF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A44390-CFFB-6D4C-D84F-F04814812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496455"/>
              </p:ext>
            </p:extLst>
          </p:nvPr>
        </p:nvGraphicFramePr>
        <p:xfrm>
          <a:off x="0" y="0"/>
          <a:ext cx="12192000" cy="435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46860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5614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59174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9770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77979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14277624"/>
                    </a:ext>
                  </a:extLst>
                </a:gridCol>
              </a:tblGrid>
              <a:tr h="14754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Сервис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Запись на ремонт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История заказов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Бронирование запчастей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Общение с клиентами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Генерация отчетов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6214110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CarService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25513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Autodoc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4446907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MyCarWorkshop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062178"/>
                  </a:ext>
                </a:extLst>
              </a:tr>
              <a:tr h="7198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Наш сервис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Да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77366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1BAE12-C8C7-53C0-5D64-78D262E8DA1E}"/>
              </a:ext>
            </a:extLst>
          </p:cNvPr>
          <p:cNvSpPr txBox="1"/>
          <p:nvPr/>
        </p:nvSpPr>
        <p:spPr>
          <a:xfrm>
            <a:off x="273250" y="4757689"/>
            <a:ext cx="11786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Анализ слабых сторон существующих систем: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CarService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сервисами для заказа запчастей и генерации отчетов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Autodoc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ориентация только на продажу запчастей без сервисных функций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MyCarWorkshop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отсутствие интеграции с внешними сервисами и ограниченные возможности отчетности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69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F5F28-3296-BA1D-F439-69788FE7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AB088-18D0-889C-7BD6-2307FDAB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программирования: Python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Django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Фреймворк: React.js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Система: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REST API для подключения внешних сервисов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JWT для аутентификации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2C7C88-8959-6A58-07C2-40D36900B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06" y="1926079"/>
            <a:ext cx="419627" cy="4187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5941E6-B065-E244-31BD-254FE25D4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5536" y="2644742"/>
            <a:ext cx="261419" cy="261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D6300C-0E3C-6DE2-D97E-D46E1CD7E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5537" y="3240119"/>
            <a:ext cx="377761" cy="3777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B4DA8C-79E7-68DC-1AD0-EB66E7DAE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117" y="3886994"/>
            <a:ext cx="377760" cy="3777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C375C3-9E83-D10C-0DCA-F57CCB571D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0638" y="5125393"/>
            <a:ext cx="370060" cy="3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B0A6E-D55D-B38E-6970-5BDB4CDF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F26AF-DA15-067A-0E3F-45B6BA82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0F5FA-9F0B-FD3D-E8C8-13FBE8D7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9" y="1761330"/>
            <a:ext cx="10829253" cy="455822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5ED18C-CE59-3F8B-B013-992D238B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1">
            <a:extLst>
              <a:ext uri="{FF2B5EF4-FFF2-40B4-BE49-F238E27FC236}">
                <a16:creationId xmlns:a16="http://schemas.microsoft.com/office/drawing/2014/main" id="{5FD4586D-0F94-22BB-5F3C-15748014C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94360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33A3CA8-507E-E39B-298F-5439AA58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Usecasse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диграмма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F6D79D-E4BC-39BD-04E8-FAE70D5CE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-64295"/>
            <a:ext cx="12555655" cy="47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12291155-4FE1-A606-7615-9EE120FF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392906"/>
            <a:ext cx="6226187" cy="48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705BF9-785B-4F05-9DD8-0AD23503E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599" y="4919601"/>
            <a:ext cx="125556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классов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6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36F79-0B36-AEA8-A44C-36BCC50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3F58E-AF74-946A-3776-716F9F65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физическая модель </a:t>
            </a:r>
            <a:r>
              <a:rPr lang="ru-RU" dirty="0" err="1"/>
              <a:t>бд</a:t>
            </a:r>
            <a:r>
              <a:rPr lang="ru-RU" dirty="0"/>
              <a:t>, </a:t>
            </a:r>
            <a:r>
              <a:rPr lang="ru-RU" dirty="0" err="1"/>
              <a:t>бпмн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06229A-EF19-F646-BF9E-A8A174325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1">
            <a:extLst>
              <a:ext uri="{FF2B5EF4-FFF2-40B4-BE49-F238E27FC236}">
                <a16:creationId xmlns:a16="http://schemas.microsoft.com/office/drawing/2014/main" id="{9AA85772-8F2A-EBF9-6B49-C64A70D3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395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2669529-8195-738C-7F43-E39078FC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16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Диаграмма развертывания БД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7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70E4-1A28-74D7-F3B4-32863FEA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CE072-D113-DFF4-7792-E495CFAAA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8865"/>
            <a:ext cx="12381659" cy="496809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14CEAB-89F3-C558-4500-38BDE913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64804"/>
            <a:ext cx="14355547" cy="52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Рисунок 1">
            <a:extLst>
              <a:ext uri="{FF2B5EF4-FFF2-40B4-BE49-F238E27FC236}">
                <a16:creationId xmlns:a16="http://schemas.microsoft.com/office/drawing/2014/main" id="{18F8B00F-ABC5-DFF9-75EA-E548B11F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61"/>
            <a:ext cx="12192000" cy="55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8ED57D-3E6A-70AD-4EDD-805948DE2B7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2" y="5495246"/>
            <a:ext cx="143555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2.2.4.2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BPMN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-диаграмма обработки заказа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9EAB0-F1FD-12DF-EE30-957076DC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98410" cy="558327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Регистрация</a:t>
            </a:r>
            <a:r>
              <a:rPr lang="en-US" sz="2400" dirty="0"/>
              <a:t>/</a:t>
            </a:r>
            <a:r>
              <a:rPr lang="ru-RU" sz="2400" dirty="0"/>
              <a:t>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27CE61-9712-9C12-3982-4F012AA2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5" y="558327"/>
            <a:ext cx="2733923" cy="18408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F46CE1-6525-73BE-576D-38D5196F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81" y="118283"/>
            <a:ext cx="5548519" cy="31425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2A06F57-DF5B-EC76-6B53-46B73E25F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5790" y="3177767"/>
            <a:ext cx="4560864" cy="2369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CustomUser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AbstractUser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phone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=20,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car_model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=100,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blank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=True)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ROLE_CHOICES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', 'Клиент'),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manager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', 'Приемщик'),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role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models.CharField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max_length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=10,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choices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=ROLE_CHOICES,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default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client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__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__(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self.username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061B4F-9BE2-D7F2-1027-681CFCC3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362" y="5702680"/>
            <a:ext cx="6357053" cy="1138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urlpatterns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[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views.login_view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views.register_view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path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/',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views.logout_view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name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'),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82B4B7-E77D-EB6B-7249-76F38AD3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4013"/>
            <a:ext cx="5649362" cy="3323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form.save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/register.html',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  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data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request.POST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None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form.is_valid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form.get_user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render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authorization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/login.html',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})  # , {'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':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form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def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logout_view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):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request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redirect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')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164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3997</Words>
  <Application>Microsoft Office PowerPoint</Application>
  <PresentationFormat>Широкоэкранный</PresentationFormat>
  <Paragraphs>163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DeepSeek-CJK-patch</vt:lpstr>
      <vt:lpstr>JetBrains Mono</vt:lpstr>
      <vt:lpstr>Times New Roman</vt:lpstr>
      <vt:lpstr>Тема Office</vt:lpstr>
      <vt:lpstr>ВЫПУСКНАЯ КВАЛИФИКАЦИОННАЯ РАБОТА     на тему: «Проектирование и разработка информационной системы автосервиса» Направление подготовки: 09.03.03 Прикладная информатика Профиль подготовки: Прикладная информатика в экономике</vt:lpstr>
      <vt:lpstr>Презентация PowerPoint</vt:lpstr>
      <vt:lpstr>Пользователи: клиент, мастер-приемщик</vt:lpstr>
      <vt:lpstr>Презентация PowerPoint</vt:lpstr>
      <vt:lpstr>Стек технологий</vt:lpstr>
      <vt:lpstr>Презентация PowerPoint</vt:lpstr>
      <vt:lpstr>Презентация PowerPoint</vt:lpstr>
      <vt:lpstr>Презентация PowerPoint</vt:lpstr>
      <vt:lpstr>Регистрация/авторизация</vt:lpstr>
      <vt:lpstr>Обслуживание</vt:lpstr>
      <vt:lpstr>Сторонние магазины</vt:lpstr>
      <vt:lpstr>Каталог магазина</vt:lpstr>
      <vt:lpstr>Добавление запчастей к заказу клиента мастером</vt:lpstr>
      <vt:lpstr>Добавление запчастей мастером</vt:lpstr>
      <vt:lpstr>Регистрация авто клиента мастером</vt:lpstr>
      <vt:lpstr>Создание отчетов мастером</vt:lpstr>
      <vt:lpstr>Экономический расчет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Маслов</dc:creator>
  <cp:lastModifiedBy>Владислав Маслов</cp:lastModifiedBy>
  <cp:revision>12</cp:revision>
  <dcterms:created xsi:type="dcterms:W3CDTF">2025-05-18T13:54:57Z</dcterms:created>
  <dcterms:modified xsi:type="dcterms:W3CDTF">2025-05-20T17:24:24Z</dcterms:modified>
</cp:coreProperties>
</file>