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21"/>
  </p:notesMasterIdLst>
  <p:handoutMasterIdLst>
    <p:handoutMasterId r:id="rId22"/>
  </p:handoutMasterIdLst>
  <p:sldIdLst>
    <p:sldId id="256" r:id="rId5"/>
    <p:sldId id="478" r:id="rId6"/>
    <p:sldId id="323" r:id="rId7"/>
    <p:sldId id="479" r:id="rId8"/>
    <p:sldId id="262" r:id="rId9"/>
    <p:sldId id="483" r:id="rId10"/>
    <p:sldId id="573" r:id="rId11"/>
    <p:sldId id="576" r:id="rId12"/>
    <p:sldId id="574" r:id="rId13"/>
    <p:sldId id="575" r:id="rId14"/>
    <p:sldId id="577" r:id="rId15"/>
    <p:sldId id="484" r:id="rId16"/>
    <p:sldId id="572" r:id="rId17"/>
    <p:sldId id="477" r:id="rId18"/>
    <p:sldId id="482" r:id="rId19"/>
    <p:sldId id="409" r:id="rId20"/>
  </p:sldIdLst>
  <p:sldSz cx="12192000" cy="6858000"/>
  <p:notesSz cx="6797675" cy="9926638"/>
  <p:custDataLst>
    <p:tags r:id="rId2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Day" id="{90389BD3-C6BA-42C5-88B1-C48A589A5F51}">
          <p14:sldIdLst>
            <p14:sldId id="256"/>
            <p14:sldId id="478"/>
            <p14:sldId id="323"/>
          </p14:sldIdLst>
        </p14:section>
        <p14:section name="Lecture Introduction" id="{8D7F6AFA-0861-4F58-A965-DD99FD4FFA7C}">
          <p14:sldIdLst>
            <p14:sldId id="479"/>
            <p14:sldId id="262"/>
          </p14:sldIdLst>
        </p14:section>
        <p14:section name="What is an embedded system" id="{EEE20F8F-6017-4B4B-BD6F-679323B2C96F}">
          <p14:sldIdLst>
            <p14:sldId id="483"/>
            <p14:sldId id="573"/>
            <p14:sldId id="576"/>
            <p14:sldId id="574"/>
            <p14:sldId id="575"/>
            <p14:sldId id="577"/>
            <p14:sldId id="484"/>
            <p14:sldId id="572"/>
          </p14:sldIdLst>
        </p14:section>
        <p14:section name="Templates" id="{65166E9A-4CD8-4511-9CEC-E9A9B02F1D1D}">
          <p14:sldIdLst/>
        </p14:section>
        <p14:section name="STL &amp; Lambda expressions" id="{9F33D7AB-2D81-4001-B82A-2F2C5B6144C0}">
          <p14:sldIdLst/>
        </p14:section>
        <p14:section name="Smart Pointers" id="{D4A032A6-EABD-4D59-BAF4-8500FFCF5C1D}">
          <p14:sldIdLst/>
        </p14:section>
        <p14:section name="And now?" id="{263A5D6F-A800-4729-85D3-6D1C0BCF5749}">
          <p14:sldIdLst>
            <p14:sldId id="477"/>
            <p14:sldId id="482"/>
          </p14:sldIdLst>
        </p14:section>
        <p14:section name="Lecture References" id="{F1741FD5-AD49-4D87-8083-80089C1E6044}">
          <p14:sldIdLst>
            <p14:sldId id="409"/>
          </p14:sldIdLst>
        </p14:section>
      </p14:sectionLst>
    </p:ext>
    <p:ext uri="{EFAFB233-063F-42B5-8137-9DF3F51BA10A}">
      <p15:sldGuideLst xmlns:p15="http://schemas.microsoft.com/office/powerpoint/2012/main">
        <p15:guide id="1" orient="horz" pos="799" userDrawn="1">
          <p15:clr>
            <a:srgbClr val="A4A3A4"/>
          </p15:clr>
        </p15:guide>
        <p15:guide id="2" orient="horz" pos="482" userDrawn="1">
          <p15:clr>
            <a:srgbClr val="A4A3A4"/>
          </p15:clr>
        </p15:guide>
        <p15:guide id="3" orient="horz" pos="119" userDrawn="1">
          <p15:clr>
            <a:srgbClr val="A4A3A4"/>
          </p15:clr>
        </p15:guide>
        <p15:guide id="4" orient="horz" pos="3748" userDrawn="1">
          <p15:clr>
            <a:srgbClr val="A4A3A4"/>
          </p15:clr>
        </p15:guide>
        <p15:guide id="6" pos="3840" userDrawn="1">
          <p15:clr>
            <a:srgbClr val="A4A3A4"/>
          </p15:clr>
        </p15:guide>
        <p15:guide id="7" pos="211" userDrawn="1">
          <p15:clr>
            <a:srgbClr val="A4A3A4"/>
          </p15:clr>
        </p15:guide>
        <p15:guide id="8" pos="7469" userDrawn="1">
          <p15:clr>
            <a:srgbClr val="A4A3A4"/>
          </p15:clr>
        </p15:guide>
        <p15:guide id="9" pos="3704" userDrawn="1">
          <p15:clr>
            <a:srgbClr val="A4A3A4"/>
          </p15:clr>
        </p15:guide>
        <p15:guide id="10" pos="3976" userDrawn="1">
          <p15:clr>
            <a:srgbClr val="A4A3A4"/>
          </p15:clr>
        </p15:guide>
        <p15:guide id="11" orient="horz" pos="61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B96"/>
    <a:srgbClr val="1B598E"/>
    <a:srgbClr val="000000"/>
    <a:srgbClr val="FFFF00"/>
    <a:srgbClr val="AC75D5"/>
    <a:srgbClr val="CFAFE7"/>
    <a:srgbClr val="00B0F0"/>
    <a:srgbClr val="5EAFFF"/>
    <a:srgbClr val="00549F"/>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205E-D4D8-4D2D-B498-4D525F798FE7}" v="46" dt="2022-05-17T14:08:42.200"/>
  </p1510:revLst>
</p1510:revInfo>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2" autoAdjust="0"/>
    <p:restoredTop sz="74667" autoAdjust="0"/>
  </p:normalViewPr>
  <p:slideViewPr>
    <p:cSldViewPr showGuides="1">
      <p:cViewPr varScale="1">
        <p:scale>
          <a:sx n="86" d="100"/>
          <a:sy n="86" d="100"/>
        </p:scale>
        <p:origin x="1350" y="96"/>
      </p:cViewPr>
      <p:guideLst>
        <p:guide orient="horz" pos="799"/>
        <p:guide orient="horz" pos="482"/>
        <p:guide orient="horz" pos="119"/>
        <p:guide orient="horz" pos="3748"/>
        <p:guide pos="3840"/>
        <p:guide pos="211"/>
        <p:guide pos="7469"/>
        <p:guide pos="3704"/>
        <p:guide pos="3976"/>
        <p:guide orient="horz" pos="618"/>
      </p:guideLst>
    </p:cSldViewPr>
  </p:slideViewPr>
  <p:outlineViewPr>
    <p:cViewPr>
      <p:scale>
        <a:sx n="33" d="100"/>
        <a:sy n="33" d="100"/>
      </p:scale>
      <p:origin x="0" y="-72516"/>
    </p:cViewPr>
  </p:outlineViewPr>
  <p:notesTextViewPr>
    <p:cViewPr>
      <p:scale>
        <a:sx n="101" d="100"/>
        <a:sy n="101" d="100"/>
      </p:scale>
      <p:origin x="0" y="0"/>
    </p:cViewPr>
  </p:notesTextViewPr>
  <p:sorterViewPr>
    <p:cViewPr>
      <p:scale>
        <a:sx n="100" d="100"/>
        <a:sy n="100" d="100"/>
      </p:scale>
      <p:origin x="0" y="0"/>
    </p:cViewPr>
  </p:sorterViewPr>
  <p:notesViewPr>
    <p:cSldViewPr showGuides="1">
      <p:cViewPr varScale="1">
        <p:scale>
          <a:sx n="88" d="100"/>
          <a:sy n="88" d="100"/>
        </p:scale>
        <p:origin x="3342"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60"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BCB5D9A-C2F1-4FFB-83CC-A186914A64B1}" type="slidenum">
              <a:rPr lang="de-DE" smtClean="0"/>
              <a:pPr/>
              <a:t>‹Nr.›</a:t>
            </a:fld>
            <a:endParaRPr lang="de-DE"/>
          </a:p>
        </p:txBody>
      </p:sp>
      <p:sp>
        <p:nvSpPr>
          <p:cNvPr id="6" name="Datumsplatzhalter 5"/>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B1880FF-5A4E-4F25-9CEE-0D75F7C3E5E1}" type="datetimeFigureOut">
              <a:rPr lang="de-DE" smtClean="0"/>
              <a:pPr/>
              <a:t>19.09.2024</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rtl="0">
              <a:defRPr sz="1200"/>
            </a:lvl1pPr>
          </a:lstStyle>
          <a:p>
            <a:fld id="{4D31F1D7-8377-4A76-8F5D-3E76EEE25737}" type="datetimeFigureOut">
              <a:rPr lang="en-US" smtClean="0"/>
              <a:pPr/>
              <a:t>9/19/2024</a:t>
            </a:fld>
            <a:endParaRPr lang="en-US"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rtl="0">
              <a:defRPr sz="1200"/>
            </a:lvl1pPr>
          </a:lstStyle>
          <a:p>
            <a:fld id="{45A0C133-2FF1-4A65-8FB9-994063EC256F}"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a:t>
            </a:fld>
            <a:endParaRPr lang="en-US" dirty="0"/>
          </a:p>
        </p:txBody>
      </p:sp>
    </p:spTree>
    <p:extLst>
      <p:ext uri="{BB962C8B-B14F-4D97-AF65-F5344CB8AC3E}">
        <p14:creationId xmlns:p14="http://schemas.microsoft.com/office/powerpoint/2010/main" val="3745107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a:t>
            </a:fld>
            <a:endParaRPr lang="en-US" dirty="0"/>
          </a:p>
        </p:txBody>
      </p:sp>
    </p:spTree>
    <p:extLst>
      <p:ext uri="{BB962C8B-B14F-4D97-AF65-F5344CB8AC3E}">
        <p14:creationId xmlns:p14="http://schemas.microsoft.com/office/powerpoint/2010/main" val="3055446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a:t>
            </a:fld>
            <a:endParaRPr lang="en-US" dirty="0"/>
          </a:p>
        </p:txBody>
      </p:sp>
    </p:spTree>
    <p:extLst>
      <p:ext uri="{BB962C8B-B14F-4D97-AF65-F5344CB8AC3E}">
        <p14:creationId xmlns:p14="http://schemas.microsoft.com/office/powerpoint/2010/main" val="161601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a:t>
            </a:fld>
            <a:endParaRPr lang="en-US" dirty="0"/>
          </a:p>
        </p:txBody>
      </p:sp>
    </p:spTree>
    <p:extLst>
      <p:ext uri="{BB962C8B-B14F-4D97-AF65-F5344CB8AC3E}">
        <p14:creationId xmlns:p14="http://schemas.microsoft.com/office/powerpoint/2010/main" val="231831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a:t>
            </a:fld>
            <a:endParaRPr lang="en-US" dirty="0"/>
          </a:p>
        </p:txBody>
      </p:sp>
    </p:spTree>
    <p:extLst>
      <p:ext uri="{BB962C8B-B14F-4D97-AF65-F5344CB8AC3E}">
        <p14:creationId xmlns:p14="http://schemas.microsoft.com/office/powerpoint/2010/main" val="3939621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Icons by </a:t>
            </a:r>
            <a:r>
              <a:rPr lang="en-US" dirty="0" err="1"/>
              <a:t>flaticon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16</a:t>
            </a:fld>
            <a:endParaRPr lang="en-US" dirty="0"/>
          </a:p>
        </p:txBody>
      </p:sp>
    </p:spTree>
    <p:extLst>
      <p:ext uri="{BB962C8B-B14F-4D97-AF65-F5344CB8AC3E}">
        <p14:creationId xmlns:p14="http://schemas.microsoft.com/office/powerpoint/2010/main" val="762114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Day">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t="53487" b="18286"/>
          <a:stretch/>
        </p:blipFill>
        <p:spPr>
          <a:xfrm>
            <a:off x="0" y="0"/>
            <a:ext cx="12192000" cy="2294313"/>
          </a:xfrm>
          <a:prstGeom prst="rect">
            <a:avLst/>
          </a:prstGeom>
        </p:spPr>
      </p:pic>
      <p:sp>
        <p:nvSpPr>
          <p:cNvPr id="6" name="Untertitel 2"/>
          <p:cNvSpPr txBox="1">
            <a:spLocks/>
          </p:cNvSpPr>
          <p:nvPr userDrawn="1"/>
        </p:nvSpPr>
        <p:spPr>
          <a:xfrm>
            <a:off x="335360" y="2420887"/>
            <a:ext cx="11521280" cy="2294313"/>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b="1" dirty="0">
                <a:solidFill>
                  <a:schemeClr val="tx2"/>
                </a:solidFill>
              </a:rPr>
              <a:t>C++ Training for ADAS Development</a:t>
            </a:r>
          </a:p>
          <a:p>
            <a:endParaRPr lang="en-GB" b="1" dirty="0">
              <a:solidFill>
                <a:schemeClr val="tx2"/>
              </a:solidFill>
            </a:endParaRPr>
          </a:p>
          <a:p>
            <a:endParaRPr lang="en-GB" b="1" dirty="0">
              <a:solidFill>
                <a:schemeClr val="tx2"/>
              </a:solidFill>
            </a:endParaRPr>
          </a:p>
          <a:p>
            <a:r>
              <a:rPr lang="en-GB" b="1" dirty="0">
                <a:solidFill>
                  <a:schemeClr val="tx2"/>
                </a:solidFill>
              </a:rPr>
              <a:t>RWTH International Academy</a:t>
            </a:r>
          </a:p>
          <a:p>
            <a:endParaRPr lang="en-GB" sz="1200" dirty="0"/>
          </a:p>
          <a:p>
            <a:r>
              <a:rPr lang="en-US" dirty="0"/>
              <a:t>Training Program for Employees of The Ford Company</a:t>
            </a:r>
          </a:p>
          <a:p>
            <a:r>
              <a:rPr lang="en-US" dirty="0"/>
              <a:t>Starting July 3, 2024</a:t>
            </a:r>
          </a:p>
        </p:txBody>
      </p:sp>
    </p:spTree>
    <p:extLst>
      <p:ext uri="{BB962C8B-B14F-4D97-AF65-F5344CB8AC3E}">
        <p14:creationId xmlns:p14="http://schemas.microsoft.com/office/powerpoint/2010/main" val="1541895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_Day">
    <p:spTree>
      <p:nvGrpSpPr>
        <p:cNvPr id="1" name=""/>
        <p:cNvGrpSpPr/>
        <p:nvPr/>
      </p:nvGrpSpPr>
      <p:grpSpPr>
        <a:xfrm>
          <a:off x="0" y="0"/>
          <a:ext cx="0" cy="0"/>
          <a:chOff x="0" y="0"/>
          <a:chExt cx="0" cy="0"/>
        </a:xfrm>
      </p:grpSpPr>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&lt;Day-Agenda within table&gt;</a:t>
            </a:r>
          </a:p>
        </p:txBody>
      </p:sp>
      <p:sp>
        <p:nvSpPr>
          <p:cNvPr id="11" name="Textplatzhalter 10"/>
          <p:cNvSpPr>
            <a:spLocks noGrp="1"/>
          </p:cNvSpPr>
          <p:nvPr>
            <p:ph type="body" sz="quarter" idx="11" hasCustomPrompt="1"/>
          </p:nvPr>
        </p:nvSpPr>
        <p:spPr>
          <a:xfrm>
            <a:off x="335756" y="44624"/>
            <a:ext cx="11520487" cy="738000"/>
          </a:xfrm>
          <a:prstGeom prst="rect">
            <a:avLst/>
          </a:prstGeom>
        </p:spPr>
        <p:txBody>
          <a:bodyPr lIns="0" tIns="0" rIns="0" bIns="0"/>
          <a:lstStyle>
            <a:lvl1pPr marL="0" indent="0">
              <a:buNone/>
              <a:defRPr sz="2400" b="1">
                <a:solidFill>
                  <a:srgbClr val="00549F"/>
                </a:solidFill>
              </a:defRPr>
            </a:lvl1pPr>
            <a:lvl5pPr marL="647700" indent="0" algn="l">
              <a:buNone/>
              <a:defRPr sz="2400" b="0"/>
            </a:lvl5pPr>
          </a:lstStyle>
          <a:p>
            <a:pPr lvl="0"/>
            <a:r>
              <a:rPr lang="en-GB" dirty="0"/>
              <a:t> </a:t>
            </a:r>
          </a:p>
          <a:p>
            <a:pPr lvl="0"/>
            <a:r>
              <a:rPr lang="en-GB" dirty="0"/>
              <a:t>Agenda for Day &lt;N&gt;</a:t>
            </a:r>
          </a:p>
        </p:txBody>
      </p:sp>
    </p:spTree>
    <p:extLst>
      <p:ext uri="{BB962C8B-B14F-4D97-AF65-F5344CB8AC3E}">
        <p14:creationId xmlns:p14="http://schemas.microsoft.com/office/powerpoint/2010/main" val="347152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Lecture">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333375" y="2348880"/>
            <a:ext cx="11523265" cy="504056"/>
          </a:xfrm>
          <a:prstGeom prst="rect">
            <a:avLst/>
          </a:prstGeom>
        </p:spPr>
        <p:txBody>
          <a:bodyPr lIns="0" tIns="0" rIns="0" bIns="0" anchor="t" anchorCtr="0"/>
          <a:lstStyle>
            <a:lvl1pPr marL="0" indent="0">
              <a:buNone/>
              <a:defRPr sz="3200" b="1" spc="0" baseline="0">
                <a:solidFill>
                  <a:srgbClr val="00549F"/>
                </a:solidFill>
              </a:defRPr>
            </a:lvl1pPr>
          </a:lstStyle>
          <a:p>
            <a:pPr lvl="0"/>
            <a:r>
              <a:rPr lang="en-GB" dirty="0"/>
              <a:t>&lt;General Overview / Fundamentals / Components / ... &gt;</a:t>
            </a:r>
          </a:p>
        </p:txBody>
      </p:sp>
      <p:sp>
        <p:nvSpPr>
          <p:cNvPr id="5" name="Textplatzhalter 13"/>
          <p:cNvSpPr>
            <a:spLocks noGrp="1"/>
          </p:cNvSpPr>
          <p:nvPr>
            <p:ph type="body" sz="quarter" idx="11" hasCustomPrompt="1"/>
          </p:nvPr>
        </p:nvSpPr>
        <p:spPr>
          <a:xfrm>
            <a:off x="337220" y="2859038"/>
            <a:ext cx="11523265" cy="425946"/>
          </a:xfrm>
          <a:prstGeom prst="rect">
            <a:avLst/>
          </a:prstGeom>
        </p:spPr>
        <p:txBody>
          <a:bodyPr lIns="0" tIns="0" rIns="0" bIns="0" anchor="t" anchorCtr="0"/>
          <a:lstStyle>
            <a:lvl1pPr marL="0" indent="0">
              <a:buNone/>
              <a:defRPr sz="2800" b="1" spc="0" baseline="0">
                <a:solidFill>
                  <a:schemeClr val="tx1"/>
                </a:solidFill>
              </a:defRPr>
            </a:lvl1pPr>
          </a:lstStyle>
          <a:p>
            <a:pPr lvl="0"/>
            <a:r>
              <a:rPr lang="en-GB" dirty="0"/>
              <a:t>&lt;Lecture Title&gt;</a:t>
            </a:r>
          </a:p>
        </p:txBody>
      </p:sp>
      <p:sp>
        <p:nvSpPr>
          <p:cNvPr id="7" name="Textplatzhalter 13"/>
          <p:cNvSpPr>
            <a:spLocks noGrp="1"/>
          </p:cNvSpPr>
          <p:nvPr>
            <p:ph type="body" sz="quarter" idx="12" hasCustomPrompt="1"/>
          </p:nvPr>
        </p:nvSpPr>
        <p:spPr>
          <a:xfrm>
            <a:off x="333374" y="3717032"/>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&lt;Aachen, 21. June 2022&gt;</a:t>
            </a:r>
          </a:p>
        </p:txBody>
      </p:sp>
      <p:sp>
        <p:nvSpPr>
          <p:cNvPr id="8" name="Textplatzhalter 13"/>
          <p:cNvSpPr>
            <a:spLocks noGrp="1"/>
          </p:cNvSpPr>
          <p:nvPr>
            <p:ph type="body" sz="quarter" idx="13" hasCustomPrompt="1"/>
          </p:nvPr>
        </p:nvSpPr>
        <p:spPr>
          <a:xfrm>
            <a:off x="334367" y="4030960"/>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&lt;Lecturer&gt;</a:t>
            </a:r>
          </a:p>
        </p:txBody>
      </p:sp>
    </p:spTree>
    <p:extLst>
      <p:ext uri="{BB962C8B-B14F-4D97-AF65-F5344CB8AC3E}">
        <p14:creationId xmlns:p14="http://schemas.microsoft.com/office/powerpoint/2010/main" val="3643777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Lecture">
    <p:spTree>
      <p:nvGrpSpPr>
        <p:cNvPr id="1" name=""/>
        <p:cNvGrpSpPr/>
        <p:nvPr/>
      </p:nvGrpSpPr>
      <p:grpSpPr>
        <a:xfrm>
          <a:off x="0" y="0"/>
          <a:ext cx="0" cy="0"/>
          <a:chOff x="0" y="0"/>
          <a:chExt cx="0" cy="0"/>
        </a:xfrm>
      </p:grpSpPr>
      <p:sp>
        <p:nvSpPr>
          <p:cNvPr id="3" name="Textfeld 2"/>
          <p:cNvSpPr txBox="1"/>
          <p:nvPr userDrawn="1"/>
        </p:nvSpPr>
        <p:spPr>
          <a:xfrm>
            <a:off x="335360" y="4320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Agenda</a:t>
            </a:r>
          </a:p>
        </p:txBody>
      </p:sp>
      <p:sp>
        <p:nvSpPr>
          <p:cNvPr id="6" name="Inhaltsplatzhalter 5"/>
          <p:cNvSpPr>
            <a:spLocks noGrp="1"/>
          </p:cNvSpPr>
          <p:nvPr>
            <p:ph sz="quarter" idx="11" hasCustomPrompt="1"/>
          </p:nvPr>
        </p:nvSpPr>
        <p:spPr>
          <a:xfrm>
            <a:off x="560388" y="980728"/>
            <a:ext cx="11315700" cy="293688"/>
          </a:xfrm>
          <a:prstGeom prst="rect">
            <a:avLst/>
          </a:prstGeom>
          <a:gradFill>
            <a:gsLst>
              <a:gs pos="25000">
                <a:srgbClr val="FFED00"/>
              </a:gs>
              <a:gs pos="100000">
                <a:schemeClr val="bg1"/>
              </a:gs>
            </a:gsLst>
            <a:lin ang="0" scaled="0"/>
          </a:gradFill>
        </p:spPr>
        <p:txBody>
          <a:bodyPr lIns="0" tIns="0" rIns="0" bIns="0"/>
          <a:lstStyle>
            <a:lvl1pPr marL="0" indent="0">
              <a:buNone/>
              <a:defRPr/>
            </a:lvl1pPr>
          </a:lstStyle>
          <a:p>
            <a:pPr lvl="0"/>
            <a:r>
              <a:rPr lang="en-GB" dirty="0"/>
              <a:t> </a:t>
            </a:r>
          </a:p>
        </p:txBody>
      </p:sp>
      <p:sp>
        <p:nvSpPr>
          <p:cNvPr id="4" name="Textplatzhalter 3"/>
          <p:cNvSpPr>
            <a:spLocks noGrp="1"/>
          </p:cNvSpPr>
          <p:nvPr>
            <p:ph type="body" sz="quarter" idx="10" hasCustomPrompt="1"/>
          </p:nvPr>
        </p:nvSpPr>
        <p:spPr>
          <a:xfrm>
            <a:off x="336640" y="980728"/>
            <a:ext cx="11520000" cy="4968552"/>
          </a:xfrm>
          <a:prstGeom prst="rect">
            <a:avLst/>
          </a:prstGeom>
        </p:spPr>
        <p:txBody>
          <a:bodyPr lIns="0" tIns="0" rIns="0" bIns="0"/>
          <a:lstStyle>
            <a:lvl1pPr marL="215900" indent="-215900">
              <a:buFont typeface="Wingdings" panose="05000000000000000000" pitchFamily="2" charset="2"/>
              <a:buChar char="§"/>
              <a:defRPr sz="2000"/>
            </a:lvl1pPr>
            <a:lvl2pPr marL="431800" indent="-215900">
              <a:buFont typeface="Wingdings" panose="05000000000000000000" pitchFamily="2" charset="2"/>
              <a:buChar char="§"/>
              <a:defRPr sz="1800" baseline="0"/>
            </a:lvl2pPr>
            <a:lvl3pPr>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Tree>
    <p:extLst>
      <p:ext uri="{BB962C8B-B14F-4D97-AF65-F5344CB8AC3E}">
        <p14:creationId xmlns:p14="http://schemas.microsoft.com/office/powerpoint/2010/main" val="13420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Textplatzhalter 5"/>
          <p:cNvSpPr>
            <a:spLocks noGrp="1"/>
          </p:cNvSpPr>
          <p:nvPr>
            <p:ph type="body" sz="quarter" idx="11" hasCustomPrompt="1"/>
          </p:nvPr>
        </p:nvSpPr>
        <p:spPr>
          <a:xfrm>
            <a:off x="335756" y="44624"/>
            <a:ext cx="11520488" cy="738000"/>
          </a:xfrm>
          <a:prstGeom prst="rect">
            <a:avLst/>
          </a:prstGeom>
        </p:spPr>
        <p:txBody>
          <a:bodyPr wrap="square" lIns="0" tIns="0" rIns="0" bIns="0"/>
          <a:lstStyle>
            <a:lvl1pPr marL="0" indent="0">
              <a:buNone/>
              <a:defRPr sz="2400" b="1">
                <a:solidFill>
                  <a:srgbClr val="00549F"/>
                </a:solidFill>
              </a:defRPr>
            </a:lvl1pPr>
          </a:lstStyle>
          <a:p>
            <a:pPr lvl="0"/>
            <a:r>
              <a:rPr lang="en-GB" dirty="0"/>
              <a:t>&lt;Title (if Subtitle)&gt;</a:t>
            </a:r>
          </a:p>
          <a:p>
            <a:pPr lvl="0"/>
            <a:r>
              <a:rPr lang="en-GB" dirty="0"/>
              <a:t>&lt;Title / Subtitle&gt;</a:t>
            </a:r>
          </a:p>
        </p:txBody>
      </p:sp>
      <p:sp>
        <p:nvSpPr>
          <p:cNvPr id="7" name="Textplatzhalter 3"/>
          <p:cNvSpPr>
            <a:spLocks noGrp="1"/>
          </p:cNvSpPr>
          <p:nvPr>
            <p:ph type="body" sz="quarter" idx="10" hasCustomPrompt="1"/>
          </p:nvPr>
        </p:nvSpPr>
        <p:spPr>
          <a:xfrm>
            <a:off x="334800" y="980728"/>
            <a:ext cx="11520000" cy="4968552"/>
          </a:xfrm>
          <a:prstGeom prst="rect">
            <a:avLst/>
          </a:prstGeom>
        </p:spPr>
        <p:txBody>
          <a:bodyPr lIns="0" tIns="0" rIns="0" bIns="0"/>
          <a:lstStyle>
            <a:lvl1pPr marL="215900" indent="-215900">
              <a:spcBef>
                <a:spcPts val="600"/>
              </a:spcBef>
              <a:buFont typeface="Wingdings" panose="05000000000000000000" pitchFamily="2" charset="2"/>
              <a:buChar char="§"/>
              <a:defRPr sz="2000"/>
            </a:lvl1pPr>
            <a:lvl2pPr marL="431800" indent="-215900">
              <a:spcBef>
                <a:spcPts val="600"/>
              </a:spcBef>
              <a:buFont typeface="Wingdings" panose="05000000000000000000" pitchFamily="2" charset="2"/>
              <a:buChar char="§"/>
              <a:defRPr sz="1800" baseline="0"/>
            </a:lvl2pPr>
            <a:lvl3pPr>
              <a:spcBef>
                <a:spcPts val="600"/>
              </a:spcBef>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
        <p:nvSpPr>
          <p:cNvPr id="2" name="Foliennummernplatzhalter 1">
            <a:extLst>
              <a:ext uri="{FF2B5EF4-FFF2-40B4-BE49-F238E27FC236}">
                <a16:creationId xmlns:a16="http://schemas.microsoft.com/office/drawing/2014/main" id="{AB72EA0D-EBEE-9B03-11AA-8AE9EAF7EE75}"/>
              </a:ext>
            </a:extLst>
          </p:cNvPr>
          <p:cNvSpPr>
            <a:spLocks noGrp="1"/>
          </p:cNvSpPr>
          <p:nvPr>
            <p:ph type="sldNum" sz="quarter" idx="4"/>
          </p:nvPr>
        </p:nvSpPr>
        <p:spPr>
          <a:xfrm>
            <a:off x="5866557" y="6596962"/>
            <a:ext cx="471500" cy="237275"/>
          </a:xfrm>
          <a:prstGeom prst="rect">
            <a:avLst/>
          </a:prstGeom>
        </p:spPr>
        <p:txBody>
          <a:bodyPr vert="horz" lIns="91440" tIns="45720" rIns="91440" bIns="45720" rtlCol="0" anchor="ctr"/>
          <a:lstStyle>
            <a:lvl1pPr algn="ctr">
              <a:defRPr sz="900">
                <a:solidFill>
                  <a:srgbClr val="00549F"/>
                </a:solidFill>
              </a:defRPr>
            </a:lvl1pPr>
          </a:lstStyle>
          <a:p>
            <a:fld id="{F58435E4-A45A-4423-96D3-4E945C512564}" type="slidenum">
              <a:rPr lang="en-US" smtClean="0"/>
              <a:pPr/>
              <a:t>‹Nr.›</a:t>
            </a:fld>
            <a:endParaRPr lang="en-US" dirty="0"/>
          </a:p>
        </p:txBody>
      </p:sp>
    </p:spTree>
    <p:extLst>
      <p:ext uri="{BB962C8B-B14F-4D97-AF65-F5344CB8AC3E}">
        <p14:creationId xmlns:p14="http://schemas.microsoft.com/office/powerpoint/2010/main" val="3448197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3" name="Textfeld 2"/>
          <p:cNvSpPr txBox="1"/>
          <p:nvPr userDrawn="1"/>
        </p:nvSpPr>
        <p:spPr>
          <a:xfrm>
            <a:off x="335360" y="5014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References</a:t>
            </a:r>
          </a:p>
        </p:txBody>
      </p:sp>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&lt;References within table&gt;</a:t>
            </a:r>
          </a:p>
        </p:txBody>
      </p:sp>
    </p:spTree>
    <p:extLst>
      <p:ext uri="{BB962C8B-B14F-4D97-AF65-F5344CB8AC3E}">
        <p14:creationId xmlns:p14="http://schemas.microsoft.com/office/powerpoint/2010/main" val="1674113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9"/>
            </p:custDataLst>
            <p:extLst>
              <p:ext uri="{D42A27DB-BD31-4B8C-83A1-F6EECF244321}">
                <p14:modId xmlns:p14="http://schemas.microsoft.com/office/powerpoint/2010/main" val="3357527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68" name="think-cell Folie" r:id="rId10" imgW="347" imgH="348" progId="TCLayout.ActiveDocument.1">
                  <p:embed/>
                </p:oleObj>
              </mc:Choice>
              <mc:Fallback>
                <p:oleObj name="think-cell Folie" r:id="rId10" imgW="347" imgH="348" progId="TCLayout.ActiveDocument.1">
                  <p:embed/>
                  <p:pic>
                    <p:nvPicPr>
                      <p:cNvPr id="3" name="Objekt 2"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9" name="Slide Number Placeholder 5"/>
          <p:cNvSpPr txBox="1">
            <a:spLocks/>
          </p:cNvSpPr>
          <p:nvPr/>
        </p:nvSpPr>
        <p:spPr>
          <a:xfrm>
            <a:off x="3138199" y="6174096"/>
            <a:ext cx="5915603" cy="422866"/>
          </a:xfrm>
          <a:prstGeom prst="rect">
            <a:avLst/>
          </a:prstGeom>
        </p:spPr>
        <p:txBody>
          <a:bodyPr lIns="0" tIns="0" rIns="0" bIns="0"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a:solidFill>
                  <a:schemeClr val="tx2"/>
                </a:solidFill>
              </a:rPr>
              <a:t>C++ Training for ADAS Development </a:t>
            </a:r>
            <a:r>
              <a:rPr lang="en-US" altLang="de-DE" sz="900" baseline="0" dirty="0">
                <a:solidFill>
                  <a:schemeClr val="tx2"/>
                </a:solidFill>
              </a:rPr>
              <a:t>| </a:t>
            </a:r>
            <a:r>
              <a:rPr lang="en-US" altLang="de-DE" sz="900" dirty="0">
                <a:solidFill>
                  <a:schemeClr val="tx2"/>
                </a:solidFill>
              </a:rPr>
              <a:t>Day </a:t>
            </a:r>
            <a:r>
              <a:rPr lang="en-US" altLang="de-DE" sz="900" dirty="0" smtClean="0">
                <a:solidFill>
                  <a:schemeClr val="tx2"/>
                </a:solidFill>
              </a:rPr>
              <a:t>5 </a:t>
            </a:r>
            <a:r>
              <a:rPr lang="en-US" altLang="de-DE" sz="900" dirty="0">
                <a:solidFill>
                  <a:schemeClr val="tx2"/>
                </a:solidFill>
              </a:rPr>
              <a:t>– </a:t>
            </a:r>
            <a:r>
              <a:rPr lang="en-US" altLang="de-DE" sz="900" dirty="0" smtClean="0">
                <a:solidFill>
                  <a:schemeClr val="tx2"/>
                </a:solidFill>
              </a:rPr>
              <a:t>2024-09-18</a:t>
            </a:r>
            <a:endParaRPr lang="en-US" altLang="de-DE" sz="90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smtClean="0">
                <a:solidFill>
                  <a:schemeClr val="tx2"/>
                </a:solidFill>
              </a:rPr>
              <a:t>Modern C++ Concepts</a:t>
            </a:r>
            <a:endParaRPr lang="en-US" altLang="de-DE" sz="900" baseline="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de-DE" altLang="de-DE" sz="900" baseline="0" dirty="0" smtClean="0">
                <a:solidFill>
                  <a:schemeClr val="tx2"/>
                </a:solidFill>
              </a:rPr>
              <a:t> Fabian </a:t>
            </a:r>
            <a:r>
              <a:rPr lang="de-DE" altLang="de-DE" sz="900" baseline="0" dirty="0">
                <a:solidFill>
                  <a:schemeClr val="tx2"/>
                </a:solidFill>
              </a:rPr>
              <a:t>Thomsen, M.Sc.</a:t>
            </a:r>
            <a:endParaRPr lang="de-DE" altLang="de-DE" sz="900" dirty="0">
              <a:solidFill>
                <a:schemeClr val="tx2"/>
              </a:solidFill>
            </a:endParaRPr>
          </a:p>
        </p:txBody>
      </p:sp>
      <p:cxnSp>
        <p:nvCxnSpPr>
          <p:cNvPr id="11" name="Gerader Verbinder 10"/>
          <p:cNvCxnSpPr/>
          <p:nvPr/>
        </p:nvCxnSpPr>
        <p:spPr>
          <a:xfrm>
            <a:off x="336000" y="836712"/>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1" name="Textfeld 13"/>
          <p:cNvSpPr txBox="1">
            <a:spLocks noChangeArrowheads="1"/>
          </p:cNvSpPr>
          <p:nvPr/>
        </p:nvSpPr>
        <p:spPr bwMode="auto">
          <a:xfrm>
            <a:off x="384000" y="6227761"/>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de-DE" altLang="de-DE" sz="900" dirty="0">
              <a:solidFill>
                <a:schemeClr val="tx2"/>
              </a:solidFill>
            </a:endParaRPr>
          </a:p>
        </p:txBody>
      </p:sp>
      <p:pic>
        <p:nvPicPr>
          <p:cNvPr id="13" name="Bild 2"/>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cxnSp>
        <p:nvCxnSpPr>
          <p:cNvPr id="14" name="Gerader Verbinder 13"/>
          <p:cNvCxnSpPr/>
          <p:nvPr userDrawn="1"/>
        </p:nvCxnSpPr>
        <p:spPr>
          <a:xfrm>
            <a:off x="336000" y="6093296"/>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ka_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5361" y="6174096"/>
            <a:ext cx="2520280" cy="422866"/>
          </a:xfrm>
          <a:prstGeom prst="rect">
            <a:avLst/>
          </a:prstGeom>
        </p:spPr>
      </p:pic>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02875" y="6174096"/>
            <a:ext cx="3353765" cy="422866"/>
          </a:xfrm>
          <a:prstGeom prst="rect">
            <a:avLst/>
          </a:prstGeom>
        </p:spPr>
      </p:pic>
    </p:spTree>
    <p:extLst>
      <p:ext uri="{BB962C8B-B14F-4D97-AF65-F5344CB8AC3E}">
        <p14:creationId xmlns:p14="http://schemas.microsoft.com/office/powerpoint/2010/main" val="1483746966"/>
      </p:ext>
    </p:extLst>
  </p:cSld>
  <p:clrMap bg1="lt1" tx1="dk1" bg2="lt2" tx2="dk2" accent1="accent1" accent2="accent2" accent3="accent3" accent4="accent4" accent5="accent5" accent6="accent6" hlink="hlink" folHlink="folHlink"/>
  <p:sldLayoutIdLst>
    <p:sldLayoutId id="2147483683" r:id="rId1"/>
    <p:sldLayoutId id="2147483686" r:id="rId2"/>
    <p:sldLayoutId id="2147483685" r:id="rId3"/>
    <p:sldLayoutId id="2147483687" r:id="rId4"/>
    <p:sldLayoutId id="2147483689" r:id="rId5"/>
    <p:sldLayoutId id="2147483688" r:id="rId6"/>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4"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pointclouds.org/documentation/tutorials/pcd_file_format.html"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102.svg"/><Relationship Id="rId5" Type="http://schemas.openxmlformats.org/officeDocument/2006/relationships/image" Target="../media/image7.png"/><Relationship Id="rId4" Type="http://schemas.openxmlformats.org/officeDocument/2006/relationships/image" Target="../media/image100.sv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68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4" name="Foliennummernplatzhalter 3"/>
          <p:cNvSpPr>
            <a:spLocks noGrp="1"/>
          </p:cNvSpPr>
          <p:nvPr>
            <p:ph type="sldNum" sz="quarter" idx="4"/>
          </p:nvPr>
        </p:nvSpPr>
        <p:spPr/>
        <p:txBody>
          <a:bodyPr/>
          <a:lstStyle/>
          <a:p>
            <a:fld id="{F58435E4-A45A-4423-96D3-4E945C512564}" type="slidenum">
              <a:rPr lang="en-US" smtClean="0"/>
              <a:pPr/>
              <a:t>10</a:t>
            </a:fld>
            <a:endParaRPr lang="en-US" dirty="0"/>
          </a:p>
        </p:txBody>
      </p:sp>
      <p:sp>
        <p:nvSpPr>
          <p:cNvPr id="7" name="Rechteck 6"/>
          <p:cNvSpPr/>
          <p:nvPr/>
        </p:nvSpPr>
        <p:spPr>
          <a:xfrm>
            <a:off x="2541575" y="1414118"/>
            <a:ext cx="1466193" cy="1152128"/>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CPU</a:t>
            </a:r>
            <a:endParaRPr lang="de-DE" dirty="0"/>
          </a:p>
        </p:txBody>
      </p:sp>
      <p:sp>
        <p:nvSpPr>
          <p:cNvPr id="8" name="Rechteck 7"/>
          <p:cNvSpPr/>
          <p:nvPr/>
        </p:nvSpPr>
        <p:spPr>
          <a:xfrm>
            <a:off x="1317439" y="1412776"/>
            <a:ext cx="936104" cy="11521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DSPR</a:t>
            </a:r>
            <a:endParaRPr lang="de-DE" dirty="0"/>
          </a:p>
        </p:txBody>
      </p:sp>
      <p:sp>
        <p:nvSpPr>
          <p:cNvPr id="9" name="Rechteck 8"/>
          <p:cNvSpPr/>
          <p:nvPr/>
        </p:nvSpPr>
        <p:spPr>
          <a:xfrm>
            <a:off x="4295800" y="1412776"/>
            <a:ext cx="910072" cy="11521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PSPR</a:t>
            </a:r>
            <a:endParaRPr lang="de-DE" dirty="0"/>
          </a:p>
        </p:txBody>
      </p:sp>
      <p:sp>
        <p:nvSpPr>
          <p:cNvPr id="10" name="Rechteck 9"/>
          <p:cNvSpPr/>
          <p:nvPr/>
        </p:nvSpPr>
        <p:spPr>
          <a:xfrm>
            <a:off x="6456040" y="1412776"/>
            <a:ext cx="910072" cy="11521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LMU</a:t>
            </a:r>
            <a:endParaRPr lang="de-DE" dirty="0"/>
          </a:p>
        </p:txBody>
      </p:sp>
      <p:sp>
        <p:nvSpPr>
          <p:cNvPr id="11" name="Rechteck 10"/>
          <p:cNvSpPr/>
          <p:nvPr/>
        </p:nvSpPr>
        <p:spPr>
          <a:xfrm>
            <a:off x="8184232" y="1407964"/>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DFLASH</a:t>
            </a:r>
            <a:endParaRPr lang="de-DE" dirty="0"/>
          </a:p>
        </p:txBody>
      </p:sp>
      <p:sp>
        <p:nvSpPr>
          <p:cNvPr id="12" name="Rechteck 11"/>
          <p:cNvSpPr/>
          <p:nvPr/>
        </p:nvSpPr>
        <p:spPr>
          <a:xfrm>
            <a:off x="9938457" y="1407964"/>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PFLASH</a:t>
            </a:r>
            <a:endParaRPr lang="de-DE" dirty="0"/>
          </a:p>
        </p:txBody>
      </p:sp>
      <p:cxnSp>
        <p:nvCxnSpPr>
          <p:cNvPr id="14" name="Gewinkelter Verbinder 13"/>
          <p:cNvCxnSpPr>
            <a:stCxn id="8" idx="3"/>
            <a:endCxn id="7" idx="1"/>
          </p:cNvCxnSpPr>
          <p:nvPr/>
        </p:nvCxnSpPr>
        <p:spPr>
          <a:xfrm>
            <a:off x="2253543" y="1988840"/>
            <a:ext cx="288032" cy="1342"/>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Gewinkelter Verbinder 20"/>
          <p:cNvCxnSpPr>
            <a:stCxn id="7" idx="3"/>
            <a:endCxn id="9" idx="1"/>
          </p:cNvCxnSpPr>
          <p:nvPr/>
        </p:nvCxnSpPr>
        <p:spPr>
          <a:xfrm flipV="1">
            <a:off x="4007768" y="1988840"/>
            <a:ext cx="288032" cy="1342"/>
          </a:xfrm>
          <a:prstGeom prst="bentConnector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Gewinkelter Verbinder 24"/>
          <p:cNvCxnSpPr>
            <a:stCxn id="8" idx="2"/>
            <a:endCxn id="12" idx="2"/>
          </p:cNvCxnSpPr>
          <p:nvPr/>
        </p:nvCxnSpPr>
        <p:spPr>
          <a:xfrm rot="5400000" flipH="1" flipV="1">
            <a:off x="6226116" y="-1880534"/>
            <a:ext cx="4812" cy="8886063"/>
          </a:xfrm>
          <a:prstGeom prst="bentConnector3">
            <a:avLst>
              <a:gd name="adj1" fmla="val -475062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Gewinkelter Verbinder 25"/>
          <p:cNvCxnSpPr>
            <a:stCxn id="7" idx="2"/>
            <a:endCxn id="11" idx="2"/>
          </p:cNvCxnSpPr>
          <p:nvPr/>
        </p:nvCxnSpPr>
        <p:spPr>
          <a:xfrm rot="5400000" flipH="1" flipV="1">
            <a:off x="6092923" y="-258160"/>
            <a:ext cx="6154" cy="5642657"/>
          </a:xfrm>
          <a:prstGeom prst="bentConnector3">
            <a:avLst>
              <a:gd name="adj1" fmla="val -371465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Gewinkelter Verbinder 28"/>
          <p:cNvCxnSpPr>
            <a:stCxn id="9" idx="2"/>
            <a:endCxn id="10" idx="2"/>
          </p:cNvCxnSpPr>
          <p:nvPr/>
        </p:nvCxnSpPr>
        <p:spPr>
          <a:xfrm rot="16200000" flipH="1">
            <a:off x="5830956" y="1484784"/>
            <a:ext cx="12700" cy="2160240"/>
          </a:xfrm>
          <a:prstGeom prst="bentConnector3">
            <a:avLst>
              <a:gd name="adj1" fmla="val 185625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a:xfrm>
            <a:off x="5602869"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Peripherals</a:t>
            </a:r>
            <a:endParaRPr lang="de-DE" dirty="0"/>
          </a:p>
        </p:txBody>
      </p:sp>
      <p:sp>
        <p:nvSpPr>
          <p:cNvPr id="33" name="Rechteck 32"/>
          <p:cNvSpPr/>
          <p:nvPr/>
        </p:nvSpPr>
        <p:spPr>
          <a:xfrm>
            <a:off x="7725010"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HSM</a:t>
            </a:r>
            <a:endParaRPr lang="de-DE" dirty="0"/>
          </a:p>
        </p:txBody>
      </p:sp>
      <p:sp>
        <p:nvSpPr>
          <p:cNvPr id="34" name="Rechteck 33"/>
          <p:cNvSpPr/>
          <p:nvPr/>
        </p:nvSpPr>
        <p:spPr>
          <a:xfrm>
            <a:off x="9848296"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DMA</a:t>
            </a:r>
            <a:endParaRPr lang="de-DE" dirty="0"/>
          </a:p>
        </p:txBody>
      </p:sp>
      <p:sp>
        <p:nvSpPr>
          <p:cNvPr id="18" name="Rechteck 17"/>
          <p:cNvSpPr/>
          <p:nvPr/>
        </p:nvSpPr>
        <p:spPr>
          <a:xfrm>
            <a:off x="5303912" y="3429000"/>
            <a:ext cx="1466193" cy="726431"/>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Bridge</a:t>
            </a:r>
            <a:endParaRPr lang="de-DE" dirty="0"/>
          </a:p>
        </p:txBody>
      </p:sp>
      <p:sp>
        <p:nvSpPr>
          <p:cNvPr id="19" name="Rechteck 18"/>
          <p:cNvSpPr/>
          <p:nvPr/>
        </p:nvSpPr>
        <p:spPr>
          <a:xfrm>
            <a:off x="3460950"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Peripherals</a:t>
            </a:r>
            <a:endParaRPr lang="de-DE" dirty="0"/>
          </a:p>
        </p:txBody>
      </p:sp>
      <p:sp>
        <p:nvSpPr>
          <p:cNvPr id="20" name="Rechteck 19"/>
          <p:cNvSpPr/>
          <p:nvPr/>
        </p:nvSpPr>
        <p:spPr>
          <a:xfrm>
            <a:off x="1319031" y="4759365"/>
            <a:ext cx="1466193" cy="115212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smtClean="0"/>
              <a:t>Peripherals</a:t>
            </a:r>
            <a:endParaRPr lang="de-DE" dirty="0"/>
          </a:p>
        </p:txBody>
      </p:sp>
      <p:cxnSp>
        <p:nvCxnSpPr>
          <p:cNvPr id="22" name="Gewinkelter Verbinder 21"/>
          <p:cNvCxnSpPr>
            <a:stCxn id="20" idx="0"/>
            <a:endCxn id="34" idx="0"/>
          </p:cNvCxnSpPr>
          <p:nvPr/>
        </p:nvCxnSpPr>
        <p:spPr>
          <a:xfrm rot="5400000" flipH="1" flipV="1">
            <a:off x="6316760" y="494733"/>
            <a:ext cx="12700" cy="8529265"/>
          </a:xfrm>
          <a:prstGeom prst="bentConnector3">
            <a:avLst>
              <a:gd name="adj1" fmla="val 180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Gewinkelter Verbinder 26"/>
          <p:cNvCxnSpPr>
            <a:stCxn id="19" idx="0"/>
            <a:endCxn id="33" idx="0"/>
          </p:cNvCxnSpPr>
          <p:nvPr/>
        </p:nvCxnSpPr>
        <p:spPr>
          <a:xfrm rot="5400000" flipH="1" flipV="1">
            <a:off x="6326077" y="2627335"/>
            <a:ext cx="12700" cy="4264060"/>
          </a:xfrm>
          <a:prstGeom prst="bentConnector3">
            <a:avLst>
              <a:gd name="adj1" fmla="val 180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Gewinkelter Verbinder 27"/>
          <p:cNvCxnSpPr>
            <a:stCxn id="19" idx="0"/>
            <a:endCxn id="32" idx="0"/>
          </p:cNvCxnSpPr>
          <p:nvPr/>
        </p:nvCxnSpPr>
        <p:spPr>
          <a:xfrm rot="5400000" flipH="1" flipV="1">
            <a:off x="5265006" y="3688406"/>
            <a:ext cx="12700" cy="2141919"/>
          </a:xfrm>
          <a:prstGeom prst="bentConnector3">
            <a:avLst>
              <a:gd name="adj1" fmla="val 180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p:cNvCxnSpPr/>
          <p:nvPr/>
        </p:nvCxnSpPr>
        <p:spPr>
          <a:xfrm>
            <a:off x="6096000" y="2780928"/>
            <a:ext cx="0" cy="6480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p:nvPr/>
        </p:nvCxnSpPr>
        <p:spPr>
          <a:xfrm flipV="1">
            <a:off x="6096000" y="4155431"/>
            <a:ext cx="0" cy="3960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Textfeld 2"/>
          <p:cNvSpPr txBox="1"/>
          <p:nvPr/>
        </p:nvSpPr>
        <p:spPr>
          <a:xfrm>
            <a:off x="3460950" y="2834533"/>
            <a:ext cx="1152128" cy="307777"/>
          </a:xfrm>
          <a:prstGeom prst="rect">
            <a:avLst/>
          </a:prstGeom>
          <a:noFill/>
        </p:spPr>
        <p:txBody>
          <a:bodyPr wrap="square" rtlCol="0">
            <a:spAutoFit/>
          </a:bodyPr>
          <a:lstStyle/>
          <a:p>
            <a:r>
              <a:rPr lang="de-DE" sz="1400" dirty="0" smtClean="0"/>
              <a:t>Crossbar</a:t>
            </a:r>
            <a:endParaRPr lang="de-DE" sz="1400" dirty="0"/>
          </a:p>
        </p:txBody>
      </p:sp>
      <p:sp>
        <p:nvSpPr>
          <p:cNvPr id="5" name="Textfeld 4"/>
          <p:cNvSpPr txBox="1"/>
          <p:nvPr/>
        </p:nvSpPr>
        <p:spPr>
          <a:xfrm>
            <a:off x="3345145" y="4190558"/>
            <a:ext cx="2088232" cy="307777"/>
          </a:xfrm>
          <a:prstGeom prst="rect">
            <a:avLst/>
          </a:prstGeom>
          <a:noFill/>
        </p:spPr>
        <p:txBody>
          <a:bodyPr wrap="square" rtlCol="0">
            <a:spAutoFit/>
          </a:bodyPr>
          <a:lstStyle/>
          <a:p>
            <a:r>
              <a:rPr lang="de-DE" sz="1400" dirty="0" err="1" smtClean="0"/>
              <a:t>Peripheral</a:t>
            </a:r>
            <a:r>
              <a:rPr lang="de-DE" sz="1400" dirty="0" smtClean="0"/>
              <a:t> Bus</a:t>
            </a:r>
            <a:endParaRPr lang="de-DE" sz="1400" dirty="0"/>
          </a:p>
        </p:txBody>
      </p:sp>
    </p:spTree>
    <p:extLst>
      <p:ext uri="{BB962C8B-B14F-4D97-AF65-F5344CB8AC3E}">
        <p14:creationId xmlns:p14="http://schemas.microsoft.com/office/powerpoint/2010/main" val="3182238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endParaRPr lang="de-DE"/>
          </a:p>
        </p:txBody>
      </p:sp>
      <p:sp>
        <p:nvSpPr>
          <p:cNvPr id="4" name="Foliennummernplatzhalter 3"/>
          <p:cNvSpPr>
            <a:spLocks noGrp="1"/>
          </p:cNvSpPr>
          <p:nvPr>
            <p:ph type="sldNum" sz="quarter" idx="4"/>
          </p:nvPr>
        </p:nvSpPr>
        <p:spPr/>
        <p:txBody>
          <a:bodyPr/>
          <a:lstStyle/>
          <a:p>
            <a:fld id="{F58435E4-A45A-4423-96D3-4E945C512564}" type="slidenum">
              <a:rPr lang="en-US" smtClean="0"/>
              <a:pPr/>
              <a:t>11</a:t>
            </a:fld>
            <a:endParaRPr lang="en-US" dirty="0"/>
          </a:p>
        </p:txBody>
      </p:sp>
    </p:spTree>
    <p:extLst>
      <p:ext uri="{BB962C8B-B14F-4D97-AF65-F5344CB8AC3E}">
        <p14:creationId xmlns:p14="http://schemas.microsoft.com/office/powerpoint/2010/main" val="417685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What is modern C++?</a:t>
            </a:r>
          </a:p>
          <a:p>
            <a:r>
              <a:rPr lang="en-US" dirty="0" smtClean="0"/>
              <a:t>History</a:t>
            </a:r>
            <a:endParaRPr lang="en-US" dirty="0"/>
          </a:p>
        </p:txBody>
      </p:sp>
      <p:sp>
        <p:nvSpPr>
          <p:cNvPr id="4" name="Textplatzhalter 3"/>
          <p:cNvSpPr>
            <a:spLocks noGrp="1"/>
          </p:cNvSpPr>
          <p:nvPr>
            <p:ph type="body" sz="quarter" idx="10"/>
          </p:nvPr>
        </p:nvSpPr>
        <p:spPr>
          <a:xfrm>
            <a:off x="334800" y="980728"/>
            <a:ext cx="11017784" cy="4968552"/>
          </a:xfrm>
        </p:spPr>
        <p:txBody>
          <a:bodyPr/>
          <a:lstStyle/>
          <a:p>
            <a:r>
              <a:rPr lang="en-US" sz="1400" dirty="0" smtClean="0"/>
              <a:t>General:</a:t>
            </a:r>
          </a:p>
          <a:p>
            <a:r>
              <a:rPr lang="en-US" sz="1400" dirty="0" smtClean="0"/>
              <a:t>C library should only be accessed by C++ library headers</a:t>
            </a:r>
          </a:p>
          <a:p>
            <a:r>
              <a:rPr lang="en-US" sz="1400" dirty="0" smtClean="0"/>
              <a:t>No C Style casts due to lack of compile-time error validation</a:t>
            </a:r>
          </a:p>
          <a:p>
            <a:r>
              <a:rPr lang="en-US" sz="1400" dirty="0" smtClean="0"/>
              <a:t>Avoid recursion, a function should not call itself directly or indirectly</a:t>
            </a:r>
          </a:p>
          <a:p>
            <a:r>
              <a:rPr lang="en-US" sz="1400" dirty="0" smtClean="0"/>
              <a:t>Return values as </a:t>
            </a:r>
            <a:r>
              <a:rPr lang="en-US" sz="1400" dirty="0" err="1" smtClean="0"/>
              <a:t>structs</a:t>
            </a:r>
            <a:r>
              <a:rPr lang="en-US" sz="1400" dirty="0" smtClean="0"/>
              <a:t> or tuples</a:t>
            </a:r>
          </a:p>
          <a:p>
            <a:r>
              <a:rPr lang="en-US" sz="1400" dirty="0" smtClean="0"/>
              <a:t>Do not derive classes from more than one base class which is not an interface class. This increases code maintainability</a:t>
            </a:r>
          </a:p>
          <a:p>
            <a:r>
              <a:rPr lang="en-US" sz="1400" dirty="0"/>
              <a:t>Do no use Unions, they are not type safe </a:t>
            </a:r>
          </a:p>
          <a:p>
            <a:r>
              <a:rPr lang="en-US" sz="1400" dirty="0" err="1"/>
              <a:t>Structs</a:t>
            </a:r>
            <a:r>
              <a:rPr lang="en-US" sz="1400" dirty="0"/>
              <a:t> should only provide public data members, clear differentiation between </a:t>
            </a:r>
            <a:r>
              <a:rPr lang="en-US" sz="1400" dirty="0" err="1"/>
              <a:t>structs</a:t>
            </a:r>
            <a:r>
              <a:rPr lang="en-US" sz="1400" dirty="0"/>
              <a:t> and classes</a:t>
            </a:r>
          </a:p>
          <a:p>
            <a:r>
              <a:rPr lang="en-US" sz="1400" dirty="0" smtClean="0"/>
              <a:t>#pragma directive should not be used: it is implementation-defined and can behave differently accordingly. Use #</a:t>
            </a:r>
            <a:r>
              <a:rPr lang="en-US" sz="1400" dirty="0" err="1" smtClean="0"/>
              <a:t>ifndef</a:t>
            </a:r>
            <a:r>
              <a:rPr lang="en-US" sz="1400" dirty="0" smtClean="0"/>
              <a:t>, #define instead</a:t>
            </a:r>
          </a:p>
          <a:p>
            <a:endParaRPr lang="en-US" sz="1400" dirty="0" smtClean="0"/>
          </a:p>
          <a:p>
            <a:endParaRPr lang="en-US" dirty="0" smtClean="0"/>
          </a:p>
        </p:txBody>
      </p:sp>
    </p:spTree>
    <p:extLst>
      <p:ext uri="{BB962C8B-B14F-4D97-AF65-F5344CB8AC3E}">
        <p14:creationId xmlns:p14="http://schemas.microsoft.com/office/powerpoint/2010/main" val="2355234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What is modern C++?</a:t>
            </a:r>
          </a:p>
          <a:p>
            <a:r>
              <a:rPr lang="en-US" dirty="0" smtClean="0"/>
              <a:t>History</a:t>
            </a:r>
            <a:endParaRPr lang="en-US" dirty="0"/>
          </a:p>
        </p:txBody>
      </p:sp>
      <p:sp>
        <p:nvSpPr>
          <p:cNvPr id="4" name="Textplatzhalter 3"/>
          <p:cNvSpPr>
            <a:spLocks noGrp="1"/>
          </p:cNvSpPr>
          <p:nvPr>
            <p:ph type="body" sz="quarter" idx="10"/>
          </p:nvPr>
        </p:nvSpPr>
        <p:spPr>
          <a:xfrm>
            <a:off x="334800" y="980728"/>
            <a:ext cx="11593848" cy="4968552"/>
          </a:xfrm>
        </p:spPr>
        <p:txBody>
          <a:bodyPr/>
          <a:lstStyle/>
          <a:p>
            <a:r>
              <a:rPr lang="en-US" sz="1200" dirty="0" smtClean="0"/>
              <a:t>Embedded Specific:</a:t>
            </a:r>
          </a:p>
          <a:p>
            <a:r>
              <a:rPr lang="en-US" sz="1200" dirty="0" smtClean="0"/>
              <a:t>Basic numerical types of char, </a:t>
            </a:r>
            <a:r>
              <a:rPr lang="en-US" sz="1200" dirty="0" err="1" smtClean="0"/>
              <a:t>int</a:t>
            </a:r>
            <a:r>
              <a:rPr lang="en-US" sz="1200" dirty="0" smtClean="0"/>
              <a:t>, short, long should not be used, specific-length types from &lt;</a:t>
            </a:r>
            <a:r>
              <a:rPr lang="en-US" sz="1200" dirty="0" err="1" smtClean="0"/>
              <a:t>cstdint</a:t>
            </a:r>
            <a:r>
              <a:rPr lang="en-US" sz="1200" dirty="0" smtClean="0"/>
              <a:t>&gt; should be used</a:t>
            </a:r>
          </a:p>
          <a:p>
            <a:r>
              <a:rPr lang="en-US" sz="1200" dirty="0" smtClean="0"/>
              <a:t>No Dynamic casts due to performance and memory reasons</a:t>
            </a:r>
          </a:p>
          <a:p>
            <a:r>
              <a:rPr lang="en-US" sz="1200" dirty="0" smtClean="0"/>
              <a:t>Inline assembly code should be avoided. If assembly code is required it should be encapsulated and isolated</a:t>
            </a:r>
          </a:p>
          <a:p>
            <a:r>
              <a:rPr lang="en-US" sz="1200" dirty="0" smtClean="0"/>
              <a:t>Avoid recursion, a function should not call itself directly or indirectly</a:t>
            </a:r>
          </a:p>
          <a:p>
            <a:r>
              <a:rPr lang="en-US" sz="1200" dirty="0" smtClean="0"/>
              <a:t>Analyze failure modes of exception handling: exception handling should be deterministic</a:t>
            </a:r>
          </a:p>
          <a:p>
            <a:r>
              <a:rPr lang="en-US" sz="1200" dirty="0" smtClean="0"/>
              <a:t>Worst case execution time analysis shall be performed on the software</a:t>
            </a:r>
          </a:p>
          <a:p>
            <a:r>
              <a:rPr lang="en-US" sz="1200" dirty="0" smtClean="0"/>
              <a:t>Exceptions should only be raised after startup and before termination, unchecked exception should only be handled in main or thread main. The program can not recover from these exception therefore it should be handled in one common handler</a:t>
            </a:r>
          </a:p>
          <a:p>
            <a:r>
              <a:rPr lang="en-US" sz="1200" dirty="0" smtClean="0"/>
              <a:t>Program should not be abruptly terminated, in particular no invocation </a:t>
            </a:r>
            <a:r>
              <a:rPr lang="en-US" sz="1200" dirty="0"/>
              <a:t>of </a:t>
            </a:r>
            <a:r>
              <a:rPr lang="en-US" sz="1200" dirty="0" err="1"/>
              <a:t>std</a:t>
            </a:r>
            <a:r>
              <a:rPr lang="en-US" sz="1200" dirty="0"/>
              <a:t>::abort(), </a:t>
            </a:r>
            <a:r>
              <a:rPr lang="en-US" sz="1200" dirty="0" err="1"/>
              <a:t>std</a:t>
            </a:r>
            <a:r>
              <a:rPr lang="en-US" sz="1200" dirty="0"/>
              <a:t>::</a:t>
            </a:r>
            <a:r>
              <a:rPr lang="en-US" sz="1200" dirty="0" err="1"/>
              <a:t>quick_exit</a:t>
            </a:r>
            <a:r>
              <a:rPr lang="en-US" sz="1200" dirty="0"/>
              <a:t>(), </a:t>
            </a:r>
            <a:r>
              <a:rPr lang="en-US" sz="1200" dirty="0" err="1"/>
              <a:t>std</a:t>
            </a:r>
            <a:r>
              <a:rPr lang="en-US" sz="1200" dirty="0"/>
              <a:t>::_Exit(), </a:t>
            </a:r>
            <a:r>
              <a:rPr lang="en-US" sz="1200" dirty="0" err="1"/>
              <a:t>std</a:t>
            </a:r>
            <a:r>
              <a:rPr lang="en-US" sz="1200" dirty="0"/>
              <a:t>::terminate() </a:t>
            </a:r>
            <a:endParaRPr lang="en-US" sz="1200" b="1" dirty="0"/>
          </a:p>
          <a:p>
            <a:r>
              <a:rPr lang="en-US" sz="1200" dirty="0"/>
              <a:t>Memory management functions shall ensure the following: (a) deterministic behavior resulting with the existence of worst-case execution time, (b) avoiding memory fragmentation, (c) avoid running out of memory, (d) avoiding mismatched allocations or deallocations, (e) no dependence on non-deterministic calls to kernel</a:t>
            </a:r>
            <a:r>
              <a:rPr lang="en-US" sz="1200" dirty="0" smtClean="0"/>
              <a:t>.</a:t>
            </a:r>
          </a:p>
          <a:p>
            <a:r>
              <a:rPr lang="en-US" sz="1200" dirty="0" smtClean="0"/>
              <a:t>Dynamic memory:</a:t>
            </a:r>
          </a:p>
          <a:p>
            <a:pPr lvl="1"/>
            <a:r>
              <a:rPr lang="en-US" sz="1200" dirty="0" smtClean="0"/>
              <a:t>Follow RAII if possible. It is not allowed to make calls to new and delete explicitly.</a:t>
            </a:r>
          </a:p>
          <a:p>
            <a:pPr lvl="1"/>
            <a:r>
              <a:rPr lang="en-US" sz="1200" dirty="0" smtClean="0"/>
              <a:t>Memory allocators should guarantee no memory fragmentation</a:t>
            </a:r>
          </a:p>
          <a:p>
            <a:pPr lvl="1"/>
            <a:r>
              <a:rPr lang="en-US" sz="1200" dirty="0"/>
              <a:t>No C-style memory allocation and deallocation allowed. They are not type safe and do not invoke class constructors and </a:t>
            </a:r>
            <a:r>
              <a:rPr lang="en-US" sz="1200" dirty="0" err="1"/>
              <a:t>deconstructors</a:t>
            </a:r>
            <a:r>
              <a:rPr lang="en-US" sz="1200" dirty="0"/>
              <a:t> </a:t>
            </a:r>
          </a:p>
          <a:p>
            <a:pPr lvl="1"/>
            <a:r>
              <a:rPr lang="en-US" sz="1200" dirty="0" smtClean="0"/>
              <a:t>Application needs to define the maximum amount of dynamic memory it needs, running out of memory must not </a:t>
            </a:r>
            <a:r>
              <a:rPr lang="en-US" sz="1200" dirty="0" err="1" smtClean="0"/>
              <a:t>occure</a:t>
            </a:r>
            <a:r>
              <a:rPr lang="en-US" sz="1200" dirty="0" smtClean="0"/>
              <a:t> during faultless execution. Memory should be pre-allocated before run-time phase</a:t>
            </a:r>
          </a:p>
          <a:p>
            <a:pPr lvl="1"/>
            <a:r>
              <a:rPr lang="en-US" sz="1200" dirty="0" smtClean="0"/>
              <a:t>Memory allocator and </a:t>
            </a:r>
            <a:r>
              <a:rPr lang="en-US" sz="1200" dirty="0" err="1" smtClean="0"/>
              <a:t>deallocators</a:t>
            </a:r>
            <a:r>
              <a:rPr lang="en-US" sz="1200" dirty="0" smtClean="0"/>
              <a:t> should guarantee a defined time constraint to ensure real time capability of the software</a:t>
            </a:r>
            <a:r>
              <a:rPr lang="en-US" sz="1200" dirty="0"/>
              <a:t/>
            </a:r>
            <a:br>
              <a:rPr lang="en-US" sz="1200" dirty="0"/>
            </a:br>
            <a:r>
              <a:rPr lang="en-US" sz="1200" dirty="0"/>
              <a:t/>
            </a:r>
            <a:br>
              <a:rPr lang="en-US" sz="1200" dirty="0"/>
            </a:br>
            <a:endParaRPr lang="en-US" sz="1200" dirty="0" smtClean="0"/>
          </a:p>
        </p:txBody>
      </p:sp>
    </p:spTree>
    <p:extLst>
      <p:ext uri="{BB962C8B-B14F-4D97-AF65-F5344CB8AC3E}">
        <p14:creationId xmlns:p14="http://schemas.microsoft.com/office/powerpoint/2010/main" val="1215931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smtClean="0">
                <a:solidFill>
                  <a:schemeClr val="bg2"/>
                </a:solidFill>
              </a:rPr>
              <a:t>Wrap-Up</a:t>
            </a:r>
          </a:p>
          <a:p>
            <a:r>
              <a:rPr lang="en-US" dirty="0" smtClean="0"/>
              <a:t>Homework</a:t>
            </a:r>
            <a:endParaRPr lang="en-US" dirty="0"/>
          </a:p>
        </p:txBody>
      </p:sp>
      <p:sp>
        <p:nvSpPr>
          <p:cNvPr id="3" name="Textplatzhalter 2"/>
          <p:cNvSpPr>
            <a:spLocks noGrp="1"/>
          </p:cNvSpPr>
          <p:nvPr>
            <p:ph type="body" sz="quarter" idx="10"/>
          </p:nvPr>
        </p:nvSpPr>
        <p:spPr/>
        <p:txBody>
          <a:bodyPr/>
          <a:lstStyle/>
          <a:p>
            <a:pPr marL="0" indent="0">
              <a:buNone/>
            </a:pPr>
            <a:endParaRPr lang="en-US" b="1" dirty="0" smtClean="0"/>
          </a:p>
          <a:p>
            <a:r>
              <a:rPr lang="en-US" dirty="0" smtClean="0"/>
              <a:t>Repeat all the exercises that we didn’t have time to.</a:t>
            </a:r>
          </a:p>
          <a:p>
            <a:r>
              <a:rPr lang="en-US" dirty="0" smtClean="0"/>
              <a:t>Implement useful classes </a:t>
            </a:r>
            <a:r>
              <a:rPr lang="en-US" dirty="0" smtClean="0">
                <a:latin typeface="Courier New" panose="02070309020205020404" pitchFamily="49" charset="0"/>
                <a:cs typeface="Courier New" panose="02070309020205020404" pitchFamily="49" charset="0"/>
              </a:rPr>
              <a:t>Point</a:t>
            </a:r>
            <a:r>
              <a:rPr lang="en-US" dirty="0" smtClean="0"/>
              <a:t> and </a:t>
            </a:r>
            <a:r>
              <a:rPr lang="en-US" dirty="0" err="1" smtClean="0">
                <a:latin typeface="Courier New" panose="02070309020205020404" pitchFamily="49" charset="0"/>
                <a:cs typeface="Courier New" panose="02070309020205020404" pitchFamily="49" charset="0"/>
              </a:rPr>
              <a:t>PointCloud</a:t>
            </a:r>
            <a:r>
              <a:rPr lang="en-US" dirty="0" smtClean="0"/>
              <a:t> to store real 3D measurements from </a:t>
            </a:r>
            <a:r>
              <a:rPr lang="en-US" dirty="0" err="1" smtClean="0"/>
              <a:t>lidar</a:t>
            </a:r>
            <a:r>
              <a:rPr lang="en-US" dirty="0" smtClean="0"/>
              <a:t> sensors.</a:t>
            </a:r>
          </a:p>
          <a:p>
            <a:r>
              <a:rPr lang="en-US" dirty="0" smtClean="0"/>
              <a:t>Fill them with as much life as you have fun and time. Feel free to overload operators, provide functions for geometrical transformations, filtering points based on certain conditions …</a:t>
            </a:r>
          </a:p>
          <a:p>
            <a:r>
              <a:rPr lang="en-US" dirty="0" smtClean="0"/>
              <a:t>You may try to implement functions to read and write </a:t>
            </a:r>
            <a:r>
              <a:rPr lang="en-US" dirty="0" err="1" smtClean="0"/>
              <a:t>PointClouds</a:t>
            </a:r>
            <a:r>
              <a:rPr lang="en-US" dirty="0" smtClean="0"/>
              <a:t> from the provided </a:t>
            </a:r>
            <a:r>
              <a:rPr lang="en-US" dirty="0" err="1" smtClean="0"/>
              <a:t>pcd</a:t>
            </a:r>
            <a:r>
              <a:rPr lang="en-US" dirty="0" smtClean="0"/>
              <a:t> files – for simplicity, assume that they always come in this format.</a:t>
            </a:r>
          </a:p>
          <a:p>
            <a:r>
              <a:rPr lang="en-US" dirty="0" smtClean="0"/>
              <a:t>If you are super ambitious, you could read about </a:t>
            </a:r>
            <a:r>
              <a:rPr lang="en-US" dirty="0"/>
              <a:t>the format at </a:t>
            </a:r>
            <a:r>
              <a:rPr lang="en-US" dirty="0">
                <a:hlinkClick r:id="rId2"/>
              </a:rPr>
              <a:t>https://</a:t>
            </a:r>
            <a:r>
              <a:rPr lang="en-US" dirty="0" smtClean="0">
                <a:hlinkClick r:id="rId2"/>
              </a:rPr>
              <a:t>pointclouds.org/documentation/tutorials/pcd_file_format.html</a:t>
            </a:r>
            <a:r>
              <a:rPr lang="en-US" dirty="0" smtClean="0"/>
              <a:t> and try to make the class read in files with different fields or another viewpoint. Be warned though, that with our current state of the lecture, this will be really hard.</a:t>
            </a:r>
          </a:p>
          <a:p>
            <a:pPr marL="0" indent="0">
              <a:buNone/>
            </a:pPr>
            <a:endParaRPr lang="en-US" dirty="0"/>
          </a:p>
        </p:txBody>
      </p:sp>
    </p:spTree>
    <p:extLst>
      <p:ext uri="{BB962C8B-B14F-4D97-AF65-F5344CB8AC3E}">
        <p14:creationId xmlns:p14="http://schemas.microsoft.com/office/powerpoint/2010/main" val="3905385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91C738F-80AD-F782-0ECB-0F234C3DB151}"/>
              </a:ext>
            </a:extLst>
          </p:cNvPr>
          <p:cNvSpPr/>
          <p:nvPr/>
        </p:nvSpPr>
        <p:spPr>
          <a:xfrm>
            <a:off x="0" y="0"/>
            <a:ext cx="12192000" cy="610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0"/>
          </p:nvPr>
        </p:nvSpPr>
        <p:spPr/>
        <p:txBody>
          <a:bodyPr/>
          <a:lstStyle/>
          <a:p>
            <a:r>
              <a:rPr lang="en-US" noProof="0" dirty="0"/>
              <a:t>Workshop 1</a:t>
            </a:r>
          </a:p>
        </p:txBody>
      </p:sp>
      <p:sp>
        <p:nvSpPr>
          <p:cNvPr id="3" name="Textplatzhalter 2"/>
          <p:cNvSpPr>
            <a:spLocks noGrp="1"/>
          </p:cNvSpPr>
          <p:nvPr>
            <p:ph type="body" sz="quarter" idx="11"/>
          </p:nvPr>
        </p:nvSpPr>
        <p:spPr>
          <a:xfrm>
            <a:off x="337220" y="1968777"/>
            <a:ext cx="11523265" cy="1316208"/>
          </a:xfrm>
        </p:spPr>
        <p:txBody>
          <a:bodyPr/>
          <a:lstStyle/>
          <a:p>
            <a:endParaRPr lang="en-US" noProof="0" dirty="0">
              <a:solidFill>
                <a:schemeClr val="bg1"/>
              </a:solidFill>
            </a:endParaRPr>
          </a:p>
          <a:p>
            <a:r>
              <a:rPr lang="en-US" dirty="0" smtClean="0">
                <a:solidFill>
                  <a:schemeClr val="bg1"/>
                </a:solidFill>
              </a:rPr>
              <a:t>Modern C++ Concepts</a:t>
            </a:r>
            <a:endParaRPr lang="en-US" dirty="0">
              <a:solidFill>
                <a:schemeClr val="bg1"/>
              </a:solidFill>
            </a:endParaRPr>
          </a:p>
        </p:txBody>
      </p:sp>
      <p:sp>
        <p:nvSpPr>
          <p:cNvPr id="4" name="Textplatzhalter 3"/>
          <p:cNvSpPr>
            <a:spLocks noGrp="1"/>
          </p:cNvSpPr>
          <p:nvPr>
            <p:ph type="body" sz="quarter" idx="12"/>
          </p:nvPr>
        </p:nvSpPr>
        <p:spPr/>
        <p:txBody>
          <a:bodyPr/>
          <a:lstStyle/>
          <a:p>
            <a:r>
              <a:rPr lang="en-US" noProof="0" dirty="0">
                <a:solidFill>
                  <a:schemeClr val="bg1"/>
                </a:solidFill>
              </a:rPr>
              <a:t>Aachen, </a:t>
            </a:r>
            <a:r>
              <a:rPr lang="en-US" dirty="0" err="1">
                <a:solidFill>
                  <a:schemeClr val="bg1"/>
                </a:solidFill>
              </a:rPr>
              <a:t>S</a:t>
            </a:r>
            <a:r>
              <a:rPr lang="en-US" noProof="0" dirty="0" err="1" smtClean="0">
                <a:solidFill>
                  <a:schemeClr val="bg1"/>
                </a:solidFill>
              </a:rPr>
              <a:t>eptember</a:t>
            </a:r>
            <a:r>
              <a:rPr lang="en-US" noProof="0" dirty="0" smtClean="0">
                <a:solidFill>
                  <a:schemeClr val="bg1"/>
                </a:solidFill>
              </a:rPr>
              <a:t> 18, </a:t>
            </a:r>
            <a:r>
              <a:rPr lang="en-US" noProof="0" dirty="0">
                <a:solidFill>
                  <a:schemeClr val="bg1"/>
                </a:solidFill>
              </a:rPr>
              <a:t>2024</a:t>
            </a:r>
          </a:p>
        </p:txBody>
      </p:sp>
      <p:sp>
        <p:nvSpPr>
          <p:cNvPr id="5" name="Textplatzhalter 4"/>
          <p:cNvSpPr>
            <a:spLocks noGrp="1"/>
          </p:cNvSpPr>
          <p:nvPr>
            <p:ph type="body" sz="quarter" idx="13"/>
          </p:nvPr>
        </p:nvSpPr>
        <p:spPr/>
        <p:txBody>
          <a:bodyPr/>
          <a:lstStyle/>
          <a:p>
            <a:r>
              <a:rPr lang="en-US" dirty="0" smtClean="0">
                <a:solidFill>
                  <a:schemeClr val="bg1"/>
                </a:solidFill>
              </a:rPr>
              <a:t>Fabian Thomsen</a:t>
            </a:r>
            <a:r>
              <a:rPr lang="en-US" noProof="0" dirty="0" smtClean="0">
                <a:solidFill>
                  <a:schemeClr val="bg1"/>
                </a:solidFill>
              </a:rPr>
              <a:t>, </a:t>
            </a:r>
            <a:r>
              <a:rPr lang="en-US" noProof="0" dirty="0">
                <a:solidFill>
                  <a:schemeClr val="bg1"/>
                </a:solidFill>
              </a:rPr>
              <a:t>M.Sc.</a:t>
            </a:r>
          </a:p>
        </p:txBody>
      </p:sp>
      <p:sp>
        <p:nvSpPr>
          <p:cNvPr id="13" name="Rechteck: eine Ecke abgerundet 12">
            <a:extLst>
              <a:ext uri="{FF2B5EF4-FFF2-40B4-BE49-F238E27FC236}">
                <a16:creationId xmlns:a16="http://schemas.microsoft.com/office/drawing/2014/main" id="{101D909E-8E3F-C98F-94E6-F64745930231}"/>
              </a:ext>
            </a:extLst>
          </p:cNvPr>
          <p:cNvSpPr/>
          <p:nvPr/>
        </p:nvSpPr>
        <p:spPr>
          <a:xfrm rot="10800000">
            <a:off x="9809018" y="-1"/>
            <a:ext cx="2382982" cy="98241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Bild 2">
            <a:extLst>
              <a:ext uri="{FF2B5EF4-FFF2-40B4-BE49-F238E27FC236}">
                <a16:creationId xmlns:a16="http://schemas.microsoft.com/office/drawing/2014/main" id="{011C6986-AE02-7DC1-B918-BD8094EB2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grpSp>
        <p:nvGrpSpPr>
          <p:cNvPr id="15" name="Gruppieren 14">
            <a:extLst>
              <a:ext uri="{FF2B5EF4-FFF2-40B4-BE49-F238E27FC236}">
                <a16:creationId xmlns:a16="http://schemas.microsoft.com/office/drawing/2014/main" id="{E03D4999-200E-7379-8586-E16669FD77CE}"/>
              </a:ext>
            </a:extLst>
          </p:cNvPr>
          <p:cNvGrpSpPr/>
          <p:nvPr/>
        </p:nvGrpSpPr>
        <p:grpSpPr>
          <a:xfrm>
            <a:off x="8343362" y="1709809"/>
            <a:ext cx="1872208" cy="1648924"/>
            <a:chOff x="3503712" y="3670176"/>
            <a:chExt cx="1418456" cy="1249288"/>
          </a:xfrm>
          <a:solidFill>
            <a:schemeClr val="bg1"/>
          </a:solidFill>
        </p:grpSpPr>
        <p:pic>
          <p:nvPicPr>
            <p:cNvPr id="20" name="Grafik 19" descr="Fragezeichen mit einfarbiger Füllung">
              <a:extLst>
                <a:ext uri="{FF2B5EF4-FFF2-40B4-BE49-F238E27FC236}">
                  <a16:creationId xmlns:a16="http://schemas.microsoft.com/office/drawing/2014/main" id="{44C21FC4-D722-E114-AF99-8DF615F591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4007768" y="3670176"/>
              <a:ext cx="914400" cy="914400"/>
            </a:xfrm>
            <a:prstGeom prst="rect">
              <a:avLst/>
            </a:prstGeom>
          </p:spPr>
        </p:pic>
        <p:pic>
          <p:nvPicPr>
            <p:cNvPr id="21" name="Grafik 20" descr="Kundenbewertung mit einfarbiger Füllung">
              <a:extLst>
                <a:ext uri="{FF2B5EF4-FFF2-40B4-BE49-F238E27FC236}">
                  <a16:creationId xmlns:a16="http://schemas.microsoft.com/office/drawing/2014/main" id="{C152B806-9C21-681B-FF9C-0066173FDA3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3503712" y="4005064"/>
              <a:ext cx="914400" cy="914400"/>
            </a:xfrm>
            <a:prstGeom prst="rect">
              <a:avLst/>
            </a:prstGeom>
          </p:spPr>
        </p:pic>
      </p:grpSp>
      <p:grpSp>
        <p:nvGrpSpPr>
          <p:cNvPr id="16" name="Gruppieren 15">
            <a:extLst>
              <a:ext uri="{FF2B5EF4-FFF2-40B4-BE49-F238E27FC236}">
                <a16:creationId xmlns:a16="http://schemas.microsoft.com/office/drawing/2014/main" id="{0E42CE12-D66B-795B-0AFC-FDFD3AA9EA7C}"/>
              </a:ext>
            </a:extLst>
          </p:cNvPr>
          <p:cNvGrpSpPr/>
          <p:nvPr/>
        </p:nvGrpSpPr>
        <p:grpSpPr>
          <a:xfrm>
            <a:off x="7257697" y="3429000"/>
            <a:ext cx="3384376" cy="1604088"/>
            <a:chOff x="7187946" y="2888242"/>
            <a:chExt cx="3384376" cy="1604088"/>
          </a:xfrm>
        </p:grpSpPr>
        <p:sp>
          <p:nvSpPr>
            <p:cNvPr id="17" name="Textfeld 16">
              <a:extLst>
                <a:ext uri="{FF2B5EF4-FFF2-40B4-BE49-F238E27FC236}">
                  <a16:creationId xmlns:a16="http://schemas.microsoft.com/office/drawing/2014/main" id="{D17977A6-A95D-07D3-6D45-74C372542785}"/>
                </a:ext>
              </a:extLst>
            </p:cNvPr>
            <p:cNvSpPr txBox="1"/>
            <p:nvPr/>
          </p:nvSpPr>
          <p:spPr>
            <a:xfrm>
              <a:off x="7187946" y="2888242"/>
              <a:ext cx="3384376" cy="646331"/>
            </a:xfrm>
            <a:prstGeom prst="rect">
              <a:avLst/>
            </a:prstGeom>
            <a:noFill/>
          </p:spPr>
          <p:txBody>
            <a:bodyPr wrap="square" rtlCol="0">
              <a:spAutoFit/>
            </a:bodyPr>
            <a:lstStyle/>
            <a:p>
              <a:pPr marL="0" indent="0" algn="ctr">
                <a:buNone/>
              </a:pPr>
              <a:r>
                <a:rPr lang="en-US" sz="3600" b="1" dirty="0">
                  <a:solidFill>
                    <a:schemeClr val="bg1"/>
                  </a:solidFill>
                </a:rPr>
                <a:t>Q &amp; A</a:t>
              </a:r>
            </a:p>
          </p:txBody>
        </p:sp>
        <p:sp>
          <p:nvSpPr>
            <p:cNvPr id="18" name="Textfeld 17">
              <a:extLst>
                <a:ext uri="{FF2B5EF4-FFF2-40B4-BE49-F238E27FC236}">
                  <a16:creationId xmlns:a16="http://schemas.microsoft.com/office/drawing/2014/main" id="{5A9B2077-9712-477B-CB75-24BD06DF8759}"/>
                </a:ext>
              </a:extLst>
            </p:cNvPr>
            <p:cNvSpPr txBox="1"/>
            <p:nvPr/>
          </p:nvSpPr>
          <p:spPr>
            <a:xfrm>
              <a:off x="7187946" y="3845999"/>
              <a:ext cx="3384376" cy="646331"/>
            </a:xfrm>
            <a:prstGeom prst="rect">
              <a:avLst/>
            </a:prstGeom>
            <a:noFill/>
          </p:spPr>
          <p:txBody>
            <a:bodyPr wrap="square" rtlCol="0">
              <a:spAutoFit/>
            </a:bodyPr>
            <a:lstStyle/>
            <a:p>
              <a:pPr marL="0" indent="0" algn="ctr">
                <a:buNone/>
              </a:pPr>
              <a:r>
                <a:rPr lang="en-US" sz="3600" b="1" dirty="0">
                  <a:solidFill>
                    <a:schemeClr val="bg1"/>
                  </a:solidFill>
                </a:rPr>
                <a:t>Feedback</a:t>
              </a:r>
            </a:p>
          </p:txBody>
        </p:sp>
        <p:cxnSp>
          <p:nvCxnSpPr>
            <p:cNvPr id="19" name="Gerader Verbinder 18">
              <a:extLst>
                <a:ext uri="{FF2B5EF4-FFF2-40B4-BE49-F238E27FC236}">
                  <a16:creationId xmlns:a16="http://schemas.microsoft.com/office/drawing/2014/main" id="{90B66C3F-3069-C900-F463-265EDBB96975}"/>
                </a:ext>
              </a:extLst>
            </p:cNvPr>
            <p:cNvCxnSpPr>
              <a:cxnSpLocks/>
            </p:cNvCxnSpPr>
            <p:nvPr/>
          </p:nvCxnSpPr>
          <p:spPr>
            <a:xfrm>
              <a:off x="7548775" y="3690286"/>
              <a:ext cx="26627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2572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Templates</a:t>
            </a:r>
          </a:p>
        </p:txBody>
      </p:sp>
      <p:sp>
        <p:nvSpPr>
          <p:cNvPr id="4" name="Foliennummernplatzhalter 3"/>
          <p:cNvSpPr>
            <a:spLocks noGrp="1"/>
          </p:cNvSpPr>
          <p:nvPr>
            <p:ph type="sldNum" sz="quarter" idx="4"/>
          </p:nvPr>
        </p:nvSpPr>
        <p:spPr/>
        <p:txBody>
          <a:bodyPr/>
          <a:lstStyle/>
          <a:p>
            <a:fld id="{F58435E4-A45A-4423-96D3-4E945C512564}" type="slidenum">
              <a:rPr lang="en-US" smtClean="0"/>
              <a:pPr/>
              <a:t>16</a:t>
            </a:fld>
            <a:endParaRPr lang="en-US" dirty="0"/>
          </a:p>
        </p:txBody>
      </p:sp>
      <p:grpSp>
        <p:nvGrpSpPr>
          <p:cNvPr id="25" name="Gruppieren 24"/>
          <p:cNvGrpSpPr/>
          <p:nvPr/>
        </p:nvGrpSpPr>
        <p:grpSpPr>
          <a:xfrm>
            <a:off x="1487488" y="983651"/>
            <a:ext cx="4752528" cy="864096"/>
            <a:chOff x="911424" y="983651"/>
            <a:chExt cx="4752528" cy="864096"/>
          </a:xfrm>
        </p:grpSpPr>
        <p:sp>
          <p:nvSpPr>
            <p:cNvPr id="19" name="Abgerundetes Rechteck 18"/>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Caution!</a:t>
              </a:r>
            </a:p>
          </p:txBody>
        </p:sp>
        <p:pic>
          <p:nvPicPr>
            <p:cNvPr id="5" name="Grafik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6" name="Gruppieren 25"/>
          <p:cNvGrpSpPr/>
          <p:nvPr/>
        </p:nvGrpSpPr>
        <p:grpSpPr>
          <a:xfrm>
            <a:off x="1487488" y="2004718"/>
            <a:ext cx="4752528" cy="864096"/>
            <a:chOff x="911424" y="2004718"/>
            <a:chExt cx="4752528" cy="864096"/>
          </a:xfrm>
        </p:grpSpPr>
        <p:sp>
          <p:nvSpPr>
            <p:cNvPr id="21" name="Abgerundetes Rechteck 20"/>
            <p:cNvSpPr/>
            <p:nvPr/>
          </p:nvSpPr>
          <p:spPr>
            <a:xfrm>
              <a:off x="911424" y="2004718"/>
              <a:ext cx="475252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Will later be part of the lecture</a:t>
              </a:r>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27" name="Gruppieren 26"/>
          <p:cNvGrpSpPr/>
          <p:nvPr/>
        </p:nvGrpSpPr>
        <p:grpSpPr>
          <a:xfrm>
            <a:off x="1487488" y="3050051"/>
            <a:ext cx="4752528" cy="864096"/>
            <a:chOff x="911424" y="3050051"/>
            <a:chExt cx="4752528" cy="864096"/>
          </a:xfrm>
        </p:grpSpPr>
        <p:sp>
          <p:nvSpPr>
            <p:cNvPr id="20" name="Abgerundetes Rechteck 19"/>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Note: … </a:t>
              </a:r>
            </a:p>
          </p:txBody>
        </p:sp>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8" name="Gruppieren 27"/>
          <p:cNvGrpSpPr/>
          <p:nvPr/>
        </p:nvGrpSpPr>
        <p:grpSpPr>
          <a:xfrm>
            <a:off x="1487488" y="4095386"/>
            <a:ext cx="4752528" cy="864096"/>
            <a:chOff x="911424" y="4095386"/>
            <a:chExt cx="4752528" cy="864096"/>
          </a:xfrm>
        </p:grpSpPr>
        <p:sp>
          <p:nvSpPr>
            <p:cNvPr id="22" name="Abgerundetes Rechteck 21"/>
            <p:cNvSpPr/>
            <p:nvPr/>
          </p:nvSpPr>
          <p:spPr>
            <a:xfrm>
              <a:off x="911424" y="4095386"/>
              <a:ext cx="475252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Good practice</a:t>
              </a:r>
            </a:p>
          </p:txBody>
        </p:sp>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23" name="Abgerundetes Rechteck 22"/>
          <p:cNvSpPr/>
          <p:nvPr/>
        </p:nvSpPr>
        <p:spPr>
          <a:xfrm>
            <a:off x="1487488"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Bad practice</a:t>
            </a:r>
          </a:p>
        </p:txBody>
      </p:sp>
      <p:pic>
        <p:nvPicPr>
          <p:cNvPr id="18" name="Grafik 17"/>
          <p:cNvPicPr>
            <a:picLocks noChangeAspect="1"/>
          </p:cNvPicPr>
          <p:nvPr/>
        </p:nvPicPr>
        <p:blipFill>
          <a:blip r:embed="rId7"/>
          <a:stretch>
            <a:fillRect/>
          </a:stretch>
        </p:blipFill>
        <p:spPr>
          <a:xfrm>
            <a:off x="1703512" y="5301208"/>
            <a:ext cx="543123" cy="543123"/>
          </a:xfrm>
          <a:prstGeom prst="rect">
            <a:avLst/>
          </a:prstGeom>
        </p:spPr>
      </p:pic>
      <p:grpSp>
        <p:nvGrpSpPr>
          <p:cNvPr id="9" name="Gruppieren 8"/>
          <p:cNvGrpSpPr/>
          <p:nvPr/>
        </p:nvGrpSpPr>
        <p:grpSpPr>
          <a:xfrm>
            <a:off x="6311106" y="991767"/>
            <a:ext cx="5545138" cy="646331"/>
            <a:chOff x="6311106" y="991767"/>
            <a:chExt cx="5545138" cy="646331"/>
          </a:xfrm>
        </p:grpSpPr>
        <p:sp>
          <p:nvSpPr>
            <p:cNvPr id="3" name="Textfeld 2"/>
            <p:cNvSpPr txBox="1"/>
            <p:nvPr/>
          </p:nvSpPr>
          <p:spPr>
            <a:xfrm>
              <a:off x="6311106" y="991767"/>
              <a:ext cx="55451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Code block</a:t>
              </a:r>
            </a:p>
            <a:p>
              <a:r>
                <a:rPr lang="en-US" dirty="0">
                  <a:latin typeface="Courier New" panose="02070309020205020404" pitchFamily="49" charset="0"/>
                  <a:cs typeface="Courier New" panose="02070309020205020404" pitchFamily="49" charset="0"/>
                </a:rPr>
                <a:t>With at least 2 lines</a:t>
              </a:r>
            </a:p>
          </p:txBody>
        </p:sp>
        <p:pic>
          <p:nvPicPr>
            <p:cNvPr id="33" name="Grafik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36" name="Gruppieren 35"/>
          <p:cNvGrpSpPr/>
          <p:nvPr/>
        </p:nvGrpSpPr>
        <p:grpSpPr>
          <a:xfrm>
            <a:off x="6338057" y="2150622"/>
            <a:ext cx="5545138" cy="717517"/>
            <a:chOff x="6338057" y="2150622"/>
            <a:chExt cx="5545138" cy="717517"/>
          </a:xfrm>
        </p:grpSpPr>
        <p:grpSp>
          <p:nvGrpSpPr>
            <p:cNvPr id="32" name="Gruppieren 31"/>
            <p:cNvGrpSpPr/>
            <p:nvPr/>
          </p:nvGrpSpPr>
          <p:grpSpPr>
            <a:xfrm>
              <a:off x="6338057" y="2150622"/>
              <a:ext cx="5545138" cy="717517"/>
              <a:chOff x="6338057" y="2150622"/>
              <a:chExt cx="5545138" cy="717517"/>
            </a:xfrm>
          </p:grpSpPr>
          <p:sp>
            <p:nvSpPr>
              <p:cNvPr id="30" name="Rechteck 29"/>
              <p:cNvSpPr/>
              <p:nvPr/>
            </p:nvSpPr>
            <p:spPr>
              <a:xfrm>
                <a:off x="6338057" y="2363216"/>
                <a:ext cx="5545138" cy="5049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spAutoFit/>
              </a:bodyPr>
              <a:lstStyle/>
              <a:p>
                <a:r>
                  <a:rPr lang="en-US" dirty="0">
                    <a:solidFill>
                      <a:schemeClr val="tx1"/>
                    </a:solidFill>
                    <a:latin typeface="Courier New" panose="02070309020205020404" pitchFamily="49" charset="0"/>
                    <a:cs typeface="Courier New" panose="02070309020205020404" pitchFamily="49" charset="0"/>
                  </a:rPr>
                  <a:t>Code block with filename</a:t>
                </a:r>
              </a:p>
            </p:txBody>
          </p:sp>
          <p:sp>
            <p:nvSpPr>
              <p:cNvPr id="31" name="Rechteck 30"/>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34" name="Grafik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41" name="Gruppieren 40"/>
          <p:cNvGrpSpPr/>
          <p:nvPr/>
        </p:nvGrpSpPr>
        <p:grpSpPr>
          <a:xfrm>
            <a:off x="6311106" y="3249614"/>
            <a:ext cx="5545138" cy="840097"/>
            <a:chOff x="6311900" y="983650"/>
            <a:chExt cx="5545138" cy="840097"/>
          </a:xfrm>
        </p:grpSpPr>
        <p:sp>
          <p:nvSpPr>
            <p:cNvPr id="42" name="Rechteck 41"/>
            <p:cNvSpPr/>
            <p:nvPr/>
          </p:nvSpPr>
          <p:spPr>
            <a:xfrm>
              <a:off x="6311900" y="983650"/>
              <a:ext cx="5545138" cy="84009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not adjusting size</a:t>
              </a:r>
            </a:p>
          </p:txBody>
        </p:sp>
        <p:pic>
          <p:nvPicPr>
            <p:cNvPr id="43" name="Grafik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44" name="Gruppieren 43"/>
          <p:cNvGrpSpPr/>
          <p:nvPr/>
        </p:nvGrpSpPr>
        <p:grpSpPr>
          <a:xfrm>
            <a:off x="6311106" y="4298854"/>
            <a:ext cx="5545138" cy="1545477"/>
            <a:chOff x="6338057" y="2150622"/>
            <a:chExt cx="5545138" cy="1545477"/>
          </a:xfrm>
        </p:grpSpPr>
        <p:grpSp>
          <p:nvGrpSpPr>
            <p:cNvPr id="45" name="Gruppieren 44"/>
            <p:cNvGrpSpPr/>
            <p:nvPr/>
          </p:nvGrpSpPr>
          <p:grpSpPr>
            <a:xfrm>
              <a:off x="6338057" y="2150622"/>
              <a:ext cx="5545138" cy="1545477"/>
              <a:chOff x="6338057" y="2150622"/>
              <a:chExt cx="5545138" cy="1545477"/>
            </a:xfrm>
          </p:grpSpPr>
          <p:sp>
            <p:nvSpPr>
              <p:cNvPr id="47" name="Rechteck 46"/>
              <p:cNvSpPr/>
              <p:nvPr/>
            </p:nvSpPr>
            <p:spPr>
              <a:xfrm>
                <a:off x="6338057" y="2363216"/>
                <a:ext cx="5545138" cy="133288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with filename not size adj.</a:t>
                </a:r>
              </a:p>
            </p:txBody>
          </p:sp>
          <p:sp>
            <p:nvSpPr>
              <p:cNvPr id="48" name="Rechteck 47"/>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46" name="Grafik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4" name="Gruppieren 13"/>
          <p:cNvGrpSpPr/>
          <p:nvPr/>
        </p:nvGrpSpPr>
        <p:grpSpPr>
          <a:xfrm>
            <a:off x="1478743" y="6201247"/>
            <a:ext cx="4752528" cy="864096"/>
            <a:chOff x="902679" y="6201247"/>
            <a:chExt cx="4752528" cy="864096"/>
          </a:xfrm>
        </p:grpSpPr>
        <p:sp>
          <p:nvSpPr>
            <p:cNvPr id="38" name="Abgerundetes Rechteck 37"/>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Task</a:t>
              </a:r>
            </a:p>
          </p:txBody>
        </p:sp>
        <p:sp>
          <p:nvSpPr>
            <p:cNvPr id="11" name="Ellipse 10"/>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5" name="Gruppieren 14"/>
          <p:cNvGrpSpPr/>
          <p:nvPr/>
        </p:nvGrpSpPr>
        <p:grpSpPr>
          <a:xfrm>
            <a:off x="119336" y="1119958"/>
            <a:ext cx="1377941" cy="708679"/>
            <a:chOff x="-1377941" y="1119958"/>
            <a:chExt cx="1377941" cy="708679"/>
          </a:xfrm>
        </p:grpSpPr>
        <p:sp>
          <p:nvSpPr>
            <p:cNvPr id="12" name="Textfeld 11"/>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11</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49" name="Gruppieren 48"/>
          <p:cNvGrpSpPr/>
          <p:nvPr/>
        </p:nvGrpSpPr>
        <p:grpSpPr>
          <a:xfrm>
            <a:off x="119336" y="2075723"/>
            <a:ext cx="1377941" cy="708679"/>
            <a:chOff x="-1377941" y="1119958"/>
            <a:chExt cx="1377941" cy="708679"/>
          </a:xfrm>
        </p:grpSpPr>
        <p:sp>
          <p:nvSpPr>
            <p:cNvPr id="50" name="Textfeld 49"/>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14</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1" name="Grafik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52" name="Gruppieren 51"/>
          <p:cNvGrpSpPr/>
          <p:nvPr/>
        </p:nvGrpSpPr>
        <p:grpSpPr>
          <a:xfrm>
            <a:off x="119336" y="3050051"/>
            <a:ext cx="1377941" cy="708679"/>
            <a:chOff x="-1377941" y="1119958"/>
            <a:chExt cx="1377941" cy="708679"/>
          </a:xfrm>
        </p:grpSpPr>
        <p:sp>
          <p:nvSpPr>
            <p:cNvPr id="53" name="Textfeld 52"/>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17</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4" name="Grafik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353198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smtClean="0"/>
              <a:t>Course agenda</a:t>
            </a:r>
            <a:endParaRPr lang="en-US" noProof="0" dirty="0"/>
          </a:p>
        </p:txBody>
      </p:sp>
      <p:graphicFrame>
        <p:nvGraphicFramePr>
          <p:cNvPr id="7" name="Tabellenplatzhalter 3"/>
          <p:cNvGraphicFramePr>
            <a:graphicFrameLocks/>
          </p:cNvGraphicFramePr>
          <p:nvPr>
            <p:extLst>
              <p:ext uri="{D42A27DB-BD31-4B8C-83A1-F6EECF244321}">
                <p14:modId xmlns:p14="http://schemas.microsoft.com/office/powerpoint/2010/main" val="508673864"/>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en-GB" sz="160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2</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Modern C++ </a:t>
                      </a:r>
                      <a:r>
                        <a:rPr lang="de-DE" sz="1600" b="1" i="0" dirty="0" err="1">
                          <a:solidFill>
                            <a:srgbClr val="000000"/>
                          </a:solidFill>
                          <a:effectLst/>
                          <a:latin typeface="Arial-BoldMT"/>
                        </a:rPr>
                        <a:t>Concepts</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a:t>
                      </a:r>
                      <a:r>
                        <a:rPr lang="de-DE" sz="1600" b="0" i="0" dirty="0" smtClean="0">
                          <a:solidFill>
                            <a:srgbClr val="000000"/>
                          </a:solidFill>
                          <a:effectLst/>
                          <a:latin typeface="ArialMT"/>
                        </a:rPr>
                        <a:t>5, </a:t>
                      </a:r>
                      <a:r>
                        <a:rPr lang="de-DE" sz="1600" b="0" i="0" dirty="0">
                          <a:solidFill>
                            <a:srgbClr val="000000"/>
                          </a:solidFill>
                          <a:effectLst/>
                          <a:latin typeface="ArialMT"/>
                        </a:rPr>
                        <a:t>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7 (</a:t>
                      </a:r>
                      <a:r>
                        <a:rPr lang="de-DE" sz="1600" b="0" i="0" dirty="0" err="1" smtClean="0">
                          <a:solidFill>
                            <a:srgbClr val="000000"/>
                          </a:solidFill>
                          <a:effectLst/>
                          <a:latin typeface="ArialMT"/>
                        </a:rPr>
                        <a:t>today</a:t>
                      </a:r>
                      <a:r>
                        <a:rPr lang="de-DE" sz="1600" b="0" i="0" dirty="0" smtClean="0">
                          <a:solidFill>
                            <a:srgbClr val="000000"/>
                          </a:solidFill>
                          <a:effectLst/>
                          <a:latin typeface="ArialMT"/>
                        </a:rPr>
                        <a:t>)</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dirty="0" smtClean="0"/>
                        <a:t>Workshop 10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2911641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a:t>Agenda for Workshop 7</a:t>
            </a:r>
          </a:p>
        </p:txBody>
      </p:sp>
      <p:graphicFrame>
        <p:nvGraphicFramePr>
          <p:cNvPr id="4" name="Tabellenplatzhalter 3"/>
          <p:cNvGraphicFramePr>
            <a:graphicFrameLocks noGrp="1"/>
          </p:cNvGraphicFramePr>
          <p:nvPr>
            <p:ph type="tbl" sz="quarter" idx="10"/>
            <p:extLst>
              <p:ext uri="{D42A27DB-BD31-4B8C-83A1-F6EECF244321}">
                <p14:modId xmlns:p14="http://schemas.microsoft.com/office/powerpoint/2010/main" val="2197270794"/>
              </p:ext>
            </p:extLst>
          </p:nvPr>
        </p:nvGraphicFramePr>
        <p:xfrm>
          <a:off x="334962" y="981075"/>
          <a:ext cx="11522075" cy="4968548"/>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382196">
                <a:tc>
                  <a:txBody>
                    <a:bodyPr/>
                    <a:lstStyle/>
                    <a:p>
                      <a:pPr algn="ctr"/>
                      <a:r>
                        <a:rPr lang="en-GB" sz="1600" dirty="0">
                          <a:solidFill>
                            <a:schemeClr val="bg1"/>
                          </a:solidFill>
                          <a:latin typeface="Arial" panose="020B0604020202020204" pitchFamily="34" charset="0"/>
                          <a:cs typeface="Arial" panose="020B0604020202020204"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What is Modern C++?</a:t>
                      </a:r>
                      <a:endParaRPr kumimoji="0" lang="en-US" sz="16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Templates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STL &amp; Lambda expressions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Smart pointers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5</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Threading</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4312451"/>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6</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Understanding 3</a:t>
                      </a:r>
                      <a:r>
                        <a:rPr kumimoji="0" lang="en-US" sz="16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rPr>
                        <a:t>rd</a:t>
                      </a: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-party Code</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6265852"/>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7</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Challenges compared to MBD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8240814"/>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8</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CPP Core Guidelines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0210120"/>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9</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Rvalues</a:t>
                      </a: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and Move semantics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72610277"/>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201160"/>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Wrap-Up</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2751637"/>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sz="1600" b="0" i="1" dirty="0">
                          <a:solidFill>
                            <a:srgbClr val="000000"/>
                          </a:solidFill>
                          <a:effectLst/>
                          <a:latin typeface="Arial-ItalicMT"/>
                        </a:rPr>
                        <a:t>Breaks &amp; Lunch Break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600" b="0" i="1" dirty="0">
                          <a:solidFill>
                            <a:srgbClr val="000000"/>
                          </a:solidFill>
                          <a:effectLst/>
                          <a:latin typeface="Arial-ItalicMT"/>
                        </a:rPr>
                        <a:t>on </a:t>
                      </a:r>
                      <a:r>
                        <a:rPr lang="de-DE" sz="1600" b="0" i="1" dirty="0" err="1">
                          <a:solidFill>
                            <a:srgbClr val="000000"/>
                          </a:solidFill>
                          <a:effectLst/>
                          <a:latin typeface="Arial-ItalicMT"/>
                        </a:rPr>
                        <a:t>demand</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4023301"/>
                  </a:ext>
                </a:extLst>
              </a:tr>
            </a:tbl>
          </a:graphicData>
        </a:graphic>
      </p:graphicFrame>
    </p:spTree>
    <p:extLst>
      <p:ext uri="{BB962C8B-B14F-4D97-AF65-F5344CB8AC3E}">
        <p14:creationId xmlns:p14="http://schemas.microsoft.com/office/powerpoint/2010/main" val="2934251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noProof="0" dirty="0"/>
              <a:t>Workshop </a:t>
            </a:r>
            <a:r>
              <a:rPr lang="en-US" dirty="0"/>
              <a:t>7</a:t>
            </a:r>
            <a:endParaRPr lang="en-US" noProof="0" dirty="0"/>
          </a:p>
        </p:txBody>
      </p:sp>
      <p:sp>
        <p:nvSpPr>
          <p:cNvPr id="3" name="Textplatzhalter 2"/>
          <p:cNvSpPr>
            <a:spLocks noGrp="1"/>
          </p:cNvSpPr>
          <p:nvPr>
            <p:ph type="body" sz="quarter" idx="11"/>
          </p:nvPr>
        </p:nvSpPr>
        <p:spPr/>
        <p:txBody>
          <a:bodyPr/>
          <a:lstStyle/>
          <a:p>
            <a:r>
              <a:rPr lang="en-US" noProof="0" dirty="0" smtClean="0"/>
              <a:t>Embedded Software</a:t>
            </a:r>
            <a:endParaRPr lang="en-US" noProof="0" dirty="0"/>
          </a:p>
        </p:txBody>
      </p:sp>
      <p:sp>
        <p:nvSpPr>
          <p:cNvPr id="4" name="Textplatzhalter 3"/>
          <p:cNvSpPr>
            <a:spLocks noGrp="1"/>
          </p:cNvSpPr>
          <p:nvPr>
            <p:ph type="body" sz="quarter" idx="12"/>
          </p:nvPr>
        </p:nvSpPr>
        <p:spPr/>
        <p:txBody>
          <a:bodyPr/>
          <a:lstStyle/>
          <a:p>
            <a:r>
              <a:rPr lang="en-US" noProof="0" dirty="0"/>
              <a:t>Aachen, </a:t>
            </a:r>
            <a:r>
              <a:rPr lang="en-US" noProof="0" dirty="0" smtClean="0"/>
              <a:t>September </a:t>
            </a:r>
            <a:r>
              <a:rPr lang="en-US" dirty="0" smtClean="0"/>
              <a:t>18</a:t>
            </a:r>
            <a:r>
              <a:rPr lang="en-US" noProof="0" dirty="0" smtClean="0"/>
              <a:t>, </a:t>
            </a:r>
            <a:r>
              <a:rPr lang="en-US" noProof="0" dirty="0"/>
              <a:t>2024</a:t>
            </a:r>
          </a:p>
        </p:txBody>
      </p:sp>
      <p:sp>
        <p:nvSpPr>
          <p:cNvPr id="5" name="Textplatzhalter 4"/>
          <p:cNvSpPr>
            <a:spLocks noGrp="1"/>
          </p:cNvSpPr>
          <p:nvPr>
            <p:ph type="body" sz="quarter" idx="13"/>
          </p:nvPr>
        </p:nvSpPr>
        <p:spPr/>
        <p:txBody>
          <a:bodyPr/>
          <a:lstStyle/>
          <a:p>
            <a:r>
              <a:rPr lang="en-US" noProof="0" dirty="0"/>
              <a:t>Fabian Thomsen, M.Sc.</a:t>
            </a:r>
          </a:p>
        </p:txBody>
      </p:sp>
    </p:spTree>
    <p:extLst>
      <p:ext uri="{BB962C8B-B14F-4D97-AF65-F5344CB8AC3E}">
        <p14:creationId xmlns:p14="http://schemas.microsoft.com/office/powerpoint/2010/main" val="4041063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en-US" noProof="0" dirty="0"/>
          </a:p>
          <a:p>
            <a:r>
              <a:rPr lang="en-US" noProof="0" dirty="0"/>
              <a:t>Learning Objectives</a:t>
            </a:r>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Arial" panose="020B0604020202020204" pitchFamily="34" charset="0"/>
              <a:buChar char="□"/>
            </a:pPr>
            <a:r>
              <a:rPr lang="en-US" dirty="0" smtClean="0"/>
              <a:t>Be able to apply modern C++ concepts to many problems</a:t>
            </a:r>
          </a:p>
          <a:p>
            <a:pPr>
              <a:buFont typeface="Arial" panose="020B0604020202020204" pitchFamily="34" charset="0"/>
              <a:buChar char="□"/>
            </a:pPr>
            <a:endParaRPr lang="en-US" noProof="0" dirty="0"/>
          </a:p>
          <a:p>
            <a:pPr>
              <a:buFont typeface="Arial" panose="020B0604020202020204" pitchFamily="34" charset="0"/>
              <a:buChar char="□"/>
            </a:pPr>
            <a:r>
              <a:rPr lang="en-US" noProof="0" dirty="0" smtClean="0"/>
              <a:t>Know how to write efficient code (not to be confused with “how to write code efficiently”)</a:t>
            </a:r>
          </a:p>
          <a:p>
            <a:pPr>
              <a:buFont typeface="Arial" panose="020B0604020202020204" pitchFamily="34" charset="0"/>
              <a:buChar char="□"/>
            </a:pPr>
            <a:endParaRPr lang="en-US" dirty="0"/>
          </a:p>
          <a:p>
            <a:pPr>
              <a:buFont typeface="Arial" panose="020B0604020202020204" pitchFamily="34" charset="0"/>
              <a:buChar char="□"/>
            </a:pPr>
            <a:r>
              <a:rPr lang="en-US" noProof="0" dirty="0" smtClean="0"/>
              <a:t>Be aware of common pitfalls when using C++</a:t>
            </a:r>
          </a:p>
          <a:p>
            <a:pPr>
              <a:buFont typeface="Arial" panose="020B0604020202020204" pitchFamily="34" charset="0"/>
              <a:buChar char="□"/>
            </a:pPr>
            <a:endParaRPr lang="en-US" dirty="0"/>
          </a:p>
          <a:p>
            <a:pPr>
              <a:buFont typeface="Arial" panose="020B0604020202020204" pitchFamily="34" charset="0"/>
              <a:buChar char="□"/>
            </a:pPr>
            <a:r>
              <a:rPr lang="en-US" dirty="0" smtClean="0"/>
              <a:t>Have become quite a nerd concerning recent C++ functionalities</a:t>
            </a:r>
            <a:endParaRPr lang="en-US" noProof="0" dirty="0"/>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5</a:t>
            </a:fld>
            <a:endParaRPr lang="en-US" dirty="0"/>
          </a:p>
        </p:txBody>
      </p:sp>
    </p:spTree>
    <p:extLst>
      <p:ext uri="{BB962C8B-B14F-4D97-AF65-F5344CB8AC3E}">
        <p14:creationId xmlns:p14="http://schemas.microsoft.com/office/powerpoint/2010/main" val="1627841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1"/>
          </p:nvPr>
        </p:nvSpPr>
        <p:spPr/>
        <p:txBody>
          <a:bodyPr/>
          <a:lstStyle/>
          <a:p>
            <a:endParaRPr lang="en-US"/>
          </a:p>
        </p:txBody>
      </p:sp>
      <p:sp>
        <p:nvSpPr>
          <p:cNvPr id="3" name="Textplatzhalt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43856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dirty="0"/>
          </a:p>
        </p:txBody>
      </p:sp>
      <p:sp>
        <p:nvSpPr>
          <p:cNvPr id="3" name="Textplatzhalter 2"/>
          <p:cNvSpPr>
            <a:spLocks noGrp="1"/>
          </p:cNvSpPr>
          <p:nvPr>
            <p:ph type="body" sz="quarter" idx="10"/>
          </p:nvPr>
        </p:nvSpPr>
        <p:spPr/>
        <p:txBody>
          <a:bodyPr/>
          <a:lstStyle/>
          <a:p>
            <a:r>
              <a:rPr lang="de-DE" dirty="0" smtClean="0"/>
              <a:t>Embedded Systems </a:t>
            </a:r>
            <a:r>
              <a:rPr lang="de-DE" dirty="0" err="1" smtClean="0"/>
              <a:t>are</a:t>
            </a:r>
            <a:r>
              <a:rPr lang="de-DE" dirty="0" smtClean="0"/>
              <a:t> </a:t>
            </a:r>
            <a:r>
              <a:rPr lang="de-DE" dirty="0" err="1" smtClean="0"/>
              <a:t>computer</a:t>
            </a:r>
            <a:r>
              <a:rPr lang="de-DE" dirty="0" smtClean="0"/>
              <a:t> </a:t>
            </a:r>
            <a:r>
              <a:rPr lang="de-DE" dirty="0" err="1" smtClean="0"/>
              <a:t>systems</a:t>
            </a:r>
            <a:r>
              <a:rPr lang="de-DE" dirty="0" smtClean="0"/>
              <a:t> </a:t>
            </a:r>
            <a:r>
              <a:rPr lang="de-DE" dirty="0" err="1" smtClean="0"/>
              <a:t>with</a:t>
            </a:r>
            <a:r>
              <a:rPr lang="de-DE" dirty="0" smtClean="0"/>
              <a:t> </a:t>
            </a:r>
            <a:r>
              <a:rPr lang="de-DE" dirty="0" err="1" smtClean="0"/>
              <a:t>cpu</a:t>
            </a:r>
            <a:r>
              <a:rPr lang="de-DE" dirty="0" smtClean="0"/>
              <a:t>, </a:t>
            </a:r>
            <a:r>
              <a:rPr lang="de-DE" dirty="0" err="1" smtClean="0"/>
              <a:t>memory</a:t>
            </a:r>
            <a:r>
              <a:rPr lang="de-DE" dirty="0" smtClean="0"/>
              <a:t>, </a:t>
            </a:r>
            <a:r>
              <a:rPr lang="de-DE" dirty="0" err="1" smtClean="0"/>
              <a:t>io</a:t>
            </a:r>
            <a:r>
              <a:rPr lang="de-DE" dirty="0" smtClean="0"/>
              <a:t> </a:t>
            </a:r>
            <a:r>
              <a:rPr lang="de-DE" dirty="0" err="1" smtClean="0"/>
              <a:t>that</a:t>
            </a:r>
            <a:r>
              <a:rPr lang="de-DE" dirty="0" smtClean="0"/>
              <a:t> </a:t>
            </a:r>
            <a:r>
              <a:rPr lang="de-DE" dirty="0" err="1" smtClean="0"/>
              <a:t>are</a:t>
            </a:r>
            <a:r>
              <a:rPr lang="de-DE" dirty="0" smtClean="0"/>
              <a:t> </a:t>
            </a:r>
            <a:r>
              <a:rPr lang="de-DE" dirty="0" err="1" smtClean="0"/>
              <a:t>integrated</a:t>
            </a:r>
            <a:r>
              <a:rPr lang="de-DE" dirty="0" smtClean="0"/>
              <a:t> </a:t>
            </a:r>
            <a:r>
              <a:rPr lang="de-DE" dirty="0" err="1" smtClean="0"/>
              <a:t>into</a:t>
            </a:r>
            <a:r>
              <a:rPr lang="de-DE" dirty="0" smtClean="0"/>
              <a:t> a </a:t>
            </a:r>
            <a:r>
              <a:rPr lang="de-DE" dirty="0" err="1" smtClean="0"/>
              <a:t>technical</a:t>
            </a:r>
            <a:r>
              <a:rPr lang="de-DE" dirty="0" smtClean="0"/>
              <a:t> </a:t>
            </a:r>
            <a:r>
              <a:rPr lang="de-DE" dirty="0" err="1" smtClean="0"/>
              <a:t>system</a:t>
            </a:r>
            <a:r>
              <a:rPr lang="de-DE" dirty="0" smtClean="0"/>
              <a:t> </a:t>
            </a:r>
            <a:r>
              <a:rPr lang="de-DE" dirty="0" err="1" smtClean="0"/>
              <a:t>to</a:t>
            </a:r>
            <a:r>
              <a:rPr lang="de-DE" dirty="0" smtClean="0"/>
              <a:t> </a:t>
            </a:r>
            <a:r>
              <a:rPr lang="de-DE" dirty="0" err="1" smtClean="0"/>
              <a:t>fullfill</a:t>
            </a:r>
            <a:r>
              <a:rPr lang="de-DE" dirty="0" smtClean="0"/>
              <a:t> </a:t>
            </a:r>
            <a:r>
              <a:rPr lang="de-DE" dirty="0" err="1" smtClean="0"/>
              <a:t>specific</a:t>
            </a:r>
            <a:r>
              <a:rPr lang="de-DE" dirty="0" smtClean="0"/>
              <a:t> </a:t>
            </a:r>
            <a:r>
              <a:rPr lang="de-DE" dirty="0" err="1" smtClean="0"/>
              <a:t>functions</a:t>
            </a:r>
            <a:endParaRPr lang="de-DE" dirty="0" smtClean="0"/>
          </a:p>
          <a:p>
            <a:r>
              <a:rPr lang="de-DE" dirty="0" err="1" smtClean="0"/>
              <a:t>Specialized</a:t>
            </a:r>
            <a:r>
              <a:rPr lang="de-DE" dirty="0" smtClean="0"/>
              <a:t> in </a:t>
            </a:r>
            <a:r>
              <a:rPr lang="de-DE" dirty="0" err="1" smtClean="0"/>
              <a:t>functionality</a:t>
            </a:r>
            <a:endParaRPr lang="de-DE" dirty="0" smtClean="0"/>
          </a:p>
          <a:p>
            <a:r>
              <a:rPr lang="de-DE" dirty="0" smtClean="0"/>
              <a:t>Real-time Operation </a:t>
            </a:r>
            <a:r>
              <a:rPr lang="de-DE" dirty="0" err="1" smtClean="0"/>
              <a:t>capable</a:t>
            </a:r>
            <a:endParaRPr lang="de-DE" dirty="0" smtClean="0"/>
          </a:p>
          <a:p>
            <a:r>
              <a:rPr lang="de-DE" dirty="0" smtClean="0"/>
              <a:t>Limited </a:t>
            </a:r>
            <a:r>
              <a:rPr lang="de-DE" dirty="0" err="1" smtClean="0"/>
              <a:t>resources</a:t>
            </a:r>
            <a:endParaRPr lang="de-DE" dirty="0"/>
          </a:p>
          <a:p>
            <a:endParaRPr lang="de-DE" dirty="0" smtClean="0"/>
          </a:p>
          <a:p>
            <a:r>
              <a:rPr lang="de-DE" dirty="0" smtClean="0"/>
              <a:t>Common </a:t>
            </a:r>
            <a:r>
              <a:rPr lang="de-DE" dirty="0" err="1" smtClean="0"/>
              <a:t>examples</a:t>
            </a:r>
            <a:r>
              <a:rPr lang="de-DE" dirty="0" smtClean="0"/>
              <a:t>:</a:t>
            </a:r>
          </a:p>
          <a:p>
            <a:pPr lvl="1"/>
            <a:r>
              <a:rPr lang="de-DE" dirty="0" smtClean="0"/>
              <a:t>Smartphones</a:t>
            </a:r>
          </a:p>
          <a:p>
            <a:pPr lvl="1"/>
            <a:r>
              <a:rPr lang="de-DE" dirty="0" err="1" smtClean="0"/>
              <a:t>Wearables</a:t>
            </a:r>
            <a:endParaRPr lang="de-DE" dirty="0" smtClean="0"/>
          </a:p>
          <a:p>
            <a:pPr lvl="1"/>
            <a:r>
              <a:rPr lang="de-DE" dirty="0" smtClean="0"/>
              <a:t>Automotive ECU-s</a:t>
            </a:r>
          </a:p>
          <a:p>
            <a:pPr marL="215900" lvl="1" indent="0">
              <a:buNone/>
            </a:pPr>
            <a:endParaRPr lang="de-DE" dirty="0" smtClean="0"/>
          </a:p>
          <a:p>
            <a:endParaRPr lang="de-DE" dirty="0" smtClean="0"/>
          </a:p>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a:t>
            </a:fld>
            <a:endParaRPr lang="en-US" dirty="0"/>
          </a:p>
        </p:txBody>
      </p:sp>
    </p:spTree>
    <p:extLst>
      <p:ext uri="{BB962C8B-B14F-4D97-AF65-F5344CB8AC3E}">
        <p14:creationId xmlns:p14="http://schemas.microsoft.com/office/powerpoint/2010/main" val="300552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a:t>
            </a:fld>
            <a:endParaRPr lang="en-US" dirty="0"/>
          </a:p>
        </p:txBody>
      </p:sp>
    </p:spTree>
    <p:extLst>
      <p:ext uri="{BB962C8B-B14F-4D97-AF65-F5344CB8AC3E}">
        <p14:creationId xmlns:p14="http://schemas.microsoft.com/office/powerpoint/2010/main" val="329093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de-DE"/>
          </a:p>
        </p:txBody>
      </p:sp>
      <p:sp>
        <p:nvSpPr>
          <p:cNvPr id="3" name="Textplatzhalter 2"/>
          <p:cNvSpPr>
            <a:spLocks noGrp="1"/>
          </p:cNvSpPr>
          <p:nvPr>
            <p:ph type="body" sz="quarter" idx="10"/>
          </p:nvPr>
        </p:nvSpPr>
        <p:spPr/>
        <p:txBody>
          <a:bodyPr/>
          <a:lstStyle/>
          <a:p>
            <a:r>
              <a:rPr lang="de-DE" dirty="0" smtClean="0"/>
              <a:t>AUTOSAR C++14 Motivation:</a:t>
            </a:r>
          </a:p>
          <a:p>
            <a:pPr lvl="1"/>
            <a:r>
              <a:rPr lang="de-DE" dirty="0" err="1" smtClean="0"/>
              <a:t>No</a:t>
            </a:r>
            <a:r>
              <a:rPr lang="de-DE" dirty="0" smtClean="0"/>
              <a:t> </a:t>
            </a:r>
            <a:r>
              <a:rPr lang="de-DE" dirty="0" err="1" smtClean="0"/>
              <a:t>appropiate</a:t>
            </a:r>
            <a:r>
              <a:rPr lang="de-DE" dirty="0" smtClean="0"/>
              <a:t> </a:t>
            </a:r>
            <a:r>
              <a:rPr lang="de-DE" dirty="0" err="1" smtClean="0"/>
              <a:t>coding</a:t>
            </a:r>
            <a:r>
              <a:rPr lang="de-DE" dirty="0" smtClean="0"/>
              <a:t> </a:t>
            </a:r>
            <a:r>
              <a:rPr lang="de-DE" dirty="0" err="1" smtClean="0"/>
              <a:t>standard</a:t>
            </a:r>
            <a:r>
              <a:rPr lang="de-DE" dirty="0" smtClean="0"/>
              <a:t> </a:t>
            </a:r>
            <a:r>
              <a:rPr lang="de-DE" dirty="0" err="1" smtClean="0"/>
              <a:t>exist</a:t>
            </a:r>
            <a:r>
              <a:rPr lang="de-DE" dirty="0" smtClean="0"/>
              <a:t> </a:t>
            </a:r>
            <a:r>
              <a:rPr lang="de-DE" dirty="0" err="1" smtClean="0"/>
              <a:t>for</a:t>
            </a:r>
            <a:r>
              <a:rPr lang="de-DE" dirty="0" smtClean="0"/>
              <a:t> C++11 </a:t>
            </a:r>
            <a:r>
              <a:rPr lang="de-DE" dirty="0" err="1" smtClean="0"/>
              <a:t>and</a:t>
            </a:r>
            <a:r>
              <a:rPr lang="de-DE" dirty="0" smtClean="0"/>
              <a:t> 14 </a:t>
            </a:r>
            <a:r>
              <a:rPr lang="de-DE" dirty="0" err="1" smtClean="0"/>
              <a:t>for</a:t>
            </a:r>
            <a:r>
              <a:rPr lang="de-DE" dirty="0" smtClean="0"/>
              <a:t> </a:t>
            </a:r>
            <a:r>
              <a:rPr lang="de-DE" dirty="0" err="1" smtClean="0"/>
              <a:t>safety</a:t>
            </a:r>
            <a:r>
              <a:rPr lang="de-DE" dirty="0" smtClean="0"/>
              <a:t> </a:t>
            </a:r>
            <a:r>
              <a:rPr lang="de-DE" dirty="0" err="1" smtClean="0"/>
              <a:t>critical</a:t>
            </a:r>
            <a:r>
              <a:rPr lang="de-DE" dirty="0" smtClean="0"/>
              <a:t> </a:t>
            </a:r>
            <a:r>
              <a:rPr lang="de-DE" dirty="0" err="1" smtClean="0"/>
              <a:t>software</a:t>
            </a:r>
            <a:r>
              <a:rPr lang="de-DE" dirty="0" smtClean="0"/>
              <a:t> at </a:t>
            </a:r>
            <a:r>
              <a:rPr lang="de-DE" dirty="0" err="1" smtClean="0"/>
              <a:t>the</a:t>
            </a:r>
            <a:r>
              <a:rPr lang="de-DE" dirty="0" smtClean="0"/>
              <a:t> time </a:t>
            </a:r>
            <a:r>
              <a:rPr lang="de-DE" dirty="0" err="1" smtClean="0"/>
              <a:t>of</a:t>
            </a:r>
            <a:r>
              <a:rPr lang="de-DE" dirty="0" smtClean="0"/>
              <a:t> ist </a:t>
            </a:r>
            <a:r>
              <a:rPr lang="de-DE" dirty="0" err="1" smtClean="0"/>
              <a:t>release</a:t>
            </a:r>
            <a:endParaRPr lang="de-DE" dirty="0" smtClean="0"/>
          </a:p>
          <a:p>
            <a:pPr lvl="1"/>
            <a:r>
              <a:rPr lang="de-DE" dirty="0" err="1" smtClean="0"/>
              <a:t>Latest</a:t>
            </a:r>
            <a:r>
              <a:rPr lang="de-DE" dirty="0" smtClean="0"/>
              <a:t> MISRA </a:t>
            </a:r>
            <a:r>
              <a:rPr lang="de-DE" dirty="0" err="1" smtClean="0"/>
              <a:t>guideline</a:t>
            </a:r>
            <a:r>
              <a:rPr lang="de-DE" dirty="0" smtClean="0"/>
              <a:t> at </a:t>
            </a:r>
            <a:r>
              <a:rPr lang="de-DE" dirty="0" err="1" smtClean="0"/>
              <a:t>that</a:t>
            </a:r>
            <a:r>
              <a:rPr lang="de-DE" dirty="0" smtClean="0"/>
              <a:t> time was </a:t>
            </a:r>
            <a:r>
              <a:rPr lang="de-DE" dirty="0" err="1" smtClean="0"/>
              <a:t>for</a:t>
            </a:r>
            <a:r>
              <a:rPr lang="de-DE" dirty="0" smtClean="0"/>
              <a:t> C++ 2008</a:t>
            </a:r>
            <a:endParaRPr lang="de-DE"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9</a:t>
            </a:fld>
            <a:endParaRPr lang="en-US" dirty="0"/>
          </a:p>
        </p:txBody>
      </p:sp>
    </p:spTree>
    <p:extLst>
      <p:ext uri="{BB962C8B-B14F-4D97-AF65-F5344CB8AC3E}">
        <p14:creationId xmlns:p14="http://schemas.microsoft.com/office/powerpoint/2010/main" val="193074863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STYLE_ID" val="6cd991bf-f022-4378-96e7-2c338aeb3f5a"/>
  <p:tag name="EE4P_LANGUAGE_ID" val="103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DAS_Systems_BASIC_Master">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_Master_RWTH_Verwaltung_ohne_addin_16zu9.pot [Kompatibilitätsmodus]" id="{31793575-807D-424B-A95D-BD1FA51D6B9C}" vid="{EDE4B280-3FBA-4B2F-94A9-F36ED973D88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DC1095E8E727944AF076DC56D0D93BB" ma:contentTypeVersion="15" ma:contentTypeDescription="Ein neues Dokument erstellen." ma:contentTypeScope="" ma:versionID="32ed77bdd6deff97ff2273a7d546c5a2">
  <xsd:schema xmlns:xsd="http://www.w3.org/2001/XMLSchema" xmlns:xs="http://www.w3.org/2001/XMLSchema" xmlns:p="http://schemas.microsoft.com/office/2006/metadata/properties" xmlns:ns2="4fb95d03-b6e5-4f22-a1e1-56277b59b9f1" xmlns:ns3="84b79380-0b27-46ab-9094-1a9833df88e4" targetNamespace="http://schemas.microsoft.com/office/2006/metadata/properties" ma:root="true" ma:fieldsID="8af263ebb81788a16bd03ce1c1fe0394" ns2:_="" ns3:_="">
    <xsd:import namespace="4fb95d03-b6e5-4f22-a1e1-56277b59b9f1"/>
    <xsd:import namespace="84b79380-0b27-46ab-9094-1a9833df88e4"/>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95d03-b6e5-4f22-a1e1-56277b59b9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40609ad3-149c-4bde-a811-4673a4d7622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4b79380-0b27-46ab-9094-1a9833df88e4"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1be22636-61a3-4c99-8d96-20f4c5181865}" ma:internalName="TaxCatchAll" ma:showField="CatchAllData" ma:web="84b79380-0b27-46ab-9094-1a9833df88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fb95d03-b6e5-4f22-a1e1-56277b59b9f1">
      <Terms xmlns="http://schemas.microsoft.com/office/infopath/2007/PartnerControls"/>
    </lcf76f155ced4ddcb4097134ff3c332f>
    <TaxCatchAll xmlns="84b79380-0b27-46ab-9094-1a9833df88e4" xsi:nil="true"/>
  </documentManagement>
</p:properties>
</file>

<file path=customXml/itemProps1.xml><?xml version="1.0" encoding="utf-8"?>
<ds:datastoreItem xmlns:ds="http://schemas.openxmlformats.org/officeDocument/2006/customXml" ds:itemID="{44819CB1-0191-46BA-8473-8FF56330A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95d03-b6e5-4f22-a1e1-56277b59b9f1"/>
    <ds:schemaRef ds:uri="84b79380-0b27-46ab-9094-1a9833df8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DA275E-0AAB-4803-9119-F8B06F10BF4D}">
  <ds:schemaRefs>
    <ds:schemaRef ds:uri="http://schemas.microsoft.com/sharepoint/v3/contenttype/forms"/>
  </ds:schemaRefs>
</ds:datastoreItem>
</file>

<file path=customXml/itemProps3.xml><?xml version="1.0" encoding="utf-8"?>
<ds:datastoreItem xmlns:ds="http://schemas.openxmlformats.org/officeDocument/2006/customXml" ds:itemID="{CF2DF9C9-466E-4FCA-9FE7-799231249F0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4b79380-0b27-46ab-9094-1a9833df88e4"/>
    <ds:schemaRef ds:uri="http://purl.org/dc/terms/"/>
    <ds:schemaRef ds:uri="http://schemas.openxmlformats.org/package/2006/metadata/core-properties"/>
    <ds:schemaRef ds:uri="4fb95d03-b6e5-4f22-a1e1-56277b59b9f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I-Praesentation_Standard</Template>
  <TotalTime>0</TotalTime>
  <Words>954</Words>
  <Application>Microsoft Office PowerPoint</Application>
  <PresentationFormat>Breitbild</PresentationFormat>
  <Paragraphs>168</Paragraphs>
  <Slides>16</Slides>
  <Notes>6</Notes>
  <HiddenSlides>1</HiddenSlides>
  <MMClips>0</MMClips>
  <ScaleCrop>false</ScaleCrop>
  <HeadingPairs>
    <vt:vector size="8" baseType="variant">
      <vt:variant>
        <vt:lpstr>Verwendete Schriftarten</vt:lpstr>
      </vt:variant>
      <vt:variant>
        <vt:i4>12</vt:i4>
      </vt:variant>
      <vt:variant>
        <vt:lpstr>Design</vt:lpstr>
      </vt:variant>
      <vt:variant>
        <vt:i4>1</vt:i4>
      </vt:variant>
      <vt:variant>
        <vt:lpstr>Eingebettete OLE-Server</vt:lpstr>
      </vt:variant>
      <vt:variant>
        <vt:i4>1</vt:i4>
      </vt:variant>
      <vt:variant>
        <vt:lpstr>Folientitel</vt:lpstr>
      </vt:variant>
      <vt:variant>
        <vt:i4>16</vt:i4>
      </vt:variant>
    </vt:vector>
  </HeadingPairs>
  <TitlesOfParts>
    <vt:vector size="30" baseType="lpstr">
      <vt:lpstr>ＭＳ Ｐゴシック</vt:lpstr>
      <vt:lpstr>Arial</vt:lpstr>
      <vt:lpstr>Arial Black</vt:lpstr>
      <vt:lpstr>Arial-BoldMT</vt:lpstr>
      <vt:lpstr>Arial-ItalicMT</vt:lpstr>
      <vt:lpstr>ArialMT</vt:lpstr>
      <vt:lpstr>Calibri</vt:lpstr>
      <vt:lpstr>Consolas</vt:lpstr>
      <vt:lpstr>Courier New</vt:lpstr>
      <vt:lpstr>Symbol</vt:lpstr>
      <vt:lpstr>Times New Roman</vt:lpstr>
      <vt:lpstr>Wingdings</vt:lpstr>
      <vt:lpstr>ADAS_Systems_BASIC_Master</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ika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Philip Westerkamp</dc:creator>
  <cp:lastModifiedBy>Gergely Bilkei-Gorzo</cp:lastModifiedBy>
  <cp:revision>896</cp:revision>
  <cp:lastPrinted>2024-09-03T06:52:46Z</cp:lastPrinted>
  <dcterms:created xsi:type="dcterms:W3CDTF">2021-03-10T13:35:24Z</dcterms:created>
  <dcterms:modified xsi:type="dcterms:W3CDTF">2024-09-19T13:45:49Z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0x0101002DC1095E8E727944AF076DC56D0D93BB</vt:lpwstr>
  </property>
</Properties>
</file>