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  <p:sldMasterId id="2147483674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8" r:id="rId6"/>
    <p:sldId id="263" r:id="rId7"/>
    <p:sldId id="307" r:id="rId8"/>
    <p:sldId id="258" r:id="rId9"/>
    <p:sldId id="308" r:id="rId10"/>
    <p:sldId id="261" r:id="rId11"/>
    <p:sldId id="313" r:id="rId12"/>
    <p:sldId id="314" r:id="rId13"/>
    <p:sldId id="312" r:id="rId14"/>
    <p:sldId id="264" r:id="rId15"/>
    <p:sldId id="262" r:id="rId16"/>
    <p:sldId id="260" r:id="rId17"/>
    <p:sldId id="309" r:id="rId18"/>
    <p:sldId id="267" r:id="rId19"/>
    <p:sldId id="310" r:id="rId20"/>
    <p:sldId id="266" r:id="rId21"/>
    <p:sldId id="311" r:id="rId22"/>
  </p:sldIdLst>
  <p:sldSz cx="12192000" cy="6858000"/>
  <p:notesSz cx="6797675" cy="9926638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4" autoAdjust="0"/>
    <p:restoredTop sz="63525" autoAdjust="0"/>
  </p:normalViewPr>
  <p:slideViewPr>
    <p:cSldViewPr showGuides="1">
      <p:cViewPr varScale="1">
        <p:scale>
          <a:sx n="71" d="100"/>
          <a:sy n="71" d="100"/>
        </p:scale>
        <p:origin x="1494" y="60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22.11.2022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22.11.2022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429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76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16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798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334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642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6496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95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108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25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56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17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017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0C133-2FF1-4A65-8FB9-994063EC256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264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799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fka Forschungsgesellschaft Kraftfahrwesen mbH Aachen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fr-FR" dirty="0"/>
              <a:t>+49 241 8861 xxx</a:t>
            </a:r>
          </a:p>
          <a:p>
            <a:pPr lvl="0"/>
            <a:r>
              <a:rPr lang="fr-FR" dirty="0"/>
              <a:t>+49 241 8861 110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xxxxx@fka.de</a:t>
            </a:r>
            <a:endParaRPr lang="de-DE" dirty="0"/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en-GB" noProof="0"/>
              <a:t>Veranstaltung</a:t>
            </a:r>
            <a:br>
              <a:rPr lang="en-GB" noProof="0"/>
            </a:br>
            <a:r>
              <a:rPr lang="en-GB" noProof="0"/>
              <a:t>(Veranstaltungstitel, Arial 20pt Fett</a:t>
            </a:r>
            <a:br>
              <a:rPr lang="en-GB" noProof="0"/>
            </a:br>
            <a:r>
              <a:rPr lang="en-GB" noProof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www.fka.de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fka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Forschungsgesellschaft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Kraftfahrwesen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</a:t>
            </a:r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mbH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 Aachen</a:t>
            </a:r>
          </a:p>
          <a:p>
            <a:r>
              <a:rPr lang="en-GB" sz="1800" noProof="0" dirty="0" err="1">
                <a:latin typeface="Arial" pitchFamily="34" charset="0"/>
                <a:cs typeface="Arial" pitchFamily="34" charset="0"/>
              </a:rPr>
              <a:t>Steinbachstr</a:t>
            </a:r>
            <a:r>
              <a:rPr lang="en-GB" sz="1800" noProof="0" dirty="0">
                <a:latin typeface="Arial" pitchFamily="34" charset="0"/>
                <a:cs typeface="Arial" pitchFamily="34" charset="0"/>
              </a:rPr>
              <a:t>. 7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 dirty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8861 xxx</a:t>
            </a:r>
          </a:p>
          <a:p>
            <a:pPr lvl="0"/>
            <a:r>
              <a:rPr lang="en-GB" noProof="0"/>
              <a:t>+49 241 8861 110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xxxxx@fka.de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799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2350799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3999" y="5212799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799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799" y="4654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799" y="5158799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799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799" y="1447199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799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205961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96278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199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8.xml"/><Relationship Id="rId7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9.xml"/><Relationship Id="rId9" Type="http://schemas.openxmlformats.org/officeDocument/2006/relationships/oleObject" Target="../embeddings/oleObject2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think-cell Folie" r:id="rId9" imgW="360" imgH="360" progId="TCLayout.ActiveDocument.1">
                  <p:embed/>
                </p:oleObj>
              </mc:Choice>
              <mc:Fallback>
                <p:oleObj name="think-cell Folie" r:id="rId9" imgW="360" imgH="360" progId="TCLayout.ActiveDocument.1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2021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Themenstellung.pptx</a:t>
            </a:r>
          </a:p>
        </p:txBody>
      </p:sp>
      <p:pic>
        <p:nvPicPr>
          <p:cNvPr id="10" name="Logo" descr="K:\ika-fka\Vorlagen\LOGOS\ika\6 PNG\ika Logo rgb.png"/>
          <p:cNvPicPr>
            <a:picLocks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514800" y="183600"/>
            <a:ext cx="2343600" cy="52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411088266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Folie" r:id="rId9" imgW="270" imgH="270" progId="TCLayout.ActiveDocument.1">
                  <p:embed/>
                </p:oleObj>
              </mc:Choice>
              <mc:Fallback>
                <p:oleObj name="think-cell Foli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7" name="Logo" descr="ika-Logo-rgb.png"/>
          <p:cNvPicPr>
            <a:picLocks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14800" y="183600"/>
            <a:ext cx="2343600" cy="529200"/>
          </a:xfrm>
          <a:prstGeom prst="rect">
            <a:avLst/>
          </a:prstGeom>
        </p:spPr>
      </p:pic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13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14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5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6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7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18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  <p:sp>
        <p:nvSpPr>
          <p:cNvPr id="19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20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30.07.2018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baseline="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799" y="1447199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10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err="1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fka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2017 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1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2018/07/30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#800 · 18MLI0007.pptx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Logo"/>
          <p:cNvGrpSpPr>
            <a:grpSpLocks/>
          </p:cNvGrpSpPr>
          <p:nvPr/>
        </p:nvGrpSpPr>
        <p:grpSpPr bwMode="auto">
          <a:xfrm>
            <a:off x="9986400" y="190800"/>
            <a:ext cx="1872000" cy="705600"/>
            <a:chOff x="4693" y="85"/>
            <a:chExt cx="956" cy="361"/>
          </a:xfrm>
        </p:grpSpPr>
        <p:sp>
          <p:nvSpPr>
            <p:cNvPr id="20" name="Freeform 142"/>
            <p:cNvSpPr>
              <a:spLocks/>
            </p:cNvSpPr>
            <p:nvPr/>
          </p:nvSpPr>
          <p:spPr bwMode="auto">
            <a:xfrm>
              <a:off x="5056" y="231"/>
              <a:ext cx="392" cy="215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226" y="52"/>
                </a:cxn>
                <a:cxn ang="0">
                  <a:pos x="0" y="148"/>
                </a:cxn>
                <a:cxn ang="0">
                  <a:pos x="68" y="148"/>
                </a:cxn>
                <a:cxn ang="0">
                  <a:pos x="264" y="57"/>
                </a:cxn>
                <a:cxn ang="0">
                  <a:pos x="139" y="0"/>
                </a:cxn>
                <a:cxn ang="0">
                  <a:pos x="125" y="0"/>
                </a:cxn>
              </a:cxnLst>
              <a:rect l="0" t="0" r="r" b="b"/>
              <a:pathLst>
                <a:path w="264" h="148">
                  <a:moveTo>
                    <a:pt x="125" y="0"/>
                  </a:moveTo>
                  <a:cubicBezTo>
                    <a:pt x="125" y="0"/>
                    <a:pt x="226" y="39"/>
                    <a:pt x="226" y="52"/>
                  </a:cubicBezTo>
                  <a:cubicBezTo>
                    <a:pt x="226" y="84"/>
                    <a:pt x="0" y="148"/>
                    <a:pt x="0" y="148"/>
                  </a:cubicBezTo>
                  <a:cubicBezTo>
                    <a:pt x="68" y="148"/>
                    <a:pt x="68" y="148"/>
                    <a:pt x="68" y="148"/>
                  </a:cubicBezTo>
                  <a:cubicBezTo>
                    <a:pt x="68" y="148"/>
                    <a:pt x="264" y="94"/>
                    <a:pt x="264" y="57"/>
                  </a:cubicBezTo>
                  <a:cubicBezTo>
                    <a:pt x="264" y="32"/>
                    <a:pt x="139" y="0"/>
                    <a:pt x="139" y="0"/>
                  </a:cubicBezTo>
                  <a:lnTo>
                    <a:pt x="125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1" name="Freeform 143"/>
            <p:cNvSpPr>
              <a:spLocks/>
            </p:cNvSpPr>
            <p:nvPr/>
          </p:nvSpPr>
          <p:spPr bwMode="auto">
            <a:xfrm>
              <a:off x="5347" y="229"/>
              <a:ext cx="302" cy="2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8" y="63"/>
                </a:cxn>
                <a:cxn ang="0">
                  <a:pos x="63" y="149"/>
                </a:cxn>
                <a:cxn ang="0">
                  <a:pos x="114" y="149"/>
                </a:cxn>
                <a:cxn ang="0">
                  <a:pos x="203" y="62"/>
                </a:cxn>
                <a:cxn ang="0">
                  <a:pos x="17" y="1"/>
                </a:cxn>
                <a:cxn ang="0">
                  <a:pos x="0" y="0"/>
                </a:cxn>
              </a:cxnLst>
              <a:rect l="0" t="0" r="r" b="b"/>
              <a:pathLst>
                <a:path w="203" h="149">
                  <a:moveTo>
                    <a:pt x="0" y="0"/>
                  </a:moveTo>
                  <a:cubicBezTo>
                    <a:pt x="0" y="0"/>
                    <a:pt x="171" y="33"/>
                    <a:pt x="168" y="63"/>
                  </a:cubicBezTo>
                  <a:cubicBezTo>
                    <a:pt x="164" y="103"/>
                    <a:pt x="63" y="149"/>
                    <a:pt x="63" y="149"/>
                  </a:cubicBezTo>
                  <a:cubicBezTo>
                    <a:pt x="114" y="149"/>
                    <a:pt x="114" y="149"/>
                    <a:pt x="114" y="149"/>
                  </a:cubicBezTo>
                  <a:cubicBezTo>
                    <a:pt x="114" y="149"/>
                    <a:pt x="203" y="103"/>
                    <a:pt x="203" y="62"/>
                  </a:cubicBezTo>
                  <a:cubicBezTo>
                    <a:pt x="203" y="24"/>
                    <a:pt x="17" y="1"/>
                    <a:pt x="17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2" name="Freeform 144"/>
            <p:cNvSpPr>
              <a:spLocks/>
            </p:cNvSpPr>
            <p:nvPr/>
          </p:nvSpPr>
          <p:spPr bwMode="auto">
            <a:xfrm>
              <a:off x="4693" y="85"/>
              <a:ext cx="144" cy="264"/>
            </a:xfrm>
            <a:custGeom>
              <a:avLst/>
              <a:gdLst/>
              <a:ahLst/>
              <a:cxnLst>
                <a:cxn ang="0">
                  <a:pos x="71" y="27"/>
                </a:cxn>
                <a:cxn ang="0">
                  <a:pos x="57" y="43"/>
                </a:cxn>
                <a:cxn ang="0">
                  <a:pos x="57" y="50"/>
                </a:cxn>
                <a:cxn ang="0">
                  <a:pos x="87" y="50"/>
                </a:cxn>
                <a:cxn ang="0">
                  <a:pos x="84" y="73"/>
                </a:cxn>
                <a:cxn ang="0">
                  <a:pos x="57" y="73"/>
                </a:cxn>
                <a:cxn ang="0">
                  <a:pos x="57" y="181"/>
                </a:cxn>
                <a:cxn ang="0">
                  <a:pos x="23" y="181"/>
                </a:cxn>
                <a:cxn ang="0">
                  <a:pos x="23" y="73"/>
                </a:cxn>
                <a:cxn ang="0">
                  <a:pos x="0" y="73"/>
                </a:cxn>
                <a:cxn ang="0">
                  <a:pos x="0" y="50"/>
                </a:cxn>
                <a:cxn ang="0">
                  <a:pos x="23" y="50"/>
                </a:cxn>
                <a:cxn ang="0">
                  <a:pos x="23" y="41"/>
                </a:cxn>
                <a:cxn ang="0">
                  <a:pos x="65" y="0"/>
                </a:cxn>
                <a:cxn ang="0">
                  <a:pos x="97" y="6"/>
                </a:cxn>
                <a:cxn ang="0">
                  <a:pos x="97" y="31"/>
                </a:cxn>
                <a:cxn ang="0">
                  <a:pos x="71" y="27"/>
                </a:cxn>
              </a:cxnLst>
              <a:rect l="0" t="0" r="r" b="b"/>
              <a:pathLst>
                <a:path w="97" h="181">
                  <a:moveTo>
                    <a:pt x="71" y="27"/>
                  </a:moveTo>
                  <a:cubicBezTo>
                    <a:pt x="61" y="27"/>
                    <a:pt x="57" y="32"/>
                    <a:pt x="57" y="4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181"/>
                    <a:pt x="57" y="181"/>
                    <a:pt x="57" y="181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3" y="50"/>
                    <a:pt x="23" y="50"/>
                    <a:pt x="23" y="50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9"/>
                    <a:pt x="43" y="0"/>
                    <a:pt x="65" y="0"/>
                  </a:cubicBezTo>
                  <a:cubicBezTo>
                    <a:pt x="84" y="0"/>
                    <a:pt x="97" y="6"/>
                    <a:pt x="97" y="6"/>
                  </a:cubicBezTo>
                  <a:cubicBezTo>
                    <a:pt x="97" y="31"/>
                    <a:pt x="97" y="31"/>
                    <a:pt x="97" y="31"/>
                  </a:cubicBezTo>
                  <a:cubicBezTo>
                    <a:pt x="97" y="31"/>
                    <a:pt x="81" y="27"/>
                    <a:pt x="71" y="27"/>
                  </a:cubicBezTo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3" name="Freeform 145"/>
            <p:cNvSpPr>
              <a:spLocks noEditPoints="1"/>
            </p:cNvSpPr>
            <p:nvPr/>
          </p:nvSpPr>
          <p:spPr bwMode="auto">
            <a:xfrm>
              <a:off x="4859" y="88"/>
              <a:ext cx="167" cy="2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7" y="0"/>
                </a:cxn>
                <a:cxn ang="0">
                  <a:pos x="87" y="448"/>
                </a:cxn>
                <a:cxn ang="0">
                  <a:pos x="0" y="448"/>
                </a:cxn>
                <a:cxn ang="0">
                  <a:pos x="0" y="0"/>
                </a:cxn>
                <a:cxn ang="0">
                  <a:pos x="182" y="453"/>
                </a:cxn>
                <a:cxn ang="0">
                  <a:pos x="92" y="263"/>
                </a:cxn>
                <a:cxn ang="0">
                  <a:pos x="167" y="120"/>
                </a:cxn>
                <a:cxn ang="0">
                  <a:pos x="267" y="120"/>
                </a:cxn>
                <a:cxn ang="0">
                  <a:pos x="180" y="258"/>
                </a:cxn>
                <a:cxn ang="0">
                  <a:pos x="280" y="448"/>
                </a:cxn>
                <a:cxn ang="0">
                  <a:pos x="182" y="453"/>
                </a:cxn>
              </a:cxnLst>
              <a:rect l="0" t="0" r="r" b="b"/>
              <a:pathLst>
                <a:path w="280" h="453">
                  <a:moveTo>
                    <a:pt x="0" y="0"/>
                  </a:moveTo>
                  <a:lnTo>
                    <a:pt x="87" y="0"/>
                  </a:lnTo>
                  <a:lnTo>
                    <a:pt x="87" y="448"/>
                  </a:lnTo>
                  <a:lnTo>
                    <a:pt x="0" y="448"/>
                  </a:lnTo>
                  <a:lnTo>
                    <a:pt x="0" y="0"/>
                  </a:lnTo>
                  <a:close/>
                  <a:moveTo>
                    <a:pt x="182" y="453"/>
                  </a:moveTo>
                  <a:lnTo>
                    <a:pt x="92" y="263"/>
                  </a:lnTo>
                  <a:lnTo>
                    <a:pt x="167" y="120"/>
                  </a:lnTo>
                  <a:lnTo>
                    <a:pt x="267" y="120"/>
                  </a:lnTo>
                  <a:lnTo>
                    <a:pt x="180" y="258"/>
                  </a:lnTo>
                  <a:lnTo>
                    <a:pt x="280" y="448"/>
                  </a:lnTo>
                  <a:lnTo>
                    <a:pt x="182" y="453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  <p:sp>
          <p:nvSpPr>
            <p:cNvPr id="24" name="Freeform 146"/>
            <p:cNvSpPr>
              <a:spLocks noEditPoints="1"/>
            </p:cNvSpPr>
            <p:nvPr/>
          </p:nvSpPr>
          <p:spPr bwMode="auto">
            <a:xfrm>
              <a:off x="5040" y="154"/>
              <a:ext cx="158" cy="198"/>
            </a:xfrm>
            <a:custGeom>
              <a:avLst/>
              <a:gdLst/>
              <a:ahLst/>
              <a:cxnLst>
                <a:cxn ang="0">
                  <a:pos x="76" y="134"/>
                </a:cxn>
                <a:cxn ang="0">
                  <a:pos x="72" y="122"/>
                </a:cxn>
                <a:cxn ang="0">
                  <a:pos x="37" y="136"/>
                </a:cxn>
                <a:cxn ang="0">
                  <a:pos x="0" y="94"/>
                </a:cxn>
                <a:cxn ang="0">
                  <a:pos x="49" y="52"/>
                </a:cxn>
                <a:cxn ang="0">
                  <a:pos x="71" y="52"/>
                </a:cxn>
                <a:cxn ang="0">
                  <a:pos x="71" y="42"/>
                </a:cxn>
                <a:cxn ang="0">
                  <a:pos x="53" y="28"/>
                </a:cxn>
                <a:cxn ang="0">
                  <a:pos x="11" y="36"/>
                </a:cxn>
                <a:cxn ang="0">
                  <a:pos x="11" y="8"/>
                </a:cxn>
                <a:cxn ang="0">
                  <a:pos x="59" y="0"/>
                </a:cxn>
                <a:cxn ang="0">
                  <a:pos x="106" y="43"/>
                </a:cxn>
                <a:cxn ang="0">
                  <a:pos x="106" y="134"/>
                </a:cxn>
                <a:cxn ang="0">
                  <a:pos x="76" y="134"/>
                </a:cxn>
                <a:cxn ang="0">
                  <a:pos x="71" y="71"/>
                </a:cxn>
                <a:cxn ang="0">
                  <a:pos x="62" y="71"/>
                </a:cxn>
                <a:cxn ang="0">
                  <a:pos x="34" y="93"/>
                </a:cxn>
                <a:cxn ang="0">
                  <a:pos x="49" y="111"/>
                </a:cxn>
                <a:cxn ang="0">
                  <a:pos x="71" y="104"/>
                </a:cxn>
                <a:cxn ang="0">
                  <a:pos x="71" y="71"/>
                </a:cxn>
              </a:cxnLst>
              <a:rect l="0" t="0" r="r" b="b"/>
              <a:pathLst>
                <a:path w="106" h="136">
                  <a:moveTo>
                    <a:pt x="76" y="134"/>
                  </a:moveTo>
                  <a:cubicBezTo>
                    <a:pt x="72" y="122"/>
                    <a:pt x="72" y="122"/>
                    <a:pt x="72" y="122"/>
                  </a:cubicBezTo>
                  <a:cubicBezTo>
                    <a:pt x="72" y="122"/>
                    <a:pt x="59" y="136"/>
                    <a:pt x="37" y="136"/>
                  </a:cubicBezTo>
                  <a:cubicBezTo>
                    <a:pt x="21" y="136"/>
                    <a:pt x="0" y="130"/>
                    <a:pt x="0" y="94"/>
                  </a:cubicBezTo>
                  <a:cubicBezTo>
                    <a:pt x="0" y="58"/>
                    <a:pt x="29" y="52"/>
                    <a:pt x="49" y="52"/>
                  </a:cubicBezTo>
                  <a:cubicBezTo>
                    <a:pt x="71" y="52"/>
                    <a:pt x="71" y="52"/>
                    <a:pt x="71" y="52"/>
                  </a:cubicBezTo>
                  <a:cubicBezTo>
                    <a:pt x="71" y="42"/>
                    <a:pt x="71" y="42"/>
                    <a:pt x="71" y="42"/>
                  </a:cubicBezTo>
                  <a:cubicBezTo>
                    <a:pt x="71" y="30"/>
                    <a:pt x="65" y="28"/>
                    <a:pt x="53" y="28"/>
                  </a:cubicBezTo>
                  <a:cubicBezTo>
                    <a:pt x="34" y="28"/>
                    <a:pt x="11" y="36"/>
                    <a:pt x="11" y="36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34" y="0"/>
                    <a:pt x="59" y="0"/>
                  </a:cubicBezTo>
                  <a:cubicBezTo>
                    <a:pt x="85" y="0"/>
                    <a:pt x="106" y="7"/>
                    <a:pt x="106" y="43"/>
                  </a:cubicBezTo>
                  <a:cubicBezTo>
                    <a:pt x="106" y="134"/>
                    <a:pt x="106" y="134"/>
                    <a:pt x="106" y="134"/>
                  </a:cubicBezTo>
                  <a:lnTo>
                    <a:pt x="76" y="134"/>
                  </a:lnTo>
                  <a:close/>
                  <a:moveTo>
                    <a:pt x="71" y="71"/>
                  </a:moveTo>
                  <a:cubicBezTo>
                    <a:pt x="62" y="71"/>
                    <a:pt x="62" y="71"/>
                    <a:pt x="62" y="71"/>
                  </a:cubicBezTo>
                  <a:cubicBezTo>
                    <a:pt x="42" y="72"/>
                    <a:pt x="34" y="76"/>
                    <a:pt x="34" y="93"/>
                  </a:cubicBezTo>
                  <a:cubicBezTo>
                    <a:pt x="34" y="107"/>
                    <a:pt x="40" y="111"/>
                    <a:pt x="49" y="111"/>
                  </a:cubicBezTo>
                  <a:cubicBezTo>
                    <a:pt x="62" y="111"/>
                    <a:pt x="71" y="104"/>
                    <a:pt x="71" y="104"/>
                  </a:cubicBezTo>
                  <a:lnTo>
                    <a:pt x="71" y="71"/>
                  </a:lnTo>
                  <a:close/>
                </a:path>
              </a:pathLst>
            </a:custGeom>
            <a:solidFill>
              <a:srgbClr val="6D90A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de-DE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Aachen, </a:t>
            </a:r>
            <a:r>
              <a:rPr lang="de-DE" dirty="0" smtClean="0"/>
              <a:t>30</a:t>
            </a:r>
            <a:r>
              <a:rPr lang="de-DE" dirty="0" smtClean="0"/>
              <a:t>.11.2022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Verteiltes Rechnen mittels autonomen Fahrzeugsteuergeräten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  <p:extLst>
      <p:ext uri="{BB962C8B-B14F-4D97-AF65-F5344CB8AC3E}">
        <p14:creationId xmlns:p14="http://schemas.microsoft.com/office/powerpoint/2010/main" val="368135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5" name="Grafik 7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2204864"/>
            <a:ext cx="5430252" cy="3600400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4149080"/>
            <a:ext cx="1009696" cy="1009696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302" y="3994111"/>
            <a:ext cx="945653" cy="94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D97F02-E037-4D13-ADF6-C271BE10B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ACE34-F389-4C98-AD25-848E5515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13" y="1844824"/>
            <a:ext cx="4825097" cy="3672408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„Handshake“ Prozess definieren: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Leistungsbedarf</a:t>
            </a:r>
          </a:p>
          <a:p>
            <a:pPr lvl="3"/>
            <a:r>
              <a:rPr lang="de-DE" dirty="0"/>
              <a:t>Priorität</a:t>
            </a:r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Maximale Leistungsabgabe</a:t>
            </a:r>
          </a:p>
          <a:p>
            <a:pPr lvl="3"/>
            <a:r>
              <a:rPr lang="de-DE" dirty="0"/>
              <a:t>Maximale Dauerleistung</a:t>
            </a:r>
          </a:p>
          <a:p>
            <a:pPr lvl="3"/>
            <a:r>
              <a:rPr lang="de-DE" dirty="0"/>
              <a:t>Effizienzkurve</a:t>
            </a:r>
          </a:p>
          <a:p>
            <a:pPr lvl="3"/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04638D3-3EE6-47EE-821C-638AC2172DFC}"/>
              </a:ext>
            </a:extLst>
          </p:cNvPr>
          <p:cNvSpPr txBox="1">
            <a:spLocks/>
          </p:cNvSpPr>
          <p:nvPr/>
        </p:nvSpPr>
        <p:spPr>
          <a:xfrm>
            <a:off x="6857896" y="1820686"/>
            <a:ext cx="4825097" cy="36965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Informationsaustausch zur Laufzeit:</a:t>
            </a:r>
          </a:p>
          <a:p>
            <a:pPr marL="0" indent="0">
              <a:buNone/>
            </a:pPr>
            <a:r>
              <a:rPr lang="de-DE" dirty="0"/>
              <a:t>Art der Komponente:</a:t>
            </a:r>
          </a:p>
          <a:p>
            <a:pPr lvl="2"/>
            <a:r>
              <a:rPr lang="de-DE" dirty="0"/>
              <a:t>Verbraucher:</a:t>
            </a:r>
          </a:p>
          <a:p>
            <a:pPr lvl="3"/>
            <a:r>
              <a:rPr lang="de-DE" dirty="0"/>
              <a:t>Stromverbrauch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 smtClean="0"/>
              <a:t>Aktiv/Inaktiv</a:t>
            </a:r>
          </a:p>
          <a:p>
            <a:pPr lvl="3"/>
            <a:r>
              <a:rPr lang="de-DE" dirty="0" smtClean="0"/>
              <a:t>Fehlerstatus</a:t>
            </a:r>
            <a:endParaRPr lang="de-DE" dirty="0"/>
          </a:p>
          <a:p>
            <a:pPr lvl="2"/>
            <a:r>
              <a:rPr lang="de-DE" dirty="0"/>
              <a:t>Quelle:</a:t>
            </a:r>
          </a:p>
          <a:p>
            <a:pPr lvl="3"/>
            <a:r>
              <a:rPr lang="de-DE" dirty="0"/>
              <a:t>Spannung</a:t>
            </a:r>
          </a:p>
          <a:p>
            <a:pPr lvl="3"/>
            <a:r>
              <a:rPr lang="de-DE" dirty="0"/>
              <a:t>Aktueller Strom</a:t>
            </a:r>
          </a:p>
          <a:p>
            <a:pPr lvl="3"/>
            <a:r>
              <a:rPr lang="de-DE" dirty="0" smtClean="0"/>
              <a:t>Aktiv/Inaktiv</a:t>
            </a:r>
          </a:p>
          <a:p>
            <a:pPr lvl="3"/>
            <a:r>
              <a:rPr lang="de-DE" dirty="0" smtClean="0"/>
              <a:t>Fehlerstatus</a:t>
            </a:r>
            <a:endParaRPr lang="de-DE" dirty="0"/>
          </a:p>
          <a:p>
            <a:pPr lvl="3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CB560E6-627C-488C-9FD4-0933878C7540}"/>
              </a:ext>
            </a:extLst>
          </p:cNvPr>
          <p:cNvSpPr txBox="1"/>
          <p:nvPr/>
        </p:nvSpPr>
        <p:spPr>
          <a:xfrm>
            <a:off x="240164" y="732848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2"/>
                </a:solidFill>
              </a:rPr>
              <a:t>Software: Definition </a:t>
            </a:r>
            <a:r>
              <a:rPr lang="de-DE" b="1" dirty="0">
                <a:solidFill>
                  <a:schemeClr val="bg2"/>
                </a:solidFill>
              </a:rPr>
              <a:t>der Kommunikation zwischen Komponenten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7DCC0EA-A612-41CB-B750-245A0C90D6CC}"/>
              </a:ext>
            </a:extLst>
          </p:cNvPr>
          <p:cNvSpPr/>
          <p:nvPr/>
        </p:nvSpPr>
        <p:spPr>
          <a:xfrm>
            <a:off x="618084" y="1556792"/>
            <a:ext cx="5063748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5535DD-BB45-42D3-BE66-C5F4498DE5F1}"/>
              </a:ext>
            </a:extLst>
          </p:cNvPr>
          <p:cNvSpPr/>
          <p:nvPr/>
        </p:nvSpPr>
        <p:spPr>
          <a:xfrm>
            <a:off x="6586925" y="1556792"/>
            <a:ext cx="5063748" cy="46085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0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F277F89F-5F30-42F5-B3CB-33B8E0A28207}"/>
              </a:ext>
            </a:extLst>
          </p:cNvPr>
          <p:cNvSpPr/>
          <p:nvPr/>
        </p:nvSpPr>
        <p:spPr>
          <a:xfrm>
            <a:off x="4439815" y="4042891"/>
            <a:ext cx="5544617" cy="144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8F4ACC7-40F2-4F49-9E42-03FA09E3AB1C}"/>
              </a:ext>
            </a:extLst>
          </p:cNvPr>
          <p:cNvSpPr/>
          <p:nvPr/>
        </p:nvSpPr>
        <p:spPr>
          <a:xfrm>
            <a:off x="4439816" y="1237476"/>
            <a:ext cx="5544617" cy="20882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  <a:endParaRPr lang="de-DE" sz="1800" b="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A8FCBB-0E4B-4062-8585-092176D9D3F8}"/>
              </a:ext>
            </a:extLst>
          </p:cNvPr>
          <p:cNvSpPr txBox="1"/>
          <p:nvPr/>
        </p:nvSpPr>
        <p:spPr>
          <a:xfrm>
            <a:off x="4726799" y="1344226"/>
            <a:ext cx="525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Verbraucher und Quellen melden sich beim Zentralsteuergerät mit Energiebedarf/Leistung und Priorität an</a:t>
            </a:r>
          </a:p>
          <a:p>
            <a:endParaRPr lang="de-DE" sz="1400" dirty="0"/>
          </a:p>
          <a:p>
            <a:r>
              <a:rPr lang="de-DE" sz="1400" dirty="0"/>
              <a:t>Quellen melden sich mit Effizienzprofil beim Zentralsteuergerät an</a:t>
            </a:r>
          </a:p>
          <a:p>
            <a:endParaRPr lang="de-DE" sz="1400" dirty="0"/>
          </a:p>
          <a:p>
            <a:r>
              <a:rPr lang="de-DE" sz="1400" dirty="0"/>
              <a:t>Zentralsteuergerät warnt wenn nicht genug Energie zur Verfügung gestellt werden kann</a:t>
            </a:r>
          </a:p>
          <a:p>
            <a:endParaRPr lang="de-DE" sz="1400" dirty="0"/>
          </a:p>
          <a:p>
            <a:endParaRPr lang="LID4096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EA0A5F0-126D-4266-BCD7-C92538FA38D6}"/>
              </a:ext>
            </a:extLst>
          </p:cNvPr>
          <p:cNvSpPr txBox="1"/>
          <p:nvPr/>
        </p:nvSpPr>
        <p:spPr>
          <a:xfrm>
            <a:off x="4727849" y="4161894"/>
            <a:ext cx="52565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Im Betrieb werden Lasten zwischen Quellen so verteilt dass die maximale Effizienz erreicht wird</a:t>
            </a:r>
          </a:p>
          <a:p>
            <a:endParaRPr lang="de-DE" sz="1400" dirty="0"/>
          </a:p>
          <a:p>
            <a:r>
              <a:rPr lang="de-DE" sz="1400" dirty="0"/>
              <a:t>Im Überlastung/Fehlerfall werden Verbraucher mit niedrigsten Prioritäten abgeschaltet</a:t>
            </a:r>
          </a:p>
          <a:p>
            <a:endParaRPr lang="LID4096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5E4FEE4-247E-4C3D-B6F4-0B9856A9984F}"/>
              </a:ext>
            </a:extLst>
          </p:cNvPr>
          <p:cNvSpPr txBox="1"/>
          <p:nvPr/>
        </p:nvSpPr>
        <p:spPr>
          <a:xfrm>
            <a:off x="982908" y="1758514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Anschluss neuer Komponente/Start</a:t>
            </a:r>
            <a:endParaRPr lang="LID4096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5AFD970-FC9E-439D-8C1E-5D7E1FA574C6}"/>
              </a:ext>
            </a:extLst>
          </p:cNvPr>
          <p:cNvSpPr txBox="1"/>
          <p:nvPr/>
        </p:nvSpPr>
        <p:spPr>
          <a:xfrm>
            <a:off x="1343472" y="4578305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Im Betrieb</a:t>
            </a:r>
            <a:endParaRPr lang="LID4096" b="1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28578B-05C5-49B5-93BE-DE64FB9E88B8}"/>
              </a:ext>
            </a:extLst>
          </p:cNvPr>
          <p:cNvSpPr txBox="1"/>
          <p:nvPr/>
        </p:nvSpPr>
        <p:spPr>
          <a:xfrm>
            <a:off x="240164" y="732848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chemeClr val="bg2"/>
                </a:solidFill>
              </a:rPr>
              <a:t>Software: Funktionen</a:t>
            </a:r>
            <a:endParaRPr lang="LID4096" b="1" dirty="0">
              <a:solidFill>
                <a:schemeClr val="bg2"/>
              </a:solidFill>
            </a:endParaRPr>
          </a:p>
        </p:txBody>
      </p:sp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28E65867-5587-439B-AB75-6C785B96E2E4}"/>
              </a:ext>
            </a:extLst>
          </p:cNvPr>
          <p:cNvSpPr/>
          <p:nvPr/>
        </p:nvSpPr>
        <p:spPr>
          <a:xfrm>
            <a:off x="6852083" y="3397703"/>
            <a:ext cx="720080" cy="613891"/>
          </a:xfrm>
          <a:prstGeom prst="down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18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Modulare Energieverteilung im Bordnetz</a:t>
            </a:r>
          </a:p>
        </p:txBody>
      </p:sp>
      <p:grpSp>
        <p:nvGrpSpPr>
          <p:cNvPr id="250" name="Gruppieren 249"/>
          <p:cNvGrpSpPr>
            <a:grpSpLocks noChangeAspect="1"/>
          </p:cNvGrpSpPr>
          <p:nvPr/>
        </p:nvGrpSpPr>
        <p:grpSpPr>
          <a:xfrm>
            <a:off x="3143672" y="3068960"/>
            <a:ext cx="8784000" cy="3263539"/>
            <a:chOff x="2519980" y="2676820"/>
            <a:chExt cx="9001822" cy="3344467"/>
          </a:xfrm>
        </p:grpSpPr>
        <p:grpSp>
          <p:nvGrpSpPr>
            <p:cNvPr id="71" name="Gruppieren 70"/>
            <p:cNvGrpSpPr>
              <a:grpSpLocks noChangeAspect="1"/>
            </p:cNvGrpSpPr>
            <p:nvPr/>
          </p:nvGrpSpPr>
          <p:grpSpPr>
            <a:xfrm>
              <a:off x="9264352" y="3645024"/>
              <a:ext cx="2257450" cy="2376263"/>
              <a:chOff x="8004212" y="1700808"/>
              <a:chExt cx="2815863" cy="2880320"/>
            </a:xfrm>
          </p:grpSpPr>
          <p:sp>
            <p:nvSpPr>
              <p:cNvPr id="4" name="Rechteck 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" name="Gruppieren 17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" name="Ellipse 15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Textfeld 16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30" name="Gruppieren 29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" name="Rechteck 18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1" name="Gerader Verbinder 20"/>
                <p:cNvCxnSpPr>
                  <a:stCxn id="19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Gerader Verbinder 2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>
                  <a:stCxn id="19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uppieren 30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32" name="Ellipse 31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Textfeld 32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35" name="Gerader Verbinder 34"/>
              <p:cNvCxnSpPr>
                <a:stCxn id="16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r Verbinder 39"/>
              <p:cNvCxnSpPr>
                <a:endCxn id="17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>
                <a:stCxn id="19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Ellipse 63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hteck 67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69" name="Rechteck 68"/>
              <p:cNvSpPr/>
              <p:nvPr/>
            </p:nvSpPr>
            <p:spPr>
              <a:xfrm rot="5400000">
                <a:off x="10075870" y="3842513"/>
                <a:ext cx="862678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1" name="Gruppieren 150"/>
            <p:cNvGrpSpPr>
              <a:grpSpLocks noChangeAspect="1"/>
            </p:cNvGrpSpPr>
            <p:nvPr/>
          </p:nvGrpSpPr>
          <p:grpSpPr>
            <a:xfrm>
              <a:off x="7016045" y="3645024"/>
              <a:ext cx="2257450" cy="2376263"/>
              <a:chOff x="8004212" y="1700808"/>
              <a:chExt cx="2815863" cy="2880320"/>
            </a:xfrm>
          </p:grpSpPr>
          <p:sp>
            <p:nvSpPr>
              <p:cNvPr id="152" name="Rechteck 151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Rechteck 152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54" name="Gruppieren 153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75" name="Ellipse 17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Textfeld 175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55" name="Gruppieren 154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71" name="Rechteck 170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72" name="Gerader Verbinder 171"/>
                <p:cNvCxnSpPr>
                  <a:stCxn id="171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Gerader Verbinder 172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Gerader Verbinder 173"/>
                <p:cNvCxnSpPr>
                  <a:stCxn id="171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uppieren 155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69" name="Ellipse 168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Textfeld 169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57" name="Gerader Verbinder 156"/>
              <p:cNvCxnSpPr>
                <a:stCxn id="175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r Verbinder 157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r Verbinder 158"/>
              <p:cNvCxnSpPr>
                <a:endCxn id="176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r Verbinder 159"/>
              <p:cNvCxnSpPr>
                <a:stCxn id="171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r Verbinder 160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r Verbinder 161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r Verbinder 162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r Verbinder 163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Ellipse 164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Ellipse 165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hteck 166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68" name="Rechteck 167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7" name="Gruppieren 176"/>
            <p:cNvGrpSpPr>
              <a:grpSpLocks noChangeAspect="1"/>
            </p:cNvGrpSpPr>
            <p:nvPr/>
          </p:nvGrpSpPr>
          <p:grpSpPr>
            <a:xfrm>
              <a:off x="4767201" y="3645024"/>
              <a:ext cx="2257450" cy="2376263"/>
              <a:chOff x="8004212" y="1700808"/>
              <a:chExt cx="2815863" cy="2880320"/>
            </a:xfrm>
          </p:grpSpPr>
          <p:sp>
            <p:nvSpPr>
              <p:cNvPr id="178" name="Rechteck 177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9" name="Rechteck 178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180" name="Gruppieren 179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01" name="Ellipse 20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Textfeld 201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181" name="Gruppieren 180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197" name="Rechteck 196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8" name="Gerader Verbinder 197"/>
                <p:cNvCxnSpPr>
                  <a:stCxn id="197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Gerader Verbinder 198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Gerader Verbinder 199"/>
                <p:cNvCxnSpPr>
                  <a:stCxn id="197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" name="Gruppieren 181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195" name="Ellipse 194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Textfeld 195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183" name="Gerader Verbinder 182"/>
              <p:cNvCxnSpPr>
                <a:stCxn id="201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Gerader Verbinder 183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Gerader Verbinder 184"/>
              <p:cNvCxnSpPr>
                <a:endCxn id="202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r Verbinder 185"/>
              <p:cNvCxnSpPr>
                <a:stCxn id="197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r Verbinder 186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Gerader Verbinder 187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r Verbinder 188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r Verbinder 189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Ellipse 190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Ellipse 191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hteck 192"/>
              <p:cNvSpPr/>
              <p:nvPr/>
            </p:nvSpPr>
            <p:spPr>
              <a:xfrm rot="16200000">
                <a:off x="7877621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194" name="Rechteck 193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Gruppieren 202"/>
            <p:cNvGrpSpPr>
              <a:grpSpLocks noChangeAspect="1"/>
            </p:cNvGrpSpPr>
            <p:nvPr/>
          </p:nvGrpSpPr>
          <p:grpSpPr>
            <a:xfrm>
              <a:off x="2519980" y="3645024"/>
              <a:ext cx="2257450" cy="2376263"/>
              <a:chOff x="8004212" y="1700808"/>
              <a:chExt cx="2815863" cy="2880320"/>
            </a:xfrm>
          </p:grpSpPr>
          <p:sp>
            <p:nvSpPr>
              <p:cNvPr id="204" name="Rechteck 203"/>
              <p:cNvSpPr/>
              <p:nvPr/>
            </p:nvSpPr>
            <p:spPr>
              <a:xfrm>
                <a:off x="8004212" y="1700808"/>
                <a:ext cx="2808312" cy="28803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hteck 204"/>
              <p:cNvSpPr/>
              <p:nvPr/>
            </p:nvSpPr>
            <p:spPr>
              <a:xfrm>
                <a:off x="8688288" y="1700808"/>
                <a:ext cx="1440160" cy="633737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grpSp>
            <p:nvGrpSpPr>
              <p:cNvPr id="206" name="Gruppieren 205"/>
              <p:cNvGrpSpPr>
                <a:grpSpLocks noChangeAspect="1"/>
              </p:cNvGrpSpPr>
              <p:nvPr/>
            </p:nvGrpSpPr>
            <p:grpSpPr>
              <a:xfrm>
                <a:off x="8649284" y="3598462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7" name="Ellipse 226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Textfeld 227"/>
                <p:cNvSpPr txBox="1"/>
                <p:nvPr/>
              </p:nvSpPr>
              <p:spPr>
                <a:xfrm>
                  <a:off x="3978839" y="3072939"/>
                  <a:ext cx="477900" cy="4240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A</a:t>
                  </a:r>
                </a:p>
              </p:txBody>
            </p:sp>
          </p:grpSp>
          <p:grpSp>
            <p:nvGrpSpPr>
              <p:cNvPr id="207" name="Gruppieren 206"/>
              <p:cNvGrpSpPr/>
              <p:nvPr/>
            </p:nvGrpSpPr>
            <p:grpSpPr>
              <a:xfrm>
                <a:off x="8610280" y="2947187"/>
                <a:ext cx="432048" cy="439984"/>
                <a:chOff x="8472264" y="3277048"/>
                <a:chExt cx="432048" cy="439984"/>
              </a:xfrm>
            </p:grpSpPr>
            <p:sp>
              <p:nvSpPr>
                <p:cNvPr id="223" name="Rechteck 222"/>
                <p:cNvSpPr/>
                <p:nvPr/>
              </p:nvSpPr>
              <p:spPr>
                <a:xfrm>
                  <a:off x="8472264" y="3277048"/>
                  <a:ext cx="432048" cy="4399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4" name="Gerader Verbinder 223"/>
                <p:cNvCxnSpPr>
                  <a:stCxn id="223" idx="2"/>
                </p:cNvCxnSpPr>
                <p:nvPr/>
              </p:nvCxnSpPr>
              <p:spPr>
                <a:xfrm flipV="1">
                  <a:off x="8688288" y="3573016"/>
                  <a:ext cx="0" cy="14401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Gerader Verbinder 224"/>
                <p:cNvCxnSpPr/>
                <p:nvPr/>
              </p:nvCxnSpPr>
              <p:spPr>
                <a:xfrm>
                  <a:off x="8544272" y="3356992"/>
                  <a:ext cx="144016" cy="2160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Gerader Verbinder 225"/>
                <p:cNvCxnSpPr>
                  <a:stCxn id="223" idx="0"/>
                </p:cNvCxnSpPr>
                <p:nvPr/>
              </p:nvCxnSpPr>
              <p:spPr>
                <a:xfrm>
                  <a:off x="8688288" y="3277048"/>
                  <a:ext cx="0" cy="1519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8" name="Gruppieren 207"/>
              <p:cNvGrpSpPr>
                <a:grpSpLocks noChangeAspect="1"/>
              </p:cNvGrpSpPr>
              <p:nvPr/>
            </p:nvGrpSpPr>
            <p:grpSpPr>
              <a:xfrm>
                <a:off x="9395352" y="2460077"/>
                <a:ext cx="361577" cy="361577"/>
                <a:chOff x="3935760" y="2996952"/>
                <a:chExt cx="576064" cy="576064"/>
              </a:xfrm>
              <a:solidFill>
                <a:schemeClr val="bg1">
                  <a:lumMod val="95000"/>
                </a:schemeClr>
              </a:solidFill>
            </p:grpSpPr>
            <p:sp>
              <p:nvSpPr>
                <p:cNvPr id="221" name="Ellipse 220"/>
                <p:cNvSpPr/>
                <p:nvPr/>
              </p:nvSpPr>
              <p:spPr>
                <a:xfrm>
                  <a:off x="3935760" y="2996952"/>
                  <a:ext cx="576064" cy="576064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Textfeld 221"/>
                <p:cNvSpPr txBox="1"/>
                <p:nvPr/>
              </p:nvSpPr>
              <p:spPr>
                <a:xfrm>
                  <a:off x="3984845" y="3050089"/>
                  <a:ext cx="477899" cy="4240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sz="1000" dirty="0"/>
                    <a:t>V</a:t>
                  </a:r>
                </a:p>
              </p:txBody>
            </p:sp>
          </p:grpSp>
          <p:cxnSp>
            <p:nvCxnSpPr>
              <p:cNvPr id="209" name="Gerader Verbinder 208"/>
              <p:cNvCxnSpPr>
                <a:stCxn id="227" idx="4"/>
              </p:cNvCxnSpPr>
              <p:nvPr/>
            </p:nvCxnSpPr>
            <p:spPr>
              <a:xfrm flipH="1">
                <a:off x="8826304" y="3960039"/>
                <a:ext cx="3769" cy="18904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Gerader Verbinder 209"/>
              <p:cNvCxnSpPr/>
              <p:nvPr/>
            </p:nvCxnSpPr>
            <p:spPr>
              <a:xfrm>
                <a:off x="9984432" y="2334545"/>
                <a:ext cx="0" cy="20305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Gerader Verbinder 210"/>
              <p:cNvCxnSpPr>
                <a:endCxn id="228" idx="0"/>
              </p:cNvCxnSpPr>
              <p:nvPr/>
            </p:nvCxnSpPr>
            <p:spPr>
              <a:xfrm rot="5400000">
                <a:off x="8701612" y="3521465"/>
                <a:ext cx="2493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Gerader Verbinder 211"/>
              <p:cNvCxnSpPr>
                <a:stCxn id="223" idx="0"/>
              </p:cNvCxnSpPr>
              <p:nvPr/>
            </p:nvCxnSpPr>
            <p:spPr>
              <a:xfrm flipV="1">
                <a:off x="8826304" y="2334545"/>
                <a:ext cx="0" cy="61264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Gerader Verbinder 212"/>
              <p:cNvCxnSpPr/>
              <p:nvPr/>
            </p:nvCxnSpPr>
            <p:spPr>
              <a:xfrm flipH="1">
                <a:off x="8816589" y="2640864"/>
                <a:ext cx="57876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Gerader Verbinder 213"/>
              <p:cNvCxnSpPr/>
              <p:nvPr/>
            </p:nvCxnSpPr>
            <p:spPr>
              <a:xfrm flipH="1">
                <a:off x="9756930" y="2640864"/>
                <a:ext cx="227502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r Verbinder 214"/>
              <p:cNvCxnSpPr/>
              <p:nvPr/>
            </p:nvCxnSpPr>
            <p:spPr>
              <a:xfrm>
                <a:off x="8011763" y="4149080"/>
                <a:ext cx="280831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r Verbinder 215"/>
              <p:cNvCxnSpPr/>
              <p:nvPr/>
            </p:nvCxnSpPr>
            <p:spPr>
              <a:xfrm>
                <a:off x="8112224" y="4365104"/>
                <a:ext cx="2687284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Ellipse 216"/>
              <p:cNvSpPr/>
              <p:nvPr/>
            </p:nvSpPr>
            <p:spPr>
              <a:xfrm>
                <a:off x="8754296" y="4086314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Ellipse 217"/>
              <p:cNvSpPr/>
              <p:nvPr/>
            </p:nvSpPr>
            <p:spPr>
              <a:xfrm>
                <a:off x="9912424" y="4302338"/>
                <a:ext cx="141626" cy="12553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Rechteck 218"/>
              <p:cNvSpPr/>
              <p:nvPr/>
            </p:nvSpPr>
            <p:spPr>
              <a:xfrm rot="16200000">
                <a:off x="7866004" y="3847758"/>
                <a:ext cx="873170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1"/>
                    </a:solidFill>
                  </a:rPr>
                  <a:t>Stecker</a:t>
                </a:r>
              </a:p>
            </p:txBody>
          </p:sp>
          <p:sp>
            <p:nvSpPr>
              <p:cNvPr id="220" name="Rechteck 219"/>
              <p:cNvSpPr/>
              <p:nvPr/>
            </p:nvSpPr>
            <p:spPr>
              <a:xfrm rot="5400000">
                <a:off x="10076671" y="3842512"/>
                <a:ext cx="862677" cy="592150"/>
              </a:xfrm>
              <a:prstGeom prst="rect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 smtClean="0">
                    <a:solidFill>
                      <a:schemeClr val="bg1"/>
                    </a:solidFill>
                  </a:rPr>
                  <a:t>Stecker</a:t>
                </a:r>
                <a:endParaRPr lang="de-DE" sz="1100" dirty="0">
                  <a:solidFill>
                    <a:schemeClr val="bg1"/>
                  </a:solidFill>
                </a:endParaRPr>
              </a:p>
              <a:p>
                <a:pPr algn="ctr"/>
                <a:endParaRPr lang="de-DE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7" name="Gruppieren 236"/>
            <p:cNvGrpSpPr/>
            <p:nvPr/>
          </p:nvGrpSpPr>
          <p:grpSpPr>
            <a:xfrm>
              <a:off x="9609356" y="2676820"/>
              <a:ext cx="1561387" cy="1002672"/>
              <a:chOff x="9609356" y="2676820"/>
              <a:chExt cx="1561387" cy="1002672"/>
            </a:xfrm>
          </p:grpSpPr>
          <p:sp>
            <p:nvSpPr>
              <p:cNvPr id="229" name="Rechteck 22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30" name="Gerader Verbinder 22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r Verbinder 231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Gruppieren 237"/>
            <p:cNvGrpSpPr/>
            <p:nvPr/>
          </p:nvGrpSpPr>
          <p:grpSpPr>
            <a:xfrm>
              <a:off x="7361049" y="2676820"/>
              <a:ext cx="1561387" cy="1002672"/>
              <a:chOff x="9609356" y="2676820"/>
              <a:chExt cx="1561387" cy="1002672"/>
            </a:xfrm>
          </p:grpSpPr>
          <p:sp>
            <p:nvSpPr>
              <p:cNvPr id="239" name="Rechteck 238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0" name="Gerader Verbinder 239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Gerader Verbinder 240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Gruppieren 241"/>
            <p:cNvGrpSpPr/>
            <p:nvPr/>
          </p:nvGrpSpPr>
          <p:grpSpPr>
            <a:xfrm>
              <a:off x="5112742" y="2676820"/>
              <a:ext cx="1561387" cy="1002672"/>
              <a:chOff x="9609356" y="2676820"/>
              <a:chExt cx="1561387" cy="1002672"/>
            </a:xfrm>
          </p:grpSpPr>
          <p:sp>
            <p:nvSpPr>
              <p:cNvPr id="243" name="Rechteck 242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4" name="Gerader Verbinder 243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Gerader Verbinder 244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pieren 245"/>
            <p:cNvGrpSpPr/>
            <p:nvPr/>
          </p:nvGrpSpPr>
          <p:grpSpPr>
            <a:xfrm>
              <a:off x="2904213" y="2714488"/>
              <a:ext cx="1561387" cy="1002672"/>
              <a:chOff x="9609356" y="2676820"/>
              <a:chExt cx="1561387" cy="1002672"/>
            </a:xfrm>
          </p:grpSpPr>
          <p:sp>
            <p:nvSpPr>
              <p:cNvPr id="247" name="Rechteck 246"/>
              <p:cNvSpPr/>
              <p:nvPr/>
            </p:nvSpPr>
            <p:spPr>
              <a:xfrm>
                <a:off x="9609356" y="2676820"/>
                <a:ext cx="1561387" cy="6384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Verbraucher/Quelle</a:t>
                </a:r>
              </a:p>
            </p:txBody>
          </p:sp>
          <p:cxnSp>
            <p:nvCxnSpPr>
              <p:cNvPr id="248" name="Gerader Verbinder 247"/>
              <p:cNvCxnSpPr/>
              <p:nvPr/>
            </p:nvCxnSpPr>
            <p:spPr>
              <a:xfrm flipH="1">
                <a:off x="10071373" y="3330252"/>
                <a:ext cx="5902" cy="3147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Gerader Verbinder 248"/>
              <p:cNvCxnSpPr/>
              <p:nvPr/>
            </p:nvCxnSpPr>
            <p:spPr>
              <a:xfrm>
                <a:off x="10669488" y="3330252"/>
                <a:ext cx="0" cy="34924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feld 2">
            <a:extLst>
              <a:ext uri="{FF2B5EF4-FFF2-40B4-BE49-F238E27FC236}">
                <a16:creationId xmlns:a16="http://schemas.microsoft.com/office/drawing/2014/main" id="{D2325C6D-3D3C-44C1-A35C-B7FB975B5CE7}"/>
              </a:ext>
            </a:extLst>
          </p:cNvPr>
          <p:cNvSpPr txBox="1"/>
          <p:nvPr/>
        </p:nvSpPr>
        <p:spPr>
          <a:xfrm>
            <a:off x="553860" y="1227607"/>
            <a:ext cx="51796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Spannung und Strommessung in jedem Kanal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Kanäle einzeln abschaltbar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Stecksystem modular erweiterbar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9C2949A5-6A5A-4353-8E10-5599F7E3DBBB}"/>
              </a:ext>
            </a:extLst>
          </p:cNvPr>
          <p:cNvSpPr txBox="1"/>
          <p:nvPr/>
        </p:nvSpPr>
        <p:spPr>
          <a:xfrm>
            <a:off x="5939463" y="1227607"/>
            <a:ext cx="549605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Schnelle Kurzschlusserkennung mit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 über </a:t>
            </a:r>
            <a:r>
              <a:rPr lang="de-DE" dirty="0" err="1"/>
              <a:t>BroadR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Ethernet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Abschaltung der Kanäle durch MOSFET Schalter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2FBB73E7-572F-4A39-BDFA-52312C4B89D8}"/>
              </a:ext>
            </a:extLst>
          </p:cNvPr>
          <p:cNvSpPr txBox="1"/>
          <p:nvPr/>
        </p:nvSpPr>
        <p:spPr>
          <a:xfrm>
            <a:off x="240164" y="732848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2"/>
                </a:solidFill>
              </a:rPr>
              <a:t>Hardware: modulare PDU</a:t>
            </a:r>
            <a:endParaRPr lang="LID4096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9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70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33089-FC77-496D-80A0-75D419432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Aktuelle Phase</a:t>
            </a:r>
            <a:r>
              <a:rPr lang="de-DE" dirty="0"/>
              <a:t>: Orientierung/Einarbeitung</a:t>
            </a:r>
          </a:p>
          <a:p>
            <a:endParaRPr lang="de-DE" dirty="0"/>
          </a:p>
          <a:p>
            <a:r>
              <a:rPr lang="de-DE" b="1" dirty="0"/>
              <a:t>Nächste Schritte: </a:t>
            </a:r>
          </a:p>
          <a:p>
            <a:pPr lvl="1"/>
            <a:r>
              <a:rPr lang="de-DE" dirty="0"/>
              <a:t>Entwicklung der Software in Simulationsumgebung, Simulation von Energiemanagement und Fehlerfälle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Mögliche einfache Hardwareaufbau mit Hilfe bestehende PDU Komponenten und Raspberry Pi PC-s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Schaltungs- und Layoutentwurf für eine modulare PDU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Testaufbau mit modularen PDU-s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6982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8638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Möglichkeit über Ford Alliance inhaltliche Schnittpunkte zu finden</a:t>
            </a:r>
          </a:p>
          <a:p>
            <a:endParaRPr lang="de-DE" dirty="0"/>
          </a:p>
          <a:p>
            <a:r>
              <a:rPr lang="de-DE" dirty="0"/>
              <a:t>Möglichkeit im Rahmen andere Bordnetzprojekte mitfinanziert zu werden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525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smtClean="0"/>
              <a:t>Gergely Bilkei-Gorzo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+49 241 80 25631</a:t>
            </a:r>
          </a:p>
          <a:p>
            <a:r>
              <a:rPr lang="de-DE" dirty="0"/>
              <a:t>+49 241 80 </a:t>
            </a:r>
            <a:r>
              <a:rPr lang="de-DE" dirty="0" smtClean="0"/>
              <a:t>22147</a:t>
            </a:r>
          </a:p>
          <a:p>
            <a:endParaRPr lang="de-DE" dirty="0"/>
          </a:p>
          <a:p>
            <a:r>
              <a:rPr lang="de-DE" dirty="0"/>
              <a:t>g</a:t>
            </a:r>
            <a:r>
              <a:rPr lang="de-DE" dirty="0" smtClean="0"/>
              <a:t>ergely.bilkei-gorzo@ika.rwth-aachen.de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344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91064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 smtClean="0"/>
              <a:t>M.Sc</a:t>
            </a:r>
            <a:r>
              <a:rPr lang="de-DE" sz="1400" dirty="0" smtClean="0"/>
              <a:t>. </a:t>
            </a:r>
            <a:r>
              <a:rPr lang="de-DE" sz="1400" dirty="0"/>
              <a:t>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5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5400" y="4581128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3451" y="4581128"/>
            <a:ext cx="56166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 smtClean="0"/>
              <a:t>UNICARagil</a:t>
            </a:r>
            <a:r>
              <a:rPr lang="de-DE" sz="1600" dirty="0"/>
              <a:t>:</a:t>
            </a:r>
            <a:r>
              <a:rPr lang="de-DE" sz="1600" dirty="0" smtClean="0"/>
              <a:t> Softwareentwicklung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BCS </a:t>
            </a:r>
            <a:r>
              <a:rPr lang="de-DE" sz="1600" dirty="0" err="1" smtClean="0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GKN: Support für Steuergeräteentwicklung, Hardware Tests.</a:t>
            </a:r>
          </a:p>
          <a:p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SPT: </a:t>
            </a:r>
            <a:r>
              <a:rPr lang="de-DE" sz="1600" dirty="0" err="1" smtClean="0"/>
              <a:t>Steer-by-Wire</a:t>
            </a:r>
            <a:r>
              <a:rPr lang="de-DE" sz="1600" dirty="0" smtClean="0"/>
              <a:t> Softwareentwicklung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9827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44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ahr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</a:t>
            </a:r>
            <a:r>
              <a:rPr lang="de-DE" b="1" dirty="0" smtClean="0"/>
              <a:t>: </a:t>
            </a:r>
            <a:r>
              <a:rPr lang="de-DE" dirty="0" smtClean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b="1" dirty="0" smtClean="0"/>
              <a:t>Defizit: </a:t>
            </a:r>
            <a:r>
              <a:rPr lang="de-DE" dirty="0" smtClean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</a:t>
            </a:r>
            <a:r>
              <a:rPr lang="de-DE" b="1" dirty="0" smtClean="0"/>
              <a:t>: </a:t>
            </a:r>
            <a:r>
              <a:rPr lang="de-DE" dirty="0" smtClean="0"/>
              <a:t>Ermöglichung Rechenaufgaben von extern auf </a:t>
            </a:r>
            <a:r>
              <a:rPr lang="de-DE" dirty="0" smtClean="0"/>
              <a:t>Fahrzeugsteuergeräten auszuführen, so dass lokal nicht benötigte </a:t>
            </a:r>
            <a:r>
              <a:rPr lang="de-DE" dirty="0" err="1" smtClean="0"/>
              <a:t>Rechenresourcen</a:t>
            </a:r>
            <a:r>
              <a:rPr lang="de-DE" dirty="0" smtClean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</a:t>
            </a:r>
            <a:r>
              <a:rPr lang="de-DE" b="1" dirty="0" smtClean="0"/>
              <a:t>: </a:t>
            </a:r>
            <a:r>
              <a:rPr lang="de-DE" dirty="0" smtClean="0"/>
              <a:t>Entwicklung einer Softwareplattform, welcher ermöglicht Applikationen über Netzwerk in Steuergeräte zu laden und auszuführen.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Quelle: </a:t>
            </a:r>
            <a:r>
              <a:rPr lang="de-DE" sz="1400" dirty="0" err="1" smtClean="0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>
                <a:solidFill>
                  <a:schemeClr val="bg2"/>
                </a:solidFill>
              </a:rPr>
              <a:t>Quelle: Medium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pic>
        <p:nvPicPr>
          <p:cNvPr id="10244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289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10" name="Objekt 9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7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Modulare Energieverteilung im Bordnetz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4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8" name="Rechteck 77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33" name="Tabel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8071"/>
              </p:ext>
            </p:extLst>
          </p:nvPr>
        </p:nvGraphicFramePr>
        <p:xfrm>
          <a:off x="2351584" y="2290275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Bezeichnung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Leistung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Einsatzbereich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Qualcomm Cloud</a:t>
                      </a:r>
                      <a:r>
                        <a:rPr lang="de-DE" baseline="0" dirty="0" smtClean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400 TOPS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Cloud-Server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Nvidia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Jetson</a:t>
                      </a:r>
                      <a:r>
                        <a:rPr lang="de-DE" dirty="0" smtClean="0"/>
                        <a:t> AGX </a:t>
                      </a:r>
                      <a:r>
                        <a:rPr lang="de-DE" dirty="0" err="1" smtClean="0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275 TOPS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Cloud-Server / Fahrzeug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1080 TOPS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L5 Fahrzeug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34" name="Textfeld 33"/>
          <p:cNvSpPr txBox="1"/>
          <p:nvPr/>
        </p:nvSpPr>
        <p:spPr>
          <a:xfrm>
            <a:off x="839416" y="1628800"/>
            <a:ext cx="532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Leistungsvergleich Hardware für AI Applikationen: 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623392" y="4867291"/>
            <a:ext cx="90730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Rechenleistung von Autonomen Fahrzeugen für </a:t>
            </a:r>
            <a:r>
              <a:rPr lang="de-DE" dirty="0" err="1" smtClean="0"/>
              <a:t>Machine</a:t>
            </a:r>
            <a:r>
              <a:rPr lang="de-DE" dirty="0" smtClean="0"/>
              <a:t> Learning vergleichbar mit mehreren Rechenmodulen  in Cloud-Servern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968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grpSp>
        <p:nvGrpSpPr>
          <p:cNvPr id="50" name="Gruppieren 49"/>
          <p:cNvGrpSpPr>
            <a:grpSpLocks noChangeAspect="1"/>
          </p:cNvGrpSpPr>
          <p:nvPr/>
        </p:nvGrpSpPr>
        <p:grpSpPr>
          <a:xfrm>
            <a:off x="583996" y="3451229"/>
            <a:ext cx="4828298" cy="2748455"/>
            <a:chOff x="6444976" y="3026147"/>
            <a:chExt cx="5531263" cy="3148610"/>
          </a:xfrm>
        </p:grpSpPr>
        <p:grpSp>
          <p:nvGrpSpPr>
            <p:cNvPr id="40" name="Gruppieren 3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94" name="Gruppieren 93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55" name="Grafik 5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6" name="Grafik 5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57" name="Grafik 5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8" name="Grafik 5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59" name="Grafik 5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60" name="Grafik 5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62" name="Gerader Verbinder 61"/>
                <p:cNvCxnSpPr>
                  <a:endCxn id="56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r Verbinder 62"/>
                <p:cNvCxnSpPr>
                  <a:endCxn id="55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76"/>
                <p:cNvCxnSpPr>
                  <a:endCxn id="57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77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r Verbinder 78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Gerader Verbinder 79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1" name="Grafik 8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95" name="Grafik 9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98" name="Gerader Verbinder 97"/>
              <p:cNvCxnSpPr>
                <a:stCxn id="81" idx="1"/>
                <a:endCxn id="95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feld 98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Cloud</a:t>
              </a:r>
              <a:endParaRPr lang="de-DE" dirty="0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6637404" y="302614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Benutzer</a:t>
              </a:r>
              <a:endParaRPr lang="de-DE" dirty="0"/>
            </a:p>
          </p:txBody>
        </p:sp>
      </p:grpSp>
      <p:grpSp>
        <p:nvGrpSpPr>
          <p:cNvPr id="48" name="Gruppieren 47"/>
          <p:cNvGrpSpPr>
            <a:grpSpLocks noChangeAspect="1"/>
          </p:cNvGrpSpPr>
          <p:nvPr/>
        </p:nvGrpSpPr>
        <p:grpSpPr>
          <a:xfrm>
            <a:off x="6053568" y="3285018"/>
            <a:ext cx="5411570" cy="2914665"/>
            <a:chOff x="186366" y="3034615"/>
            <a:chExt cx="5830208" cy="3140143"/>
          </a:xfrm>
        </p:grpSpPr>
        <p:grpSp>
          <p:nvGrpSpPr>
            <p:cNvPr id="46" name="Gruppieren 45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10" name="Grafik 9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76" name="Gruppieren 7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9" name="Grafik 8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24" name="Grafik 2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5" name="Grafik 2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26" name="Grafik 2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7" name="Grafik 26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28" name="Grafik 27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30" name="Grafik 29"/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31" name="Gerader Verbinder 30"/>
                <p:cNvCxnSpPr>
                  <a:endCxn id="25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Gerader Verbinder 33"/>
                <p:cNvCxnSpPr>
                  <a:endCxn id="24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Gerader Verbinder 37"/>
                <p:cNvCxnSpPr>
                  <a:endCxn id="26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Gerader Verbinder 40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Gerader Verbinder 41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Gerader Verbinder 42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45" name="Gerader Verbinder 44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r Verbinder 95"/>
              <p:cNvCxnSpPr>
                <a:stCxn id="10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96"/>
              <p:cNvCxnSpPr>
                <a:stCxn id="10" idx="3"/>
                <a:endCxn id="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feld 46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Cloud</a:t>
              </a:r>
              <a:endParaRPr lang="de-DE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2430123" y="456245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Edge Server</a:t>
              </a:r>
              <a:endParaRPr lang="de-DE" dirty="0"/>
            </a:p>
          </p:txBody>
        </p:sp>
        <p:sp>
          <p:nvSpPr>
            <p:cNvPr id="102" name="Textfeld 101"/>
            <p:cNvSpPr txBox="1"/>
            <p:nvPr/>
          </p:nvSpPr>
          <p:spPr>
            <a:xfrm>
              <a:off x="186366" y="3500899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Benutzer</a:t>
              </a:r>
              <a:endParaRPr lang="de-DE" dirty="0"/>
            </a:p>
          </p:txBody>
        </p:sp>
      </p:grpSp>
      <p:sp>
        <p:nvSpPr>
          <p:cNvPr id="51" name="Textfeld 50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Edge Netzwerk: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Endpunkte verbinden sich mit örtlich lokalem Edge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Kommunikation zur Cloud über Edge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Reduzierte Latenz und Bandbreitenverbrauch im Edge </a:t>
            </a:r>
            <a:r>
              <a:rPr lang="de-DE" dirty="0" err="1" smtClean="0"/>
              <a:t>netzwerk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Höhere Verwaltungskomplexität im Vergleich zur Cloud Ansatz</a:t>
            </a:r>
            <a:endParaRPr lang="de-DE" dirty="0"/>
          </a:p>
        </p:txBody>
      </p:sp>
      <p:sp>
        <p:nvSpPr>
          <p:cNvPr id="103" name="Textfeld 102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Cloud Netzwerk: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Alle Endpunkte verbinden sich direkt mit Cloud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zentrale Verwaltung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Skalierbarkeit begrenzt durch Bandbreite und Latenz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295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3" name="Rechteck 9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7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F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39FAB9D-009D-4590-ACA3-514C52169DEC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F81616BE-3E79-4937-A4E1-333A663EF185}"/>
    </a:ext>
  </a:extLst>
</a:theme>
</file>

<file path=ppt/theme/theme3.xml><?xml version="1.0" encoding="utf-8"?>
<a:theme xmlns:a="http://schemas.openxmlformats.org/drawingml/2006/main" name="fka_Deut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0BC3888D-EBCC-4D0A-B11C-1EB22320D6D3}"/>
    </a:ext>
  </a:extLst>
</a:theme>
</file>

<file path=ppt/theme/theme4.xml><?xml version="1.0" encoding="utf-8"?>
<a:theme xmlns:a="http://schemas.openxmlformats.org/drawingml/2006/main" name="fka_Englisch">
  <a:themeElements>
    <a:clrScheme name="Benutzerdefiniert 1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FFFF00"/>
      </a:accent2>
      <a:accent3>
        <a:srgbClr val="CC071E"/>
      </a:accent3>
      <a:accent4>
        <a:srgbClr val="E572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CC7A9A54-81D5-4418-BE5D-AD98DCDA7938}" vid="{9FE5380F-10C5-4D57-9B4A-525CA22D6C87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IF-Praesentation_Standard</Template>
  <TotalTime>0</TotalTime>
  <Words>611</Words>
  <Application>Microsoft Office PowerPoint</Application>
  <PresentationFormat>Breitbild</PresentationFormat>
  <Paragraphs>200</Paragraphs>
  <Slides>18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4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Calibri</vt:lpstr>
      <vt:lpstr>Wingdings</vt:lpstr>
      <vt:lpstr>IF-Praesentation_Standard</vt:lpstr>
      <vt:lpstr>ika_Englisch</vt:lpstr>
      <vt:lpstr>fka_Deutsch</vt:lpstr>
      <vt:lpstr>fka_Englisch</vt:lpstr>
      <vt:lpstr>think-cell Folie</vt:lpstr>
      <vt:lpstr>Verteiltes Rechnen mittels autonomen Fahrzeugsteuergeräten</vt:lpstr>
      <vt:lpstr>Inhalt</vt:lpstr>
      <vt:lpstr>Informationen zur Person</vt:lpstr>
      <vt:lpstr>Inhalt</vt:lpstr>
      <vt:lpstr>Einleitung</vt:lpstr>
      <vt:lpstr>Inhalt</vt:lpstr>
      <vt:lpstr>PowerPoint-Präsentation</vt:lpstr>
      <vt:lpstr>PowerPoint-Präsentation</vt:lpstr>
      <vt:lpstr>PowerPoint-Präsentation</vt:lpstr>
      <vt:lpstr>PowerPoint-Präsentation</vt:lpstr>
      <vt:lpstr>Modulare Energieverteilung im Bordnetz</vt:lpstr>
      <vt:lpstr>Modulare Energieverteilung im Bordnetz</vt:lpstr>
      <vt:lpstr>Modulare Energieverteilung im Bordnetz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minglu.li@ika.rwth-aachen.de</dc:creator>
  <cp:lastModifiedBy>Gergely Bilkei-Gorzo</cp:lastModifiedBy>
  <cp:revision>376</cp:revision>
  <cp:lastPrinted>2018-07-30T12:07:50Z</cp:lastPrinted>
  <dcterms:created xsi:type="dcterms:W3CDTF">2018-06-17T18:22:58Z</dcterms:created>
  <dcterms:modified xsi:type="dcterms:W3CDTF">2022-11-25T15:00:15Z</dcterms:modified>
  <cp:contentStatus/>
</cp:coreProperties>
</file>