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4"/>
  </p:sldMasterIdLst>
  <p:notesMasterIdLst>
    <p:notesMasterId r:id="rId84"/>
  </p:notesMasterIdLst>
  <p:handoutMasterIdLst>
    <p:handoutMasterId r:id="rId85"/>
  </p:handoutMasterIdLst>
  <p:sldIdLst>
    <p:sldId id="256" r:id="rId5"/>
    <p:sldId id="478" r:id="rId6"/>
    <p:sldId id="479" r:id="rId7"/>
    <p:sldId id="262" r:id="rId8"/>
    <p:sldId id="635" r:id="rId9"/>
    <p:sldId id="636" r:id="rId10"/>
    <p:sldId id="573" r:id="rId11"/>
    <p:sldId id="616" r:id="rId12"/>
    <p:sldId id="639" r:id="rId13"/>
    <p:sldId id="580" r:id="rId14"/>
    <p:sldId id="581" r:id="rId15"/>
    <p:sldId id="583" r:id="rId16"/>
    <p:sldId id="585" r:id="rId17"/>
    <p:sldId id="586" r:id="rId18"/>
    <p:sldId id="587" r:id="rId19"/>
    <p:sldId id="578" r:id="rId20"/>
    <p:sldId id="640" r:id="rId21"/>
    <p:sldId id="588" r:id="rId22"/>
    <p:sldId id="590" r:id="rId23"/>
    <p:sldId id="629" r:id="rId24"/>
    <p:sldId id="653" r:id="rId25"/>
    <p:sldId id="647" r:id="rId26"/>
    <p:sldId id="589" r:id="rId27"/>
    <p:sldId id="591" r:id="rId28"/>
    <p:sldId id="652" r:id="rId29"/>
    <p:sldId id="630" r:id="rId30"/>
    <p:sldId id="641" r:id="rId31"/>
    <p:sldId id="592" r:id="rId32"/>
    <p:sldId id="593" r:id="rId33"/>
    <p:sldId id="594" r:id="rId34"/>
    <p:sldId id="631" r:id="rId35"/>
    <p:sldId id="642" r:id="rId36"/>
    <p:sldId id="582" r:id="rId37"/>
    <p:sldId id="595" r:id="rId38"/>
    <p:sldId id="596" r:id="rId39"/>
    <p:sldId id="617" r:id="rId40"/>
    <p:sldId id="618" r:id="rId41"/>
    <p:sldId id="619" r:id="rId42"/>
    <p:sldId id="620" r:id="rId43"/>
    <p:sldId id="621" r:id="rId44"/>
    <p:sldId id="622" r:id="rId45"/>
    <p:sldId id="623" r:id="rId46"/>
    <p:sldId id="597" r:id="rId47"/>
    <p:sldId id="606" r:id="rId48"/>
    <p:sldId id="607" r:id="rId49"/>
    <p:sldId id="601" r:id="rId50"/>
    <p:sldId id="625" r:id="rId51"/>
    <p:sldId id="605" r:id="rId52"/>
    <p:sldId id="633" r:id="rId53"/>
    <p:sldId id="632" r:id="rId54"/>
    <p:sldId id="638" r:id="rId55"/>
    <p:sldId id="650" r:id="rId56"/>
    <p:sldId id="643" r:id="rId57"/>
    <p:sldId id="624" r:id="rId58"/>
    <p:sldId id="598" r:id="rId59"/>
    <p:sldId id="637" r:id="rId60"/>
    <p:sldId id="634" r:id="rId61"/>
    <p:sldId id="599" r:id="rId62"/>
    <p:sldId id="627" r:id="rId63"/>
    <p:sldId id="628" r:id="rId64"/>
    <p:sldId id="600" r:id="rId65"/>
    <p:sldId id="602" r:id="rId66"/>
    <p:sldId id="603" r:id="rId67"/>
    <p:sldId id="604" r:id="rId68"/>
    <p:sldId id="648" r:id="rId69"/>
    <p:sldId id="651" r:id="rId70"/>
    <p:sldId id="644" r:id="rId71"/>
    <p:sldId id="574" r:id="rId72"/>
    <p:sldId id="608" r:id="rId73"/>
    <p:sldId id="612" r:id="rId74"/>
    <p:sldId id="609" r:id="rId75"/>
    <p:sldId id="613" r:id="rId76"/>
    <p:sldId id="626" r:id="rId77"/>
    <p:sldId id="610" r:id="rId78"/>
    <p:sldId id="645" r:id="rId79"/>
    <p:sldId id="614" r:id="rId80"/>
    <p:sldId id="615" r:id="rId81"/>
    <p:sldId id="649" r:id="rId82"/>
    <p:sldId id="482" r:id="rId83"/>
  </p:sldIdLst>
  <p:sldSz cx="12192000" cy="6858000"/>
  <p:notesSz cx="6797675" cy="9926638"/>
  <p:custDataLst>
    <p:tags r:id="rId8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Day" id="{90389BD3-C6BA-42C5-88B1-C48A589A5F51}">
          <p14:sldIdLst>
            <p14:sldId id="256"/>
            <p14:sldId id="478"/>
          </p14:sldIdLst>
        </p14:section>
        <p14:section name="Lecture Introduction" id="{8D7F6AFA-0861-4F58-A965-DD99FD4FFA7C}">
          <p14:sldIdLst>
            <p14:sldId id="479"/>
            <p14:sldId id="262"/>
            <p14:sldId id="635"/>
            <p14:sldId id="636"/>
          </p14:sldIdLst>
        </p14:section>
        <p14:section name="Embedded Systems" id="{72FD2252-5065-4BCE-9BE3-97ECEC9026C7}">
          <p14:sldIdLst>
            <p14:sldId id="573"/>
            <p14:sldId id="616"/>
            <p14:sldId id="639"/>
          </p14:sldIdLst>
        </p14:section>
        <p14:section name="Architectures" id="{38CAA40A-1ECB-4BB4-84D2-FE6E421E5865}">
          <p14:sldIdLst>
            <p14:sldId id="580"/>
            <p14:sldId id="581"/>
            <p14:sldId id="583"/>
            <p14:sldId id="585"/>
            <p14:sldId id="586"/>
            <p14:sldId id="587"/>
            <p14:sldId id="578"/>
            <p14:sldId id="640"/>
          </p14:sldIdLst>
        </p14:section>
        <p14:section name="Parallel Computing" id="{9B771376-B381-4408-A76C-C867C7D319FC}">
          <p14:sldIdLst>
            <p14:sldId id="588"/>
            <p14:sldId id="590"/>
            <p14:sldId id="629"/>
            <p14:sldId id="653"/>
            <p14:sldId id="647"/>
            <p14:sldId id="589"/>
            <p14:sldId id="591"/>
            <p14:sldId id="652"/>
            <p14:sldId id="630"/>
            <p14:sldId id="641"/>
          </p14:sldIdLst>
        </p14:section>
        <p14:section name="Comparison of different Embedded CPUs" id="{3FD20FD4-3D53-4985-96F6-1DFB5DD9B52C}">
          <p14:sldIdLst>
            <p14:sldId id="592"/>
            <p14:sldId id="593"/>
            <p14:sldId id="594"/>
            <p14:sldId id="631"/>
            <p14:sldId id="642"/>
          </p14:sldIdLst>
        </p14:section>
        <p14:section name="Memory Types and Linking" id="{67F5C780-4418-462F-81FF-76E6D18C9FC4}">
          <p14:sldIdLst>
            <p14:sldId id="582"/>
            <p14:sldId id="595"/>
            <p14:sldId id="596"/>
            <p14:sldId id="617"/>
            <p14:sldId id="618"/>
            <p14:sldId id="619"/>
            <p14:sldId id="620"/>
            <p14:sldId id="621"/>
            <p14:sldId id="622"/>
            <p14:sldId id="623"/>
            <p14:sldId id="597"/>
            <p14:sldId id="606"/>
            <p14:sldId id="607"/>
            <p14:sldId id="601"/>
            <p14:sldId id="625"/>
            <p14:sldId id="605"/>
            <p14:sldId id="633"/>
            <p14:sldId id="632"/>
            <p14:sldId id="638"/>
            <p14:sldId id="650"/>
            <p14:sldId id="643"/>
          </p14:sldIdLst>
        </p14:section>
        <p14:section name="Stack, Heap and Exceptions" id="{FE10FD4B-98D6-458B-B3F7-12B24C6B3995}">
          <p14:sldIdLst>
            <p14:sldId id="624"/>
            <p14:sldId id="598"/>
            <p14:sldId id="637"/>
            <p14:sldId id="634"/>
            <p14:sldId id="599"/>
            <p14:sldId id="627"/>
            <p14:sldId id="628"/>
            <p14:sldId id="600"/>
            <p14:sldId id="602"/>
            <p14:sldId id="603"/>
            <p14:sldId id="604"/>
            <p14:sldId id="648"/>
            <p14:sldId id="651"/>
            <p14:sldId id="644"/>
          </p14:sldIdLst>
        </p14:section>
        <p14:section name="AUTOSAR Guidelines" id="{9503FE6C-78A1-452F-A7B2-F81B29132764}">
          <p14:sldIdLst>
            <p14:sldId id="574"/>
            <p14:sldId id="608"/>
            <p14:sldId id="612"/>
            <p14:sldId id="609"/>
            <p14:sldId id="613"/>
            <p14:sldId id="626"/>
            <p14:sldId id="610"/>
            <p14:sldId id="645"/>
          </p14:sldIdLst>
        </p14:section>
        <p14:section name="RTOS" id="{F501B716-51D8-4CA7-A20F-E2FC314B90BA}">
          <p14:sldIdLst>
            <p14:sldId id="614"/>
            <p14:sldId id="615"/>
            <p14:sldId id="649"/>
            <p14:sldId id="4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orient="horz" pos="482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3748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211" userDrawn="1">
          <p15:clr>
            <a:srgbClr val="A4A3A4"/>
          </p15:clr>
        </p15:guide>
        <p15:guide id="8" pos="7469" userDrawn="1">
          <p15:clr>
            <a:srgbClr val="A4A3A4"/>
          </p15:clr>
        </p15:guide>
        <p15:guide id="9" pos="3704" userDrawn="1">
          <p15:clr>
            <a:srgbClr val="A4A3A4"/>
          </p15:clr>
        </p15:guide>
        <p15:guide id="10" pos="3976" userDrawn="1">
          <p15:clr>
            <a:srgbClr val="A4A3A4"/>
          </p15:clr>
        </p15:guide>
        <p15:guide id="11" orient="horz" pos="6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gely Bilkei-Gorzo" initials="GB" lastIdx="1" clrIdx="0">
    <p:extLst>
      <p:ext uri="{19B8F6BF-5375-455C-9EA6-DF929625EA0E}">
        <p15:presenceInfo xmlns:p15="http://schemas.microsoft.com/office/powerpoint/2012/main" userId="S-1-5-21-2887681565-1567014954-3579115003-139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AFE7"/>
    <a:srgbClr val="FBDB96"/>
    <a:srgbClr val="1B598E"/>
    <a:srgbClr val="000000"/>
    <a:srgbClr val="FFFF00"/>
    <a:srgbClr val="AC75D5"/>
    <a:srgbClr val="00B0F0"/>
    <a:srgbClr val="5EAFFF"/>
    <a:srgbClr val="00549F"/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74205E-D4D8-4D2D-B498-4D525F798FE7}" v="46" dt="2022-05-17T14:08:42.200"/>
  </p1510:revLst>
</p1510:revInfo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72" autoAdjust="0"/>
    <p:restoredTop sz="88372" autoAdjust="0"/>
  </p:normalViewPr>
  <p:slideViewPr>
    <p:cSldViewPr showGuides="1">
      <p:cViewPr varScale="1">
        <p:scale>
          <a:sx n="102" d="100"/>
          <a:sy n="102" d="100"/>
        </p:scale>
        <p:origin x="750" y="96"/>
      </p:cViewPr>
      <p:guideLst>
        <p:guide orient="horz" pos="799"/>
        <p:guide orient="horz" pos="482"/>
        <p:guide orient="horz" pos="119"/>
        <p:guide orient="horz" pos="3748"/>
        <p:guide pos="3840"/>
        <p:guide pos="211"/>
        <p:guide pos="7469"/>
        <p:guide pos="3704"/>
        <p:guide pos="3976"/>
        <p:guide orient="horz" pos="618"/>
      </p:guideLst>
    </p:cSldViewPr>
  </p:slideViewPr>
  <p:outlineViewPr>
    <p:cViewPr>
      <p:scale>
        <a:sx n="33" d="100"/>
        <a:sy n="33" d="100"/>
      </p:scale>
      <p:origin x="0" y="-72516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8" d="100"/>
          <a:sy n="88" d="100"/>
        </p:scale>
        <p:origin x="3342" y="6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notesMaster" Target="notesMasters/notesMaster1.xml"/><Relationship Id="rId89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commentAuthors" Target="commentAuthor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theme" Target="theme/theme1.xml"/><Relationship Id="rId160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B5D9A-C2F1-4FFB-83CC-A186914A64B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880FF-5A4E-4F25-9CEE-0D75F7C3E5E1}" type="datetimeFigureOut">
              <a:rPr lang="de-DE" smtClean="0"/>
              <a:pPr/>
              <a:t>28.10.2024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31F1D7-8377-4A76-8F5D-3E76EEE2573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45A0C133-2FF1-4A65-8FB9-994063EC256F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107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8611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https://de.wikipedia.org/wiki/Datei:ProgramCallStack2_en.svg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57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Example: Array of unknown size</a:t>
            </a:r>
          </a:p>
          <a:p>
            <a:r>
              <a:rPr lang="en-US" dirty="0">
                <a:sym typeface="Wingdings" panose="05000000000000000000" pitchFamily="2" charset="2"/>
              </a:rPr>
              <a:t>Possibility 1: Use an array that large, that it will be enough for any usage  inefficient!</a:t>
            </a:r>
          </a:p>
          <a:p>
            <a:r>
              <a:rPr lang="en-US" dirty="0">
                <a:sym typeface="Wingdings" panose="05000000000000000000" pitchFamily="2" charset="2"/>
              </a:rPr>
              <a:t>Possibility 2: Use the </a:t>
            </a:r>
            <a:r>
              <a:rPr lang="en-US" i="1" dirty="0">
                <a:sym typeface="Wingdings" panose="05000000000000000000" pitchFamily="2" charset="2"/>
              </a:rPr>
              <a:t>heap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6492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https://de.wikipedia.org/wiki/Datei:ProgramCallStack2_en.svg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4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53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46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12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621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66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46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988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523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0C133-2FF1-4A65-8FB9-994063EC256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43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87" b="18286"/>
          <a:stretch/>
        </p:blipFill>
        <p:spPr>
          <a:xfrm>
            <a:off x="0" y="0"/>
            <a:ext cx="12192000" cy="2294313"/>
          </a:xfrm>
          <a:prstGeom prst="rect">
            <a:avLst/>
          </a:prstGeom>
        </p:spPr>
      </p:pic>
      <p:sp>
        <p:nvSpPr>
          <p:cNvPr id="6" name="Untertitel 2"/>
          <p:cNvSpPr txBox="1">
            <a:spLocks/>
          </p:cNvSpPr>
          <p:nvPr userDrawn="1"/>
        </p:nvSpPr>
        <p:spPr>
          <a:xfrm>
            <a:off x="335360" y="2420887"/>
            <a:ext cx="11521280" cy="2294313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2159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Symbol" panose="05050102010706020507" pitchFamily="18" charset="2"/>
              <a:buNone/>
              <a:tabLst>
                <a:tab pos="4318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9144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tabLst>
                <a:tab pos="647700" algn="l"/>
              </a:tabLs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1371600" indent="0" algn="ctr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None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b="1" dirty="0">
                <a:solidFill>
                  <a:schemeClr val="tx2"/>
                </a:solidFill>
              </a:rPr>
              <a:t>C++ Training for ADAS Development</a:t>
            </a:r>
          </a:p>
          <a:p>
            <a:endParaRPr lang="en-GB" b="1" dirty="0">
              <a:solidFill>
                <a:schemeClr val="tx2"/>
              </a:solidFill>
            </a:endParaRPr>
          </a:p>
          <a:p>
            <a:endParaRPr lang="en-GB" b="1" dirty="0">
              <a:solidFill>
                <a:schemeClr val="tx2"/>
              </a:solidFill>
            </a:endParaRPr>
          </a:p>
          <a:p>
            <a:r>
              <a:rPr lang="en-GB" b="1" dirty="0">
                <a:solidFill>
                  <a:schemeClr val="tx2"/>
                </a:solidFill>
              </a:rPr>
              <a:t>RWTH International Academy</a:t>
            </a:r>
          </a:p>
          <a:p>
            <a:endParaRPr lang="en-GB" sz="1200" dirty="0"/>
          </a:p>
          <a:p>
            <a:r>
              <a:rPr lang="en-US" dirty="0"/>
              <a:t>Training Program for Employees of The Ford Company</a:t>
            </a:r>
          </a:p>
          <a:p>
            <a:r>
              <a:rPr lang="en-US" dirty="0"/>
              <a:t>Starting July 3, 2024</a:t>
            </a:r>
          </a:p>
        </p:txBody>
      </p:sp>
    </p:spTree>
    <p:extLst>
      <p:ext uri="{BB962C8B-B14F-4D97-AF65-F5344CB8AC3E}">
        <p14:creationId xmlns:p14="http://schemas.microsoft.com/office/powerpoint/2010/main" val="1541895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D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abellenplatzhalter 8"/>
          <p:cNvSpPr>
            <a:spLocks noGrp="1"/>
          </p:cNvSpPr>
          <p:nvPr>
            <p:ph type="tbl" sz="quarter" idx="10" hasCustomPrompt="1"/>
          </p:nvPr>
        </p:nvSpPr>
        <p:spPr>
          <a:xfrm>
            <a:off x="335360" y="980728"/>
            <a:ext cx="11520000" cy="49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aseline="0"/>
            </a:lvl1pPr>
          </a:lstStyle>
          <a:p>
            <a:r>
              <a:rPr lang="en-GB" dirty="0"/>
              <a:t>&lt;Day-Agenda within table&gt;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35756" y="44624"/>
            <a:ext cx="11520487" cy="73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>
                <a:solidFill>
                  <a:srgbClr val="00549F"/>
                </a:solidFill>
              </a:defRPr>
            </a:lvl1pPr>
            <a:lvl5pPr marL="647700" indent="0" algn="l">
              <a:buNone/>
              <a:defRPr sz="2400" b="0"/>
            </a:lvl5pPr>
          </a:lstStyle>
          <a:p>
            <a:pPr lvl="0"/>
            <a:r>
              <a:rPr lang="en-GB" dirty="0"/>
              <a:t> </a:t>
            </a:r>
          </a:p>
          <a:p>
            <a:pPr lvl="0"/>
            <a:r>
              <a:rPr lang="en-GB" dirty="0"/>
              <a:t>Agenda for Day &lt;N&gt;</a:t>
            </a:r>
          </a:p>
        </p:txBody>
      </p:sp>
    </p:spTree>
    <p:extLst>
      <p:ext uri="{BB962C8B-B14F-4D97-AF65-F5344CB8AC3E}">
        <p14:creationId xmlns:p14="http://schemas.microsoft.com/office/powerpoint/2010/main" val="34715202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L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3"/>
          <p:cNvSpPr>
            <a:spLocks noGrp="1"/>
          </p:cNvSpPr>
          <p:nvPr>
            <p:ph type="body" sz="quarter" idx="10" hasCustomPrompt="1"/>
          </p:nvPr>
        </p:nvSpPr>
        <p:spPr>
          <a:xfrm>
            <a:off x="333375" y="2348880"/>
            <a:ext cx="11523265" cy="50405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3200" b="1" spc="0" baseline="0">
                <a:solidFill>
                  <a:srgbClr val="00549F"/>
                </a:solidFill>
              </a:defRPr>
            </a:lvl1pPr>
          </a:lstStyle>
          <a:p>
            <a:pPr lvl="0"/>
            <a:r>
              <a:rPr lang="en-GB" dirty="0"/>
              <a:t>&lt;General Overview / Fundamentals / Components / ... &gt;</a:t>
            </a:r>
          </a:p>
        </p:txBody>
      </p:sp>
      <p:sp>
        <p:nvSpPr>
          <p:cNvPr id="5" name="Textplatzhalt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337220" y="2859038"/>
            <a:ext cx="11523265" cy="425946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800" b="1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&lt;Lecture Title&gt;</a:t>
            </a:r>
          </a:p>
        </p:txBody>
      </p:sp>
      <p:sp>
        <p:nvSpPr>
          <p:cNvPr id="7" name="Textplatzhalt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333374" y="3717032"/>
            <a:ext cx="11523265" cy="288032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0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&lt;Aachen, 21. June 2022&gt;</a:t>
            </a:r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334367" y="4030960"/>
            <a:ext cx="11523265" cy="288032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20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&lt;Lecturer&gt;</a:t>
            </a:r>
          </a:p>
        </p:txBody>
      </p:sp>
    </p:spTree>
    <p:extLst>
      <p:ext uri="{BB962C8B-B14F-4D97-AF65-F5344CB8AC3E}">
        <p14:creationId xmlns:p14="http://schemas.microsoft.com/office/powerpoint/2010/main" val="36437770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Le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335360" y="43200"/>
            <a:ext cx="11521280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endParaRPr lang="en-GB" sz="2400" b="1" dirty="0">
              <a:solidFill>
                <a:srgbClr val="00549F"/>
              </a:solidFill>
            </a:endParaRPr>
          </a:p>
          <a:p>
            <a:r>
              <a:rPr lang="en-GB" sz="2400" b="1" dirty="0">
                <a:solidFill>
                  <a:srgbClr val="00549F"/>
                </a:solidFill>
              </a:rPr>
              <a:t>Agenda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1" hasCustomPrompt="1"/>
          </p:nvPr>
        </p:nvSpPr>
        <p:spPr>
          <a:xfrm>
            <a:off x="560388" y="980728"/>
            <a:ext cx="11315700" cy="293688"/>
          </a:xfrm>
          <a:prstGeom prst="rect">
            <a:avLst/>
          </a:prstGeom>
          <a:gradFill>
            <a:gsLst>
              <a:gs pos="25000">
                <a:srgbClr val="FFED00"/>
              </a:gs>
              <a:gs pos="100000">
                <a:schemeClr val="bg1"/>
              </a:gs>
            </a:gsLst>
            <a:lin ang="0" scaled="0"/>
          </a:gradFill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36640" y="980728"/>
            <a:ext cx="11520000" cy="4968552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buFont typeface="Wingdings" panose="05000000000000000000" pitchFamily="2" charset="2"/>
              <a:buChar char="§"/>
              <a:defRPr sz="2000"/>
            </a:lvl1pPr>
            <a:lvl2pPr marL="431800" indent="-215900">
              <a:buFont typeface="Wingdings" panose="05000000000000000000" pitchFamily="2" charset="2"/>
              <a:buChar char="§"/>
              <a:defRPr sz="1800" baseline="0"/>
            </a:lvl2pPr>
            <a:lvl3pPr>
              <a:defRPr baseline="0"/>
            </a:lvl3pPr>
          </a:lstStyle>
          <a:p>
            <a:pPr lvl="0"/>
            <a:r>
              <a:rPr lang="de-DE" dirty="0"/>
              <a:t>&lt;First Level&gt;</a:t>
            </a:r>
          </a:p>
          <a:p>
            <a:pPr lvl="1"/>
            <a:r>
              <a:rPr lang="de-DE" dirty="0"/>
              <a:t>&lt;Second Level&gt;</a:t>
            </a:r>
          </a:p>
          <a:p>
            <a:pPr lvl="2"/>
            <a:r>
              <a:rPr lang="de-DE" dirty="0"/>
              <a:t>&lt;Third Level&gt;</a:t>
            </a:r>
          </a:p>
          <a:p>
            <a:pPr lvl="0"/>
            <a:r>
              <a:rPr lang="de-DE" dirty="0"/>
              <a:t>&lt;First Level&gt;</a:t>
            </a:r>
          </a:p>
          <a:p>
            <a:pPr lvl="1"/>
            <a:r>
              <a:rPr lang="de-DE" dirty="0"/>
              <a:t>&lt;Second Level&gt;</a:t>
            </a:r>
          </a:p>
          <a:p>
            <a:pPr lvl="2"/>
            <a:r>
              <a:rPr lang="de-DE" dirty="0"/>
              <a:t>&lt;Third Level&gt;</a:t>
            </a:r>
          </a:p>
        </p:txBody>
      </p:sp>
    </p:spTree>
    <p:extLst>
      <p:ext uri="{BB962C8B-B14F-4D97-AF65-F5344CB8AC3E}">
        <p14:creationId xmlns:p14="http://schemas.microsoft.com/office/powerpoint/2010/main" val="134201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>
        <p:tmplLst>
          <p:tmpl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335756" y="44624"/>
            <a:ext cx="11520488" cy="73800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>
              <a:buNone/>
              <a:defRPr sz="2400" b="1">
                <a:solidFill>
                  <a:srgbClr val="00549F"/>
                </a:solidFill>
              </a:defRPr>
            </a:lvl1pPr>
          </a:lstStyle>
          <a:p>
            <a:pPr lvl="0"/>
            <a:r>
              <a:rPr lang="en-GB" dirty="0"/>
              <a:t>&lt;Title (if Subtitle)&gt;</a:t>
            </a:r>
          </a:p>
          <a:p>
            <a:pPr lvl="0"/>
            <a:r>
              <a:rPr lang="en-GB" dirty="0"/>
              <a:t>&lt;Title / Subtitle&gt;</a:t>
            </a:r>
          </a:p>
        </p:txBody>
      </p:sp>
      <p:sp>
        <p:nvSpPr>
          <p:cNvPr id="7" name="Textplatzhalt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34800" y="980728"/>
            <a:ext cx="11520000" cy="4968552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spcBef>
                <a:spcPts val="600"/>
              </a:spcBef>
              <a:buFont typeface="Wingdings" panose="05000000000000000000" pitchFamily="2" charset="2"/>
              <a:buChar char="§"/>
              <a:defRPr sz="2000"/>
            </a:lvl1pPr>
            <a:lvl2pPr marL="431800" indent="-215900">
              <a:spcBef>
                <a:spcPts val="600"/>
              </a:spcBef>
              <a:buFont typeface="Wingdings" panose="05000000000000000000" pitchFamily="2" charset="2"/>
              <a:buChar char="§"/>
              <a:defRPr sz="1800" baseline="0"/>
            </a:lvl2pPr>
            <a:lvl3pPr>
              <a:spcBef>
                <a:spcPts val="600"/>
              </a:spcBef>
              <a:defRPr baseline="0"/>
            </a:lvl3pPr>
          </a:lstStyle>
          <a:p>
            <a:pPr lvl="0"/>
            <a:r>
              <a:rPr lang="de-DE" dirty="0"/>
              <a:t>&lt;First Level&gt;</a:t>
            </a:r>
          </a:p>
          <a:p>
            <a:pPr lvl="1"/>
            <a:r>
              <a:rPr lang="de-DE" dirty="0"/>
              <a:t>&lt;Second Level&gt;</a:t>
            </a:r>
          </a:p>
          <a:p>
            <a:pPr lvl="2"/>
            <a:r>
              <a:rPr lang="de-DE" dirty="0"/>
              <a:t>&lt;Third Level&gt;</a:t>
            </a:r>
          </a:p>
          <a:p>
            <a:pPr lvl="0"/>
            <a:r>
              <a:rPr lang="de-DE" dirty="0"/>
              <a:t>&lt;First Level&gt;</a:t>
            </a:r>
          </a:p>
          <a:p>
            <a:pPr lvl="1"/>
            <a:r>
              <a:rPr lang="de-DE" dirty="0"/>
              <a:t>&lt;Second Level&gt;</a:t>
            </a:r>
          </a:p>
          <a:p>
            <a:pPr lvl="2"/>
            <a:r>
              <a:rPr lang="de-DE" dirty="0"/>
              <a:t>&lt;Third Level&gt;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B72EA0D-EBEE-9B03-11AA-8AE9EAF7EE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866557" y="6596962"/>
            <a:ext cx="471500" cy="237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00549F"/>
                </a:solidFill>
              </a:defRPr>
            </a:lvl1pPr>
          </a:lstStyle>
          <a:p>
            <a:fld id="{F58435E4-A45A-4423-96D3-4E945C51256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1978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 userDrawn="1"/>
        </p:nvSpPr>
        <p:spPr>
          <a:xfrm>
            <a:off x="335360" y="50140"/>
            <a:ext cx="11521280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endParaRPr lang="en-GB" sz="2400" b="1" dirty="0">
              <a:solidFill>
                <a:srgbClr val="00549F"/>
              </a:solidFill>
            </a:endParaRPr>
          </a:p>
          <a:p>
            <a:r>
              <a:rPr lang="en-GB" sz="2400" b="1" dirty="0">
                <a:solidFill>
                  <a:srgbClr val="00549F"/>
                </a:solidFill>
              </a:rPr>
              <a:t>References</a:t>
            </a:r>
          </a:p>
        </p:txBody>
      </p:sp>
      <p:sp>
        <p:nvSpPr>
          <p:cNvPr id="9" name="Tabellenplatzhalter 8"/>
          <p:cNvSpPr>
            <a:spLocks noGrp="1"/>
          </p:cNvSpPr>
          <p:nvPr>
            <p:ph type="tbl" sz="quarter" idx="10" hasCustomPrompt="1"/>
          </p:nvPr>
        </p:nvSpPr>
        <p:spPr>
          <a:xfrm>
            <a:off x="335360" y="980728"/>
            <a:ext cx="11520000" cy="49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baseline="0"/>
            </a:lvl1pPr>
          </a:lstStyle>
          <a:p>
            <a:r>
              <a:rPr lang="en-GB" dirty="0"/>
              <a:t>&lt;References within table&gt;</a:t>
            </a:r>
          </a:p>
        </p:txBody>
      </p:sp>
    </p:spTree>
    <p:extLst>
      <p:ext uri="{BB962C8B-B14F-4D97-AF65-F5344CB8AC3E}">
        <p14:creationId xmlns:p14="http://schemas.microsoft.com/office/powerpoint/2010/main" val="16741132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3575276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" name="think-cell Folie" r:id="rId10" imgW="347" imgH="348" progId="TCLayout.ActiveDocument.1">
                  <p:embed/>
                </p:oleObj>
              </mc:Choice>
              <mc:Fallback>
                <p:oleObj name="think-cell Folie" r:id="rId10" imgW="347" imgH="348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lide Number Placeholder 5"/>
          <p:cNvSpPr txBox="1">
            <a:spLocks/>
          </p:cNvSpPr>
          <p:nvPr/>
        </p:nvSpPr>
        <p:spPr>
          <a:xfrm>
            <a:off x="3138199" y="6174096"/>
            <a:ext cx="5915603" cy="422866"/>
          </a:xfrm>
          <a:prstGeom prst="rect">
            <a:avLst/>
          </a:prstGeom>
        </p:spPr>
        <p:txBody>
          <a:bodyPr lIns="0" tIns="0" rIns="0" bIns="0" anchor="ctr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de-DE" sz="900" dirty="0">
                <a:solidFill>
                  <a:schemeClr val="tx2"/>
                </a:solidFill>
              </a:rPr>
              <a:t>C++ Training for ADAS Development </a:t>
            </a:r>
            <a:r>
              <a:rPr lang="en-US" altLang="de-DE" sz="900" baseline="0" dirty="0">
                <a:solidFill>
                  <a:schemeClr val="tx2"/>
                </a:solidFill>
              </a:rPr>
              <a:t>| </a:t>
            </a:r>
            <a:r>
              <a:rPr lang="en-US" altLang="de-DE" sz="900" dirty="0">
                <a:solidFill>
                  <a:schemeClr val="tx2"/>
                </a:solidFill>
              </a:rPr>
              <a:t>Day </a:t>
            </a:r>
            <a:r>
              <a:rPr lang="en-US" altLang="de-DE" sz="900" dirty="0" smtClean="0">
                <a:solidFill>
                  <a:schemeClr val="tx2"/>
                </a:solidFill>
              </a:rPr>
              <a:t>7 </a:t>
            </a:r>
            <a:r>
              <a:rPr lang="en-US" altLang="de-DE" sz="900" dirty="0">
                <a:solidFill>
                  <a:schemeClr val="tx2"/>
                </a:solidFill>
              </a:rPr>
              <a:t>– </a:t>
            </a:r>
            <a:r>
              <a:rPr lang="en-US" altLang="de-DE" sz="900" dirty="0" smtClean="0">
                <a:solidFill>
                  <a:schemeClr val="tx2"/>
                </a:solidFill>
              </a:rPr>
              <a:t>2024-10-30</a:t>
            </a:r>
            <a:endParaRPr lang="en-US" altLang="de-DE" sz="900" dirty="0">
              <a:solidFill>
                <a:schemeClr val="tx2"/>
              </a:solidFill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de-DE" sz="900" dirty="0" smtClean="0">
                <a:solidFill>
                  <a:schemeClr val="tx2"/>
                </a:solidFill>
              </a:rPr>
              <a:t>Embedded Systems</a:t>
            </a:r>
            <a:endParaRPr lang="en-US" altLang="de-DE" sz="900" baseline="0" dirty="0">
              <a:solidFill>
                <a:schemeClr val="tx2"/>
              </a:solidFill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de-DE" sz="900" baseline="0" dirty="0" smtClean="0">
                <a:solidFill>
                  <a:schemeClr val="tx2"/>
                </a:solidFill>
              </a:rPr>
              <a:t> Gergely Bilkei-Gorzo</a:t>
            </a:r>
            <a:endParaRPr lang="de-DE" altLang="de-DE" sz="900" dirty="0">
              <a:solidFill>
                <a:schemeClr val="tx2"/>
              </a:solidFill>
            </a:endParaRPr>
          </a:p>
        </p:txBody>
      </p:sp>
      <p:cxnSp>
        <p:nvCxnSpPr>
          <p:cNvPr id="11" name="Gerader Verbinder 10"/>
          <p:cNvCxnSpPr/>
          <p:nvPr/>
        </p:nvCxnSpPr>
        <p:spPr>
          <a:xfrm>
            <a:off x="336000" y="836712"/>
            <a:ext cx="115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feld 13"/>
          <p:cNvSpPr txBox="1">
            <a:spLocks noChangeArrowheads="1"/>
          </p:cNvSpPr>
          <p:nvPr/>
        </p:nvSpPr>
        <p:spPr bwMode="auto">
          <a:xfrm>
            <a:off x="384000" y="6227761"/>
            <a:ext cx="730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de-DE" altLang="de-DE" sz="900" dirty="0">
              <a:solidFill>
                <a:schemeClr val="tx2"/>
              </a:solidFill>
            </a:endParaRPr>
          </a:p>
        </p:txBody>
      </p:sp>
      <p:pic>
        <p:nvPicPr>
          <p:cNvPr id="13" name="Bild 2"/>
          <p:cNvPicPr/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794" y="198374"/>
            <a:ext cx="1707515" cy="5657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erader Verbinder 13"/>
          <p:cNvCxnSpPr/>
          <p:nvPr userDrawn="1"/>
        </p:nvCxnSpPr>
        <p:spPr>
          <a:xfrm>
            <a:off x="336000" y="6093296"/>
            <a:ext cx="1152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ka_Logo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1" y="6174096"/>
            <a:ext cx="2520280" cy="422866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875" y="6174096"/>
            <a:ext cx="3353765" cy="42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4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6" r:id="rId2"/>
    <p:sldLayoutId id="2147483685" r:id="rId3"/>
    <p:sldLayoutId id="2147483687" r:id="rId4"/>
    <p:sldLayoutId id="2147483689" r:id="rId5"/>
    <p:sldLayoutId id="2147483688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3884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2.svg"/><Relationship Id="rId5" Type="http://schemas.openxmlformats.org/officeDocument/2006/relationships/image" Target="../media/image31.png"/><Relationship Id="rId4" Type="http://schemas.openxmlformats.org/officeDocument/2006/relationships/image" Target="../media/image100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68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 smtClean="0">
                <a:solidFill>
                  <a:schemeClr val="bg2"/>
                </a:solidFill>
              </a:rPr>
              <a:t>Architectures</a:t>
            </a:r>
            <a:endParaRPr lang="de-DE" dirty="0">
              <a:solidFill>
                <a:schemeClr val="bg2"/>
              </a:solidFill>
            </a:endParaRPr>
          </a:p>
          <a:p>
            <a:r>
              <a:rPr lang="de-DE" dirty="0" smtClean="0">
                <a:solidFill>
                  <a:schemeClr val="tx2"/>
                </a:solidFill>
              </a:rPr>
              <a:t>Computer </a:t>
            </a:r>
            <a:r>
              <a:rPr lang="de-DE" dirty="0" err="1" smtClean="0">
                <a:solidFill>
                  <a:schemeClr val="tx2"/>
                </a:solidFill>
              </a:rPr>
              <a:t>Architectures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3" y="3015041"/>
            <a:ext cx="5421935" cy="1101852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3" y="1448954"/>
            <a:ext cx="3262122" cy="1101852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4" y="4581128"/>
            <a:ext cx="8402879" cy="1101852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4583832" y="1375957"/>
            <a:ext cx="62646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400" dirty="0" err="1" smtClean="0"/>
              <a:t>Shared</a:t>
            </a:r>
            <a:r>
              <a:rPr lang="de-DE" sz="1400" dirty="0" smtClean="0"/>
              <a:t> </a:t>
            </a:r>
            <a:r>
              <a:rPr lang="de-DE" sz="1400" dirty="0" err="1" smtClean="0"/>
              <a:t>memory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programs</a:t>
            </a:r>
            <a:endParaRPr lang="de-DE" sz="14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400" dirty="0" smtClean="0"/>
              <a:t>Still </a:t>
            </a:r>
            <a:r>
              <a:rPr lang="de-DE" sz="1400" dirty="0" err="1" smtClean="0"/>
              <a:t>used</a:t>
            </a:r>
            <a:r>
              <a:rPr lang="de-DE" sz="1400" dirty="0" smtClean="0"/>
              <a:t> </a:t>
            </a:r>
            <a:r>
              <a:rPr lang="de-DE" sz="1400" dirty="0" err="1" smtClean="0"/>
              <a:t>by</a:t>
            </a:r>
            <a:r>
              <a:rPr lang="de-DE" sz="1400" dirty="0" smtClean="0"/>
              <a:t> </a:t>
            </a:r>
            <a:r>
              <a:rPr lang="de-DE" sz="1400" dirty="0" err="1" smtClean="0"/>
              <a:t>most</a:t>
            </a:r>
            <a:r>
              <a:rPr lang="de-DE" sz="1400" dirty="0" smtClean="0"/>
              <a:t> </a:t>
            </a:r>
            <a:r>
              <a:rPr lang="de-DE" sz="1400" dirty="0" err="1" smtClean="0"/>
              <a:t>computer</a:t>
            </a:r>
            <a:r>
              <a:rPr lang="de-DE" sz="1400" dirty="0" smtClean="0"/>
              <a:t> </a:t>
            </a:r>
            <a:r>
              <a:rPr lang="de-DE" sz="1400" dirty="0" err="1" smtClean="0"/>
              <a:t>systems</a:t>
            </a:r>
            <a:r>
              <a:rPr lang="de-DE" sz="1400" dirty="0" smtClean="0"/>
              <a:t> </a:t>
            </a:r>
            <a:r>
              <a:rPr lang="de-DE" sz="1400" dirty="0" err="1" smtClean="0"/>
              <a:t>today</a:t>
            </a:r>
            <a:endParaRPr lang="de-DE" sz="14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400" dirty="0" smtClean="0"/>
              <a:t>Advantage: Optimal </a:t>
            </a:r>
            <a:r>
              <a:rPr lang="de-DE" sz="1400" dirty="0" err="1" smtClean="0"/>
              <a:t>utilization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memory</a:t>
            </a:r>
            <a:endParaRPr lang="de-DE" sz="14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400" dirty="0" err="1" smtClean="0"/>
              <a:t>Disadvantage</a:t>
            </a:r>
            <a:r>
              <a:rPr lang="de-DE" sz="1400" dirty="0" smtClean="0"/>
              <a:t>: Performance </a:t>
            </a:r>
            <a:r>
              <a:rPr lang="de-DE" sz="1400" dirty="0" err="1" smtClean="0"/>
              <a:t>reduction</a:t>
            </a:r>
            <a:r>
              <a:rPr lang="de-DE" sz="1400" dirty="0" smtClean="0"/>
              <a:t> due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competing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instruction</a:t>
            </a:r>
            <a:r>
              <a:rPr lang="de-DE" sz="1400" dirty="0" smtClean="0"/>
              <a:t> </a:t>
            </a:r>
            <a:r>
              <a:rPr lang="de-DE" sz="1400" dirty="0" err="1" smtClean="0"/>
              <a:t>accesses</a:t>
            </a:r>
            <a:endParaRPr lang="de-DE" sz="1400" dirty="0" smtClean="0"/>
          </a:p>
          <a:p>
            <a:endParaRPr lang="de-DE" dirty="0"/>
          </a:p>
        </p:txBody>
      </p:sp>
      <p:sp>
        <p:nvSpPr>
          <p:cNvPr id="9" name="Textfeld 8"/>
          <p:cNvSpPr txBox="1"/>
          <p:nvPr/>
        </p:nvSpPr>
        <p:spPr>
          <a:xfrm>
            <a:off x="6338057" y="3028834"/>
            <a:ext cx="539503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400" dirty="0" smtClean="0"/>
              <a:t>Separation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program</a:t>
            </a:r>
            <a:r>
              <a:rPr lang="de-DE" sz="1400" dirty="0" smtClean="0"/>
              <a:t> </a:t>
            </a:r>
            <a:r>
              <a:rPr lang="de-DE" sz="1400" dirty="0" err="1" smtClean="0"/>
              <a:t>memory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memory</a:t>
            </a:r>
            <a:endParaRPr lang="de-DE" sz="14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400" dirty="0" smtClean="0"/>
              <a:t>Advantage: </a:t>
            </a:r>
            <a:r>
              <a:rPr lang="de-DE" sz="1400" dirty="0" err="1" smtClean="0"/>
              <a:t>Simultanious</a:t>
            </a:r>
            <a:r>
              <a:rPr lang="de-DE" sz="1400" dirty="0" smtClean="0"/>
              <a:t> </a:t>
            </a:r>
            <a:r>
              <a:rPr lang="de-DE" sz="1400" dirty="0" err="1" smtClean="0"/>
              <a:t>access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memory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program</a:t>
            </a:r>
            <a:r>
              <a:rPr lang="de-DE" sz="1400" dirty="0" smtClean="0"/>
              <a:t> </a:t>
            </a:r>
            <a:r>
              <a:rPr lang="de-DE" sz="1400" dirty="0" err="1" smtClean="0"/>
              <a:t>memory</a:t>
            </a:r>
            <a:endParaRPr lang="de-DE" sz="14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400" dirty="0" err="1" smtClean="0"/>
              <a:t>Disadvantage</a:t>
            </a:r>
            <a:r>
              <a:rPr lang="de-DE" sz="1400" dirty="0" smtClean="0"/>
              <a:t>: Poor </a:t>
            </a:r>
            <a:r>
              <a:rPr lang="de-DE" sz="1400" dirty="0" err="1" smtClean="0"/>
              <a:t>memory</a:t>
            </a:r>
            <a:r>
              <a:rPr lang="de-DE" sz="1400" dirty="0" smtClean="0"/>
              <a:t> </a:t>
            </a:r>
            <a:r>
              <a:rPr lang="de-DE" sz="1400" dirty="0" err="1" smtClean="0"/>
              <a:t>utilization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</a:t>
            </a:r>
            <a:r>
              <a:rPr lang="de-DE" sz="1400" dirty="0" err="1" smtClean="0"/>
              <a:t>uneven</a:t>
            </a:r>
            <a:r>
              <a:rPr lang="de-DE" sz="1400" dirty="0" smtClean="0"/>
              <a:t> </a:t>
            </a:r>
            <a:r>
              <a:rPr lang="de-DE" sz="1400" dirty="0" err="1" smtClean="0"/>
              <a:t>memory</a:t>
            </a:r>
            <a:r>
              <a:rPr lang="de-DE" sz="1400" dirty="0" smtClean="0"/>
              <a:t> </a:t>
            </a:r>
            <a:r>
              <a:rPr lang="de-DE" sz="1400" dirty="0" err="1" smtClean="0"/>
              <a:t>usage</a:t>
            </a:r>
            <a:endParaRPr lang="de-DE" sz="1400" dirty="0" smtClean="0"/>
          </a:p>
          <a:p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9034853" y="4725144"/>
            <a:ext cx="28411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400" dirty="0" err="1" smtClean="0"/>
              <a:t>Mostly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 </a:t>
            </a:r>
            <a:r>
              <a:rPr lang="de-DE" sz="1400" dirty="0" err="1" smtClean="0"/>
              <a:t>special</a:t>
            </a:r>
            <a:r>
              <a:rPr lang="de-DE" sz="1400" dirty="0" smtClean="0"/>
              <a:t> </a:t>
            </a:r>
            <a:r>
              <a:rPr lang="de-DE" sz="1400" dirty="0" err="1" smtClean="0"/>
              <a:t>application</a:t>
            </a:r>
            <a:r>
              <a:rPr lang="de-DE" sz="1400" dirty="0" smtClean="0"/>
              <a:t> </a:t>
            </a:r>
            <a:r>
              <a:rPr lang="de-DE" sz="1400" dirty="0" err="1" smtClean="0"/>
              <a:t>with</a:t>
            </a:r>
            <a:r>
              <a:rPr lang="de-DE" sz="1400" dirty="0" smtClean="0"/>
              <a:t> high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throughput</a:t>
            </a:r>
            <a:endParaRPr lang="de-DE" sz="14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400" dirty="0" smtClean="0"/>
              <a:t>Additional IO </a:t>
            </a:r>
            <a:r>
              <a:rPr lang="de-DE" sz="1400" dirty="0" err="1" smtClean="0"/>
              <a:t>controller</a:t>
            </a:r>
            <a:r>
              <a:rPr lang="de-DE" sz="1400" dirty="0" smtClean="0"/>
              <a:t>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cache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program</a:t>
            </a:r>
            <a:r>
              <a:rPr lang="de-DE" sz="1400" dirty="0" smtClean="0"/>
              <a:t> </a:t>
            </a:r>
            <a:r>
              <a:rPr lang="de-DE" sz="1400" dirty="0" err="1" smtClean="0"/>
              <a:t>instructions</a:t>
            </a:r>
            <a:endParaRPr lang="de-DE" sz="1400" dirty="0"/>
          </a:p>
        </p:txBody>
      </p:sp>
      <p:sp>
        <p:nvSpPr>
          <p:cNvPr id="11" name="Textfeld 10"/>
          <p:cNvSpPr txBox="1"/>
          <p:nvPr/>
        </p:nvSpPr>
        <p:spPr>
          <a:xfrm>
            <a:off x="853458" y="1050632"/>
            <a:ext cx="2835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Von-Neumann-</a:t>
            </a:r>
            <a:r>
              <a:rPr lang="de-DE" sz="1600" b="1" dirty="0" err="1" smtClean="0"/>
              <a:t>Architecture</a:t>
            </a:r>
            <a:endParaRPr lang="de-DE" sz="1600" b="1" dirty="0"/>
          </a:p>
        </p:txBody>
      </p:sp>
      <p:sp>
        <p:nvSpPr>
          <p:cNvPr id="12" name="Textfeld 11"/>
          <p:cNvSpPr txBox="1"/>
          <p:nvPr/>
        </p:nvSpPr>
        <p:spPr>
          <a:xfrm>
            <a:off x="853458" y="2610574"/>
            <a:ext cx="2236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Harvard-</a:t>
            </a:r>
            <a:r>
              <a:rPr lang="de-DE" sz="1600" b="1" dirty="0" err="1" smtClean="0"/>
              <a:t>Architecture</a:t>
            </a:r>
            <a:endParaRPr lang="de-DE" sz="1600" b="1" dirty="0"/>
          </a:p>
        </p:txBody>
      </p:sp>
      <p:sp>
        <p:nvSpPr>
          <p:cNvPr id="13" name="Textfeld 12"/>
          <p:cNvSpPr txBox="1"/>
          <p:nvPr/>
        </p:nvSpPr>
        <p:spPr>
          <a:xfrm>
            <a:off x="853457" y="4194819"/>
            <a:ext cx="28857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b="1" dirty="0" smtClean="0"/>
              <a:t>Super-Harvard-</a:t>
            </a:r>
            <a:r>
              <a:rPr lang="de-DE" sz="1600" b="1" dirty="0" err="1" smtClean="0"/>
              <a:t>Architecture</a:t>
            </a:r>
            <a:endParaRPr lang="de-DE" sz="1600" b="1" dirty="0"/>
          </a:p>
        </p:txBody>
      </p:sp>
    </p:spTree>
    <p:extLst>
      <p:ext uri="{BB962C8B-B14F-4D97-AF65-F5344CB8AC3E}">
        <p14:creationId xmlns:p14="http://schemas.microsoft.com/office/powerpoint/2010/main" val="159463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2"/>
                </a:solidFill>
              </a:rPr>
              <a:t>Architectures</a:t>
            </a:r>
            <a:endParaRPr lang="de-DE" dirty="0">
              <a:solidFill>
                <a:schemeClr val="bg2"/>
              </a:solidFill>
            </a:endParaRPr>
          </a:p>
          <a:p>
            <a:r>
              <a:rPr lang="de-DE" smtClean="0">
                <a:solidFill>
                  <a:schemeClr val="tx2"/>
                </a:solidFill>
              </a:rPr>
              <a:t>Infineon </a:t>
            </a:r>
            <a:r>
              <a:rPr lang="de-DE" smtClean="0">
                <a:solidFill>
                  <a:schemeClr val="tx2"/>
                </a:solidFill>
              </a:rPr>
              <a:t>AURIX </a:t>
            </a:r>
            <a:r>
              <a:rPr lang="de-DE" dirty="0" err="1" smtClean="0">
                <a:solidFill>
                  <a:schemeClr val="tx2"/>
                </a:solidFill>
              </a:rPr>
              <a:t>Example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994" y="908720"/>
            <a:ext cx="5810250" cy="5053013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335756" y="1124744"/>
            <a:ext cx="5530801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 err="1" smtClean="0"/>
              <a:t>Based</a:t>
            </a:r>
            <a:r>
              <a:rPr lang="de-DE" sz="1600" dirty="0" smtClean="0"/>
              <a:t> on </a:t>
            </a:r>
            <a:r>
              <a:rPr lang="de-DE" sz="1600" dirty="0" err="1" smtClean="0"/>
              <a:t>the</a:t>
            </a:r>
            <a:r>
              <a:rPr lang="de-DE" sz="1600" dirty="0" smtClean="0"/>
              <a:t> Harvard-</a:t>
            </a:r>
            <a:r>
              <a:rPr lang="de-DE" sz="1600" dirty="0" err="1" smtClean="0"/>
              <a:t>Architecture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separate </a:t>
            </a:r>
            <a:r>
              <a:rPr lang="de-DE" sz="1600" dirty="0" err="1" smtClean="0"/>
              <a:t>Program</a:t>
            </a:r>
            <a:r>
              <a:rPr lang="de-DE" sz="1600" dirty="0"/>
              <a:t> </a:t>
            </a:r>
            <a:r>
              <a:rPr lang="de-DE" sz="1600" dirty="0" smtClean="0"/>
              <a:t>Memory </a:t>
            </a:r>
            <a:r>
              <a:rPr lang="de-DE" sz="1600" dirty="0" err="1" smtClean="0"/>
              <a:t>and</a:t>
            </a:r>
            <a:r>
              <a:rPr lang="de-DE" sz="1600" dirty="0" smtClean="0"/>
              <a:t> Data Memory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 err="1" smtClean="0"/>
              <a:t>Depending</a:t>
            </a:r>
            <a:r>
              <a:rPr lang="de-DE" sz="1600" dirty="0" smtClean="0"/>
              <a:t> on </a:t>
            </a:r>
            <a:r>
              <a:rPr lang="de-DE" sz="1600" dirty="0" err="1" smtClean="0"/>
              <a:t>the</a:t>
            </a:r>
            <a:r>
              <a:rPr lang="de-DE" sz="1600" dirty="0" smtClean="0"/>
              <a:t> variant multiple CPU </a:t>
            </a:r>
            <a:r>
              <a:rPr lang="de-DE" sz="1600" dirty="0" err="1" smtClean="0"/>
              <a:t>cores</a:t>
            </a:r>
            <a:r>
              <a:rPr lang="de-DE" sz="1600" dirty="0" smtClean="0"/>
              <a:t>, </a:t>
            </a:r>
            <a:r>
              <a:rPr lang="de-DE" sz="1600" dirty="0" err="1" smtClean="0"/>
              <a:t>each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ist </a:t>
            </a:r>
            <a:r>
              <a:rPr lang="de-DE" sz="1600" dirty="0" err="1" smtClean="0"/>
              <a:t>own</a:t>
            </a:r>
            <a:r>
              <a:rPr lang="de-DE" sz="1600" dirty="0" smtClean="0"/>
              <a:t> Data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Program</a:t>
            </a:r>
            <a:r>
              <a:rPr lang="de-DE" sz="1600" dirty="0" smtClean="0"/>
              <a:t> Memory</a:t>
            </a:r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Separate LMU RAM </a:t>
            </a:r>
            <a:r>
              <a:rPr lang="de-DE" sz="1600" dirty="0" err="1" smtClean="0"/>
              <a:t>as</a:t>
            </a:r>
            <a:r>
              <a:rPr lang="de-DE" sz="1600" dirty="0" smtClean="0"/>
              <a:t> </a:t>
            </a:r>
            <a:r>
              <a:rPr lang="de-DE" sz="1600" dirty="0" err="1" smtClean="0"/>
              <a:t>shared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data</a:t>
            </a:r>
            <a:r>
              <a:rPr lang="de-DE" sz="1600" dirty="0" smtClean="0"/>
              <a:t> </a:t>
            </a:r>
            <a:r>
              <a:rPr lang="de-DE" sz="1600" dirty="0" err="1" smtClean="0"/>
              <a:t>exchange</a:t>
            </a:r>
            <a:r>
              <a:rPr lang="de-DE" sz="1600" dirty="0" smtClean="0"/>
              <a:t> </a:t>
            </a:r>
            <a:r>
              <a:rPr lang="de-DE" sz="1600" dirty="0" err="1" smtClean="0"/>
              <a:t>between</a:t>
            </a:r>
            <a:r>
              <a:rPr lang="de-DE" sz="1600" dirty="0" smtClean="0"/>
              <a:t> CPU </a:t>
            </a:r>
            <a:r>
              <a:rPr lang="de-DE" sz="1600" dirty="0" err="1" smtClean="0"/>
              <a:t>cores</a:t>
            </a:r>
            <a:endParaRPr lang="de-DE" sz="16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Separate </a:t>
            </a:r>
            <a:r>
              <a:rPr lang="de-DE" sz="1600" dirty="0" err="1" smtClean="0"/>
              <a:t>Program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Data Flash </a:t>
            </a:r>
            <a:r>
              <a:rPr lang="de-DE" sz="1600" dirty="0" err="1" smtClean="0"/>
              <a:t>for</a:t>
            </a:r>
            <a:r>
              <a:rPr lang="de-DE" sz="1600" dirty="0" smtClean="0"/>
              <a:t> persistent/</a:t>
            </a:r>
            <a:r>
              <a:rPr lang="de-DE" sz="1600" dirty="0" err="1" smtClean="0"/>
              <a:t>inital</a:t>
            </a:r>
            <a:r>
              <a:rPr lang="de-DE" sz="1600" dirty="0" smtClean="0"/>
              <a:t> </a:t>
            </a:r>
            <a:r>
              <a:rPr lang="de-DE" sz="1600" dirty="0" err="1" smtClean="0"/>
              <a:t>data</a:t>
            </a:r>
            <a:r>
              <a:rPr lang="de-DE" sz="1600" dirty="0" smtClean="0"/>
              <a:t>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program</a:t>
            </a:r>
            <a:r>
              <a:rPr lang="de-DE" sz="1600" dirty="0" smtClean="0"/>
              <a:t> </a:t>
            </a:r>
            <a:r>
              <a:rPr lang="de-DE" sz="1600" dirty="0" err="1" smtClean="0"/>
              <a:t>code</a:t>
            </a:r>
            <a:endParaRPr lang="de-DE" sz="16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Communication </a:t>
            </a:r>
            <a:r>
              <a:rPr lang="de-DE" sz="1600" dirty="0" err="1" smtClean="0"/>
              <a:t>with</a:t>
            </a:r>
            <a:r>
              <a:rPr lang="de-DE" sz="1600" dirty="0" smtClean="0"/>
              <a:t> Flash, </a:t>
            </a:r>
            <a:r>
              <a:rPr lang="de-DE" sz="1600" dirty="0" err="1" smtClean="0"/>
              <a:t>Shared</a:t>
            </a:r>
            <a:r>
              <a:rPr lang="de-DE" sz="1600" dirty="0" smtClean="0"/>
              <a:t> Memory, Memory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other</a:t>
            </a:r>
            <a:r>
              <a:rPr lang="de-DE" sz="1600" dirty="0" smtClean="0"/>
              <a:t> CPU </a:t>
            </a:r>
            <a:r>
              <a:rPr lang="de-DE" sz="1600" dirty="0" err="1" smtClean="0"/>
              <a:t>cores</a:t>
            </a:r>
            <a:r>
              <a:rPr lang="de-DE" sz="1600" dirty="0" smtClean="0"/>
              <a:t> via </a:t>
            </a:r>
            <a:r>
              <a:rPr lang="de-DE" sz="1600" dirty="0" err="1" smtClean="0"/>
              <a:t>crossbar</a:t>
            </a:r>
            <a:endParaRPr lang="de-DE" sz="16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 err="1" smtClean="0"/>
              <a:t>Peripherals</a:t>
            </a:r>
            <a:r>
              <a:rPr lang="de-DE" sz="1600" dirty="0" smtClean="0"/>
              <a:t> </a:t>
            </a:r>
            <a:r>
              <a:rPr lang="de-DE" sz="1600" dirty="0" err="1" smtClean="0"/>
              <a:t>accessible</a:t>
            </a:r>
            <a:r>
              <a:rPr lang="de-DE" sz="1600" dirty="0" smtClean="0"/>
              <a:t> via System </a:t>
            </a:r>
            <a:r>
              <a:rPr lang="de-DE" sz="1600" dirty="0" err="1" smtClean="0"/>
              <a:t>peripheral</a:t>
            </a:r>
            <a:r>
              <a:rPr lang="de-DE" sz="1600" dirty="0" smtClean="0"/>
              <a:t> </a:t>
            </a:r>
            <a:r>
              <a:rPr lang="de-DE" sz="1600" dirty="0" err="1" smtClean="0"/>
              <a:t>bus</a:t>
            </a:r>
            <a:endParaRPr lang="de-DE" sz="16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Supports </a:t>
            </a:r>
            <a:r>
              <a:rPr lang="de-DE" sz="1600" dirty="0" err="1" smtClean="0"/>
              <a:t>common</a:t>
            </a:r>
            <a:r>
              <a:rPr lang="de-DE" sz="1600" dirty="0" smtClean="0"/>
              <a:t> </a:t>
            </a:r>
            <a:r>
              <a:rPr lang="de-DE" sz="1600" dirty="0" err="1" smtClean="0"/>
              <a:t>periperals</a:t>
            </a:r>
            <a:r>
              <a:rPr lang="de-DE" sz="1600" dirty="0" smtClean="0"/>
              <a:t>:</a:t>
            </a:r>
          </a:p>
          <a:p>
            <a:pPr marL="742950" lvl="1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Bus </a:t>
            </a:r>
            <a:r>
              <a:rPr lang="de-DE" sz="1600" dirty="0" err="1" smtClean="0"/>
              <a:t>Interffaces</a:t>
            </a:r>
            <a:r>
              <a:rPr lang="de-DE" sz="1600" dirty="0" smtClean="0"/>
              <a:t>: CAN, </a:t>
            </a:r>
            <a:r>
              <a:rPr lang="de-DE" sz="1600" dirty="0" err="1" smtClean="0"/>
              <a:t>FlexRay</a:t>
            </a:r>
            <a:r>
              <a:rPr lang="de-DE" sz="1600" dirty="0" smtClean="0"/>
              <a:t>, Ethernet</a:t>
            </a:r>
          </a:p>
          <a:p>
            <a:pPr marL="742950" lvl="1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GPIO: General </a:t>
            </a:r>
            <a:r>
              <a:rPr lang="de-DE" sz="1600" dirty="0" err="1" smtClean="0"/>
              <a:t>Purpose</a:t>
            </a:r>
            <a:r>
              <a:rPr lang="de-DE" sz="1600" dirty="0" smtClean="0"/>
              <a:t> In/Out (Digital)</a:t>
            </a:r>
          </a:p>
          <a:p>
            <a:pPr marL="742950" lvl="1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ADC: Analog Inputs</a:t>
            </a:r>
          </a:p>
          <a:p>
            <a:pPr marL="742950" lvl="1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PWM Module: Generates PWM </a:t>
            </a:r>
            <a:r>
              <a:rPr lang="de-DE" sz="1600" dirty="0" err="1" smtClean="0"/>
              <a:t>for</a:t>
            </a:r>
            <a:r>
              <a:rPr lang="de-DE" sz="1600" dirty="0" smtClean="0"/>
              <a:t> Motor Control </a:t>
            </a:r>
            <a:r>
              <a:rPr lang="de-DE" sz="1600" dirty="0" err="1" smtClean="0"/>
              <a:t>Applications</a:t>
            </a:r>
            <a:endParaRPr lang="de-DE" sz="1600" dirty="0" smtClean="0"/>
          </a:p>
          <a:p>
            <a:pPr marL="742950" lvl="1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sz="1600" dirty="0" smtClean="0"/>
              <a:t>GTM: </a:t>
            </a:r>
            <a:r>
              <a:rPr lang="de-DE" sz="1600" dirty="0" err="1" smtClean="0"/>
              <a:t>Timer</a:t>
            </a:r>
            <a:r>
              <a:rPr lang="de-DE" sz="1600" dirty="0" smtClean="0"/>
              <a:t> Module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precise</a:t>
            </a:r>
            <a:r>
              <a:rPr lang="de-DE" sz="1600" dirty="0" smtClean="0"/>
              <a:t> time </a:t>
            </a:r>
            <a:r>
              <a:rPr lang="de-DE" sz="1600" dirty="0" err="1" smtClean="0"/>
              <a:t>triggered</a:t>
            </a:r>
            <a:r>
              <a:rPr lang="de-DE" sz="1600" dirty="0"/>
              <a:t> </a:t>
            </a:r>
            <a:r>
              <a:rPr lang="de-DE" sz="1600" dirty="0" err="1" smtClean="0"/>
              <a:t>events</a:t>
            </a:r>
            <a:endParaRPr lang="de-DE" sz="1600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10325297" y="5915372"/>
            <a:ext cx="14045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Source: www.infineon.com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67960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2"/>
                </a:solidFill>
              </a:rPr>
              <a:t>Architectures</a:t>
            </a:r>
            <a:endParaRPr lang="de-DE" dirty="0">
              <a:solidFill>
                <a:schemeClr val="bg2"/>
              </a:solidFill>
            </a:endParaRPr>
          </a:p>
          <a:p>
            <a:r>
              <a:rPr lang="de-DE" dirty="0" err="1" smtClean="0">
                <a:solidFill>
                  <a:schemeClr val="tx2"/>
                </a:solidFill>
              </a:rPr>
              <a:t>Instruction</a:t>
            </a:r>
            <a:r>
              <a:rPr lang="de-DE" dirty="0" smtClean="0">
                <a:solidFill>
                  <a:schemeClr val="tx2"/>
                </a:solidFill>
              </a:rPr>
              <a:t> Set </a:t>
            </a:r>
            <a:r>
              <a:rPr lang="de-DE" dirty="0" err="1" smtClean="0">
                <a:solidFill>
                  <a:schemeClr val="tx2"/>
                </a:solidFill>
              </a:rPr>
              <a:t>Architectures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smtClean="0"/>
              <a:t>The </a:t>
            </a:r>
            <a:r>
              <a:rPr lang="de-DE" dirty="0" err="1" smtClean="0"/>
              <a:t>instruction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an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hardware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r>
              <a:rPr lang="de-DE" dirty="0" smtClean="0"/>
              <a:t>.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defines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properties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CPU:</a:t>
            </a:r>
          </a:p>
          <a:p>
            <a:pPr lvl="1"/>
            <a:r>
              <a:rPr lang="de-DE" b="1" dirty="0" err="1" smtClean="0"/>
              <a:t>Instruction</a:t>
            </a:r>
            <a:r>
              <a:rPr lang="de-DE" b="1" dirty="0" smtClean="0"/>
              <a:t> Set: </a:t>
            </a:r>
            <a:r>
              <a:rPr lang="de-DE" dirty="0" err="1" smtClean="0"/>
              <a:t>Defines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machine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operations</a:t>
            </a:r>
            <a:r>
              <a:rPr lang="de-DE" dirty="0" smtClean="0"/>
              <a:t> a CPU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execute</a:t>
            </a:r>
            <a:endParaRPr lang="de-DE" dirty="0" smtClean="0"/>
          </a:p>
          <a:p>
            <a:pPr lvl="2"/>
            <a:r>
              <a:rPr lang="de-DE" dirty="0" smtClean="0"/>
              <a:t>MOV, ADD, SUB, JMP</a:t>
            </a:r>
          </a:p>
          <a:p>
            <a:pPr lvl="1"/>
            <a:r>
              <a:rPr lang="de-DE" b="1" dirty="0" err="1" smtClean="0"/>
              <a:t>Instruction</a:t>
            </a:r>
            <a:r>
              <a:rPr lang="de-DE" b="1" dirty="0" smtClean="0"/>
              <a:t> Format: </a:t>
            </a:r>
            <a:r>
              <a:rPr lang="de-DE" dirty="0" err="1" smtClean="0"/>
              <a:t>defines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layout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instruction</a:t>
            </a:r>
            <a:r>
              <a:rPr lang="de-DE" dirty="0" smtClean="0"/>
              <a:t> in </a:t>
            </a:r>
            <a:r>
              <a:rPr lang="de-DE" dirty="0" err="1" smtClean="0"/>
              <a:t>memory</a:t>
            </a:r>
            <a:r>
              <a:rPr lang="de-DE" dirty="0" smtClean="0"/>
              <a:t>, </a:t>
            </a:r>
          </a:p>
          <a:p>
            <a:pPr lvl="1"/>
            <a:r>
              <a:rPr lang="de-DE" b="1" dirty="0" smtClean="0"/>
              <a:t>Data </a:t>
            </a:r>
            <a:r>
              <a:rPr lang="de-DE" b="1" dirty="0" err="1" smtClean="0"/>
              <a:t>Types</a:t>
            </a:r>
            <a:r>
              <a:rPr lang="de-DE" b="1" dirty="0" smtClean="0"/>
              <a:t>: </a:t>
            </a:r>
            <a:r>
              <a:rPr lang="de-DE" dirty="0" err="1" smtClean="0"/>
              <a:t>defines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sizes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cpu</a:t>
            </a:r>
            <a:r>
              <a:rPr lang="de-DE" dirty="0" smtClean="0"/>
              <a:t> </a:t>
            </a:r>
            <a:r>
              <a:rPr lang="de-DE" dirty="0" err="1" smtClean="0"/>
              <a:t>supports</a:t>
            </a:r>
            <a:endParaRPr lang="de-DE" dirty="0" smtClean="0"/>
          </a:p>
          <a:p>
            <a:pPr lvl="2"/>
            <a:r>
              <a:rPr lang="de-DE" dirty="0" smtClean="0"/>
              <a:t>Int32, Int64, Float32, Float64</a:t>
            </a:r>
          </a:p>
          <a:p>
            <a:pPr lvl="1"/>
            <a:r>
              <a:rPr lang="de-DE" b="1" dirty="0" smtClean="0"/>
              <a:t>Registers: </a:t>
            </a:r>
            <a:r>
              <a:rPr lang="de-DE" dirty="0" err="1" smtClean="0"/>
              <a:t>defines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number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type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registers</a:t>
            </a:r>
            <a:r>
              <a:rPr lang="de-DE" dirty="0" smtClean="0"/>
              <a:t> </a:t>
            </a:r>
            <a:r>
              <a:rPr lang="de-DE" dirty="0" err="1" smtClean="0"/>
              <a:t>available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cpu</a:t>
            </a:r>
            <a:endParaRPr lang="de-DE" dirty="0" smtClean="0"/>
          </a:p>
          <a:p>
            <a:pPr lvl="2"/>
            <a:r>
              <a:rPr lang="de-DE" dirty="0" smtClean="0"/>
              <a:t>Register </a:t>
            </a:r>
            <a:r>
              <a:rPr lang="de-DE" dirty="0" err="1" smtClean="0"/>
              <a:t>size</a:t>
            </a:r>
            <a:r>
              <a:rPr lang="de-DE" dirty="0" smtClean="0"/>
              <a:t>, </a:t>
            </a:r>
            <a:r>
              <a:rPr lang="de-DE" dirty="0" err="1" smtClean="0"/>
              <a:t>Amount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registers</a:t>
            </a:r>
            <a:r>
              <a:rPr lang="de-DE" dirty="0" smtClean="0"/>
              <a:t>, </a:t>
            </a:r>
            <a:r>
              <a:rPr lang="de-DE" dirty="0" err="1" smtClean="0"/>
              <a:t>register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, </a:t>
            </a:r>
            <a:r>
              <a:rPr lang="de-DE" dirty="0" err="1" smtClean="0"/>
              <a:t>special</a:t>
            </a:r>
            <a:r>
              <a:rPr lang="de-DE" dirty="0" smtClean="0"/>
              <a:t> </a:t>
            </a:r>
            <a:r>
              <a:rPr lang="de-DE" dirty="0" err="1" smtClean="0"/>
              <a:t>registers</a:t>
            </a:r>
            <a:endParaRPr lang="de-DE" dirty="0" smtClean="0"/>
          </a:p>
          <a:p>
            <a:pPr lvl="1"/>
            <a:r>
              <a:rPr lang="de-DE" b="1" dirty="0" smtClean="0"/>
              <a:t>Memory </a:t>
            </a:r>
            <a:r>
              <a:rPr lang="de-DE" b="1" dirty="0" err="1" smtClean="0"/>
              <a:t>Addressing</a:t>
            </a:r>
            <a:r>
              <a:rPr lang="de-DE" b="1" dirty="0" smtClean="0"/>
              <a:t> Modes: </a:t>
            </a:r>
            <a:r>
              <a:rPr lang="de-DE" dirty="0" err="1" smtClean="0"/>
              <a:t>defines</a:t>
            </a:r>
            <a:r>
              <a:rPr lang="de-DE" dirty="0" smtClean="0"/>
              <a:t> </a:t>
            </a:r>
            <a:r>
              <a:rPr lang="de-DE" dirty="0" err="1" smtClean="0"/>
              <a:t>methods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instructions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adress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endParaRPr lang="de-DE" dirty="0" smtClean="0"/>
          </a:p>
          <a:p>
            <a:pPr lvl="2"/>
            <a:r>
              <a:rPr lang="de-DE" dirty="0" smtClean="0"/>
              <a:t>Access via </a:t>
            </a:r>
            <a:r>
              <a:rPr lang="de-DE" dirty="0" err="1" smtClean="0"/>
              <a:t>register</a:t>
            </a:r>
            <a:r>
              <a:rPr lang="de-DE" dirty="0" smtClean="0"/>
              <a:t>,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offset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instruction</a:t>
            </a:r>
            <a:endParaRPr lang="de-DE" dirty="0"/>
          </a:p>
          <a:p>
            <a:pPr lvl="1"/>
            <a:r>
              <a:rPr lang="de-DE" b="1" dirty="0" smtClean="0"/>
              <a:t>Interrupt </a:t>
            </a:r>
            <a:r>
              <a:rPr lang="de-DE" b="1" dirty="0" err="1" smtClean="0"/>
              <a:t>and</a:t>
            </a:r>
            <a:r>
              <a:rPr lang="de-DE" b="1" dirty="0" smtClean="0"/>
              <a:t> </a:t>
            </a:r>
            <a:r>
              <a:rPr lang="de-DE" b="1" dirty="0" err="1" smtClean="0"/>
              <a:t>Exception</a:t>
            </a:r>
            <a:r>
              <a:rPr lang="de-DE" b="1" dirty="0" smtClean="0"/>
              <a:t> Handling:</a:t>
            </a:r>
            <a:r>
              <a:rPr lang="de-DE" dirty="0" smtClean="0"/>
              <a:t> </a:t>
            </a:r>
            <a:r>
              <a:rPr lang="de-DE" dirty="0" err="1" smtClean="0"/>
              <a:t>defines</a:t>
            </a:r>
            <a:r>
              <a:rPr lang="de-DE" dirty="0" smtClean="0"/>
              <a:t>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processor</a:t>
            </a:r>
            <a:r>
              <a:rPr lang="de-DE" dirty="0" smtClean="0"/>
              <a:t> </a:t>
            </a:r>
            <a:r>
              <a:rPr lang="de-DE" dirty="0" err="1" smtClean="0"/>
              <a:t>handles</a:t>
            </a:r>
            <a:r>
              <a:rPr lang="de-DE" dirty="0" smtClean="0"/>
              <a:t> </a:t>
            </a:r>
            <a:r>
              <a:rPr lang="de-DE" dirty="0" err="1" smtClean="0"/>
              <a:t>interrupts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exceptions</a:t>
            </a:r>
            <a:endParaRPr lang="de-DE" dirty="0" smtClean="0"/>
          </a:p>
          <a:p>
            <a:pPr lvl="2"/>
            <a:r>
              <a:rPr lang="de-DE" dirty="0" smtClean="0"/>
              <a:t>Interrupts </a:t>
            </a:r>
            <a:r>
              <a:rPr lang="de-DE" dirty="0" err="1" smtClean="0"/>
              <a:t>triggered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events</a:t>
            </a:r>
            <a:r>
              <a:rPr lang="de-DE" dirty="0" smtClean="0"/>
              <a:t>, </a:t>
            </a:r>
            <a:r>
              <a:rPr lang="de-DE" dirty="0" err="1" smtClean="0"/>
              <a:t>exceptions</a:t>
            </a:r>
            <a:r>
              <a:rPr lang="de-DE" dirty="0" smtClean="0"/>
              <a:t> </a:t>
            </a:r>
            <a:r>
              <a:rPr lang="de-DE" dirty="0" err="1" smtClean="0"/>
              <a:t>caused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unexpected</a:t>
            </a:r>
            <a:r>
              <a:rPr lang="de-DE" dirty="0" smtClean="0"/>
              <a:t> </a:t>
            </a:r>
            <a:r>
              <a:rPr lang="de-DE" dirty="0" err="1" smtClean="0"/>
              <a:t>conditions</a:t>
            </a:r>
            <a:r>
              <a:rPr lang="de-DE" dirty="0" smtClean="0"/>
              <a:t> (out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range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, </a:t>
            </a:r>
            <a:r>
              <a:rPr lang="de-DE" dirty="0" err="1" smtClean="0"/>
              <a:t>division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zero</a:t>
            </a:r>
            <a:r>
              <a:rPr lang="de-DE" dirty="0" smtClean="0"/>
              <a:t>)</a:t>
            </a:r>
          </a:p>
          <a:p>
            <a:pPr lvl="1"/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8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2"/>
                </a:solidFill>
              </a:rPr>
              <a:t>Architectures</a:t>
            </a:r>
            <a:endParaRPr lang="de-DE" dirty="0">
              <a:solidFill>
                <a:schemeClr val="bg2"/>
              </a:solidFill>
            </a:endParaRPr>
          </a:p>
          <a:p>
            <a:r>
              <a:rPr lang="de-DE" dirty="0" err="1">
                <a:solidFill>
                  <a:schemeClr val="tx2"/>
                </a:solidFill>
              </a:rPr>
              <a:t>Instruction</a:t>
            </a:r>
            <a:r>
              <a:rPr lang="de-DE" dirty="0">
                <a:solidFill>
                  <a:schemeClr val="tx2"/>
                </a:solidFill>
              </a:rPr>
              <a:t> Set </a:t>
            </a:r>
            <a:r>
              <a:rPr lang="de-DE" dirty="0" err="1">
                <a:solidFill>
                  <a:schemeClr val="tx2"/>
                </a:solidFill>
              </a:rPr>
              <a:t>Architectures</a:t>
            </a:r>
            <a:endParaRPr lang="de-DE" dirty="0">
              <a:solidFill>
                <a:schemeClr val="tx2"/>
              </a:solidFill>
            </a:endParaRP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578057" y="990432"/>
            <a:ext cx="11520000" cy="430170"/>
          </a:xfrm>
        </p:spPr>
        <p:txBody>
          <a:bodyPr/>
          <a:lstStyle/>
          <a:p>
            <a:pPr marL="0" indent="0">
              <a:buNone/>
            </a:pPr>
            <a:r>
              <a:rPr lang="de-DE" sz="1800" dirty="0"/>
              <a:t>Most </a:t>
            </a:r>
            <a:r>
              <a:rPr lang="de-DE" sz="1800" dirty="0" err="1"/>
              <a:t>instruction</a:t>
            </a:r>
            <a:r>
              <a:rPr lang="de-DE" sz="1800" dirty="0"/>
              <a:t> </a:t>
            </a:r>
            <a:r>
              <a:rPr lang="de-DE" sz="1800" dirty="0" err="1"/>
              <a:t>set</a:t>
            </a:r>
            <a:r>
              <a:rPr lang="de-DE" sz="1800" dirty="0"/>
              <a:t> </a:t>
            </a:r>
            <a:r>
              <a:rPr lang="de-DE" sz="1800" dirty="0" err="1"/>
              <a:t>Architectures</a:t>
            </a:r>
            <a:r>
              <a:rPr lang="de-DE" sz="1800" dirty="0"/>
              <a:t> </a:t>
            </a:r>
            <a:r>
              <a:rPr lang="de-DE" sz="1800" dirty="0" err="1"/>
              <a:t>can</a:t>
            </a:r>
            <a:r>
              <a:rPr lang="de-DE" sz="1800" dirty="0"/>
              <a:t> </a:t>
            </a:r>
            <a:r>
              <a:rPr lang="de-DE" sz="1800" dirty="0" err="1"/>
              <a:t>be</a:t>
            </a:r>
            <a:r>
              <a:rPr lang="de-DE" sz="1800" dirty="0"/>
              <a:t> </a:t>
            </a:r>
            <a:r>
              <a:rPr lang="de-DE" sz="1800" dirty="0" err="1"/>
              <a:t>divided</a:t>
            </a:r>
            <a:r>
              <a:rPr lang="de-DE" sz="1800" dirty="0"/>
              <a:t> </a:t>
            </a:r>
            <a:r>
              <a:rPr lang="de-DE" sz="1800" dirty="0" err="1"/>
              <a:t>into</a:t>
            </a:r>
            <a:r>
              <a:rPr lang="de-DE" sz="1800" dirty="0"/>
              <a:t> </a:t>
            </a:r>
            <a:r>
              <a:rPr lang="de-DE" sz="1800" dirty="0" err="1"/>
              <a:t>two</a:t>
            </a:r>
            <a:r>
              <a:rPr lang="de-DE" sz="1800" dirty="0"/>
              <a:t> </a:t>
            </a:r>
            <a:r>
              <a:rPr lang="de-DE" sz="1800" dirty="0" err="1"/>
              <a:t>types</a:t>
            </a:r>
            <a:r>
              <a:rPr lang="de-DE" sz="1800" dirty="0" smtClean="0"/>
              <a:t>: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6354482" y="1443401"/>
            <a:ext cx="4782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dirty="0"/>
              <a:t>RISC (</a:t>
            </a:r>
            <a:r>
              <a:rPr lang="de-DE" dirty="0" err="1"/>
              <a:t>Reduced</a:t>
            </a:r>
            <a:r>
              <a:rPr lang="de-DE" dirty="0"/>
              <a:t> </a:t>
            </a:r>
            <a:r>
              <a:rPr lang="de-DE" dirty="0" err="1"/>
              <a:t>Instruction</a:t>
            </a:r>
            <a:r>
              <a:rPr lang="de-DE" dirty="0"/>
              <a:t> Set Computer</a:t>
            </a:r>
            <a:r>
              <a:rPr lang="de-DE" dirty="0" smtClean="0"/>
              <a:t>)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974594" y="1443401"/>
            <a:ext cx="4833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lang="de-DE" dirty="0"/>
              <a:t>CISC (</a:t>
            </a:r>
            <a:r>
              <a:rPr lang="de-DE" dirty="0" err="1"/>
              <a:t>Complex</a:t>
            </a:r>
            <a:r>
              <a:rPr lang="de-DE" dirty="0"/>
              <a:t> </a:t>
            </a:r>
            <a:r>
              <a:rPr lang="de-DE" dirty="0" err="1"/>
              <a:t>Instruction</a:t>
            </a:r>
            <a:r>
              <a:rPr lang="de-DE" dirty="0"/>
              <a:t> Set Computer) </a:t>
            </a: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393995"/>
              </p:ext>
            </p:extLst>
          </p:nvPr>
        </p:nvGraphicFramePr>
        <p:xfrm>
          <a:off x="814023" y="1879312"/>
          <a:ext cx="10322537" cy="3754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531135">
                  <a:extLst>
                    <a:ext uri="{9D8B030D-6E8A-4147-A177-3AD203B41FA5}">
                      <a16:colId xmlns:a16="http://schemas.microsoft.com/office/drawing/2014/main" val="3487475080"/>
                    </a:ext>
                  </a:extLst>
                </a:gridCol>
                <a:gridCol w="3457262">
                  <a:extLst>
                    <a:ext uri="{9D8B030D-6E8A-4147-A177-3AD203B41FA5}">
                      <a16:colId xmlns:a16="http://schemas.microsoft.com/office/drawing/2014/main" val="3765389175"/>
                    </a:ext>
                  </a:extLst>
                </a:gridCol>
                <a:gridCol w="3334140">
                  <a:extLst>
                    <a:ext uri="{9D8B030D-6E8A-4147-A177-3AD203B41FA5}">
                      <a16:colId xmlns:a16="http://schemas.microsoft.com/office/drawing/2014/main" val="4167270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CISC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RISC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42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err="1" smtClean="0"/>
                        <a:t>Instruction</a:t>
                      </a:r>
                      <a:r>
                        <a:rPr lang="de-DE" sz="1600" b="1" baseline="0" dirty="0" smtClean="0"/>
                        <a:t> </a:t>
                      </a:r>
                      <a:r>
                        <a:rPr lang="de-DE" sz="1600" b="1" baseline="0" dirty="0" err="1" smtClean="0"/>
                        <a:t>Complexity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Complex</a:t>
                      </a:r>
                      <a:r>
                        <a:rPr lang="de-DE" sz="1600" dirty="0" smtClean="0"/>
                        <a:t>, multi-</a:t>
                      </a:r>
                      <a:r>
                        <a:rPr lang="de-DE" sz="1600" dirty="0" err="1" smtClean="0"/>
                        <a:t>step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instructions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Simple,</a:t>
                      </a:r>
                      <a:r>
                        <a:rPr lang="de-DE" sz="1600" baseline="0" dirty="0" smtClean="0"/>
                        <a:t> single-</a:t>
                      </a:r>
                      <a:r>
                        <a:rPr lang="de-DE" sz="1600" baseline="0" dirty="0" err="1" smtClean="0"/>
                        <a:t>step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instruction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32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err="1" smtClean="0"/>
                        <a:t>Instruction</a:t>
                      </a:r>
                      <a:r>
                        <a:rPr lang="de-DE" sz="1600" b="1" dirty="0" smtClean="0"/>
                        <a:t> </a:t>
                      </a:r>
                      <a:r>
                        <a:rPr lang="de-DE" sz="1600" b="1" dirty="0" err="1" smtClean="0"/>
                        <a:t>Execution</a:t>
                      </a:r>
                      <a:r>
                        <a:rPr lang="de-DE" sz="1600" b="1" baseline="0" dirty="0" smtClean="0"/>
                        <a:t> Time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Variable, </a:t>
                      </a:r>
                      <a:r>
                        <a:rPr lang="de-DE" sz="1600" dirty="0" err="1" smtClean="0"/>
                        <a:t>often</a:t>
                      </a:r>
                      <a:r>
                        <a:rPr lang="de-DE" sz="1600" baseline="0" dirty="0" smtClean="0"/>
                        <a:t> multi-</a:t>
                      </a:r>
                      <a:r>
                        <a:rPr lang="de-DE" sz="1600" baseline="0" dirty="0" err="1" smtClean="0"/>
                        <a:t>cycle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Typically</a:t>
                      </a:r>
                      <a:r>
                        <a:rPr lang="de-DE" sz="1600" dirty="0" smtClean="0"/>
                        <a:t> single-</a:t>
                      </a:r>
                      <a:r>
                        <a:rPr lang="de-DE" sz="1600" dirty="0" err="1" smtClean="0"/>
                        <a:t>cycle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2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Memory Access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Can </a:t>
                      </a:r>
                      <a:r>
                        <a:rPr lang="de-DE" sz="1600" dirty="0" err="1" smtClean="0"/>
                        <a:t>operate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directly</a:t>
                      </a:r>
                      <a:r>
                        <a:rPr lang="de-DE" sz="1600" dirty="0" smtClean="0"/>
                        <a:t> on </a:t>
                      </a:r>
                      <a:r>
                        <a:rPr lang="de-DE" sz="1600" dirty="0" err="1" smtClean="0"/>
                        <a:t>memory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Load/</a:t>
                      </a:r>
                      <a:r>
                        <a:rPr lang="de-DE" sz="1600" dirty="0" err="1" smtClean="0"/>
                        <a:t>store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architecture</a:t>
                      </a:r>
                      <a:r>
                        <a:rPr lang="de-DE" sz="1600" baseline="0" dirty="0" smtClean="0"/>
                        <a:t> (separate </a:t>
                      </a:r>
                      <a:r>
                        <a:rPr lang="de-DE" sz="1600" baseline="0" dirty="0" err="1" smtClean="0"/>
                        <a:t>memory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ops</a:t>
                      </a:r>
                      <a:r>
                        <a:rPr lang="de-DE" sz="1600" baseline="0" dirty="0" smtClean="0"/>
                        <a:t>)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09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err="1" smtClean="0"/>
                        <a:t>Instruction</a:t>
                      </a:r>
                      <a:r>
                        <a:rPr lang="de-DE" sz="1600" b="1" dirty="0" smtClean="0"/>
                        <a:t> </a:t>
                      </a:r>
                      <a:r>
                        <a:rPr lang="de-DE" sz="1600" b="1" dirty="0" err="1" smtClean="0"/>
                        <a:t>Length</a:t>
                      </a:r>
                      <a:endParaRPr lang="de-DE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Fixed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077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Code </a:t>
                      </a:r>
                      <a:r>
                        <a:rPr lang="de-DE" sz="1600" b="1" dirty="0" err="1" smtClean="0"/>
                        <a:t>Density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More </a:t>
                      </a:r>
                      <a:r>
                        <a:rPr lang="de-DE" sz="1600" dirty="0" err="1" smtClean="0"/>
                        <a:t>compact</a:t>
                      </a:r>
                      <a:r>
                        <a:rPr lang="de-DE" sz="1600" dirty="0" smtClean="0"/>
                        <a:t>, </a:t>
                      </a:r>
                      <a:r>
                        <a:rPr lang="de-DE" sz="1600" dirty="0" err="1" smtClean="0"/>
                        <a:t>fewer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instructions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 smtClean="0"/>
                        <a:t>Less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compact</a:t>
                      </a:r>
                      <a:r>
                        <a:rPr lang="de-DE" sz="1600" dirty="0" smtClean="0"/>
                        <a:t>, </a:t>
                      </a:r>
                      <a:r>
                        <a:rPr lang="de-DE" sz="1600" dirty="0" err="1" smtClean="0"/>
                        <a:t>more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instructions</a:t>
                      </a:r>
                      <a:endParaRPr lang="de-DE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62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/>
                        <a:t>Power</a:t>
                      </a:r>
                      <a:r>
                        <a:rPr lang="de-DE" sz="1600" b="1" baseline="0" dirty="0" smtClean="0"/>
                        <a:t> </a:t>
                      </a:r>
                      <a:r>
                        <a:rPr lang="de-DE" sz="1600" b="1" baseline="0" dirty="0" err="1" smtClean="0"/>
                        <a:t>Consumption</a:t>
                      </a:r>
                      <a:endParaRPr lang="de-DE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Higher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Lower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91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1" dirty="0" smtClean="0"/>
                        <a:t>Hardware </a:t>
                      </a:r>
                      <a:r>
                        <a:rPr lang="de-DE" sz="1600" b="1" dirty="0" err="1" smtClean="0"/>
                        <a:t>complexity</a:t>
                      </a:r>
                      <a:endParaRPr lang="de-DE" sz="16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Higher,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hardware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decodes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complex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instructions</a:t>
                      </a:r>
                      <a:endParaRPr lang="de-DE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 smtClean="0"/>
                        <a:t>Lower</a:t>
                      </a:r>
                      <a:r>
                        <a:rPr lang="de-DE" sz="1600" dirty="0" smtClean="0"/>
                        <a:t>, </a:t>
                      </a:r>
                      <a:r>
                        <a:rPr lang="de-DE" sz="1600" dirty="0" err="1" smtClean="0"/>
                        <a:t>most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instructions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are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hardwired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control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logic</a:t>
                      </a:r>
                      <a:endParaRPr lang="de-DE" sz="16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657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dirty="0" smtClean="0"/>
                        <a:t>Real-World </a:t>
                      </a:r>
                      <a:r>
                        <a:rPr lang="de-DE" sz="1800" b="1" dirty="0" err="1" smtClean="0"/>
                        <a:t>Examples</a:t>
                      </a:r>
                      <a:endParaRPr lang="de-DE" sz="18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x86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 smtClean="0"/>
                        <a:t>ARM, RISC-V,</a:t>
                      </a:r>
                      <a:r>
                        <a:rPr lang="de-DE" sz="1800" baseline="0" dirty="0" smtClean="0"/>
                        <a:t> MIPS</a:t>
                      </a:r>
                      <a:endParaRPr lang="de-DE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885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44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2"/>
                </a:solidFill>
              </a:rPr>
              <a:t>Architectures</a:t>
            </a:r>
            <a:endParaRPr lang="de-DE" dirty="0">
              <a:solidFill>
                <a:schemeClr val="bg2"/>
              </a:solidFill>
            </a:endParaRPr>
          </a:p>
          <a:p>
            <a:r>
              <a:rPr lang="de-DE" dirty="0" err="1" smtClean="0">
                <a:solidFill>
                  <a:schemeClr val="tx2"/>
                </a:solidFill>
              </a:rPr>
              <a:t>Assembly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endParaRPr lang="de-DE" dirty="0">
              <a:solidFill>
                <a:schemeClr val="tx2"/>
              </a:solidFill>
            </a:endParaRP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6769312" cy="4968552"/>
          </a:xfrm>
        </p:spPr>
        <p:txBody>
          <a:bodyPr/>
          <a:lstStyle/>
          <a:p>
            <a:pPr marL="0" indent="0">
              <a:buNone/>
            </a:pPr>
            <a:r>
              <a:rPr lang="de-DE" sz="1800" b="1" dirty="0" smtClean="0"/>
              <a:t>Assembler Language:</a:t>
            </a:r>
          </a:p>
          <a:p>
            <a:r>
              <a:rPr lang="de-DE" sz="1800" dirty="0" smtClean="0"/>
              <a:t>Assembler </a:t>
            </a:r>
            <a:r>
              <a:rPr lang="de-DE" sz="1800" dirty="0" err="1" smtClean="0"/>
              <a:t>is</a:t>
            </a:r>
            <a:r>
              <a:rPr lang="de-DE" sz="1800" dirty="0" smtClean="0"/>
              <a:t> a </a:t>
            </a:r>
            <a:r>
              <a:rPr lang="de-DE" sz="1800" dirty="0" err="1" smtClean="0"/>
              <a:t>machine-oriented</a:t>
            </a:r>
            <a:r>
              <a:rPr lang="de-DE" sz="1800" dirty="0" smtClean="0"/>
              <a:t> </a:t>
            </a:r>
            <a:r>
              <a:rPr lang="de-DE" sz="1800" dirty="0" err="1" smtClean="0"/>
              <a:t>programming</a:t>
            </a:r>
            <a:r>
              <a:rPr lang="de-DE" sz="1800" dirty="0" smtClean="0"/>
              <a:t> </a:t>
            </a:r>
            <a:r>
              <a:rPr lang="de-DE" sz="1800" dirty="0" err="1" smtClean="0"/>
              <a:t>language</a:t>
            </a:r>
            <a:r>
              <a:rPr lang="de-DE" sz="1800" dirty="0" smtClean="0"/>
              <a:t>:</a:t>
            </a:r>
          </a:p>
          <a:p>
            <a:pPr lvl="1"/>
            <a:r>
              <a:rPr lang="en-US" sz="1600" dirty="0"/>
              <a:t>no longer written by hand in most applications today (special cases with severely limited hardware resources or other special requirements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/>
              <a:t>Without precise specialist knowledge, assembler code written by hand is often worse than code generated by modern compilers from higher programming languages</a:t>
            </a:r>
            <a:r>
              <a:rPr lang="en-US" sz="1600" dirty="0" smtClean="0"/>
              <a:t>.</a:t>
            </a:r>
          </a:p>
          <a:p>
            <a:pPr lvl="1"/>
            <a:r>
              <a:rPr lang="en-US" sz="1600" dirty="0" smtClean="0"/>
              <a:t>Assembler is closely related to machine code, each assembler instruction is a specific bit sequence in machine code</a:t>
            </a:r>
          </a:p>
          <a:p>
            <a:endParaRPr lang="en-US" sz="1800" dirty="0"/>
          </a:p>
          <a:p>
            <a:r>
              <a:rPr lang="en-US" sz="1800" dirty="0" smtClean="0"/>
              <a:t>The example on the right shows an assembler code example for calculating a Fibonacci sequence for x86 Architecture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216" y="1138913"/>
            <a:ext cx="3294126" cy="228600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60" y="3582213"/>
            <a:ext cx="3348228" cy="243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2"/>
                </a:solidFill>
              </a:rPr>
              <a:t>Architectures</a:t>
            </a:r>
            <a:endParaRPr lang="de-DE" dirty="0">
              <a:solidFill>
                <a:schemeClr val="bg2"/>
              </a:solidFill>
            </a:endParaRPr>
          </a:p>
          <a:p>
            <a:r>
              <a:rPr lang="de-DE" dirty="0" smtClean="0">
                <a:solidFill>
                  <a:schemeClr val="tx2"/>
                </a:solidFill>
              </a:rPr>
              <a:t>CPU Modules</a:t>
            </a:r>
            <a:endParaRPr lang="de-DE" dirty="0">
              <a:solidFill>
                <a:schemeClr val="tx2"/>
              </a:solidFill>
            </a:endParaRP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b="1" dirty="0" smtClean="0"/>
              <a:t>CPU Units:</a:t>
            </a:r>
          </a:p>
          <a:p>
            <a:pPr marL="0" indent="0">
              <a:buNone/>
            </a:pPr>
            <a:r>
              <a:rPr lang="de-DE" sz="1600" dirty="0" smtClean="0"/>
              <a:t>A CPU </a:t>
            </a:r>
            <a:r>
              <a:rPr lang="de-DE" sz="1600" dirty="0" err="1" smtClean="0"/>
              <a:t>consists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at least </a:t>
            </a:r>
            <a:r>
              <a:rPr lang="de-DE" sz="1600" dirty="0" err="1" smtClean="0"/>
              <a:t>three</a:t>
            </a:r>
            <a:r>
              <a:rPr lang="de-DE" sz="1600" dirty="0" smtClean="0"/>
              <a:t> different </a:t>
            </a:r>
            <a:r>
              <a:rPr lang="de-DE" sz="1600" dirty="0" err="1" smtClean="0"/>
              <a:t>logical</a:t>
            </a:r>
            <a:r>
              <a:rPr lang="de-DE" sz="1600" dirty="0" smtClean="0"/>
              <a:t> </a:t>
            </a:r>
            <a:r>
              <a:rPr lang="de-DE" sz="1600" dirty="0" err="1" smtClean="0"/>
              <a:t>units</a:t>
            </a:r>
            <a:r>
              <a:rPr lang="de-DE" sz="1600" dirty="0" smtClean="0"/>
              <a:t>: </a:t>
            </a:r>
          </a:p>
          <a:p>
            <a:r>
              <a:rPr lang="de-DE" sz="1600" dirty="0" smtClean="0"/>
              <a:t>Control Unit: </a:t>
            </a:r>
            <a:r>
              <a:rPr lang="de-DE" sz="1600" dirty="0" err="1" smtClean="0"/>
              <a:t>manages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execution</a:t>
            </a:r>
            <a:r>
              <a:rPr lang="de-DE" sz="1600" dirty="0" smtClean="0"/>
              <a:t> </a:t>
            </a:r>
            <a:r>
              <a:rPr lang="de-DE" sz="1600" dirty="0" err="1" smtClean="0"/>
              <a:t>flow</a:t>
            </a:r>
            <a:r>
              <a:rPr lang="de-DE" sz="1600" dirty="0" smtClean="0"/>
              <a:t>, </a:t>
            </a:r>
            <a:r>
              <a:rPr lang="de-DE" sz="1600" dirty="0" err="1" smtClean="0"/>
              <a:t>fetches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decodes</a:t>
            </a:r>
            <a:r>
              <a:rPr lang="de-DE" sz="1600" dirty="0" smtClean="0"/>
              <a:t> </a:t>
            </a:r>
            <a:r>
              <a:rPr lang="de-DE" sz="1600" dirty="0" err="1" smtClean="0"/>
              <a:t>instructions</a:t>
            </a:r>
            <a:r>
              <a:rPr lang="de-DE" sz="1600" dirty="0" smtClean="0"/>
              <a:t>, </a:t>
            </a:r>
            <a:r>
              <a:rPr lang="de-DE" sz="1600" dirty="0" err="1" smtClean="0"/>
              <a:t>coordinates</a:t>
            </a:r>
            <a:r>
              <a:rPr lang="de-DE" sz="1600" dirty="0" smtClean="0"/>
              <a:t> </a:t>
            </a:r>
            <a:r>
              <a:rPr lang="de-DE" sz="1600" dirty="0" err="1" smtClean="0"/>
              <a:t>between</a:t>
            </a:r>
            <a:r>
              <a:rPr lang="de-DE" sz="1600" dirty="0" smtClean="0"/>
              <a:t> </a:t>
            </a:r>
            <a:r>
              <a:rPr lang="de-DE" sz="1600" dirty="0" err="1" smtClean="0"/>
              <a:t>other</a:t>
            </a:r>
            <a:r>
              <a:rPr lang="de-DE" sz="1600" dirty="0" smtClean="0"/>
              <a:t> </a:t>
            </a:r>
            <a:r>
              <a:rPr lang="de-DE" sz="1600" dirty="0" err="1" smtClean="0"/>
              <a:t>parts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CPU like </a:t>
            </a:r>
            <a:r>
              <a:rPr lang="de-DE" sz="1600" dirty="0" err="1" smtClean="0"/>
              <a:t>memory</a:t>
            </a:r>
            <a:r>
              <a:rPr lang="de-DE" sz="1600" dirty="0" smtClean="0"/>
              <a:t>, </a:t>
            </a:r>
            <a:r>
              <a:rPr lang="de-DE" sz="1600" dirty="0" err="1" smtClean="0"/>
              <a:t>execution</a:t>
            </a:r>
            <a:r>
              <a:rPr lang="de-DE" sz="1600" dirty="0" smtClean="0"/>
              <a:t> </a:t>
            </a:r>
            <a:r>
              <a:rPr lang="de-DE" sz="1600" dirty="0" err="1" smtClean="0"/>
              <a:t>unit</a:t>
            </a:r>
            <a:r>
              <a:rPr lang="de-DE" sz="1600" dirty="0" smtClean="0"/>
              <a:t> </a:t>
            </a:r>
            <a:r>
              <a:rPr lang="de-DE" sz="1600" dirty="0" err="1" smtClean="0"/>
              <a:t>or</a:t>
            </a:r>
            <a:r>
              <a:rPr lang="de-DE" sz="1600" dirty="0" smtClean="0"/>
              <a:t> I/O</a:t>
            </a:r>
          </a:p>
          <a:p>
            <a:r>
              <a:rPr lang="de-DE" sz="1600" dirty="0" err="1" smtClean="0"/>
              <a:t>Execution</a:t>
            </a:r>
            <a:r>
              <a:rPr lang="de-DE" sz="1600" dirty="0" smtClean="0"/>
              <a:t> Unit (ALU): </a:t>
            </a:r>
            <a:r>
              <a:rPr lang="de-DE" sz="1600" dirty="0" err="1" smtClean="0"/>
              <a:t>Performs</a:t>
            </a:r>
            <a:r>
              <a:rPr lang="de-DE" sz="1600" dirty="0" smtClean="0"/>
              <a:t> </a:t>
            </a:r>
            <a:r>
              <a:rPr lang="de-DE" sz="1600" dirty="0" err="1" smtClean="0"/>
              <a:t>arithemtic</a:t>
            </a:r>
            <a:r>
              <a:rPr lang="de-DE" sz="1600" dirty="0" smtClean="0"/>
              <a:t>, </a:t>
            </a:r>
            <a:r>
              <a:rPr lang="de-DE" sz="1600" dirty="0" err="1" smtClean="0"/>
              <a:t>logical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data</a:t>
            </a:r>
            <a:r>
              <a:rPr lang="de-DE" sz="1600" dirty="0" smtClean="0"/>
              <a:t> </a:t>
            </a:r>
            <a:r>
              <a:rPr lang="de-DE" sz="1600" dirty="0" err="1" smtClean="0"/>
              <a:t>operations</a:t>
            </a:r>
            <a:r>
              <a:rPr lang="de-DE" sz="1600" dirty="0" smtClean="0"/>
              <a:t>. </a:t>
            </a:r>
            <a:r>
              <a:rPr lang="de-DE" sz="1600" dirty="0" err="1" smtClean="0"/>
              <a:t>Uses</a:t>
            </a:r>
            <a:r>
              <a:rPr lang="de-DE" sz="1600" dirty="0" smtClean="0"/>
              <a:t> general-</a:t>
            </a:r>
            <a:r>
              <a:rPr lang="de-DE" sz="1600" dirty="0" err="1" smtClean="0"/>
              <a:t>purpose</a:t>
            </a:r>
            <a:r>
              <a:rPr lang="de-DE" sz="1600" dirty="0" smtClean="0"/>
              <a:t> </a:t>
            </a:r>
            <a:r>
              <a:rPr lang="de-DE" sz="1600" dirty="0" err="1" smtClean="0"/>
              <a:t>registers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hold </a:t>
            </a:r>
            <a:r>
              <a:rPr lang="de-DE" sz="1600" dirty="0" err="1" smtClean="0"/>
              <a:t>data</a:t>
            </a:r>
            <a:r>
              <a:rPr lang="de-DE" sz="1600" dirty="0" smtClean="0"/>
              <a:t> </a:t>
            </a:r>
            <a:r>
              <a:rPr lang="de-DE" sz="1600" dirty="0" err="1" smtClean="0"/>
              <a:t>during</a:t>
            </a:r>
            <a:r>
              <a:rPr lang="de-DE" sz="1600" dirty="0" smtClean="0"/>
              <a:t> </a:t>
            </a:r>
            <a:r>
              <a:rPr lang="de-DE" sz="1600" dirty="0" err="1" smtClean="0"/>
              <a:t>program</a:t>
            </a:r>
            <a:r>
              <a:rPr lang="de-DE" sz="1600" dirty="0" smtClean="0"/>
              <a:t> </a:t>
            </a:r>
            <a:r>
              <a:rPr lang="de-DE" sz="1600" dirty="0" err="1" smtClean="0"/>
              <a:t>execution</a:t>
            </a:r>
            <a:r>
              <a:rPr lang="de-DE" sz="1600" dirty="0" smtClean="0"/>
              <a:t> on </a:t>
            </a:r>
            <a:r>
              <a:rPr lang="de-DE" sz="1600" dirty="0" err="1" smtClean="0"/>
              <a:t>which</a:t>
            </a:r>
            <a:r>
              <a:rPr lang="de-DE" sz="1600" dirty="0" smtClean="0"/>
              <a:t> </a:t>
            </a:r>
            <a:r>
              <a:rPr lang="de-DE" sz="1600" dirty="0" err="1" smtClean="0"/>
              <a:t>operations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performed</a:t>
            </a:r>
            <a:endParaRPr lang="de-DE" sz="1600" dirty="0"/>
          </a:p>
          <a:p>
            <a:r>
              <a:rPr lang="de-DE" sz="1600" dirty="0" smtClean="0"/>
              <a:t>Storage: Persistent </a:t>
            </a:r>
            <a:r>
              <a:rPr lang="de-DE" sz="1600" dirty="0" err="1" smtClean="0"/>
              <a:t>storage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program</a:t>
            </a:r>
            <a:r>
              <a:rPr lang="de-DE" sz="1600" dirty="0" smtClean="0"/>
              <a:t> </a:t>
            </a:r>
            <a:r>
              <a:rPr lang="de-DE" sz="1600" dirty="0" err="1" smtClean="0"/>
              <a:t>code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static</a:t>
            </a:r>
            <a:r>
              <a:rPr lang="de-DE" sz="1600" dirty="0" smtClean="0"/>
              <a:t>/initial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variables </a:t>
            </a:r>
            <a:r>
              <a:rPr lang="de-DE" sz="1600" dirty="0" err="1" smtClean="0"/>
              <a:t>need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available</a:t>
            </a:r>
            <a:r>
              <a:rPr lang="de-DE" sz="1600" dirty="0" smtClean="0"/>
              <a:t> </a:t>
            </a:r>
            <a:r>
              <a:rPr lang="de-DE" sz="1600" dirty="0" err="1" smtClean="0"/>
              <a:t>as</a:t>
            </a:r>
            <a:r>
              <a:rPr lang="de-DE" sz="1600" dirty="0" smtClean="0"/>
              <a:t> </a:t>
            </a:r>
            <a:r>
              <a:rPr lang="de-DE" sz="1600" dirty="0" err="1" smtClean="0"/>
              <a:t>well</a:t>
            </a:r>
            <a:r>
              <a:rPr lang="de-DE" sz="1600" dirty="0" smtClean="0"/>
              <a:t> </a:t>
            </a:r>
            <a:r>
              <a:rPr lang="de-DE" sz="1600" dirty="0" err="1" smtClean="0"/>
              <a:t>as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variable </a:t>
            </a:r>
            <a:r>
              <a:rPr lang="de-DE" sz="1600" dirty="0" err="1" smtClean="0"/>
              <a:t>values</a:t>
            </a:r>
            <a:r>
              <a:rPr lang="de-DE" sz="1600" dirty="0" smtClean="0"/>
              <a:t> </a:t>
            </a:r>
            <a:r>
              <a:rPr lang="de-DE" sz="1600" dirty="0" err="1" smtClean="0"/>
              <a:t>during</a:t>
            </a:r>
            <a:r>
              <a:rPr lang="de-DE" sz="1600" dirty="0" smtClean="0"/>
              <a:t> </a:t>
            </a:r>
            <a:r>
              <a:rPr lang="de-DE" sz="1600" dirty="0" err="1" smtClean="0"/>
              <a:t>runtime</a:t>
            </a:r>
            <a:r>
              <a:rPr lang="de-DE" sz="1600" dirty="0" smtClean="0"/>
              <a:t>. </a:t>
            </a:r>
          </a:p>
          <a:p>
            <a:pPr marL="0" indent="0">
              <a:buNone/>
            </a:pPr>
            <a:r>
              <a:rPr lang="de-DE" sz="1600" b="1" dirty="0" smtClean="0"/>
              <a:t>Additional Units:</a:t>
            </a:r>
          </a:p>
          <a:p>
            <a:pPr marL="0" indent="0">
              <a:buNone/>
            </a:pPr>
            <a:r>
              <a:rPr lang="de-DE" sz="1600" dirty="0" err="1" smtClean="0"/>
              <a:t>Many</a:t>
            </a:r>
            <a:r>
              <a:rPr lang="de-DE" sz="1600" dirty="0" smtClean="0"/>
              <a:t> CPU-s </a:t>
            </a:r>
            <a:r>
              <a:rPr lang="de-DE" sz="1600" dirty="0" err="1" smtClean="0"/>
              <a:t>use</a:t>
            </a:r>
            <a:r>
              <a:rPr lang="de-DE" sz="1600" dirty="0" smtClean="0"/>
              <a:t> additional </a:t>
            </a:r>
            <a:r>
              <a:rPr lang="de-DE" sz="1600" dirty="0" err="1" smtClean="0"/>
              <a:t>units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increase</a:t>
            </a:r>
            <a:r>
              <a:rPr lang="de-DE" sz="1600" dirty="0" smtClean="0"/>
              <a:t> </a:t>
            </a:r>
            <a:r>
              <a:rPr lang="de-DE" sz="1600" dirty="0" err="1" smtClean="0"/>
              <a:t>computing</a:t>
            </a:r>
            <a:r>
              <a:rPr lang="de-DE" sz="1600" dirty="0" smtClean="0"/>
              <a:t> </a:t>
            </a:r>
            <a:r>
              <a:rPr lang="de-DE" sz="1600" dirty="0" err="1" smtClean="0"/>
              <a:t>performance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efficiency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specific</a:t>
            </a:r>
            <a:r>
              <a:rPr lang="de-DE" sz="1600" dirty="0" smtClean="0"/>
              <a:t> </a:t>
            </a:r>
            <a:r>
              <a:rPr lang="de-DE" sz="1600" dirty="0" err="1" smtClean="0"/>
              <a:t>operations</a:t>
            </a:r>
            <a:r>
              <a:rPr lang="de-DE" sz="1600" dirty="0" smtClean="0"/>
              <a:t>. </a:t>
            </a:r>
          </a:p>
          <a:p>
            <a:r>
              <a:rPr lang="de-DE" sz="1600" dirty="0" smtClean="0"/>
              <a:t>Floating Point Unit (FPU): Handles </a:t>
            </a:r>
            <a:r>
              <a:rPr lang="de-DE" sz="1600" dirty="0" err="1" smtClean="0"/>
              <a:t>floating</a:t>
            </a:r>
            <a:r>
              <a:rPr lang="de-DE" sz="1600" dirty="0" smtClean="0"/>
              <a:t>-point </a:t>
            </a:r>
            <a:r>
              <a:rPr lang="de-DE" sz="1600" dirty="0" err="1" smtClean="0"/>
              <a:t>arithmehtic</a:t>
            </a:r>
            <a:r>
              <a:rPr lang="de-DE" sz="1600" dirty="0" smtClean="0"/>
              <a:t> on </a:t>
            </a:r>
            <a:r>
              <a:rPr lang="de-DE" sz="1600" dirty="0" err="1" smtClean="0"/>
              <a:t>hardware</a:t>
            </a:r>
            <a:r>
              <a:rPr lang="de-DE" sz="1600" dirty="0" smtClean="0"/>
              <a:t> </a:t>
            </a:r>
            <a:r>
              <a:rPr lang="de-DE" sz="1600" dirty="0" err="1" smtClean="0"/>
              <a:t>level</a:t>
            </a:r>
            <a:endParaRPr lang="de-DE" sz="1600" dirty="0" smtClean="0"/>
          </a:p>
          <a:p>
            <a:r>
              <a:rPr lang="de-DE" sz="1600" dirty="0" err="1" smtClean="0"/>
              <a:t>Vector</a:t>
            </a:r>
            <a:r>
              <a:rPr lang="de-DE" sz="1600" dirty="0" smtClean="0"/>
              <a:t> Unit (SIMD/AVX): Handles </a:t>
            </a:r>
            <a:r>
              <a:rPr lang="de-DE" sz="1600" dirty="0" err="1" smtClean="0"/>
              <a:t>vectorized</a:t>
            </a:r>
            <a:r>
              <a:rPr lang="de-DE" sz="1600" dirty="0" smtClean="0"/>
              <a:t> </a:t>
            </a:r>
            <a:r>
              <a:rPr lang="de-DE" sz="1600" dirty="0" err="1" smtClean="0"/>
              <a:t>instructions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execute</a:t>
            </a:r>
            <a:r>
              <a:rPr lang="de-DE" sz="1600" dirty="0" smtClean="0"/>
              <a:t> </a:t>
            </a:r>
            <a:r>
              <a:rPr lang="de-DE" sz="1600" dirty="0" err="1" smtClean="0"/>
              <a:t>operations</a:t>
            </a:r>
            <a:r>
              <a:rPr lang="de-DE" sz="1600" dirty="0" smtClean="0"/>
              <a:t> on multiple </a:t>
            </a:r>
            <a:r>
              <a:rPr lang="de-DE" sz="1600" dirty="0" err="1" smtClean="0"/>
              <a:t>data</a:t>
            </a:r>
            <a:r>
              <a:rPr lang="de-DE" sz="1600" dirty="0" smtClean="0"/>
              <a:t> </a:t>
            </a:r>
            <a:r>
              <a:rPr lang="de-DE" sz="1600" dirty="0" err="1" smtClean="0"/>
              <a:t>points</a:t>
            </a:r>
            <a:r>
              <a:rPr lang="de-DE" sz="1600" dirty="0" smtClean="0"/>
              <a:t> </a:t>
            </a:r>
            <a:r>
              <a:rPr lang="de-DE" sz="1600" dirty="0" err="1" smtClean="0"/>
              <a:t>simultaniously</a:t>
            </a:r>
            <a:endParaRPr lang="de-DE" sz="1600" dirty="0"/>
          </a:p>
          <a:p>
            <a:r>
              <a:rPr lang="de-DE" sz="1600" dirty="0" smtClean="0"/>
              <a:t>DSP Unit: Handles </a:t>
            </a:r>
            <a:r>
              <a:rPr lang="de-DE" sz="1600" dirty="0" err="1" smtClean="0"/>
              <a:t>signal</a:t>
            </a:r>
            <a:r>
              <a:rPr lang="de-DE" sz="1600" dirty="0" smtClean="0"/>
              <a:t> </a:t>
            </a:r>
            <a:r>
              <a:rPr lang="de-DE" sz="1600" dirty="0" err="1" smtClean="0"/>
              <a:t>processing</a:t>
            </a:r>
            <a:r>
              <a:rPr lang="de-DE" sz="1600" dirty="0" smtClean="0"/>
              <a:t> </a:t>
            </a:r>
            <a:r>
              <a:rPr lang="de-DE" sz="1600" dirty="0" err="1" smtClean="0"/>
              <a:t>tasks</a:t>
            </a:r>
            <a:r>
              <a:rPr lang="de-DE" sz="1600" dirty="0" smtClean="0"/>
              <a:t> on </a:t>
            </a:r>
            <a:r>
              <a:rPr lang="de-DE" sz="1600" dirty="0" err="1" smtClean="0"/>
              <a:t>hardware</a:t>
            </a:r>
            <a:r>
              <a:rPr lang="de-DE" sz="1600" dirty="0" smtClean="0"/>
              <a:t> </a:t>
            </a:r>
            <a:r>
              <a:rPr lang="de-DE" sz="1600" dirty="0" err="1" smtClean="0"/>
              <a:t>level</a:t>
            </a:r>
            <a:r>
              <a:rPr lang="de-DE" sz="1600" dirty="0"/>
              <a:t> </a:t>
            </a:r>
            <a:r>
              <a:rPr lang="de-DE" sz="1600" dirty="0" smtClean="0"/>
              <a:t>like </a:t>
            </a:r>
            <a:r>
              <a:rPr lang="de-DE" sz="1600" dirty="0" err="1" smtClean="0"/>
              <a:t>applying</a:t>
            </a:r>
            <a:r>
              <a:rPr lang="de-DE" sz="1600" dirty="0" smtClean="0"/>
              <a:t> </a:t>
            </a:r>
            <a:r>
              <a:rPr lang="de-DE" sz="1600" dirty="0" err="1" smtClean="0"/>
              <a:t>filters</a:t>
            </a:r>
            <a:endParaRPr lang="de-DE" sz="1600" dirty="0"/>
          </a:p>
          <a:p>
            <a:r>
              <a:rPr lang="de-DE" sz="1600" dirty="0" smtClean="0"/>
              <a:t>Graphics Processing Units (GPU): Handles </a:t>
            </a:r>
            <a:r>
              <a:rPr lang="de-DE" sz="1600" dirty="0" err="1" smtClean="0"/>
              <a:t>graphics</a:t>
            </a:r>
            <a:r>
              <a:rPr lang="de-DE" sz="1600" dirty="0" smtClean="0"/>
              <a:t> </a:t>
            </a:r>
            <a:r>
              <a:rPr lang="de-DE" sz="1600" dirty="0" err="1" smtClean="0"/>
              <a:t>workload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general-</a:t>
            </a:r>
            <a:r>
              <a:rPr lang="de-DE" sz="1600" dirty="0" err="1" smtClean="0"/>
              <a:t>purpose</a:t>
            </a:r>
            <a:r>
              <a:rPr lang="de-DE" sz="1600" dirty="0" smtClean="0"/>
              <a:t> </a:t>
            </a:r>
            <a:r>
              <a:rPr lang="de-DE" sz="1600" dirty="0" err="1" smtClean="0"/>
              <a:t>computations</a:t>
            </a:r>
            <a:r>
              <a:rPr lang="de-DE" sz="1600" dirty="0" smtClean="0"/>
              <a:t> like AI </a:t>
            </a:r>
            <a:r>
              <a:rPr lang="de-DE" sz="1600" dirty="0" err="1" smtClean="0"/>
              <a:t>or</a:t>
            </a:r>
            <a:r>
              <a:rPr lang="de-DE" sz="1600" dirty="0" smtClean="0"/>
              <a:t> </a:t>
            </a:r>
            <a:r>
              <a:rPr lang="de-DE" sz="1600" dirty="0" err="1" smtClean="0"/>
              <a:t>machine</a:t>
            </a:r>
            <a:r>
              <a:rPr lang="de-DE" sz="1600" dirty="0" smtClean="0"/>
              <a:t> </a:t>
            </a:r>
            <a:r>
              <a:rPr lang="de-DE" sz="1600" dirty="0" err="1" smtClean="0"/>
              <a:t>learning</a:t>
            </a:r>
            <a:r>
              <a:rPr lang="de-DE" sz="1600" dirty="0" smtClean="0"/>
              <a:t> </a:t>
            </a:r>
            <a:r>
              <a:rPr lang="de-DE" sz="1600" dirty="0" err="1" smtClean="0"/>
              <a:t>tasks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optimized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parallel </a:t>
            </a:r>
            <a:r>
              <a:rPr lang="de-DE" sz="1600" dirty="0" err="1" smtClean="0"/>
              <a:t>execution</a:t>
            </a:r>
            <a:endParaRPr lang="de-DE" sz="1600" dirty="0" smtClean="0"/>
          </a:p>
          <a:p>
            <a:endParaRPr lang="de-DE" sz="1800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>
                <a:solidFill>
                  <a:schemeClr val="bg2"/>
                </a:solidFill>
              </a:rPr>
              <a:t>Architectures</a:t>
            </a:r>
            <a:endParaRPr lang="de-DE" dirty="0">
              <a:solidFill>
                <a:schemeClr val="bg2"/>
              </a:solidFill>
            </a:endParaRPr>
          </a:p>
          <a:p>
            <a:r>
              <a:rPr lang="de-DE" dirty="0" err="1" smtClean="0">
                <a:solidFill>
                  <a:schemeClr val="tx2"/>
                </a:solidFill>
              </a:rPr>
              <a:t>Tricore</a:t>
            </a:r>
            <a:r>
              <a:rPr lang="de-DE" dirty="0" smtClean="0">
                <a:solidFill>
                  <a:schemeClr val="tx2"/>
                </a:solidFill>
              </a:rPr>
              <a:t> AURIX CPU Registers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49" name="Gruppieren 48"/>
          <p:cNvGrpSpPr>
            <a:grpSpLocks noChangeAspect="1"/>
          </p:cNvGrpSpPr>
          <p:nvPr/>
        </p:nvGrpSpPr>
        <p:grpSpPr>
          <a:xfrm>
            <a:off x="5447928" y="1700808"/>
            <a:ext cx="6503948" cy="2880320"/>
            <a:chOff x="1271464" y="1196752"/>
            <a:chExt cx="10081120" cy="4464496"/>
          </a:xfrm>
        </p:grpSpPr>
        <p:sp>
          <p:nvSpPr>
            <p:cNvPr id="5" name="Rechteck 4"/>
            <p:cNvSpPr/>
            <p:nvPr/>
          </p:nvSpPr>
          <p:spPr>
            <a:xfrm>
              <a:off x="1271464" y="1196752"/>
              <a:ext cx="3024336" cy="44644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4582632" y="1196752"/>
              <a:ext cx="3024336" cy="44644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7" name="Rechteck 6"/>
            <p:cNvSpPr/>
            <p:nvPr/>
          </p:nvSpPr>
          <p:spPr>
            <a:xfrm>
              <a:off x="7893800" y="1196752"/>
              <a:ext cx="3024336" cy="44644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/>
            </a:p>
          </p:txBody>
        </p:sp>
        <p:sp>
          <p:nvSpPr>
            <p:cNvPr id="8" name="Rechteck 7"/>
            <p:cNvSpPr/>
            <p:nvPr/>
          </p:nvSpPr>
          <p:spPr>
            <a:xfrm>
              <a:off x="1415480" y="1412776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A15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1415480" y="1628605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A14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1415480" y="1844434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A13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1415480" y="2061238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A12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1415480" y="2277067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A11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1415480" y="2492896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A10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1415480" y="2679546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A9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415480" y="2895375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A8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415480" y="3111204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A7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415480" y="3328008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A6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1415480" y="3543837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A5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415480" y="3759666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A4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1415480" y="3980791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A3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1415480" y="4197595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A2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415480" y="4413424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A1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1415480" y="4629253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A0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/>
            <p:cNvSpPr/>
            <p:nvPr/>
          </p:nvSpPr>
          <p:spPr>
            <a:xfrm>
              <a:off x="4727848" y="1412776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15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4727848" y="1628605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14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4727848" y="1844434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13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hteck 29"/>
            <p:cNvSpPr/>
            <p:nvPr/>
          </p:nvSpPr>
          <p:spPr>
            <a:xfrm>
              <a:off x="4727848" y="2061238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12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hteck 30"/>
            <p:cNvSpPr/>
            <p:nvPr/>
          </p:nvSpPr>
          <p:spPr>
            <a:xfrm>
              <a:off x="4727848" y="2277067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11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hteck 31"/>
            <p:cNvSpPr/>
            <p:nvPr/>
          </p:nvSpPr>
          <p:spPr>
            <a:xfrm>
              <a:off x="4727848" y="2492896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10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hteck 32"/>
            <p:cNvSpPr/>
            <p:nvPr/>
          </p:nvSpPr>
          <p:spPr>
            <a:xfrm>
              <a:off x="4727848" y="2679546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9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4727848" y="2895375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8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5" name="Rechteck 34"/>
            <p:cNvSpPr/>
            <p:nvPr/>
          </p:nvSpPr>
          <p:spPr>
            <a:xfrm>
              <a:off x="4727848" y="3111204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7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hteck 35"/>
            <p:cNvSpPr/>
            <p:nvPr/>
          </p:nvSpPr>
          <p:spPr>
            <a:xfrm>
              <a:off x="4727848" y="3328008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6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hteck 36"/>
            <p:cNvSpPr/>
            <p:nvPr/>
          </p:nvSpPr>
          <p:spPr>
            <a:xfrm>
              <a:off x="4727848" y="3543837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5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hteck 37"/>
            <p:cNvSpPr/>
            <p:nvPr/>
          </p:nvSpPr>
          <p:spPr>
            <a:xfrm>
              <a:off x="4727848" y="3759666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4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4727848" y="3980791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3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4727848" y="4197595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2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hteck 40"/>
            <p:cNvSpPr/>
            <p:nvPr/>
          </p:nvSpPr>
          <p:spPr>
            <a:xfrm>
              <a:off x="4727848" y="4413424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1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4727848" y="4629253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>
                  <a:solidFill>
                    <a:schemeClr val="tx1"/>
                  </a:solidFill>
                </a:rPr>
                <a:t>D</a:t>
              </a:r>
              <a:r>
                <a:rPr lang="de-DE" sz="1000" dirty="0" smtClean="0">
                  <a:solidFill>
                    <a:schemeClr val="tx1"/>
                  </a:solidFill>
                </a:rPr>
                <a:t>0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hteck 42"/>
            <p:cNvSpPr/>
            <p:nvPr/>
          </p:nvSpPr>
          <p:spPr>
            <a:xfrm>
              <a:off x="8040216" y="1412776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PCXI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hteck 43"/>
            <p:cNvSpPr/>
            <p:nvPr/>
          </p:nvSpPr>
          <p:spPr>
            <a:xfrm>
              <a:off x="8040216" y="1628605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PSW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hteck 44"/>
            <p:cNvSpPr/>
            <p:nvPr/>
          </p:nvSpPr>
          <p:spPr>
            <a:xfrm>
              <a:off x="8040216" y="1844434"/>
              <a:ext cx="2736304" cy="21602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00" dirty="0" smtClean="0">
                  <a:solidFill>
                    <a:schemeClr val="tx1"/>
                  </a:solidFill>
                </a:rPr>
                <a:t>PC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feld 45"/>
            <p:cNvSpPr txBox="1"/>
            <p:nvPr/>
          </p:nvSpPr>
          <p:spPr>
            <a:xfrm>
              <a:off x="2279576" y="5146747"/>
              <a:ext cx="2448272" cy="38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err="1" smtClean="0">
                  <a:solidFill>
                    <a:schemeClr val="bg1"/>
                  </a:solidFill>
                </a:rPr>
                <a:t>Adresses</a:t>
              </a:r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5714443" y="5146747"/>
              <a:ext cx="2448272" cy="38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solidFill>
                    <a:schemeClr val="bg1"/>
                  </a:solidFill>
                </a:rPr>
                <a:t>Data</a:t>
              </a:r>
              <a:endParaRPr lang="de-DE" sz="1000" dirty="0">
                <a:solidFill>
                  <a:schemeClr val="bg1"/>
                </a:solidFill>
              </a:endParaRPr>
            </a:p>
          </p:txBody>
        </p:sp>
        <p:sp>
          <p:nvSpPr>
            <p:cNvPr id="48" name="Textfeld 47"/>
            <p:cNvSpPr txBox="1"/>
            <p:nvPr/>
          </p:nvSpPr>
          <p:spPr>
            <a:xfrm>
              <a:off x="8904312" y="5146747"/>
              <a:ext cx="2448272" cy="381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 smtClean="0">
                  <a:solidFill>
                    <a:schemeClr val="bg1"/>
                  </a:solidFill>
                </a:rPr>
                <a:t>System</a:t>
              </a:r>
              <a:endParaRPr lang="de-DE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6403" y="1009395"/>
            <a:ext cx="5019386" cy="4968552"/>
          </a:xfrm>
        </p:spPr>
        <p:txBody>
          <a:bodyPr/>
          <a:lstStyle/>
          <a:p>
            <a:r>
              <a:rPr lang="de-DE" dirty="0"/>
              <a:t>32 32-bit General-</a:t>
            </a:r>
            <a:r>
              <a:rPr lang="de-DE" dirty="0" err="1"/>
              <a:t>Purpose</a:t>
            </a:r>
            <a:r>
              <a:rPr lang="de-DE" dirty="0"/>
              <a:t> Registers</a:t>
            </a:r>
          </a:p>
          <a:p>
            <a:pPr marL="215900" lvl="1" indent="0">
              <a:buNone/>
            </a:pPr>
            <a:r>
              <a:rPr lang="de-DE" dirty="0" smtClean="0"/>
              <a:t>	Holds </a:t>
            </a:r>
            <a:r>
              <a:rPr lang="de-DE" dirty="0" err="1"/>
              <a:t>adresses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pPr marL="742950" lvl="1" indent="-285750"/>
            <a:endParaRPr lang="de-DE" dirty="0"/>
          </a:p>
          <a:p>
            <a:r>
              <a:rPr lang="de-DE" dirty="0"/>
              <a:t>2 32-bit Status Registers (PCXI, PSW)</a:t>
            </a:r>
          </a:p>
          <a:p>
            <a:pPr marL="215900" lvl="1" indent="0">
              <a:buNone/>
            </a:pPr>
            <a:r>
              <a:rPr lang="de-DE" dirty="0" smtClean="0"/>
              <a:t>	</a:t>
            </a:r>
            <a:r>
              <a:rPr lang="de-DE" dirty="0" err="1" smtClean="0"/>
              <a:t>Contain</a:t>
            </a:r>
            <a:r>
              <a:rPr lang="de-DE" dirty="0" smtClean="0"/>
              <a:t> </a:t>
            </a:r>
            <a:r>
              <a:rPr lang="de-DE" dirty="0" err="1"/>
              <a:t>status</a:t>
            </a:r>
            <a:r>
              <a:rPr lang="de-DE" dirty="0"/>
              <a:t> </a:t>
            </a:r>
            <a:r>
              <a:rPr lang="de-DE" dirty="0" err="1"/>
              <a:t>flags</a:t>
            </a:r>
            <a:r>
              <a:rPr lang="de-DE" dirty="0"/>
              <a:t>,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protection</a:t>
            </a:r>
            <a:r>
              <a:rPr lang="de-DE" dirty="0"/>
              <a:t> </a:t>
            </a:r>
            <a:r>
              <a:rPr lang="de-DE" dirty="0" err="1" smtClean="0"/>
              <a:t>information</a:t>
            </a:r>
            <a:endParaRPr lang="de-DE" dirty="0" smtClean="0"/>
          </a:p>
          <a:p>
            <a:pPr marL="215900" lvl="1" indent="0">
              <a:buNone/>
            </a:pPr>
            <a:endParaRPr lang="de-DE" dirty="0"/>
          </a:p>
          <a:p>
            <a:r>
              <a:rPr lang="de-DE" dirty="0" err="1"/>
              <a:t>Program</a:t>
            </a:r>
            <a:r>
              <a:rPr lang="de-DE" dirty="0"/>
              <a:t> Counter (PC)</a:t>
            </a:r>
          </a:p>
          <a:p>
            <a:pPr marL="215900" lvl="1" indent="0">
              <a:buNone/>
            </a:pPr>
            <a:r>
              <a:rPr lang="de-DE" dirty="0" smtClean="0"/>
              <a:t>	</a:t>
            </a:r>
            <a:r>
              <a:rPr lang="de-DE" dirty="0" err="1" smtClean="0"/>
              <a:t>Contains</a:t>
            </a:r>
            <a:r>
              <a:rPr lang="de-DE" dirty="0" smtClean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adress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smtClean="0"/>
              <a:t>	</a:t>
            </a:r>
            <a:r>
              <a:rPr lang="de-DE" dirty="0" err="1" smtClean="0"/>
              <a:t>instruction</a:t>
            </a:r>
            <a:r>
              <a:rPr lang="de-DE" dirty="0" smtClean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0856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70FB7D-DF2E-D145-81F3-138AC6F08AA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5360" y="1897782"/>
            <a:ext cx="11540728" cy="5040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7C830-49D6-A5BB-169A-B684ABFE7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9928" y="980728"/>
            <a:ext cx="11396712" cy="49685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Embedded Systems</a:t>
            </a:r>
          </a:p>
          <a:p>
            <a:pPr>
              <a:lnSpc>
                <a:spcPct val="150000"/>
              </a:lnSpc>
            </a:pPr>
            <a:r>
              <a:rPr lang="en-US" dirty="0"/>
              <a:t>Architectures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Parallel Computing</a:t>
            </a:r>
          </a:p>
          <a:p>
            <a:pPr>
              <a:lnSpc>
                <a:spcPct val="150000"/>
              </a:lnSpc>
            </a:pPr>
            <a:r>
              <a:rPr lang="en-US" dirty="0"/>
              <a:t>Comparison of different Embedded CPUs</a:t>
            </a:r>
          </a:p>
          <a:p>
            <a:pPr>
              <a:lnSpc>
                <a:spcPct val="150000"/>
              </a:lnSpc>
            </a:pPr>
            <a:r>
              <a:rPr lang="en-US" dirty="0"/>
              <a:t>Memory Types and Linking</a:t>
            </a:r>
          </a:p>
          <a:p>
            <a:pPr>
              <a:lnSpc>
                <a:spcPct val="150000"/>
              </a:lnSpc>
            </a:pPr>
            <a:r>
              <a:rPr lang="en-US" dirty="0"/>
              <a:t>Stack, Heap and Exceptions</a:t>
            </a:r>
          </a:p>
          <a:p>
            <a:pPr>
              <a:lnSpc>
                <a:spcPct val="150000"/>
              </a:lnSpc>
            </a:pPr>
            <a:r>
              <a:rPr lang="en-US" dirty="0"/>
              <a:t>AUTOSAR Guidelines</a:t>
            </a:r>
          </a:p>
          <a:p>
            <a:pPr>
              <a:lnSpc>
                <a:spcPct val="150000"/>
              </a:lnSpc>
            </a:pPr>
            <a:r>
              <a:rPr lang="en-US" dirty="0"/>
              <a:t>RTOS</a:t>
            </a:r>
          </a:p>
        </p:txBody>
      </p:sp>
    </p:spTree>
    <p:extLst>
      <p:ext uri="{BB962C8B-B14F-4D97-AF65-F5344CB8AC3E}">
        <p14:creationId xmlns:p14="http://schemas.microsoft.com/office/powerpoint/2010/main" val="89830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Parallel Computing</a:t>
            </a:r>
            <a:endParaRPr lang="de-DE" dirty="0">
              <a:solidFill>
                <a:schemeClr val="bg2"/>
              </a:solidFill>
            </a:endParaRPr>
          </a:p>
          <a:p>
            <a:r>
              <a:rPr lang="de-DE" dirty="0" smtClean="0">
                <a:solidFill>
                  <a:schemeClr val="tx2"/>
                </a:solidFill>
              </a:rPr>
              <a:t>Parallel Computing </a:t>
            </a:r>
            <a:r>
              <a:rPr lang="de-DE" dirty="0" err="1" smtClean="0">
                <a:solidFill>
                  <a:schemeClr val="tx2"/>
                </a:solidFill>
              </a:rPr>
              <a:t>Classification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98" name="Gruppieren 97"/>
          <p:cNvGrpSpPr>
            <a:grpSpLocks noChangeAspect="1"/>
          </p:cNvGrpSpPr>
          <p:nvPr/>
        </p:nvGrpSpPr>
        <p:grpSpPr>
          <a:xfrm>
            <a:off x="1686876" y="2092507"/>
            <a:ext cx="2131437" cy="1309442"/>
            <a:chOff x="1343472" y="1122734"/>
            <a:chExt cx="2664296" cy="1636803"/>
          </a:xfrm>
        </p:grpSpPr>
        <p:sp>
          <p:nvSpPr>
            <p:cNvPr id="5" name="Rechteck 4"/>
            <p:cNvSpPr/>
            <p:nvPr/>
          </p:nvSpPr>
          <p:spPr>
            <a:xfrm rot="16200000">
              <a:off x="818025" y="1874050"/>
              <a:ext cx="1410934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Data Pool</a:t>
              </a:r>
              <a:endParaRPr lang="de-DE" sz="1400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1991544" y="1122734"/>
              <a:ext cx="2016224" cy="29900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Instruction</a:t>
              </a:r>
              <a:r>
                <a:rPr lang="de-DE" sz="1400" dirty="0" smtClean="0">
                  <a:solidFill>
                    <a:schemeClr val="tx1"/>
                  </a:solidFill>
                </a:rPr>
                <a:t> 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>
              <a:spLocks noChangeAspect="1"/>
            </p:cNvSpPr>
            <p:nvPr/>
          </p:nvSpPr>
          <p:spPr>
            <a:xfrm>
              <a:off x="1991544" y="1767575"/>
              <a:ext cx="1440160" cy="28649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Processor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Gerade Verbindung mit Pfeil 32"/>
            <p:cNvCxnSpPr>
              <a:endCxn id="7" idx="1"/>
            </p:cNvCxnSpPr>
            <p:nvPr/>
          </p:nvCxnSpPr>
          <p:spPr>
            <a:xfrm>
              <a:off x="1703511" y="1910823"/>
              <a:ext cx="2880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33"/>
            <p:cNvCxnSpPr/>
            <p:nvPr/>
          </p:nvCxnSpPr>
          <p:spPr>
            <a:xfrm>
              <a:off x="2783632" y="1421736"/>
              <a:ext cx="1" cy="3458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uppieren 100"/>
          <p:cNvGrpSpPr>
            <a:grpSpLocks noChangeAspect="1"/>
          </p:cNvGrpSpPr>
          <p:nvPr/>
        </p:nvGrpSpPr>
        <p:grpSpPr>
          <a:xfrm>
            <a:off x="6931544" y="4099889"/>
            <a:ext cx="3602556" cy="1763030"/>
            <a:chOff x="6889652" y="3247971"/>
            <a:chExt cx="4246908" cy="2078365"/>
          </a:xfrm>
        </p:grpSpPr>
        <p:sp>
          <p:nvSpPr>
            <p:cNvPr id="21" name="Rechteck 20"/>
            <p:cNvSpPr/>
            <p:nvPr/>
          </p:nvSpPr>
          <p:spPr>
            <a:xfrm rot="16200000">
              <a:off x="6288477" y="4339993"/>
              <a:ext cx="1562389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Data Pool</a:t>
              </a:r>
              <a:endParaRPr lang="de-DE" sz="1400" dirty="0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7580711" y="3247971"/>
              <a:ext cx="3555849" cy="29900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Instruction</a:t>
              </a:r>
              <a:r>
                <a:rPr lang="de-DE" sz="1400" dirty="0" smtClean="0">
                  <a:solidFill>
                    <a:schemeClr val="tx1"/>
                  </a:solidFill>
                </a:rPr>
                <a:t> 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7537725" y="3926857"/>
              <a:ext cx="1440160" cy="28649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Processor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7537725" y="4371152"/>
              <a:ext cx="1440160" cy="28649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Processor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7537725" y="4815447"/>
              <a:ext cx="1440160" cy="28649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Processor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9343197" y="4151252"/>
              <a:ext cx="1440160" cy="28649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Processor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/>
            <p:cNvSpPr/>
            <p:nvPr/>
          </p:nvSpPr>
          <p:spPr>
            <a:xfrm>
              <a:off x="9343197" y="4595547"/>
              <a:ext cx="1440160" cy="28649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Processor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9343197" y="5039842"/>
              <a:ext cx="1440160" cy="28649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Processor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Gerade Verbindung mit Pfeil 52"/>
            <p:cNvCxnSpPr/>
            <p:nvPr/>
          </p:nvCxnSpPr>
          <p:spPr>
            <a:xfrm>
              <a:off x="7248128" y="4070104"/>
              <a:ext cx="2827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mit Pfeil 53"/>
            <p:cNvCxnSpPr/>
            <p:nvPr/>
          </p:nvCxnSpPr>
          <p:spPr>
            <a:xfrm>
              <a:off x="7248128" y="4509120"/>
              <a:ext cx="2827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/>
            <p:cNvCxnSpPr/>
            <p:nvPr/>
          </p:nvCxnSpPr>
          <p:spPr>
            <a:xfrm>
              <a:off x="7248128" y="4949717"/>
              <a:ext cx="2827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/>
            <p:cNvCxnSpPr/>
            <p:nvPr/>
          </p:nvCxnSpPr>
          <p:spPr>
            <a:xfrm>
              <a:off x="7248128" y="4293096"/>
              <a:ext cx="20882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/>
            <p:cNvCxnSpPr/>
            <p:nvPr/>
          </p:nvCxnSpPr>
          <p:spPr>
            <a:xfrm>
              <a:off x="7254965" y="4737844"/>
              <a:ext cx="20882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/>
            <p:nvPr/>
          </p:nvCxnSpPr>
          <p:spPr>
            <a:xfrm>
              <a:off x="7248128" y="5176242"/>
              <a:ext cx="20882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winkelter Verbinder 62"/>
            <p:cNvCxnSpPr>
              <a:endCxn id="25" idx="3"/>
            </p:cNvCxnSpPr>
            <p:nvPr/>
          </p:nvCxnSpPr>
          <p:spPr>
            <a:xfrm rot="5400000">
              <a:off x="8382674" y="4142185"/>
              <a:ext cx="1411721" cy="221297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winkelter Verbinder 63"/>
            <p:cNvCxnSpPr>
              <a:endCxn id="28" idx="3"/>
            </p:cNvCxnSpPr>
            <p:nvPr/>
          </p:nvCxnSpPr>
          <p:spPr>
            <a:xfrm rot="5400000">
              <a:off x="10069893" y="4260437"/>
              <a:ext cx="1636116" cy="20918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/>
            <p:cNvCxnSpPr/>
            <p:nvPr/>
          </p:nvCxnSpPr>
          <p:spPr>
            <a:xfrm flipH="1">
              <a:off x="8977885" y="4070104"/>
              <a:ext cx="22129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mit Pfeil 73"/>
            <p:cNvCxnSpPr/>
            <p:nvPr/>
          </p:nvCxnSpPr>
          <p:spPr>
            <a:xfrm flipH="1">
              <a:off x="8977885" y="4526336"/>
              <a:ext cx="22129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Gerade Verbindung mit Pfeil 74"/>
            <p:cNvCxnSpPr/>
            <p:nvPr/>
          </p:nvCxnSpPr>
          <p:spPr>
            <a:xfrm flipH="1">
              <a:off x="10771247" y="4293096"/>
              <a:ext cx="22129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mit Pfeil 75"/>
            <p:cNvCxnSpPr/>
            <p:nvPr/>
          </p:nvCxnSpPr>
          <p:spPr>
            <a:xfrm flipH="1">
              <a:off x="10783357" y="4737844"/>
              <a:ext cx="22129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uppieren 99"/>
          <p:cNvGrpSpPr>
            <a:grpSpLocks noChangeAspect="1"/>
          </p:cNvGrpSpPr>
          <p:nvPr/>
        </p:nvGrpSpPr>
        <p:grpSpPr>
          <a:xfrm>
            <a:off x="1657898" y="4353525"/>
            <a:ext cx="2131438" cy="1410424"/>
            <a:chOff x="1343471" y="3241290"/>
            <a:chExt cx="2664297" cy="1763030"/>
          </a:xfrm>
        </p:grpSpPr>
        <p:sp>
          <p:nvSpPr>
            <p:cNvPr id="16" name="Rechteck 15"/>
            <p:cNvSpPr/>
            <p:nvPr/>
          </p:nvSpPr>
          <p:spPr>
            <a:xfrm rot="16200000">
              <a:off x="819116" y="4119926"/>
              <a:ext cx="1408749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Data Pool</a:t>
              </a:r>
              <a:endParaRPr lang="de-DE" sz="1400" dirty="0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2008659" y="3241290"/>
              <a:ext cx="1999109" cy="29900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Instruction</a:t>
              </a:r>
              <a:r>
                <a:rPr lang="de-DE" sz="1400" dirty="0" smtClean="0">
                  <a:solidFill>
                    <a:schemeClr val="tx1"/>
                  </a:solidFill>
                </a:rPr>
                <a:t> 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91544" y="3783610"/>
              <a:ext cx="1440160" cy="28649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Processor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991544" y="4227905"/>
              <a:ext cx="1440160" cy="28649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Processor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1991544" y="4672200"/>
              <a:ext cx="1440160" cy="28649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Processor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Gerade Verbindung mit Pfeil 48"/>
            <p:cNvCxnSpPr/>
            <p:nvPr/>
          </p:nvCxnSpPr>
          <p:spPr>
            <a:xfrm>
              <a:off x="1703511" y="3926857"/>
              <a:ext cx="2827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/>
            <p:cNvCxnSpPr/>
            <p:nvPr/>
          </p:nvCxnSpPr>
          <p:spPr>
            <a:xfrm>
              <a:off x="1703511" y="4371152"/>
              <a:ext cx="2827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/>
            <p:cNvCxnSpPr/>
            <p:nvPr/>
          </p:nvCxnSpPr>
          <p:spPr>
            <a:xfrm>
              <a:off x="1703511" y="4812243"/>
              <a:ext cx="2827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winkelter Verbinder 87"/>
            <p:cNvCxnSpPr>
              <a:endCxn id="20" idx="3"/>
            </p:cNvCxnSpPr>
            <p:nvPr/>
          </p:nvCxnSpPr>
          <p:spPr>
            <a:xfrm rot="5400000">
              <a:off x="2928756" y="4049923"/>
              <a:ext cx="1268473" cy="262575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mit Pfeil 94"/>
            <p:cNvCxnSpPr/>
            <p:nvPr/>
          </p:nvCxnSpPr>
          <p:spPr>
            <a:xfrm flipH="1">
              <a:off x="3431704" y="4371152"/>
              <a:ext cx="26257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mit Pfeil 96"/>
            <p:cNvCxnSpPr/>
            <p:nvPr/>
          </p:nvCxnSpPr>
          <p:spPr>
            <a:xfrm flipH="1">
              <a:off x="3431704" y="3926857"/>
              <a:ext cx="26257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feld 101"/>
          <p:cNvSpPr txBox="1"/>
          <p:nvPr/>
        </p:nvSpPr>
        <p:spPr>
          <a:xfrm>
            <a:off x="743717" y="1340734"/>
            <a:ext cx="374974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SISD – Single </a:t>
            </a:r>
            <a:r>
              <a:rPr lang="de-DE" sz="1400" dirty="0" err="1" smtClean="0"/>
              <a:t>instruction</a:t>
            </a:r>
            <a:r>
              <a:rPr lang="de-DE" sz="1400" dirty="0" smtClean="0"/>
              <a:t>, </a:t>
            </a:r>
            <a:r>
              <a:rPr lang="de-DE" sz="1400" dirty="0" err="1" smtClean="0"/>
              <a:t>single</a:t>
            </a:r>
            <a:r>
              <a:rPr lang="de-DE" sz="1400" dirty="0"/>
              <a:t>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system</a:t>
            </a:r>
            <a:endParaRPr lang="de-DE" sz="1400" dirty="0" smtClean="0"/>
          </a:p>
          <a:p>
            <a:r>
              <a:rPr lang="de-DE" sz="1400" dirty="0" smtClean="0"/>
              <a:t>Traditional </a:t>
            </a:r>
            <a:r>
              <a:rPr lang="de-DE" sz="1400" dirty="0" err="1" smtClean="0"/>
              <a:t>single</a:t>
            </a:r>
            <a:r>
              <a:rPr lang="de-DE" sz="1400" dirty="0" smtClean="0"/>
              <a:t> CPU </a:t>
            </a:r>
            <a:r>
              <a:rPr lang="de-DE" sz="1400" dirty="0" err="1" smtClean="0"/>
              <a:t>computers</a:t>
            </a:r>
            <a:endParaRPr lang="de-DE" sz="1400" dirty="0" smtClean="0"/>
          </a:p>
          <a:p>
            <a:endParaRPr lang="de-DE" dirty="0"/>
          </a:p>
        </p:txBody>
      </p:sp>
      <p:grpSp>
        <p:nvGrpSpPr>
          <p:cNvPr id="107" name="Gruppieren 106"/>
          <p:cNvGrpSpPr>
            <a:grpSpLocks noChangeAspect="1"/>
          </p:cNvGrpSpPr>
          <p:nvPr/>
        </p:nvGrpSpPr>
        <p:grpSpPr>
          <a:xfrm>
            <a:off x="7550731" y="2041635"/>
            <a:ext cx="2073831" cy="1278307"/>
            <a:chOff x="6888086" y="1632740"/>
            <a:chExt cx="2592289" cy="1597884"/>
          </a:xfrm>
        </p:grpSpPr>
        <p:sp>
          <p:nvSpPr>
            <p:cNvPr id="12" name="Rechteck 11"/>
            <p:cNvSpPr/>
            <p:nvPr/>
          </p:nvSpPr>
          <p:spPr>
            <a:xfrm rot="16200000">
              <a:off x="6413893" y="2396391"/>
              <a:ext cx="130842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/>
                <a:t>Data Pool</a:t>
              </a:r>
              <a:endParaRPr lang="de-DE" sz="1400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7464151" y="2404070"/>
              <a:ext cx="1440160" cy="28649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Processor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7464151" y="2886615"/>
              <a:ext cx="1440160" cy="28649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Processor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7464151" y="1632740"/>
              <a:ext cx="2016224" cy="29900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 smtClean="0">
                  <a:solidFill>
                    <a:schemeClr val="tx1"/>
                  </a:solidFill>
                </a:rPr>
                <a:t>Instruction</a:t>
              </a:r>
              <a:r>
                <a:rPr lang="de-DE" sz="1400" dirty="0" smtClean="0">
                  <a:solidFill>
                    <a:schemeClr val="tx1"/>
                  </a:solidFill>
                </a:rPr>
                <a:t> Pool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Gerade Verbindung mit Pfeil 44"/>
            <p:cNvCxnSpPr>
              <a:endCxn id="14" idx="1"/>
            </p:cNvCxnSpPr>
            <p:nvPr/>
          </p:nvCxnSpPr>
          <p:spPr>
            <a:xfrm>
              <a:off x="7248127" y="2547317"/>
              <a:ext cx="216024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winkelter Verbinder 76"/>
            <p:cNvCxnSpPr>
              <a:endCxn id="15" idx="3"/>
            </p:cNvCxnSpPr>
            <p:nvPr/>
          </p:nvCxnSpPr>
          <p:spPr>
            <a:xfrm rot="5400000">
              <a:off x="8511618" y="2349136"/>
              <a:ext cx="1073419" cy="2880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/>
            <p:cNvCxnSpPr/>
            <p:nvPr/>
          </p:nvCxnSpPr>
          <p:spPr>
            <a:xfrm flipH="1">
              <a:off x="8904311" y="2547317"/>
              <a:ext cx="28803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winkelter Verbinder 102"/>
            <p:cNvCxnSpPr>
              <a:endCxn id="15" idx="1"/>
            </p:cNvCxnSpPr>
            <p:nvPr/>
          </p:nvCxnSpPr>
          <p:spPr>
            <a:xfrm rot="16200000" flipH="1">
              <a:off x="7149107" y="2714817"/>
              <a:ext cx="486073" cy="144015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feld 107"/>
          <p:cNvSpPr txBox="1"/>
          <p:nvPr/>
        </p:nvSpPr>
        <p:spPr>
          <a:xfrm>
            <a:off x="6748618" y="1376511"/>
            <a:ext cx="389722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MISD – Multiple </a:t>
            </a:r>
            <a:r>
              <a:rPr lang="de-DE" sz="1400" dirty="0" err="1" smtClean="0"/>
              <a:t>instruction</a:t>
            </a:r>
            <a:r>
              <a:rPr lang="de-DE" sz="1400" dirty="0" smtClean="0"/>
              <a:t>, </a:t>
            </a:r>
            <a:r>
              <a:rPr lang="de-DE" sz="1400" dirty="0" err="1" smtClean="0"/>
              <a:t>single</a:t>
            </a:r>
            <a:r>
              <a:rPr lang="de-DE" sz="1400" dirty="0" smtClean="0"/>
              <a:t>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system</a:t>
            </a:r>
            <a:endParaRPr lang="de-DE" sz="1400" dirty="0" smtClean="0"/>
          </a:p>
          <a:p>
            <a:r>
              <a:rPr lang="de-DE" sz="1400" dirty="0" err="1" smtClean="0"/>
              <a:t>Pipelined</a:t>
            </a:r>
            <a:r>
              <a:rPr lang="de-DE" sz="1400" dirty="0" smtClean="0"/>
              <a:t> </a:t>
            </a:r>
            <a:r>
              <a:rPr lang="de-DE" sz="1400" dirty="0" err="1" smtClean="0"/>
              <a:t>computers</a:t>
            </a:r>
            <a:endParaRPr lang="de-DE" sz="1400" dirty="0" smtClean="0"/>
          </a:p>
          <a:p>
            <a:endParaRPr lang="de-DE" dirty="0"/>
          </a:p>
        </p:txBody>
      </p:sp>
      <p:sp>
        <p:nvSpPr>
          <p:cNvPr id="109" name="Textfeld 108"/>
          <p:cNvSpPr txBox="1"/>
          <p:nvPr/>
        </p:nvSpPr>
        <p:spPr>
          <a:xfrm>
            <a:off x="728162" y="3727415"/>
            <a:ext cx="392767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SIMD – Single </a:t>
            </a:r>
            <a:r>
              <a:rPr lang="de-DE" sz="1400" dirty="0" err="1" smtClean="0"/>
              <a:t>instruction</a:t>
            </a:r>
            <a:r>
              <a:rPr lang="de-DE" sz="1400" dirty="0" smtClean="0"/>
              <a:t>, multiple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system</a:t>
            </a:r>
            <a:endParaRPr lang="de-DE" sz="1400" dirty="0" smtClean="0"/>
          </a:p>
          <a:p>
            <a:r>
              <a:rPr lang="de-DE" sz="1400" dirty="0" err="1" smtClean="0"/>
              <a:t>Vector</a:t>
            </a:r>
            <a:r>
              <a:rPr lang="de-DE" sz="1400" dirty="0" smtClean="0"/>
              <a:t> </a:t>
            </a:r>
            <a:r>
              <a:rPr lang="de-DE" sz="1400" dirty="0" err="1" smtClean="0"/>
              <a:t>processors</a:t>
            </a:r>
            <a:r>
              <a:rPr lang="de-DE" sz="1400" dirty="0" smtClean="0"/>
              <a:t>, parallel </a:t>
            </a:r>
            <a:r>
              <a:rPr lang="de-DE" sz="1400" dirty="0" err="1" smtClean="0"/>
              <a:t>computers</a:t>
            </a:r>
            <a:endParaRPr lang="de-DE" sz="1400" dirty="0" smtClean="0"/>
          </a:p>
          <a:p>
            <a:endParaRPr lang="de-DE" dirty="0"/>
          </a:p>
        </p:txBody>
      </p:sp>
      <p:sp>
        <p:nvSpPr>
          <p:cNvPr id="110" name="Textfeld 109"/>
          <p:cNvSpPr txBox="1"/>
          <p:nvPr/>
        </p:nvSpPr>
        <p:spPr>
          <a:xfrm>
            <a:off x="6744376" y="3518194"/>
            <a:ext cx="407515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MIMD – Multiple </a:t>
            </a:r>
            <a:r>
              <a:rPr lang="de-DE" sz="1400" dirty="0" err="1" smtClean="0"/>
              <a:t>instruction</a:t>
            </a:r>
            <a:r>
              <a:rPr lang="de-DE" sz="1400" dirty="0" smtClean="0"/>
              <a:t>, multiple </a:t>
            </a:r>
            <a:r>
              <a:rPr lang="de-DE" sz="1400" dirty="0" err="1" smtClean="0"/>
              <a:t>data</a:t>
            </a:r>
            <a:r>
              <a:rPr lang="de-DE" sz="1400" dirty="0" smtClean="0"/>
              <a:t> </a:t>
            </a:r>
            <a:r>
              <a:rPr lang="de-DE" sz="1400" dirty="0" err="1" smtClean="0"/>
              <a:t>system</a:t>
            </a:r>
            <a:endParaRPr lang="de-DE" sz="1400" dirty="0" smtClean="0"/>
          </a:p>
          <a:p>
            <a:r>
              <a:rPr lang="de-DE" sz="1400" dirty="0" smtClean="0"/>
              <a:t>Multi </a:t>
            </a:r>
            <a:r>
              <a:rPr lang="de-DE" sz="1400" dirty="0" err="1" smtClean="0"/>
              <a:t>computers</a:t>
            </a:r>
            <a:r>
              <a:rPr lang="de-DE" sz="1400" dirty="0" smtClean="0"/>
              <a:t>, </a:t>
            </a:r>
            <a:r>
              <a:rPr lang="de-DE" sz="1400" dirty="0" err="1" smtClean="0"/>
              <a:t>Multiprocessors</a:t>
            </a:r>
            <a:endParaRPr lang="de-DE" sz="1400" dirty="0" smtClean="0"/>
          </a:p>
          <a:p>
            <a:endParaRPr lang="de-DE" dirty="0"/>
          </a:p>
        </p:txBody>
      </p:sp>
      <p:sp>
        <p:nvSpPr>
          <p:cNvPr id="111" name="Textfeld 110"/>
          <p:cNvSpPr txBox="1"/>
          <p:nvPr/>
        </p:nvSpPr>
        <p:spPr>
          <a:xfrm>
            <a:off x="267598" y="836712"/>
            <a:ext cx="921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Flynn´s</a:t>
            </a:r>
            <a:r>
              <a:rPr lang="de-DE" dirty="0" smtClean="0"/>
              <a:t> </a:t>
            </a:r>
            <a:r>
              <a:rPr lang="de-DE" dirty="0" err="1" smtClean="0"/>
              <a:t>taxonomy</a:t>
            </a:r>
            <a:r>
              <a:rPr lang="de-DE" dirty="0" smtClean="0"/>
              <a:t>: </a:t>
            </a:r>
            <a:r>
              <a:rPr lang="de-DE" dirty="0" err="1" smtClean="0"/>
              <a:t>classification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parallel </a:t>
            </a:r>
            <a:r>
              <a:rPr lang="de-DE" dirty="0" err="1" smtClean="0"/>
              <a:t>computing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four</a:t>
            </a:r>
            <a:r>
              <a:rPr lang="de-DE" dirty="0" smtClean="0"/>
              <a:t> </a:t>
            </a:r>
            <a:r>
              <a:rPr lang="de-DE" dirty="0" err="1" smtClean="0"/>
              <a:t>major</a:t>
            </a:r>
            <a:r>
              <a:rPr lang="de-DE" dirty="0" smtClean="0"/>
              <a:t> </a:t>
            </a:r>
            <a:r>
              <a:rPr lang="de-DE" dirty="0" err="1" smtClean="0"/>
              <a:t>categories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286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Parallel Computing</a:t>
            </a:r>
          </a:p>
          <a:p>
            <a:r>
              <a:rPr lang="de-DE" dirty="0" err="1" smtClean="0">
                <a:solidFill>
                  <a:schemeClr val="tx2"/>
                </a:solidFill>
              </a:rPr>
              <a:t>Vector</a:t>
            </a:r>
            <a:r>
              <a:rPr lang="de-DE" dirty="0" smtClean="0">
                <a:solidFill>
                  <a:schemeClr val="tx2"/>
                </a:solidFill>
              </a:rPr>
              <a:t> Module</a:t>
            </a:r>
            <a:endParaRPr lang="de-DE" dirty="0">
              <a:solidFill>
                <a:schemeClr val="tx2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40" name="Gruppieren 39"/>
          <p:cNvGrpSpPr/>
          <p:nvPr/>
        </p:nvGrpSpPr>
        <p:grpSpPr>
          <a:xfrm>
            <a:off x="6306942" y="1527676"/>
            <a:ext cx="2021135" cy="2124400"/>
            <a:chOff x="6091089" y="1520624"/>
            <a:chExt cx="2021135" cy="2124400"/>
          </a:xfrm>
        </p:grpSpPr>
        <p:sp>
          <p:nvSpPr>
            <p:cNvPr id="5" name="Rechteck 4"/>
            <p:cNvSpPr/>
            <p:nvPr/>
          </p:nvSpPr>
          <p:spPr>
            <a:xfrm>
              <a:off x="6091089" y="1520624"/>
              <a:ext cx="432048" cy="4320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A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0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6091089" y="2096688"/>
              <a:ext cx="432048" cy="4320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A</a:t>
              </a:r>
              <a:r>
                <a:rPr lang="de-DE" sz="1600" baseline="-25000" dirty="0">
                  <a:solidFill>
                    <a:schemeClr val="tx1"/>
                  </a:solidFill>
                </a:rPr>
                <a:t>1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6091089" y="2654832"/>
              <a:ext cx="432048" cy="4320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A</a:t>
              </a:r>
              <a:r>
                <a:rPr lang="de-DE" sz="1600" baseline="-25000" dirty="0">
                  <a:solidFill>
                    <a:schemeClr val="tx1"/>
                  </a:solidFill>
                </a:rPr>
                <a:t>2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6091089" y="3212976"/>
              <a:ext cx="432048" cy="4320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A</a:t>
              </a:r>
              <a:r>
                <a:rPr lang="de-DE" sz="1600" baseline="-25000" dirty="0">
                  <a:solidFill>
                    <a:schemeClr val="tx1"/>
                  </a:solidFill>
                </a:rPr>
                <a:t>3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6883177" y="1520624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B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0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883177" y="2096688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B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1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6883177" y="2654832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B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2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6883177" y="3212976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B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3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7680176" y="1520624"/>
              <a:ext cx="432048" cy="4320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C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0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7680176" y="2096688"/>
              <a:ext cx="432048" cy="4320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C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1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7680176" y="2654832"/>
              <a:ext cx="432048" cy="4320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C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2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7680176" y="3212976"/>
              <a:ext cx="432048" cy="4320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C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3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6542552" y="155198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+</a:t>
              </a:r>
              <a:endParaRPr lang="de-DE" dirty="0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6542552" y="212804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+</a:t>
              </a:r>
              <a:endParaRPr lang="de-DE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6541043" y="268703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+</a:t>
              </a:r>
              <a:endParaRPr lang="de-DE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6541043" y="324433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+</a:t>
              </a:r>
              <a:endParaRPr lang="de-DE" dirty="0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7336340" y="155046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=</a:t>
              </a: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7336340" y="2126528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=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7334831" y="268551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=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7334831" y="324281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=</a:t>
              </a:r>
              <a:endParaRPr lang="de-DE" dirty="0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9336360" y="1735130"/>
            <a:ext cx="2021135" cy="1718842"/>
            <a:chOff x="9187433" y="1520624"/>
            <a:chExt cx="2021135" cy="1718842"/>
          </a:xfrm>
        </p:grpSpPr>
        <p:sp>
          <p:nvSpPr>
            <p:cNvPr id="18" name="Rechteck 17"/>
            <p:cNvSpPr/>
            <p:nvPr/>
          </p:nvSpPr>
          <p:spPr>
            <a:xfrm>
              <a:off x="9187433" y="1520624"/>
              <a:ext cx="432048" cy="4320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A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0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9187433" y="1943854"/>
              <a:ext cx="432048" cy="4320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A</a:t>
              </a:r>
              <a:r>
                <a:rPr lang="de-DE" sz="1600" baseline="-25000" dirty="0">
                  <a:solidFill>
                    <a:schemeClr val="tx1"/>
                  </a:solidFill>
                </a:rPr>
                <a:t>1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9187433" y="2375370"/>
              <a:ext cx="432048" cy="4320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A</a:t>
              </a:r>
              <a:r>
                <a:rPr lang="de-DE" sz="1600" baseline="-25000" dirty="0">
                  <a:solidFill>
                    <a:schemeClr val="tx1"/>
                  </a:solidFill>
                </a:rPr>
                <a:t>2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9187433" y="2807418"/>
              <a:ext cx="432048" cy="43204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A</a:t>
              </a:r>
              <a:r>
                <a:rPr lang="de-DE" sz="1600" baseline="-25000" dirty="0">
                  <a:solidFill>
                    <a:schemeClr val="tx1"/>
                  </a:solidFill>
                </a:rPr>
                <a:t>3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9979521" y="1520624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B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0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9979521" y="1943854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B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1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9979521" y="2375902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B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2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9979521" y="2807418"/>
              <a:ext cx="432048" cy="43204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B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3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10776520" y="1520624"/>
              <a:ext cx="432048" cy="4320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C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0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/>
            <p:cNvSpPr/>
            <p:nvPr/>
          </p:nvSpPr>
          <p:spPr>
            <a:xfrm>
              <a:off x="10776520" y="1952672"/>
              <a:ext cx="432048" cy="4320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C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1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10776520" y="2377500"/>
              <a:ext cx="432048" cy="4320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C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2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10776520" y="2802328"/>
              <a:ext cx="432048" cy="43204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C</a:t>
              </a:r>
              <a:r>
                <a:rPr lang="de-DE" sz="1600" baseline="-25000" dirty="0" smtClean="0">
                  <a:solidFill>
                    <a:schemeClr val="tx1"/>
                  </a:solidFill>
                </a:rPr>
                <a:t>3</a:t>
              </a:r>
              <a:endParaRPr lang="de-DE" sz="1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9637387" y="219070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+</a:t>
              </a:r>
              <a:endParaRPr lang="de-DE" dirty="0"/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10411569" y="219070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=</a:t>
              </a:r>
            </a:p>
          </p:txBody>
        </p:sp>
      </p:grpSp>
      <p:sp>
        <p:nvSpPr>
          <p:cNvPr id="42" name="Textfeld 41"/>
          <p:cNvSpPr txBox="1"/>
          <p:nvPr/>
        </p:nvSpPr>
        <p:spPr>
          <a:xfrm>
            <a:off x="6412168" y="1074211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Scalar</a:t>
            </a:r>
            <a:r>
              <a:rPr lang="de-DE" dirty="0" smtClean="0"/>
              <a:t> Operation</a:t>
            </a:r>
            <a:endParaRPr lang="de-DE" dirty="0"/>
          </a:p>
        </p:txBody>
      </p:sp>
      <p:sp>
        <p:nvSpPr>
          <p:cNvPr id="43" name="Textfeld 42"/>
          <p:cNvSpPr txBox="1"/>
          <p:nvPr/>
        </p:nvSpPr>
        <p:spPr>
          <a:xfrm>
            <a:off x="9441586" y="105744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SIMD Operation</a:t>
            </a:r>
            <a:endParaRPr lang="de-DE" dirty="0"/>
          </a:p>
        </p:txBody>
      </p:sp>
      <p:sp>
        <p:nvSpPr>
          <p:cNvPr id="44" name="Textfeld 43"/>
          <p:cNvSpPr txBox="1"/>
          <p:nvPr/>
        </p:nvSpPr>
        <p:spPr>
          <a:xfrm>
            <a:off x="335756" y="1242107"/>
            <a:ext cx="5760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  <a:p>
            <a:endParaRPr lang="de-DE" dirty="0" smtClean="0"/>
          </a:p>
        </p:txBody>
      </p:sp>
      <p:grpSp>
        <p:nvGrpSpPr>
          <p:cNvPr id="129" name="Gruppieren 128"/>
          <p:cNvGrpSpPr/>
          <p:nvPr/>
        </p:nvGrpSpPr>
        <p:grpSpPr>
          <a:xfrm>
            <a:off x="6756896" y="4149080"/>
            <a:ext cx="5085475" cy="1369730"/>
            <a:chOff x="6406412" y="4454573"/>
            <a:chExt cx="5085475" cy="1369730"/>
          </a:xfrm>
        </p:grpSpPr>
        <p:grpSp>
          <p:nvGrpSpPr>
            <p:cNvPr id="123" name="Gruppieren 122"/>
            <p:cNvGrpSpPr>
              <a:grpSpLocks noChangeAspect="1"/>
            </p:cNvGrpSpPr>
            <p:nvPr/>
          </p:nvGrpSpPr>
          <p:grpSpPr>
            <a:xfrm>
              <a:off x="6406412" y="4725144"/>
              <a:ext cx="4327410" cy="1080120"/>
              <a:chOff x="6337504" y="4085321"/>
              <a:chExt cx="5758341" cy="1437280"/>
            </a:xfrm>
          </p:grpSpPr>
          <p:sp>
            <p:nvSpPr>
              <p:cNvPr id="48" name="Rechteck 47"/>
              <p:cNvSpPr/>
              <p:nvPr/>
            </p:nvSpPr>
            <p:spPr>
              <a:xfrm>
                <a:off x="6338057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/>
              <p:cNvSpPr/>
              <p:nvPr/>
            </p:nvSpPr>
            <p:spPr>
              <a:xfrm>
                <a:off x="6698057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Rechteck 61"/>
              <p:cNvSpPr/>
              <p:nvPr/>
            </p:nvSpPr>
            <p:spPr>
              <a:xfrm>
                <a:off x="7057196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Rechteck 62"/>
              <p:cNvSpPr/>
              <p:nvPr/>
            </p:nvSpPr>
            <p:spPr>
              <a:xfrm>
                <a:off x="7417196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echteck 75"/>
              <p:cNvSpPr/>
              <p:nvPr/>
            </p:nvSpPr>
            <p:spPr>
              <a:xfrm>
                <a:off x="6338057" y="4802521"/>
                <a:ext cx="720000" cy="36004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Rechteck 76"/>
              <p:cNvSpPr/>
              <p:nvPr/>
            </p:nvSpPr>
            <p:spPr>
              <a:xfrm>
                <a:off x="7057504" y="4802521"/>
                <a:ext cx="720000" cy="36004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Rechteck 83"/>
              <p:cNvSpPr/>
              <p:nvPr/>
            </p:nvSpPr>
            <p:spPr>
              <a:xfrm>
                <a:off x="6338057" y="4442481"/>
                <a:ext cx="1440000" cy="36004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Rechteck 84"/>
              <p:cNvSpPr/>
              <p:nvPr/>
            </p:nvSpPr>
            <p:spPr>
              <a:xfrm>
                <a:off x="7776951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Rechteck 85"/>
              <p:cNvSpPr/>
              <p:nvPr/>
            </p:nvSpPr>
            <p:spPr>
              <a:xfrm>
                <a:off x="8136951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Rechteck 86"/>
              <p:cNvSpPr/>
              <p:nvPr/>
            </p:nvSpPr>
            <p:spPr>
              <a:xfrm>
                <a:off x="8496090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Rechteck 87"/>
              <p:cNvSpPr/>
              <p:nvPr/>
            </p:nvSpPr>
            <p:spPr>
              <a:xfrm>
                <a:off x="8856090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Rechteck 88"/>
              <p:cNvSpPr/>
              <p:nvPr/>
            </p:nvSpPr>
            <p:spPr>
              <a:xfrm>
                <a:off x="7776951" y="4802521"/>
                <a:ext cx="720000" cy="36004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Rechteck 89"/>
              <p:cNvSpPr/>
              <p:nvPr/>
            </p:nvSpPr>
            <p:spPr>
              <a:xfrm>
                <a:off x="8496398" y="4802521"/>
                <a:ext cx="720000" cy="36004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1" name="Rechteck 90"/>
              <p:cNvSpPr/>
              <p:nvPr/>
            </p:nvSpPr>
            <p:spPr>
              <a:xfrm>
                <a:off x="7776951" y="4442481"/>
                <a:ext cx="1440000" cy="36004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" name="Rechteck 91"/>
              <p:cNvSpPr/>
              <p:nvPr/>
            </p:nvSpPr>
            <p:spPr>
              <a:xfrm>
                <a:off x="6337504" y="4085321"/>
                <a:ext cx="2877788" cy="3600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" name="Rechteck 107"/>
              <p:cNvSpPr/>
              <p:nvPr/>
            </p:nvSpPr>
            <p:spPr>
              <a:xfrm>
                <a:off x="9216398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" name="Rechteck 108"/>
              <p:cNvSpPr/>
              <p:nvPr/>
            </p:nvSpPr>
            <p:spPr>
              <a:xfrm>
                <a:off x="9576398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" name="Rechteck 109"/>
              <p:cNvSpPr/>
              <p:nvPr/>
            </p:nvSpPr>
            <p:spPr>
              <a:xfrm>
                <a:off x="9935537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1" name="Rechteck 110"/>
              <p:cNvSpPr/>
              <p:nvPr/>
            </p:nvSpPr>
            <p:spPr>
              <a:xfrm>
                <a:off x="10295537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2" name="Rechteck 111"/>
              <p:cNvSpPr/>
              <p:nvPr/>
            </p:nvSpPr>
            <p:spPr>
              <a:xfrm>
                <a:off x="9216398" y="4802521"/>
                <a:ext cx="720000" cy="36004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3" name="Rechteck 112"/>
              <p:cNvSpPr/>
              <p:nvPr/>
            </p:nvSpPr>
            <p:spPr>
              <a:xfrm>
                <a:off x="9935845" y="4802521"/>
                <a:ext cx="720000" cy="36004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4" name="Rechteck 113"/>
              <p:cNvSpPr/>
              <p:nvPr/>
            </p:nvSpPr>
            <p:spPr>
              <a:xfrm>
                <a:off x="9216398" y="4442481"/>
                <a:ext cx="1440000" cy="36004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5" name="Rechteck 114"/>
              <p:cNvSpPr/>
              <p:nvPr/>
            </p:nvSpPr>
            <p:spPr>
              <a:xfrm>
                <a:off x="10655292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6" name="Rechteck 115"/>
              <p:cNvSpPr/>
              <p:nvPr/>
            </p:nvSpPr>
            <p:spPr>
              <a:xfrm>
                <a:off x="11015292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7" name="Rechteck 116"/>
              <p:cNvSpPr/>
              <p:nvPr/>
            </p:nvSpPr>
            <p:spPr>
              <a:xfrm>
                <a:off x="11374431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8" name="Rechteck 117"/>
              <p:cNvSpPr/>
              <p:nvPr/>
            </p:nvSpPr>
            <p:spPr>
              <a:xfrm>
                <a:off x="11734431" y="5162561"/>
                <a:ext cx="360000" cy="3600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9" name="Rechteck 118"/>
              <p:cNvSpPr/>
              <p:nvPr/>
            </p:nvSpPr>
            <p:spPr>
              <a:xfrm>
                <a:off x="10655292" y="4802521"/>
                <a:ext cx="720000" cy="36004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0" name="Rechteck 119"/>
              <p:cNvSpPr/>
              <p:nvPr/>
            </p:nvSpPr>
            <p:spPr>
              <a:xfrm>
                <a:off x="11374739" y="4802521"/>
                <a:ext cx="720000" cy="360040"/>
              </a:xfrm>
              <a:prstGeom prst="rect">
                <a:avLst/>
              </a:prstGeom>
              <a:solidFill>
                <a:schemeClr val="bg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1" name="Rechteck 120"/>
              <p:cNvSpPr/>
              <p:nvPr/>
            </p:nvSpPr>
            <p:spPr>
              <a:xfrm>
                <a:off x="10655292" y="4442481"/>
                <a:ext cx="1440000" cy="36004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" name="Rechteck 121"/>
              <p:cNvSpPr/>
              <p:nvPr/>
            </p:nvSpPr>
            <p:spPr>
              <a:xfrm>
                <a:off x="9215845" y="4085321"/>
                <a:ext cx="2880000" cy="3600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24" name="Textfeld 123"/>
            <p:cNvSpPr txBox="1"/>
            <p:nvPr/>
          </p:nvSpPr>
          <p:spPr>
            <a:xfrm>
              <a:off x="10791054" y="4721206"/>
              <a:ext cx="7008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2 x 64 </a:t>
              </a:r>
              <a:r>
                <a:rPr lang="de-DE" sz="1000" dirty="0" err="1" smtClean="0"/>
                <a:t>bit</a:t>
              </a:r>
              <a:endParaRPr lang="de-DE" sz="1000" dirty="0"/>
            </a:p>
          </p:txBody>
        </p:sp>
        <p:sp>
          <p:nvSpPr>
            <p:cNvPr id="125" name="Textfeld 124"/>
            <p:cNvSpPr txBox="1"/>
            <p:nvPr/>
          </p:nvSpPr>
          <p:spPr>
            <a:xfrm>
              <a:off x="10791053" y="5022923"/>
              <a:ext cx="7008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/>
                <a:t>4</a:t>
              </a:r>
              <a:r>
                <a:rPr lang="de-DE" sz="1000" dirty="0" smtClean="0"/>
                <a:t> x 32 </a:t>
              </a:r>
              <a:r>
                <a:rPr lang="de-DE" sz="1000" dirty="0" err="1" smtClean="0"/>
                <a:t>bit</a:t>
              </a:r>
              <a:endParaRPr lang="de-DE" sz="1000" dirty="0"/>
            </a:p>
          </p:txBody>
        </p:sp>
        <p:sp>
          <p:nvSpPr>
            <p:cNvPr id="126" name="Textfeld 125"/>
            <p:cNvSpPr txBox="1"/>
            <p:nvPr/>
          </p:nvSpPr>
          <p:spPr>
            <a:xfrm>
              <a:off x="10782041" y="5320833"/>
              <a:ext cx="7008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/>
                <a:t>8</a:t>
              </a:r>
              <a:r>
                <a:rPr lang="de-DE" sz="1000" dirty="0" smtClean="0"/>
                <a:t> x 16 </a:t>
              </a:r>
              <a:r>
                <a:rPr lang="de-DE" sz="1000" dirty="0" err="1" smtClean="0"/>
                <a:t>bit</a:t>
              </a:r>
              <a:endParaRPr lang="de-DE" sz="1000" dirty="0"/>
            </a:p>
          </p:txBody>
        </p:sp>
        <p:sp>
          <p:nvSpPr>
            <p:cNvPr id="127" name="Textfeld 126"/>
            <p:cNvSpPr txBox="1"/>
            <p:nvPr/>
          </p:nvSpPr>
          <p:spPr>
            <a:xfrm>
              <a:off x="10777533" y="5578082"/>
              <a:ext cx="7008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16 x 8 </a:t>
              </a:r>
              <a:r>
                <a:rPr lang="de-DE" sz="1000" dirty="0" err="1" smtClean="0"/>
                <a:t>bit</a:t>
              </a:r>
              <a:endParaRPr lang="de-DE" sz="1000" dirty="0"/>
            </a:p>
          </p:txBody>
        </p:sp>
        <p:sp>
          <p:nvSpPr>
            <p:cNvPr id="128" name="Textfeld 127"/>
            <p:cNvSpPr txBox="1"/>
            <p:nvPr/>
          </p:nvSpPr>
          <p:spPr>
            <a:xfrm>
              <a:off x="8124748" y="4454573"/>
              <a:ext cx="102784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128 </a:t>
              </a:r>
              <a:r>
                <a:rPr lang="de-DE" sz="1000" dirty="0" err="1" smtClean="0"/>
                <a:t>bit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register</a:t>
              </a:r>
              <a:endParaRPr lang="de-DE" sz="1000" dirty="0"/>
            </a:p>
          </p:txBody>
        </p:sp>
      </p:grpSp>
      <p:sp>
        <p:nvSpPr>
          <p:cNvPr id="130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197417" y="950258"/>
            <a:ext cx="6018789" cy="4968552"/>
          </a:xfrm>
        </p:spPr>
        <p:txBody>
          <a:bodyPr/>
          <a:lstStyle/>
          <a:p>
            <a:r>
              <a:rPr lang="de-DE" sz="1600" dirty="0"/>
              <a:t>SIMD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execute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same </a:t>
            </a:r>
            <a:r>
              <a:rPr lang="de-DE" sz="1600" dirty="0" err="1"/>
              <a:t>operation</a:t>
            </a:r>
            <a:r>
              <a:rPr lang="de-DE" sz="1600" dirty="0"/>
              <a:t> on multiple </a:t>
            </a:r>
            <a:r>
              <a:rPr lang="de-DE" sz="1600" dirty="0" err="1"/>
              <a:t>data</a:t>
            </a:r>
            <a:r>
              <a:rPr lang="de-DE" sz="1600" dirty="0"/>
              <a:t>, </a:t>
            </a:r>
            <a:r>
              <a:rPr lang="de-DE" sz="1600" dirty="0" err="1"/>
              <a:t>reducing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amount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neccessary</a:t>
            </a:r>
            <a:r>
              <a:rPr lang="de-DE" sz="1600" dirty="0"/>
              <a:t> </a:t>
            </a:r>
            <a:r>
              <a:rPr lang="de-DE" sz="1600" dirty="0" err="1" smtClean="0"/>
              <a:t>operations</a:t>
            </a:r>
            <a:endParaRPr lang="de-DE" sz="1600" dirty="0"/>
          </a:p>
          <a:p>
            <a:r>
              <a:rPr lang="de-DE" sz="1600" dirty="0" err="1"/>
              <a:t>Only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same type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operation</a:t>
            </a:r>
            <a:r>
              <a:rPr lang="de-DE" sz="1600" dirty="0"/>
              <a:t>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executed</a:t>
            </a:r>
            <a:r>
              <a:rPr lang="de-DE" sz="1600" dirty="0"/>
              <a:t> on all </a:t>
            </a:r>
            <a:r>
              <a:rPr lang="de-DE" sz="1600" dirty="0" err="1"/>
              <a:t>data</a:t>
            </a:r>
            <a:r>
              <a:rPr lang="de-DE" sz="1600" dirty="0"/>
              <a:t> in </a:t>
            </a:r>
            <a:r>
              <a:rPr lang="de-DE" sz="1600" dirty="0" err="1"/>
              <a:t>one</a:t>
            </a:r>
            <a:r>
              <a:rPr lang="de-DE" sz="1600" dirty="0"/>
              <a:t> </a:t>
            </a:r>
            <a:r>
              <a:rPr lang="de-DE" sz="1600" dirty="0" err="1"/>
              <a:t>cycle</a:t>
            </a:r>
            <a:r>
              <a:rPr lang="de-DE" sz="1600" dirty="0"/>
              <a:t> </a:t>
            </a:r>
          </a:p>
          <a:p>
            <a:r>
              <a:rPr lang="de-DE" sz="1600" dirty="0"/>
              <a:t>Data </a:t>
            </a:r>
            <a:r>
              <a:rPr lang="de-DE" sz="1600" dirty="0" err="1"/>
              <a:t>is</a:t>
            </a:r>
            <a:r>
              <a:rPr lang="de-DE" sz="1600" dirty="0"/>
              <a:t> </a:t>
            </a:r>
            <a:r>
              <a:rPr lang="de-DE" sz="1600" dirty="0" err="1"/>
              <a:t>stored</a:t>
            </a:r>
            <a:r>
              <a:rPr lang="de-DE" sz="1600" dirty="0"/>
              <a:t> </a:t>
            </a:r>
            <a:r>
              <a:rPr lang="de-DE" sz="1600" dirty="0" err="1"/>
              <a:t>as</a:t>
            </a:r>
            <a:r>
              <a:rPr lang="de-DE" sz="1600" dirty="0"/>
              <a:t> a </a:t>
            </a:r>
            <a:r>
              <a:rPr lang="de-DE" sz="1600" dirty="0" err="1"/>
              <a:t>vector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multiple </a:t>
            </a:r>
            <a:r>
              <a:rPr lang="de-DE" sz="1600" dirty="0" err="1"/>
              <a:t>scalar</a:t>
            </a:r>
            <a:r>
              <a:rPr lang="de-DE" sz="1600" dirty="0"/>
              <a:t> </a:t>
            </a:r>
            <a:r>
              <a:rPr lang="de-DE" sz="1600" dirty="0" err="1"/>
              <a:t>values</a:t>
            </a:r>
            <a:r>
              <a:rPr lang="de-DE" sz="1600" dirty="0"/>
              <a:t>. </a:t>
            </a:r>
          </a:p>
          <a:p>
            <a:r>
              <a:rPr lang="de-DE" sz="1600" dirty="0"/>
              <a:t>SIMD </a:t>
            </a:r>
            <a:r>
              <a:rPr lang="de-DE" sz="1600" dirty="0" err="1"/>
              <a:t>registers</a:t>
            </a:r>
            <a:r>
              <a:rPr lang="de-DE" sz="1600" dirty="0"/>
              <a:t> </a:t>
            </a:r>
            <a:r>
              <a:rPr lang="de-DE" sz="1600" dirty="0" err="1"/>
              <a:t>support</a:t>
            </a:r>
            <a:r>
              <a:rPr lang="de-DE" sz="1600" dirty="0"/>
              <a:t> different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types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different </a:t>
            </a:r>
            <a:r>
              <a:rPr lang="de-DE" sz="1600" dirty="0" err="1" smtClean="0"/>
              <a:t>sizes</a:t>
            </a:r>
            <a:endParaRPr lang="de-DE" sz="1600" dirty="0"/>
          </a:p>
          <a:p>
            <a:r>
              <a:rPr lang="de-DE" sz="1600" dirty="0" err="1"/>
              <a:t>Within</a:t>
            </a:r>
            <a:r>
              <a:rPr lang="de-DE" sz="1600" dirty="0"/>
              <a:t> a </a:t>
            </a:r>
            <a:r>
              <a:rPr lang="de-DE" sz="1600" dirty="0" err="1"/>
              <a:t>single</a:t>
            </a:r>
            <a:r>
              <a:rPr lang="de-DE" sz="1600" dirty="0"/>
              <a:t> </a:t>
            </a:r>
            <a:r>
              <a:rPr lang="de-DE" sz="1600" dirty="0" err="1"/>
              <a:t>operation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vector</a:t>
            </a:r>
            <a:r>
              <a:rPr lang="de-DE" sz="1600" dirty="0"/>
              <a:t>, all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types</a:t>
            </a:r>
            <a:r>
              <a:rPr lang="de-DE" sz="1600" dirty="0"/>
              <a:t> must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same</a:t>
            </a:r>
          </a:p>
          <a:p>
            <a:r>
              <a:rPr lang="de-DE" sz="1600" dirty="0" smtClean="0"/>
              <a:t>The </a:t>
            </a:r>
            <a:r>
              <a:rPr lang="de-DE" sz="1600" dirty="0" err="1"/>
              <a:t>number</a:t>
            </a:r>
            <a:r>
              <a:rPr lang="de-DE" sz="1600" dirty="0"/>
              <a:t> </a:t>
            </a:r>
            <a:r>
              <a:rPr lang="de-DE" sz="1600" dirty="0" err="1"/>
              <a:t>of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err="1"/>
              <a:t>that</a:t>
            </a:r>
            <a:r>
              <a:rPr lang="de-DE" sz="1600" dirty="0"/>
              <a:t> </a:t>
            </a:r>
            <a:r>
              <a:rPr lang="de-DE" sz="1600" dirty="0" err="1"/>
              <a:t>can</a:t>
            </a:r>
            <a:r>
              <a:rPr lang="de-DE" sz="1600" dirty="0"/>
              <a:t> </a:t>
            </a:r>
            <a:r>
              <a:rPr lang="de-DE" sz="1600" dirty="0" err="1"/>
              <a:t>be</a:t>
            </a:r>
            <a:r>
              <a:rPr lang="de-DE" sz="1600" dirty="0"/>
              <a:t> </a:t>
            </a:r>
            <a:r>
              <a:rPr lang="de-DE" sz="1600" dirty="0" err="1"/>
              <a:t>handled</a:t>
            </a:r>
            <a:r>
              <a:rPr lang="de-DE" sz="1600" dirty="0"/>
              <a:t> </a:t>
            </a:r>
            <a:r>
              <a:rPr lang="de-DE" sz="1600" dirty="0" err="1"/>
              <a:t>within</a:t>
            </a:r>
            <a:r>
              <a:rPr lang="de-DE" sz="1600" dirty="0"/>
              <a:t> a </a:t>
            </a:r>
            <a:r>
              <a:rPr lang="de-DE" sz="1600" dirty="0" err="1"/>
              <a:t>single</a:t>
            </a:r>
            <a:r>
              <a:rPr lang="de-DE" sz="1600" dirty="0"/>
              <a:t> </a:t>
            </a:r>
            <a:r>
              <a:rPr lang="de-DE" sz="1600" dirty="0" err="1"/>
              <a:t>operation</a:t>
            </a:r>
            <a:r>
              <a:rPr lang="de-DE" sz="1600" dirty="0"/>
              <a:t> </a:t>
            </a:r>
            <a:r>
              <a:rPr lang="de-DE" sz="1600" dirty="0" err="1"/>
              <a:t>depends</a:t>
            </a:r>
            <a:r>
              <a:rPr lang="de-DE" sz="1600" dirty="0"/>
              <a:t> on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register</a:t>
            </a:r>
            <a:r>
              <a:rPr lang="de-DE" sz="1600" dirty="0"/>
              <a:t> </a:t>
            </a:r>
            <a:r>
              <a:rPr lang="de-DE" sz="1600" dirty="0" err="1"/>
              <a:t>size</a:t>
            </a:r>
            <a:r>
              <a:rPr lang="de-DE" sz="1600" dirty="0"/>
              <a:t> </a:t>
            </a:r>
            <a:r>
              <a:rPr lang="de-DE" sz="1600" dirty="0" err="1"/>
              <a:t>and</a:t>
            </a:r>
            <a:r>
              <a:rPr lang="de-DE" sz="1600" dirty="0"/>
              <a:t> </a:t>
            </a:r>
            <a:r>
              <a:rPr lang="de-DE" sz="1600" dirty="0" err="1"/>
              <a:t>data</a:t>
            </a:r>
            <a:r>
              <a:rPr lang="de-DE" sz="1600" dirty="0"/>
              <a:t> </a:t>
            </a:r>
            <a:r>
              <a:rPr lang="de-DE" sz="1600" dirty="0" smtClean="0"/>
              <a:t>type</a:t>
            </a:r>
          </a:p>
          <a:p>
            <a:r>
              <a:rPr lang="de-DE" sz="1600" dirty="0" err="1" smtClean="0"/>
              <a:t>Vector</a:t>
            </a:r>
            <a:r>
              <a:rPr lang="de-DE" sz="1600" dirty="0" smtClean="0"/>
              <a:t> </a:t>
            </a:r>
            <a:r>
              <a:rPr lang="de-DE" sz="1600" dirty="0" err="1" smtClean="0"/>
              <a:t>modules</a:t>
            </a:r>
            <a:r>
              <a:rPr lang="de-DE" sz="1600" dirty="0" smtClean="0"/>
              <a:t> </a:t>
            </a:r>
            <a:r>
              <a:rPr lang="de-DE" sz="1600" dirty="0" err="1" smtClean="0"/>
              <a:t>only</a:t>
            </a:r>
            <a:r>
              <a:rPr lang="de-DE" sz="1600" dirty="0" smtClean="0"/>
              <a:t> </a:t>
            </a:r>
            <a:r>
              <a:rPr lang="de-DE" sz="1600" dirty="0" err="1" smtClean="0"/>
              <a:t>support</a:t>
            </a:r>
            <a:r>
              <a:rPr lang="de-DE" sz="1600" dirty="0" smtClean="0"/>
              <a:t> a limited </a:t>
            </a:r>
            <a:r>
              <a:rPr lang="de-DE" sz="1600" dirty="0" err="1" smtClean="0"/>
              <a:t>set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variable </a:t>
            </a:r>
            <a:r>
              <a:rPr lang="de-DE" sz="1600" dirty="0" err="1" smtClean="0"/>
              <a:t>types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limited </a:t>
            </a:r>
            <a:r>
              <a:rPr lang="de-DE" sz="1600" dirty="0" err="1" smtClean="0"/>
              <a:t>types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operations</a:t>
            </a:r>
            <a:r>
              <a:rPr lang="de-DE" sz="1600" dirty="0" smtClean="0"/>
              <a:t> </a:t>
            </a:r>
            <a:r>
              <a:rPr lang="de-DE" sz="1600" dirty="0" err="1" smtClean="0"/>
              <a:t>depending</a:t>
            </a:r>
            <a:r>
              <a:rPr lang="de-DE" sz="1600" dirty="0" smtClean="0"/>
              <a:t> on </a:t>
            </a:r>
            <a:r>
              <a:rPr lang="de-DE" sz="1600" dirty="0" err="1" smtClean="0"/>
              <a:t>the</a:t>
            </a:r>
            <a:r>
              <a:rPr lang="de-DE" sz="1600" dirty="0" smtClean="0"/>
              <a:t> variable type</a:t>
            </a:r>
          </a:p>
          <a:p>
            <a:r>
              <a:rPr lang="de-DE" sz="1600" dirty="0" err="1" smtClean="0"/>
              <a:t>One</a:t>
            </a:r>
            <a:r>
              <a:rPr lang="de-DE" sz="1600" dirty="0" smtClean="0"/>
              <a:t> </a:t>
            </a:r>
            <a:r>
              <a:rPr lang="de-DE" sz="1600" dirty="0" err="1" smtClean="0"/>
              <a:t>vector</a:t>
            </a:r>
            <a:r>
              <a:rPr lang="de-DE" sz="1600" dirty="0" smtClean="0"/>
              <a:t> </a:t>
            </a:r>
            <a:r>
              <a:rPr lang="de-DE" sz="1600" dirty="0" err="1" smtClean="0"/>
              <a:t>module</a:t>
            </a:r>
            <a:r>
              <a:rPr lang="de-DE" sz="1600" dirty="0" smtClean="0"/>
              <a:t> </a:t>
            </a:r>
            <a:r>
              <a:rPr lang="de-DE" sz="1600" dirty="0" err="1" smtClean="0"/>
              <a:t>contains</a:t>
            </a:r>
            <a:r>
              <a:rPr lang="de-DE" sz="1600" dirty="0" smtClean="0"/>
              <a:t> multiple </a:t>
            </a:r>
            <a:r>
              <a:rPr lang="de-DE" sz="1600" dirty="0" err="1" smtClean="0"/>
              <a:t>vector</a:t>
            </a:r>
            <a:r>
              <a:rPr lang="de-DE" sz="1600" dirty="0" smtClean="0"/>
              <a:t> </a:t>
            </a:r>
            <a:r>
              <a:rPr lang="de-DE" sz="1600" dirty="0" err="1" smtClean="0"/>
              <a:t>registers</a:t>
            </a:r>
            <a:r>
              <a:rPr lang="de-DE" sz="1600" dirty="0" smtClean="0"/>
              <a:t>,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example</a:t>
            </a:r>
            <a:r>
              <a:rPr lang="de-DE" sz="1600" dirty="0" smtClean="0"/>
              <a:t> AVX2 </a:t>
            </a:r>
            <a:r>
              <a:rPr lang="de-DE" sz="1600" dirty="0" err="1" smtClean="0"/>
              <a:t>has</a:t>
            </a:r>
            <a:r>
              <a:rPr lang="de-DE" sz="1600" dirty="0" smtClean="0"/>
              <a:t> 16 256 </a:t>
            </a:r>
            <a:r>
              <a:rPr lang="de-DE" sz="1600" dirty="0" err="1" smtClean="0"/>
              <a:t>bit</a:t>
            </a:r>
            <a:r>
              <a:rPr lang="de-DE" sz="1600" dirty="0" smtClean="0"/>
              <a:t> </a:t>
            </a:r>
            <a:r>
              <a:rPr lang="de-DE" sz="1600" dirty="0" err="1" smtClean="0"/>
              <a:t>registers</a:t>
            </a:r>
            <a:endParaRPr lang="de-DE" sz="1600" dirty="0"/>
          </a:p>
          <a:p>
            <a:r>
              <a:rPr lang="de-DE" sz="1600" dirty="0"/>
              <a:t>Common </a:t>
            </a:r>
            <a:r>
              <a:rPr lang="de-DE" sz="1600" dirty="0" err="1"/>
              <a:t>examples</a:t>
            </a:r>
            <a:r>
              <a:rPr lang="de-DE" sz="1600" dirty="0"/>
              <a:t> </a:t>
            </a:r>
            <a:r>
              <a:rPr lang="de-DE" sz="1600" dirty="0" err="1"/>
              <a:t>for</a:t>
            </a:r>
            <a:r>
              <a:rPr lang="de-DE" sz="1600" dirty="0"/>
              <a:t> SIMD: MMX, SSE, AVX</a:t>
            </a:r>
          </a:p>
          <a:p>
            <a:pPr marL="0" indent="0">
              <a:buNone/>
            </a:pPr>
            <a:endParaRPr lang="de-DE" sz="1500" dirty="0"/>
          </a:p>
        </p:txBody>
      </p:sp>
    </p:spTree>
    <p:extLst>
      <p:ext uri="{BB962C8B-B14F-4D97-AF65-F5344CB8AC3E}">
        <p14:creationId xmlns:p14="http://schemas.microsoft.com/office/powerpoint/2010/main" val="112584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 smtClean="0"/>
              <a:t>Course agenda</a:t>
            </a:r>
            <a:endParaRPr lang="en-US" noProof="0" dirty="0"/>
          </a:p>
        </p:txBody>
      </p:sp>
      <p:graphicFrame>
        <p:nvGraphicFramePr>
          <p:cNvPr id="7" name="Tabellenplatzhalt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8673864"/>
              </p:ext>
            </p:extLst>
          </p:nvPr>
        </p:nvGraphicFramePr>
        <p:xfrm>
          <a:off x="334962" y="981075"/>
          <a:ext cx="11522075" cy="48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766">
                  <a:extLst>
                    <a:ext uri="{9D8B030D-6E8A-4147-A177-3AD203B41FA5}">
                      <a16:colId xmlns:a16="http://schemas.microsoft.com/office/drawing/2014/main" val="1309718770"/>
                    </a:ext>
                  </a:extLst>
                </a:gridCol>
                <a:gridCol w="7129789">
                  <a:extLst>
                    <a:ext uri="{9D8B030D-6E8A-4147-A177-3AD203B41FA5}">
                      <a16:colId xmlns:a16="http://schemas.microsoft.com/office/drawing/2014/main" val="1487677080"/>
                    </a:ext>
                  </a:extLst>
                </a:gridCol>
                <a:gridCol w="3930520">
                  <a:extLst>
                    <a:ext uri="{9D8B030D-6E8A-4147-A177-3AD203B41FA5}">
                      <a16:colId xmlns:a16="http://schemas.microsoft.com/office/drawing/2014/main" val="2906666846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en-GB" sz="16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1" i="0" dirty="0" err="1" smtClean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Introduction</a:t>
                      </a:r>
                      <a:r>
                        <a:rPr lang="de-DE" sz="1600" b="1" i="0" dirty="0" smtClean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 </a:t>
                      </a:r>
                      <a:r>
                        <a:rPr lang="de-DE" sz="1600" b="1" i="0" dirty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&amp; Course </a:t>
                      </a:r>
                      <a:r>
                        <a:rPr lang="de-DE" sz="1600" b="1" i="0" dirty="0" err="1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Concept</a:t>
                      </a:r>
                      <a:r>
                        <a:rPr lang="de-DE" sz="1600" b="1" i="0" dirty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Workshop </a:t>
                      </a:r>
                      <a:r>
                        <a:rPr lang="de-DE" sz="16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916490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dirty="0">
                          <a:solidFill>
                            <a:srgbClr val="FFFFFF"/>
                          </a:solidFill>
                          <a:effectLst/>
                          <a:latin typeface="ArialMT"/>
                        </a:rPr>
                        <a:t>1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1" i="0" dirty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Development Environment &amp; IDE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Workshop </a:t>
                      </a:r>
                      <a:r>
                        <a:rPr lang="de-DE" sz="16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121993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dirty="0">
                          <a:solidFill>
                            <a:srgbClr val="FFFFFF"/>
                          </a:solidFill>
                          <a:effectLst/>
                          <a:latin typeface="ArialMT"/>
                        </a:rPr>
                        <a:t>2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1" i="0" dirty="0" err="1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Recap</a:t>
                      </a:r>
                      <a:r>
                        <a:rPr lang="de-DE" sz="1600" b="1" i="0" dirty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: C++ Syntax &amp; Language Elements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Workshop </a:t>
                      </a:r>
                      <a:r>
                        <a:rPr lang="de-DE" sz="16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2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37995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dirty="0">
                          <a:solidFill>
                            <a:srgbClr val="FFFFFF"/>
                          </a:solidFill>
                          <a:effectLst/>
                          <a:latin typeface="ArialMT"/>
                        </a:rPr>
                        <a:t>3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1" i="0" dirty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Software Design &amp; </a:t>
                      </a:r>
                      <a:r>
                        <a:rPr lang="de-DE" sz="1600" b="1" i="0" dirty="0" smtClean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Patterns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Workshops 3, 4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678622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dirty="0">
                          <a:solidFill>
                            <a:srgbClr val="FFFFFF"/>
                          </a:solidFill>
                          <a:effectLst/>
                          <a:latin typeface="ArialMT"/>
                        </a:rPr>
                        <a:t>4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1" i="0" dirty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Modern C++ </a:t>
                      </a:r>
                      <a:r>
                        <a:rPr lang="de-DE" sz="1600" b="1" i="0" dirty="0" err="1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Concepts</a:t>
                      </a:r>
                      <a:r>
                        <a:rPr lang="de-DE" sz="1600" b="1" i="0" dirty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Workshops </a:t>
                      </a:r>
                      <a:r>
                        <a:rPr lang="de-DE" sz="16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5, </a:t>
                      </a:r>
                      <a:r>
                        <a:rPr lang="de-DE" sz="16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6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211935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dirty="0">
                          <a:solidFill>
                            <a:srgbClr val="FFFFFF"/>
                          </a:solidFill>
                          <a:effectLst/>
                          <a:latin typeface="ArialMT"/>
                        </a:rPr>
                        <a:t>5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1" i="0" dirty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Embedded Software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Workshop </a:t>
                      </a:r>
                      <a:r>
                        <a:rPr lang="de-DE" sz="16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7 (</a:t>
                      </a:r>
                      <a:r>
                        <a:rPr lang="de-DE" sz="1600" b="0" i="0" dirty="0" err="1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today</a:t>
                      </a:r>
                      <a:r>
                        <a:rPr lang="de-DE" sz="16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)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839914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dirty="0">
                          <a:solidFill>
                            <a:srgbClr val="FFFFFF"/>
                          </a:solidFill>
                          <a:effectLst/>
                          <a:latin typeface="ArialMT"/>
                        </a:rPr>
                        <a:t>6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Efficient Software Development &amp; Best Practices 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Workshops 8, 9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485529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de-DE" sz="1600" b="0" i="0" dirty="0">
                          <a:solidFill>
                            <a:srgbClr val="FFFFFF"/>
                          </a:solidFill>
                          <a:effectLst/>
                          <a:latin typeface="ArialMT"/>
                        </a:rPr>
                        <a:t>7 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1" i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Testing &amp; Code Quality </a:t>
                      </a:r>
                      <a:endParaRPr lang="de-DE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Workshops 9, 10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4297948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de-DE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de-DE" sz="1600" b="1" i="0" dirty="0" err="1" smtClean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Wrap-Up</a:t>
                      </a:r>
                      <a:r>
                        <a:rPr lang="de-DE" sz="1600" b="1" i="0" dirty="0" smtClean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 &amp; </a:t>
                      </a:r>
                      <a:r>
                        <a:rPr lang="de-DE" sz="1600" b="1" i="0" dirty="0" err="1" smtClean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Conclusion</a:t>
                      </a:r>
                      <a:r>
                        <a:rPr lang="de-DE" sz="1600" b="1" i="0" dirty="0" smtClean="0">
                          <a:solidFill>
                            <a:srgbClr val="000000"/>
                          </a:solidFill>
                          <a:effectLst/>
                          <a:latin typeface="Arial-BoldMT"/>
                        </a:rPr>
                        <a:t> </a:t>
                      </a:r>
                      <a:endParaRPr lang="de-DE" sz="1600" dirty="0">
                        <a:effectLst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dirty="0" smtClean="0"/>
                        <a:t>Workshop 10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4457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64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Parallel Computing</a:t>
            </a:r>
          </a:p>
          <a:p>
            <a:r>
              <a:rPr lang="de-DE" dirty="0" err="1">
                <a:solidFill>
                  <a:schemeClr val="tx2"/>
                </a:solidFill>
              </a:rPr>
              <a:t>Vector</a:t>
            </a:r>
            <a:r>
              <a:rPr lang="de-DE" dirty="0">
                <a:solidFill>
                  <a:schemeClr val="tx2"/>
                </a:solidFill>
              </a:rPr>
              <a:t> Module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hteck: obere Ecken abgerundet 4">
            <a:extLst>
              <a:ext uri="{FF2B5EF4-FFF2-40B4-BE49-F238E27FC236}">
                <a16:creationId xmlns:a16="http://schemas.microsoft.com/office/drawing/2014/main" id="{604523D2-B6EA-76D0-4FF3-ABD046F6BAAA}"/>
              </a:ext>
            </a:extLst>
          </p:cNvPr>
          <p:cNvSpPr/>
          <p:nvPr/>
        </p:nvSpPr>
        <p:spPr>
          <a:xfrm>
            <a:off x="3863751" y="3429000"/>
            <a:ext cx="4464496" cy="3429000"/>
          </a:xfrm>
          <a:prstGeom prst="round2SameRect">
            <a:avLst/>
          </a:prstGeom>
          <a:solidFill>
            <a:srgbClr val="24ABF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/>
              <a:t>E X E R C I S E </a:t>
            </a:r>
          </a:p>
          <a:p>
            <a:pPr algn="ctr"/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Parallel_computing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AE259F4-EC2C-059D-422C-7CE7588ED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042" y="1988840"/>
            <a:ext cx="1285916" cy="128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73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Parallel Computing</a:t>
            </a:r>
          </a:p>
          <a:p>
            <a:r>
              <a:rPr lang="de-DE" dirty="0" err="1">
                <a:solidFill>
                  <a:schemeClr val="tx2"/>
                </a:solidFill>
              </a:rPr>
              <a:t>Vector</a:t>
            </a:r>
            <a:r>
              <a:rPr lang="de-DE" dirty="0">
                <a:solidFill>
                  <a:schemeClr val="tx2"/>
                </a:solidFill>
              </a:rPr>
              <a:t> Module </a:t>
            </a:r>
            <a:r>
              <a:rPr lang="de-DE" dirty="0" err="1">
                <a:solidFill>
                  <a:schemeClr val="tx2"/>
                </a:solidFill>
              </a:rPr>
              <a:t>Excercise</a:t>
            </a:r>
            <a:endParaRPr lang="de-DE" dirty="0">
              <a:solidFill>
                <a:schemeClr val="tx2"/>
              </a:solidFill>
            </a:endParaRP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excercise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modify</a:t>
            </a:r>
            <a:r>
              <a:rPr lang="de-DE" dirty="0"/>
              <a:t> an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standard</a:t>
            </a:r>
            <a:r>
              <a:rPr lang="de-DE" dirty="0"/>
              <a:t> C/C++ </a:t>
            </a:r>
            <a:r>
              <a:rPr lang="de-DE" dirty="0" err="1"/>
              <a:t>instructions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AVX2 </a:t>
            </a:r>
            <a:r>
              <a:rPr lang="de-DE" dirty="0" err="1"/>
              <a:t>instructions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 </a:t>
            </a:r>
            <a:r>
              <a:rPr lang="de-DE" dirty="0" err="1"/>
              <a:t>speed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differences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code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Connect VS Code on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container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Open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/>
              <a:t>sections</a:t>
            </a:r>
            <a:r>
              <a:rPr lang="de-DE" dirty="0"/>
              <a:t>/05_Embedded-Software/</a:t>
            </a:r>
            <a:r>
              <a:rPr lang="de-DE" dirty="0" err="1"/>
              <a:t>excercises</a:t>
            </a:r>
            <a:r>
              <a:rPr lang="de-DE" dirty="0"/>
              <a:t>/</a:t>
            </a:r>
            <a:r>
              <a:rPr lang="de-DE" dirty="0" err="1"/>
              <a:t>parallel_computing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This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cmake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built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CMakeLists.txt</a:t>
            </a:r>
          </a:p>
          <a:p>
            <a:pPr marL="673100" lvl="1" indent="-457200">
              <a:buFont typeface="+mj-lt"/>
              <a:buAutoNum type="arabicPeriod"/>
            </a:pPr>
            <a:r>
              <a:rPr lang="de-DE" dirty="0"/>
              <a:t>Create a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mkdir</a:t>
            </a:r>
            <a:r>
              <a:rPr lang="de-DE" dirty="0"/>
              <a:t> </a:t>
            </a:r>
            <a:r>
              <a:rPr lang="de-DE" dirty="0" err="1"/>
              <a:t>build</a:t>
            </a:r>
            <a:endParaRPr lang="de-DE" dirty="0"/>
          </a:p>
          <a:p>
            <a:pPr marL="673100" lvl="1" indent="-457200">
              <a:buFont typeface="+mj-lt"/>
              <a:buAutoNum type="arabicPeriod"/>
            </a:pPr>
            <a:r>
              <a:rPr lang="de-DE" dirty="0"/>
              <a:t>Switch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</a:t>
            </a:r>
            <a:r>
              <a:rPr lang="de-DE" dirty="0" err="1"/>
              <a:t>folder</a:t>
            </a:r>
            <a:endParaRPr lang="de-DE" dirty="0"/>
          </a:p>
          <a:p>
            <a:pPr marL="673100" lvl="1" indent="-457200">
              <a:buFont typeface="+mj-lt"/>
              <a:buAutoNum type="arabicPeriod"/>
            </a:pPr>
            <a:r>
              <a:rPr lang="de-DE" dirty="0"/>
              <a:t>Create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makefiles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cmake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CMakeLists.txt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parent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cmake</a:t>
            </a:r>
            <a:r>
              <a:rPr lang="de-DE" dirty="0"/>
              <a:t> ..</a:t>
            </a:r>
          </a:p>
          <a:p>
            <a:pPr marL="673100" lvl="1" indent="-457200">
              <a:buFont typeface="+mj-lt"/>
              <a:buAutoNum type="arabicPeriod"/>
            </a:pP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compile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</a:t>
            </a: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0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Parallel Computing</a:t>
            </a:r>
          </a:p>
          <a:p>
            <a:r>
              <a:rPr lang="de-DE" dirty="0" err="1">
                <a:solidFill>
                  <a:schemeClr val="tx2"/>
                </a:solidFill>
              </a:rPr>
              <a:t>Vector</a:t>
            </a:r>
            <a:r>
              <a:rPr lang="de-DE" dirty="0">
                <a:solidFill>
                  <a:schemeClr val="tx2"/>
                </a:solidFill>
              </a:rPr>
              <a:t> Module </a:t>
            </a:r>
            <a:r>
              <a:rPr lang="de-DE" dirty="0" err="1">
                <a:solidFill>
                  <a:schemeClr val="tx2"/>
                </a:solidFill>
              </a:rPr>
              <a:t>Excercise</a:t>
            </a:r>
            <a:endParaRPr lang="de-DE" dirty="0">
              <a:solidFill>
                <a:schemeClr val="tx2"/>
              </a:solidFill>
            </a:endParaRP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„car.jpg“ </a:t>
            </a:r>
            <a:r>
              <a:rPr lang="de-DE" dirty="0" err="1"/>
              <a:t>included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.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load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modify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brightness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adding</a:t>
            </a:r>
            <a:r>
              <a:rPr lang="de-DE" dirty="0"/>
              <a:t>/</a:t>
            </a:r>
            <a:r>
              <a:rPr lang="de-DE" dirty="0" err="1"/>
              <a:t>subtracting</a:t>
            </a:r>
            <a:r>
              <a:rPr lang="de-DE" dirty="0"/>
              <a:t> an </a:t>
            </a:r>
            <a:r>
              <a:rPr lang="de-DE" dirty="0" err="1"/>
              <a:t>offset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 smtClean="0"/>
              <a:t>pixel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„parallel_computing.cpp“ </a:t>
            </a:r>
            <a:r>
              <a:rPr lang="de-DE" dirty="0" err="1" smtClean="0"/>
              <a:t>file</a:t>
            </a:r>
            <a:r>
              <a:rPr lang="de-DE" dirty="0" smtClean="0"/>
              <a:t>, </a:t>
            </a: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</a:t>
            </a:r>
            <a:r>
              <a:rPr lang="de-DE" dirty="0" err="1" smtClean="0"/>
              <a:t>adjustBrightness</a:t>
            </a:r>
            <a:r>
              <a:rPr lang="de-DE" dirty="0" smtClean="0"/>
              <a:t>()“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adds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subtracts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offset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pixel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conventional</a:t>
            </a:r>
            <a:r>
              <a:rPr lang="de-DE" dirty="0" smtClean="0"/>
              <a:t> C/C++ </a:t>
            </a:r>
            <a:r>
              <a:rPr lang="de-DE" dirty="0" err="1" smtClean="0"/>
              <a:t>operations</a:t>
            </a:r>
            <a:r>
              <a:rPr lang="de-DE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Implement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„adjustBrightnessAVX2()“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AVX2 </a:t>
            </a:r>
            <a:r>
              <a:rPr lang="de-DE" dirty="0" err="1" smtClean="0"/>
              <a:t>instructions</a:t>
            </a:r>
            <a:endParaRPr lang="de-DE" dirty="0" smtClean="0"/>
          </a:p>
          <a:p>
            <a:pPr marL="673100" lvl="1" indent="-457200">
              <a:buFont typeface="+mj-lt"/>
              <a:buAutoNum type="arabicPeriod"/>
            </a:pPr>
            <a:r>
              <a:rPr lang="de-DE" dirty="0" smtClean="0"/>
              <a:t>AVX </a:t>
            </a:r>
            <a:r>
              <a:rPr lang="de-DE" dirty="0" err="1" smtClean="0"/>
              <a:t>supports</a:t>
            </a:r>
            <a:r>
              <a:rPr lang="de-DE" dirty="0" smtClean="0"/>
              <a:t> a limited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instructions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type </a:t>
            </a:r>
            <a:r>
              <a:rPr lang="de-DE" dirty="0" err="1" smtClean="0"/>
              <a:t>support</a:t>
            </a:r>
            <a:r>
              <a:rPr lang="de-DE" dirty="0" smtClean="0"/>
              <a:t>. In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will </a:t>
            </a:r>
            <a:r>
              <a:rPr lang="de-DE" dirty="0" err="1" smtClean="0"/>
              <a:t>use</a:t>
            </a:r>
            <a:r>
              <a:rPr lang="de-DE" dirty="0" smtClean="0"/>
              <a:t> uint8 </a:t>
            </a:r>
            <a:r>
              <a:rPr lang="de-DE" dirty="0" err="1" smtClean="0"/>
              <a:t>data</a:t>
            </a:r>
            <a:endParaRPr lang="de-DE" dirty="0" smtClean="0"/>
          </a:p>
          <a:p>
            <a:pPr marL="673100" lvl="1" indent="-457200">
              <a:buFont typeface="+mj-lt"/>
              <a:buAutoNum type="arabicPeriod"/>
            </a:pP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instructions</a:t>
            </a:r>
            <a:r>
              <a:rPr lang="de-DE" dirty="0" smtClean="0"/>
              <a:t>:</a:t>
            </a:r>
          </a:p>
          <a:p>
            <a:pPr lvl="2"/>
            <a:r>
              <a:rPr lang="de-DE" dirty="0"/>
              <a:t>_</a:t>
            </a:r>
            <a:r>
              <a:rPr lang="de-DE" dirty="0" smtClean="0"/>
              <a:t>mm256_loadu_si256: </a:t>
            </a:r>
            <a:r>
              <a:rPr lang="en-US" dirty="0"/>
              <a:t>Moves integer values from unaligned memory location to a destination </a:t>
            </a:r>
            <a:r>
              <a:rPr lang="en-US" dirty="0" smtClean="0"/>
              <a:t>vector</a:t>
            </a:r>
          </a:p>
          <a:p>
            <a:pPr lvl="2"/>
            <a:r>
              <a:rPr lang="de-DE" dirty="0"/>
              <a:t>_</a:t>
            </a:r>
            <a:r>
              <a:rPr lang="de-DE" dirty="0" smtClean="0"/>
              <a:t>mm256_storeu_si256: </a:t>
            </a:r>
            <a:r>
              <a:rPr lang="en-US" dirty="0"/>
              <a:t>Moves values from a integer vector to an unaligned memory location</a:t>
            </a:r>
            <a:r>
              <a:rPr lang="en-US" dirty="0" smtClean="0"/>
              <a:t>.</a:t>
            </a:r>
          </a:p>
          <a:p>
            <a:pPr lvl="2"/>
            <a:r>
              <a:rPr lang="de-DE" dirty="0"/>
              <a:t>_</a:t>
            </a:r>
            <a:r>
              <a:rPr lang="de-DE" dirty="0" smtClean="0"/>
              <a:t>mm256_adds_epu8: </a:t>
            </a:r>
            <a:r>
              <a:rPr lang="en-US" dirty="0"/>
              <a:t>Adds the unsigned 8/16-bit integer data elements with saturation of two vectors</a:t>
            </a:r>
            <a:r>
              <a:rPr lang="en-US" dirty="0" smtClean="0"/>
              <a:t>.</a:t>
            </a:r>
          </a:p>
          <a:p>
            <a:pPr lvl="2"/>
            <a:r>
              <a:rPr lang="de-DE" dirty="0"/>
              <a:t>_</a:t>
            </a:r>
            <a:r>
              <a:rPr lang="de-DE" dirty="0" smtClean="0"/>
              <a:t>mm256_subs_epu8: </a:t>
            </a:r>
            <a:r>
              <a:rPr lang="en-US" dirty="0" smtClean="0"/>
              <a:t>Subtracts </a:t>
            </a:r>
            <a:r>
              <a:rPr lang="en-US" dirty="0"/>
              <a:t>the unsigned 8/16-bit integer data elements with saturation of two vectors. </a:t>
            </a:r>
            <a:endParaRPr lang="de-DE" dirty="0"/>
          </a:p>
          <a:p>
            <a:pPr lvl="2"/>
            <a:r>
              <a:rPr lang="de-DE" dirty="0" smtClean="0"/>
              <a:t>_mm256_set1_epi8: </a:t>
            </a:r>
            <a:r>
              <a:rPr lang="en-US" dirty="0"/>
              <a:t>Broadcasts 8-bit integer a to all elements of returned vector</a:t>
            </a:r>
            <a:r>
              <a:rPr lang="en-US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Once done, you can compare the differences in execution time via the included timer that measures execution time</a:t>
            </a:r>
            <a:endParaRPr lang="de-DE" dirty="0"/>
          </a:p>
          <a:p>
            <a:pPr lvl="2"/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0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Parallel Computing</a:t>
            </a:r>
          </a:p>
          <a:p>
            <a:r>
              <a:rPr lang="de-DE" dirty="0" smtClean="0">
                <a:solidFill>
                  <a:schemeClr val="tx2"/>
                </a:solidFill>
              </a:rPr>
              <a:t>Parallel Computing in GPUs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6841320" cy="4680520"/>
          </a:xfrm>
        </p:spPr>
        <p:txBody>
          <a:bodyPr/>
          <a:lstStyle/>
          <a:p>
            <a:r>
              <a:rPr lang="de-DE" sz="1600" dirty="0" smtClean="0"/>
              <a:t>GPUs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considered</a:t>
            </a:r>
            <a:r>
              <a:rPr lang="de-DE" sz="1600" dirty="0" smtClean="0"/>
              <a:t> </a:t>
            </a:r>
            <a:r>
              <a:rPr lang="de-DE" sz="1600" dirty="0" err="1" smtClean="0"/>
              <a:t>as</a:t>
            </a:r>
            <a:r>
              <a:rPr lang="de-DE" sz="1600" dirty="0" smtClean="0"/>
              <a:t> </a:t>
            </a:r>
            <a:r>
              <a:rPr lang="de-DE" sz="1600" dirty="0" err="1" smtClean="0"/>
              <a:t>external</a:t>
            </a:r>
            <a:r>
              <a:rPr lang="de-DE" sz="1600" dirty="0" smtClean="0"/>
              <a:t> additional </a:t>
            </a:r>
            <a:r>
              <a:rPr lang="de-DE" sz="1600" dirty="0" err="1" smtClean="0"/>
              <a:t>execution</a:t>
            </a:r>
            <a:r>
              <a:rPr lang="de-DE" sz="1600" dirty="0" smtClean="0"/>
              <a:t> </a:t>
            </a:r>
            <a:r>
              <a:rPr lang="de-DE" sz="1600" dirty="0" err="1" smtClean="0"/>
              <a:t>units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CPU. </a:t>
            </a:r>
            <a:r>
              <a:rPr lang="de-DE" sz="1600" dirty="0" err="1" smtClean="0"/>
              <a:t>They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highly</a:t>
            </a:r>
            <a:r>
              <a:rPr lang="de-DE" sz="1600" dirty="0" smtClean="0"/>
              <a:t> </a:t>
            </a:r>
            <a:r>
              <a:rPr lang="de-DE" sz="1600" dirty="0" err="1" smtClean="0"/>
              <a:t>specialized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parallel </a:t>
            </a:r>
            <a:r>
              <a:rPr lang="de-DE" sz="1600" dirty="0" err="1" smtClean="0"/>
              <a:t>execution</a:t>
            </a:r>
            <a:endParaRPr lang="de-DE" sz="1600" dirty="0" smtClean="0"/>
          </a:p>
          <a:p>
            <a:endParaRPr lang="de-DE" sz="1600" dirty="0"/>
          </a:p>
          <a:p>
            <a:r>
              <a:rPr lang="de-DE" sz="1600" dirty="0" err="1" smtClean="0"/>
              <a:t>Example</a:t>
            </a:r>
            <a:r>
              <a:rPr lang="de-DE" sz="1600" dirty="0" smtClean="0"/>
              <a:t>: </a:t>
            </a:r>
            <a:r>
              <a:rPr lang="de-DE" sz="1600" dirty="0" err="1" smtClean="0"/>
              <a:t>Nvidia</a:t>
            </a:r>
            <a:r>
              <a:rPr lang="de-DE" sz="1600" dirty="0" smtClean="0"/>
              <a:t> Ada Lovelace </a:t>
            </a:r>
            <a:r>
              <a:rPr lang="de-DE" sz="1600" dirty="0" err="1" smtClean="0"/>
              <a:t>architecture</a:t>
            </a:r>
            <a:endParaRPr lang="de-DE" sz="1600" dirty="0" smtClean="0"/>
          </a:p>
          <a:p>
            <a:pPr marL="0" indent="0">
              <a:buNone/>
            </a:pPr>
            <a:endParaRPr lang="de-DE" sz="1600" dirty="0"/>
          </a:p>
          <a:p>
            <a:r>
              <a:rPr lang="de-DE" sz="1600" dirty="0" err="1" smtClean="0"/>
              <a:t>One</a:t>
            </a:r>
            <a:r>
              <a:rPr lang="de-DE" sz="1600" dirty="0" smtClean="0"/>
              <a:t> GPU </a:t>
            </a:r>
            <a:r>
              <a:rPr lang="de-DE" sz="1600" dirty="0" err="1" smtClean="0"/>
              <a:t>contains</a:t>
            </a:r>
            <a:r>
              <a:rPr lang="de-DE" sz="1600" dirty="0" smtClean="0"/>
              <a:t> multiple Graphics Processing Clusters (GPC)</a:t>
            </a:r>
          </a:p>
          <a:p>
            <a:endParaRPr lang="de-DE" sz="1600" dirty="0"/>
          </a:p>
          <a:p>
            <a:r>
              <a:rPr lang="de-DE" sz="1600" dirty="0" err="1" smtClean="0"/>
              <a:t>Each</a:t>
            </a:r>
            <a:r>
              <a:rPr lang="de-DE" sz="1600" dirty="0" smtClean="0"/>
              <a:t> GPC </a:t>
            </a:r>
            <a:r>
              <a:rPr lang="de-DE" sz="1600" dirty="0" err="1" smtClean="0"/>
              <a:t>contains</a:t>
            </a:r>
            <a:r>
              <a:rPr lang="de-DE" sz="1600" dirty="0" smtClean="0"/>
              <a:t> multiple Streaming </a:t>
            </a:r>
            <a:r>
              <a:rPr lang="de-DE" sz="1600" dirty="0" err="1" smtClean="0"/>
              <a:t>Multiprocessors</a:t>
            </a:r>
            <a:r>
              <a:rPr lang="de-DE" sz="1600" dirty="0" smtClean="0"/>
              <a:t> (SM)</a:t>
            </a:r>
          </a:p>
          <a:p>
            <a:endParaRPr lang="de-DE" sz="1600" dirty="0" smtClean="0"/>
          </a:p>
          <a:p>
            <a:r>
              <a:rPr lang="de-DE" sz="1600" dirty="0" err="1" smtClean="0"/>
              <a:t>Each</a:t>
            </a:r>
            <a:r>
              <a:rPr lang="de-DE" sz="1600" dirty="0" smtClean="0"/>
              <a:t> SM </a:t>
            </a:r>
            <a:r>
              <a:rPr lang="de-DE" sz="1600" dirty="0" err="1" smtClean="0"/>
              <a:t>contains</a:t>
            </a:r>
            <a:r>
              <a:rPr lang="de-DE" sz="1600" dirty="0" smtClean="0"/>
              <a:t> 3 </a:t>
            </a:r>
            <a:r>
              <a:rPr lang="de-DE" sz="1600" dirty="0" err="1" smtClean="0"/>
              <a:t>types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execution</a:t>
            </a:r>
            <a:r>
              <a:rPr lang="de-DE" sz="1600" dirty="0" smtClean="0"/>
              <a:t> </a:t>
            </a:r>
            <a:r>
              <a:rPr lang="de-DE" sz="1600" dirty="0" err="1" smtClean="0"/>
              <a:t>units</a:t>
            </a:r>
            <a:r>
              <a:rPr lang="de-DE" sz="1600" dirty="0" smtClean="0"/>
              <a:t>:</a:t>
            </a:r>
          </a:p>
          <a:p>
            <a:pPr lvl="1"/>
            <a:r>
              <a:rPr lang="de-DE" sz="1400" dirty="0" smtClean="0"/>
              <a:t>CUDA Cores: General </a:t>
            </a:r>
            <a:r>
              <a:rPr lang="de-DE" sz="1400" dirty="0" err="1" smtClean="0"/>
              <a:t>Purpose</a:t>
            </a:r>
            <a:r>
              <a:rPr lang="de-DE" sz="1400" dirty="0" smtClean="0"/>
              <a:t> </a:t>
            </a:r>
            <a:r>
              <a:rPr lang="de-DE" sz="1400" dirty="0" err="1" smtClean="0"/>
              <a:t>computation</a:t>
            </a:r>
            <a:r>
              <a:rPr lang="de-DE" sz="1400" dirty="0" smtClean="0"/>
              <a:t> </a:t>
            </a:r>
            <a:r>
              <a:rPr lang="de-DE" sz="1400" dirty="0" err="1" smtClean="0"/>
              <a:t>module</a:t>
            </a:r>
            <a:endParaRPr lang="de-DE" sz="1400" dirty="0" smtClean="0"/>
          </a:p>
          <a:p>
            <a:pPr lvl="1"/>
            <a:r>
              <a:rPr lang="de-DE" sz="1400" dirty="0" smtClean="0"/>
              <a:t>Tensor Cores: </a:t>
            </a:r>
            <a:r>
              <a:rPr lang="de-DE" sz="1400" dirty="0" err="1" smtClean="0"/>
              <a:t>matrix</a:t>
            </a:r>
            <a:r>
              <a:rPr lang="de-DE" sz="1400" dirty="0" smtClean="0"/>
              <a:t> </a:t>
            </a:r>
            <a:r>
              <a:rPr lang="de-DE" sz="1400" dirty="0" err="1" smtClean="0"/>
              <a:t>operation</a:t>
            </a:r>
            <a:r>
              <a:rPr lang="de-DE" sz="1400" dirty="0" smtClean="0"/>
              <a:t> </a:t>
            </a:r>
            <a:r>
              <a:rPr lang="de-DE" sz="1400" dirty="0" err="1" smtClean="0"/>
              <a:t>module</a:t>
            </a:r>
            <a:r>
              <a:rPr lang="de-DE" sz="1400" dirty="0" smtClean="0"/>
              <a:t>, </a:t>
            </a:r>
            <a:r>
              <a:rPr lang="de-DE" sz="1400" dirty="0" err="1" smtClean="0"/>
              <a:t>particularly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AI </a:t>
            </a:r>
            <a:r>
              <a:rPr lang="de-DE" sz="1400" dirty="0" err="1" smtClean="0"/>
              <a:t>and</a:t>
            </a:r>
            <a:r>
              <a:rPr lang="de-DE" sz="1400" dirty="0" smtClean="0"/>
              <a:t> </a:t>
            </a:r>
            <a:r>
              <a:rPr lang="de-DE" sz="1400" dirty="0" err="1" smtClean="0"/>
              <a:t>deep</a:t>
            </a:r>
            <a:r>
              <a:rPr lang="de-DE" sz="1400" dirty="0" smtClean="0"/>
              <a:t> </a:t>
            </a:r>
            <a:r>
              <a:rPr lang="de-DE" sz="1400" dirty="0" err="1" smtClean="0"/>
              <a:t>learning</a:t>
            </a:r>
            <a:endParaRPr lang="de-DE" sz="1400" dirty="0" smtClean="0"/>
          </a:p>
          <a:p>
            <a:pPr lvl="1"/>
            <a:r>
              <a:rPr lang="de-DE" sz="1400" dirty="0" smtClean="0"/>
              <a:t>RT Cores: Ray </a:t>
            </a:r>
            <a:r>
              <a:rPr lang="de-DE" sz="1400" dirty="0" err="1" smtClean="0"/>
              <a:t>tracing</a:t>
            </a:r>
            <a:r>
              <a:rPr lang="de-DE" sz="1400" dirty="0" smtClean="0"/>
              <a:t> </a:t>
            </a:r>
            <a:r>
              <a:rPr lang="de-DE" sz="1400" dirty="0" err="1" smtClean="0"/>
              <a:t>acceleration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graphics</a:t>
            </a:r>
            <a:r>
              <a:rPr lang="de-DE" sz="1400" dirty="0" smtClean="0"/>
              <a:t> </a:t>
            </a:r>
            <a:r>
              <a:rPr lang="de-DE" sz="1400" dirty="0" err="1" smtClean="0"/>
              <a:t>rendering</a:t>
            </a:r>
            <a:endParaRPr lang="de-DE" sz="1400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074" name="Picture 2" descr="https://www.techpowerup.com/review/nvidia-geforce-rtx-4090-founders-edition/images/arch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858" y="1416742"/>
            <a:ext cx="4457422" cy="1863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techpowerup.com/review/nvidia-geforce-rtx-4090-founders-edition/images/arch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138" y="3558284"/>
            <a:ext cx="2664296" cy="2406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www.techpowerup.com/review/nvidia-geforce-rtx-4090-founders-edition/images/arch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797" y="3532763"/>
            <a:ext cx="1544579" cy="239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/>
          <p:cNvSpPr txBox="1"/>
          <p:nvPr/>
        </p:nvSpPr>
        <p:spPr>
          <a:xfrm>
            <a:off x="10325297" y="5892512"/>
            <a:ext cx="13115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Source: www.nvidia.com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85191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Parallel Computing</a:t>
            </a:r>
          </a:p>
          <a:p>
            <a:r>
              <a:rPr lang="de-DE" dirty="0">
                <a:solidFill>
                  <a:schemeClr val="tx2"/>
                </a:solidFill>
              </a:rPr>
              <a:t>Parallel Computing in GPUs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7057344" cy="4968552"/>
          </a:xfrm>
        </p:spPr>
        <p:txBody>
          <a:bodyPr/>
          <a:lstStyle/>
          <a:p>
            <a:pPr marL="0" indent="0">
              <a:buNone/>
            </a:pPr>
            <a:r>
              <a:rPr lang="de-DE" sz="1800" b="1" dirty="0" smtClean="0"/>
              <a:t>CUDA Core:</a:t>
            </a:r>
          </a:p>
          <a:p>
            <a:r>
              <a:rPr lang="de-DE" sz="1800" dirty="0" err="1" smtClean="0"/>
              <a:t>One</a:t>
            </a:r>
            <a:r>
              <a:rPr lang="de-DE" sz="1800" dirty="0" smtClean="0"/>
              <a:t> </a:t>
            </a:r>
            <a:r>
              <a:rPr lang="de-DE" sz="1800" dirty="0" err="1" smtClean="0"/>
              <a:t>core</a:t>
            </a:r>
            <a:r>
              <a:rPr lang="de-DE" sz="1800" dirty="0" smtClean="0"/>
              <a:t> </a:t>
            </a:r>
            <a:r>
              <a:rPr lang="de-DE" sz="1800" dirty="0" err="1" smtClean="0"/>
              <a:t>contains</a:t>
            </a:r>
            <a:r>
              <a:rPr lang="de-DE" sz="1800" dirty="0" smtClean="0"/>
              <a:t> </a:t>
            </a:r>
            <a:r>
              <a:rPr lang="de-DE" sz="1800" dirty="0" err="1" smtClean="0"/>
              <a:t>one</a:t>
            </a:r>
            <a:r>
              <a:rPr lang="de-DE" sz="1800" dirty="0" smtClean="0"/>
              <a:t> ALU </a:t>
            </a:r>
            <a:r>
              <a:rPr lang="de-DE" sz="1800" dirty="0" err="1" smtClean="0"/>
              <a:t>capable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performing</a:t>
            </a:r>
            <a:r>
              <a:rPr lang="de-DE" sz="1800" dirty="0" smtClean="0"/>
              <a:t> </a:t>
            </a:r>
            <a:r>
              <a:rPr lang="de-DE" sz="1800" dirty="0" err="1" smtClean="0"/>
              <a:t>either</a:t>
            </a:r>
            <a:r>
              <a:rPr lang="de-DE" sz="1800" dirty="0" smtClean="0"/>
              <a:t> Floating Point </a:t>
            </a:r>
            <a:r>
              <a:rPr lang="de-DE" sz="1800" dirty="0" err="1" smtClean="0"/>
              <a:t>or</a:t>
            </a:r>
            <a:r>
              <a:rPr lang="de-DE" sz="1800" dirty="0" smtClean="0"/>
              <a:t> </a:t>
            </a:r>
            <a:r>
              <a:rPr lang="de-DE" sz="1800" dirty="0" err="1" smtClean="0"/>
              <a:t>Int</a:t>
            </a:r>
            <a:r>
              <a:rPr lang="de-DE" sz="1800" dirty="0" smtClean="0"/>
              <a:t> </a:t>
            </a:r>
            <a:r>
              <a:rPr lang="de-DE" sz="1800" dirty="0" err="1" smtClean="0"/>
              <a:t>operations</a:t>
            </a:r>
            <a:r>
              <a:rPr lang="de-DE" sz="1800" dirty="0" smtClean="0"/>
              <a:t> </a:t>
            </a:r>
            <a:r>
              <a:rPr lang="de-DE" sz="1800" dirty="0" err="1" smtClean="0"/>
              <a:t>with</a:t>
            </a:r>
            <a:r>
              <a:rPr lang="de-DE" sz="1800" dirty="0" smtClean="0"/>
              <a:t> 32 </a:t>
            </a:r>
            <a:r>
              <a:rPr lang="de-DE" sz="1800" dirty="0" err="1" smtClean="0"/>
              <a:t>bit</a:t>
            </a:r>
            <a:r>
              <a:rPr lang="de-DE" sz="1800" dirty="0" smtClean="0"/>
              <a:t> </a:t>
            </a:r>
            <a:r>
              <a:rPr lang="de-DE" sz="1800" dirty="0" err="1" smtClean="0"/>
              <a:t>precision</a:t>
            </a:r>
            <a:endParaRPr lang="de-DE" sz="1800" dirty="0" smtClean="0"/>
          </a:p>
          <a:p>
            <a:endParaRPr lang="de-DE" sz="1800" dirty="0"/>
          </a:p>
          <a:p>
            <a:r>
              <a:rPr lang="de-DE" sz="1800" dirty="0" smtClean="0"/>
              <a:t>General-</a:t>
            </a:r>
            <a:r>
              <a:rPr lang="de-DE" sz="1800" dirty="0" err="1" smtClean="0"/>
              <a:t>Purpose</a:t>
            </a:r>
            <a:r>
              <a:rPr lang="de-DE" sz="1800" dirty="0" smtClean="0"/>
              <a:t> Module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parallelized</a:t>
            </a:r>
            <a:r>
              <a:rPr lang="de-DE" sz="1800" dirty="0" smtClean="0"/>
              <a:t> </a:t>
            </a:r>
            <a:r>
              <a:rPr lang="de-DE" sz="1800" dirty="0" err="1" smtClean="0"/>
              <a:t>computing</a:t>
            </a:r>
            <a:r>
              <a:rPr lang="de-DE" sz="1800" dirty="0" smtClean="0"/>
              <a:t> </a:t>
            </a:r>
            <a:r>
              <a:rPr lang="de-DE" sz="1800" dirty="0" err="1" smtClean="0"/>
              <a:t>tasks</a:t>
            </a:r>
            <a:endParaRPr lang="de-DE" sz="1800" dirty="0" smtClean="0"/>
          </a:p>
          <a:p>
            <a:endParaRPr lang="de-DE" sz="1800" dirty="0"/>
          </a:p>
          <a:p>
            <a:r>
              <a:rPr lang="de-DE" sz="1800" dirty="0" smtClean="0"/>
              <a:t>Not a </a:t>
            </a:r>
            <a:r>
              <a:rPr lang="de-DE" sz="1800" dirty="0" err="1" smtClean="0"/>
              <a:t>typical</a:t>
            </a:r>
            <a:r>
              <a:rPr lang="de-DE" sz="1800" dirty="0" smtClean="0"/>
              <a:t> SIMD </a:t>
            </a:r>
            <a:r>
              <a:rPr lang="de-DE" sz="1800" dirty="0" err="1" smtClean="0"/>
              <a:t>implementation</a:t>
            </a:r>
            <a:r>
              <a:rPr lang="de-DE" sz="1800" dirty="0" smtClean="0"/>
              <a:t>, </a:t>
            </a:r>
            <a:r>
              <a:rPr lang="de-DE" sz="1800" dirty="0" err="1" smtClean="0"/>
              <a:t>does</a:t>
            </a:r>
            <a:r>
              <a:rPr lang="de-DE" sz="1800" dirty="0" smtClean="0"/>
              <a:t> not </a:t>
            </a:r>
            <a:r>
              <a:rPr lang="de-DE" sz="1800" dirty="0" err="1" smtClean="0"/>
              <a:t>use</a:t>
            </a:r>
            <a:r>
              <a:rPr lang="de-DE" sz="1800" dirty="0" smtClean="0"/>
              <a:t> </a:t>
            </a:r>
            <a:r>
              <a:rPr lang="de-DE" sz="1800" dirty="0" err="1" smtClean="0"/>
              <a:t>vectors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scalar</a:t>
            </a:r>
            <a:r>
              <a:rPr lang="de-DE" sz="1800" dirty="0" smtClean="0"/>
              <a:t> </a:t>
            </a:r>
            <a:r>
              <a:rPr lang="de-DE" sz="1800" dirty="0" err="1" smtClean="0"/>
              <a:t>values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perform</a:t>
            </a:r>
            <a:r>
              <a:rPr lang="de-DE" sz="1800" dirty="0" smtClean="0"/>
              <a:t> </a:t>
            </a:r>
            <a:r>
              <a:rPr lang="de-DE" sz="1800" dirty="0" err="1" smtClean="0"/>
              <a:t>operations</a:t>
            </a:r>
            <a:endParaRPr lang="de-DE" sz="1800" dirty="0" smtClean="0"/>
          </a:p>
          <a:p>
            <a:endParaRPr lang="de-DE" sz="1800" dirty="0"/>
          </a:p>
          <a:p>
            <a:r>
              <a:rPr lang="de-DE" sz="1800" dirty="0" smtClean="0"/>
              <a:t>CUDA </a:t>
            </a:r>
            <a:r>
              <a:rPr lang="de-DE" sz="1800" dirty="0" err="1" smtClean="0"/>
              <a:t>cores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adressed</a:t>
            </a:r>
            <a:r>
              <a:rPr lang="de-DE" sz="1800" dirty="0" smtClean="0"/>
              <a:t> </a:t>
            </a:r>
            <a:r>
              <a:rPr lang="de-DE" sz="1800" dirty="0" err="1" smtClean="0"/>
              <a:t>as</a:t>
            </a:r>
            <a:r>
              <a:rPr lang="de-DE" sz="1800" dirty="0" smtClean="0"/>
              <a:t> </a:t>
            </a:r>
            <a:r>
              <a:rPr lang="de-DE" sz="1800" dirty="0" err="1" smtClean="0"/>
              <a:t>warps</a:t>
            </a:r>
            <a:r>
              <a:rPr lang="de-DE" sz="1800" dirty="0" smtClean="0"/>
              <a:t>, </a:t>
            </a:r>
            <a:r>
              <a:rPr lang="de-DE" sz="1800" dirty="0" err="1" smtClean="0"/>
              <a:t>each</a:t>
            </a:r>
            <a:r>
              <a:rPr lang="de-DE" sz="1800" dirty="0" smtClean="0"/>
              <a:t> </a:t>
            </a:r>
            <a:r>
              <a:rPr lang="de-DE" sz="1800" dirty="0" err="1" smtClean="0"/>
              <a:t>containing</a:t>
            </a:r>
            <a:r>
              <a:rPr lang="de-DE" sz="1800" dirty="0" smtClean="0"/>
              <a:t> 32 </a:t>
            </a:r>
            <a:r>
              <a:rPr lang="de-DE" sz="1800" dirty="0" err="1" smtClean="0"/>
              <a:t>cores</a:t>
            </a:r>
            <a:r>
              <a:rPr lang="de-DE" sz="1800" dirty="0" smtClean="0"/>
              <a:t>. In a warp </a:t>
            </a:r>
            <a:r>
              <a:rPr lang="de-DE" sz="1800" dirty="0" err="1" smtClean="0"/>
              <a:t>each</a:t>
            </a:r>
            <a:r>
              <a:rPr lang="de-DE" sz="1800" dirty="0" smtClean="0"/>
              <a:t> </a:t>
            </a:r>
            <a:r>
              <a:rPr lang="de-DE" sz="1800" dirty="0" err="1" smtClean="0"/>
              <a:t>core</a:t>
            </a:r>
            <a:r>
              <a:rPr lang="de-DE" sz="1800" dirty="0" smtClean="0"/>
              <a:t> </a:t>
            </a:r>
            <a:r>
              <a:rPr lang="de-DE" sz="1800" dirty="0" err="1" smtClean="0"/>
              <a:t>performs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same </a:t>
            </a:r>
            <a:r>
              <a:rPr lang="de-DE" sz="1800" dirty="0" err="1" smtClean="0"/>
              <a:t>operation</a:t>
            </a:r>
            <a:r>
              <a:rPr lang="de-DE" sz="1800" dirty="0" smtClean="0"/>
              <a:t> on different </a:t>
            </a:r>
            <a:r>
              <a:rPr lang="de-DE" sz="1800" dirty="0" err="1" smtClean="0"/>
              <a:t>data</a:t>
            </a:r>
            <a:r>
              <a:rPr lang="de-DE" sz="1800" dirty="0" smtClean="0"/>
              <a:t> in parallel. This </a:t>
            </a:r>
            <a:r>
              <a:rPr lang="de-DE" sz="1800" dirty="0" err="1" smtClean="0"/>
              <a:t>creates</a:t>
            </a:r>
            <a:r>
              <a:rPr lang="de-DE" sz="1800" dirty="0" smtClean="0"/>
              <a:t> a </a:t>
            </a:r>
            <a:r>
              <a:rPr lang="de-DE" sz="1800" dirty="0" err="1" smtClean="0"/>
              <a:t>similar</a:t>
            </a:r>
            <a:r>
              <a:rPr lang="de-DE" sz="1800" dirty="0" smtClean="0"/>
              <a:t> </a:t>
            </a:r>
            <a:r>
              <a:rPr lang="de-DE" sz="1800" dirty="0" err="1" smtClean="0"/>
              <a:t>behaviour</a:t>
            </a:r>
            <a:r>
              <a:rPr lang="de-DE" sz="1800" dirty="0" smtClean="0"/>
              <a:t> </a:t>
            </a:r>
            <a:r>
              <a:rPr lang="de-DE" sz="1800" dirty="0" err="1" smtClean="0"/>
              <a:t>as</a:t>
            </a:r>
            <a:r>
              <a:rPr lang="de-DE" sz="1800" dirty="0" smtClean="0"/>
              <a:t> in SIMD </a:t>
            </a:r>
            <a:r>
              <a:rPr lang="de-DE" sz="1800" dirty="0" err="1" smtClean="0"/>
              <a:t>modules</a:t>
            </a:r>
            <a:endParaRPr lang="de-DE" sz="1800" dirty="0" smtClean="0"/>
          </a:p>
          <a:p>
            <a:endParaRPr lang="de-DE" sz="1800" dirty="0"/>
          </a:p>
          <a:p>
            <a:r>
              <a:rPr lang="de-DE" sz="1800" dirty="0" smtClean="0"/>
              <a:t>Register </a:t>
            </a:r>
            <a:r>
              <a:rPr lang="de-DE" sz="1800" dirty="0" err="1" smtClean="0"/>
              <a:t>size</a:t>
            </a:r>
            <a:r>
              <a:rPr lang="de-DE" sz="1800" dirty="0" smtClean="0"/>
              <a:t> 32 Bit, </a:t>
            </a:r>
            <a:r>
              <a:rPr lang="de-DE" sz="1800" dirty="0" err="1" smtClean="0"/>
              <a:t>no</a:t>
            </a:r>
            <a:r>
              <a:rPr lang="de-DE" sz="1800" dirty="0" smtClean="0"/>
              <a:t> </a:t>
            </a:r>
            <a:r>
              <a:rPr lang="de-DE" sz="1800" dirty="0" err="1" smtClean="0"/>
              <a:t>support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vectorized</a:t>
            </a:r>
            <a:r>
              <a:rPr lang="de-DE" sz="1800" dirty="0" smtClean="0"/>
              <a:t> </a:t>
            </a:r>
            <a:r>
              <a:rPr lang="de-DE" sz="1800" dirty="0" err="1" smtClean="0"/>
              <a:t>operations</a:t>
            </a:r>
            <a:r>
              <a:rPr lang="de-DE" sz="1800" dirty="0" smtClean="0"/>
              <a:t>, </a:t>
            </a:r>
            <a:r>
              <a:rPr lang="de-DE" sz="1800" dirty="0" err="1" smtClean="0"/>
              <a:t>therfore</a:t>
            </a:r>
            <a:r>
              <a:rPr lang="de-DE" sz="1800" dirty="0" smtClean="0"/>
              <a:t> </a:t>
            </a:r>
            <a:r>
              <a:rPr lang="de-DE" sz="1800" dirty="0" err="1" smtClean="0"/>
              <a:t>no</a:t>
            </a:r>
            <a:r>
              <a:rPr lang="de-DE" sz="1800" dirty="0" smtClean="0"/>
              <a:t> </a:t>
            </a:r>
            <a:r>
              <a:rPr lang="de-DE" sz="1800" dirty="0" err="1" smtClean="0"/>
              <a:t>performance</a:t>
            </a:r>
            <a:r>
              <a:rPr lang="de-DE" sz="1800" dirty="0" smtClean="0"/>
              <a:t> </a:t>
            </a:r>
            <a:r>
              <a:rPr lang="de-DE" sz="1800" dirty="0" err="1" smtClean="0"/>
              <a:t>gain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using</a:t>
            </a:r>
            <a:r>
              <a:rPr lang="de-DE" sz="1800" dirty="0" smtClean="0"/>
              <a:t> 16 Bit </a:t>
            </a:r>
            <a:r>
              <a:rPr lang="de-DE" sz="1800" dirty="0" err="1" smtClean="0"/>
              <a:t>scalars</a:t>
            </a:r>
            <a:endParaRPr lang="de-DE" sz="1800" dirty="0" smtClean="0"/>
          </a:p>
          <a:p>
            <a:pPr marL="0" indent="0">
              <a:buNone/>
            </a:pPr>
            <a:endParaRPr lang="de-DE" sz="13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59" name="Picture 6" descr="https://www.techpowerup.com/review/nvidia-geforce-rtx-4090-founders-edition/images/arch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280" y="989483"/>
            <a:ext cx="2952328" cy="4584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echteck 59"/>
          <p:cNvSpPr/>
          <p:nvPr/>
        </p:nvSpPr>
        <p:spPr>
          <a:xfrm>
            <a:off x="10257030" y="5565259"/>
            <a:ext cx="13115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/>
              <a:t>Source: www.nvidia.com</a:t>
            </a:r>
          </a:p>
        </p:txBody>
      </p:sp>
    </p:spTree>
    <p:extLst>
      <p:ext uri="{BB962C8B-B14F-4D97-AF65-F5344CB8AC3E}">
        <p14:creationId xmlns:p14="http://schemas.microsoft.com/office/powerpoint/2010/main" val="429464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Parallel Computing</a:t>
            </a:r>
          </a:p>
          <a:p>
            <a:r>
              <a:rPr lang="de-DE" dirty="0">
                <a:solidFill>
                  <a:schemeClr val="tx2"/>
                </a:solidFill>
              </a:rPr>
              <a:t>Parallel Computing in GPUs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 smtClean="0"/>
              <a:t>Similarly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modules</a:t>
            </a:r>
            <a:r>
              <a:rPr lang="de-DE" dirty="0" smtClean="0"/>
              <a:t> in a CPU, </a:t>
            </a:r>
            <a:r>
              <a:rPr lang="de-DE" dirty="0" err="1" smtClean="0"/>
              <a:t>using</a:t>
            </a:r>
            <a:r>
              <a:rPr lang="de-DE" dirty="0" smtClean="0"/>
              <a:t> CUDA </a:t>
            </a:r>
            <a:r>
              <a:rPr lang="de-DE" dirty="0" err="1" smtClean="0"/>
              <a:t>cores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coding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Code </a:t>
            </a:r>
            <a:r>
              <a:rPr lang="de-DE" dirty="0" err="1" smtClean="0"/>
              <a:t>for</a:t>
            </a:r>
            <a:r>
              <a:rPr lang="de-DE" dirty="0" smtClean="0"/>
              <a:t> CUDA </a:t>
            </a:r>
            <a:r>
              <a:rPr lang="de-DE" dirty="0" err="1" smtClean="0"/>
              <a:t>cores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compiled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nvcc</a:t>
            </a:r>
            <a:r>
              <a:rPr lang="de-DE" dirty="0" smtClean="0"/>
              <a:t> </a:t>
            </a:r>
            <a:r>
              <a:rPr lang="de-DE" dirty="0" err="1" smtClean="0"/>
              <a:t>compiler</a:t>
            </a:r>
            <a:r>
              <a:rPr lang="de-DE" dirty="0" smtClean="0"/>
              <a:t> </a:t>
            </a:r>
            <a:r>
              <a:rPr lang="de-DE" dirty="0" err="1" smtClean="0"/>
              <a:t>provided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Nvidia</a:t>
            </a:r>
            <a:endParaRPr lang="de-DE" dirty="0" smtClean="0"/>
          </a:p>
          <a:p>
            <a:pPr lvl="1"/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a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 </a:t>
            </a:r>
            <a:r>
              <a:rPr lang="de-DE" dirty="0" err="1" smtClean="0"/>
              <a:t>kernel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CUDA </a:t>
            </a:r>
            <a:r>
              <a:rPr lang="de-DE" dirty="0" err="1" smtClean="0"/>
              <a:t>cores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calls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specifing</a:t>
            </a:r>
            <a:r>
              <a:rPr lang="de-DE" dirty="0" smtClean="0"/>
              <a:t> an </a:t>
            </a:r>
            <a:r>
              <a:rPr lang="de-DE" dirty="0" err="1" smtClean="0"/>
              <a:t>execution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380320" y="2348880"/>
            <a:ext cx="11508962" cy="36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__global__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saxpy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function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to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be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executed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on CUDA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cores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i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blockIdx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.x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blockDim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threadIdx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.x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(i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n)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[i]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a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[i]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[i];</a:t>
            </a:r>
          </a:p>
          <a:p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...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cudaMemcpy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d_y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y, 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cudaMemcpyHostToDevice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  //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Perform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SAXPY on 1M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elements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saxpy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&lt;&lt;&lt;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255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256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256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&gt;&gt;&gt;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(N, 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2.0f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d_x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d_y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cudaMemcpy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(y,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d_y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N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cudaMemcpyDeviceToHost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...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82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Parallel Computing</a:t>
            </a:r>
          </a:p>
          <a:p>
            <a:r>
              <a:rPr lang="de-DE" dirty="0">
                <a:solidFill>
                  <a:schemeClr val="tx2"/>
                </a:solidFill>
              </a:rPr>
              <a:t>Parallel Computing in GPUs</a:t>
            </a: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platzhalt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34800" y="980728"/>
                <a:ext cx="6942223" cy="496855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de-DE" b="1" dirty="0"/>
                  <a:t>Tensor Core:</a:t>
                </a:r>
              </a:p>
              <a:p>
                <a:r>
                  <a:rPr lang="de-DE" dirty="0" err="1"/>
                  <a:t>Specialized</a:t>
                </a:r>
                <a:r>
                  <a:rPr lang="de-DE" dirty="0"/>
                  <a:t> </a:t>
                </a:r>
                <a:r>
                  <a:rPr lang="de-DE" dirty="0" err="1"/>
                  <a:t>cores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matrix</a:t>
                </a:r>
                <a:r>
                  <a:rPr lang="de-DE" dirty="0"/>
                  <a:t> </a:t>
                </a:r>
                <a:r>
                  <a:rPr lang="de-DE" dirty="0" err="1"/>
                  <a:t>operations</a:t>
                </a:r>
                <a:r>
                  <a:rPr lang="de-DE" dirty="0"/>
                  <a:t>. </a:t>
                </a:r>
                <a:r>
                  <a:rPr lang="de-DE" dirty="0" err="1"/>
                  <a:t>Implements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formula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>
                        <a:latin typeface="Cambria Math" panose="02040503050406030204" pitchFamily="18" charset="0"/>
                      </a:rPr>
                      <m:t>D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/>
                  <a:t> in </a:t>
                </a:r>
                <a:r>
                  <a:rPr lang="de-DE" dirty="0" err="1" smtClean="0"/>
                  <a:t>hardware</a:t>
                </a:r>
                <a:endParaRPr lang="de-DE" dirty="0" smtClean="0"/>
              </a:p>
              <a:p>
                <a:endParaRPr lang="de-DE" dirty="0"/>
              </a:p>
              <a:p>
                <a:r>
                  <a:rPr lang="de-DE" dirty="0" err="1" smtClean="0"/>
                  <a:t>Designed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accelerate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deep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learning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AI </a:t>
                </a:r>
                <a:r>
                  <a:rPr lang="de-DE" dirty="0" err="1" smtClean="0"/>
                  <a:t>workloads</a:t>
                </a: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  <a:p>
                <a:r>
                  <a:rPr lang="de-DE" dirty="0"/>
                  <a:t>Matrix </a:t>
                </a:r>
                <a:r>
                  <a:rPr lang="de-DE" dirty="0" err="1"/>
                  <a:t>size</a:t>
                </a:r>
                <a:r>
                  <a:rPr lang="de-DE" dirty="0"/>
                  <a:t> </a:t>
                </a:r>
                <a:r>
                  <a:rPr lang="de-DE" dirty="0" err="1"/>
                  <a:t>depends</a:t>
                </a:r>
                <a:r>
                  <a:rPr lang="de-DE" dirty="0"/>
                  <a:t> on </a:t>
                </a:r>
                <a:r>
                  <a:rPr lang="de-DE" dirty="0" err="1"/>
                  <a:t>element</a:t>
                </a:r>
                <a:r>
                  <a:rPr lang="de-DE" dirty="0"/>
                  <a:t> </a:t>
                </a:r>
                <a:r>
                  <a:rPr lang="de-DE" dirty="0" err="1"/>
                  <a:t>value</a:t>
                </a:r>
                <a:r>
                  <a:rPr lang="de-DE" dirty="0"/>
                  <a:t> </a:t>
                </a:r>
                <a:r>
                  <a:rPr lang="de-DE" dirty="0" err="1"/>
                  <a:t>size</a:t>
                </a:r>
                <a:r>
                  <a:rPr lang="de-DE" dirty="0"/>
                  <a:t>: </a:t>
                </a:r>
                <a:endParaRPr lang="de-DE" dirty="0" smtClean="0"/>
              </a:p>
              <a:p>
                <a:pPr lvl="1"/>
                <a:r>
                  <a:rPr lang="de-DE" dirty="0" smtClean="0"/>
                  <a:t>4x4 </a:t>
                </a:r>
                <a:r>
                  <a:rPr lang="de-DE" dirty="0" err="1"/>
                  <a:t>with</a:t>
                </a:r>
                <a:r>
                  <a:rPr lang="de-DE" dirty="0"/>
                  <a:t> FP16 </a:t>
                </a:r>
                <a:r>
                  <a:rPr lang="de-DE" dirty="0" err="1" smtClean="0"/>
                  <a:t>values</a:t>
                </a:r>
                <a:r>
                  <a:rPr lang="de-DE" dirty="0" smtClean="0"/>
                  <a:t> </a:t>
                </a:r>
              </a:p>
              <a:p>
                <a:pPr lvl="1"/>
                <a:r>
                  <a:rPr lang="de-DE" dirty="0" smtClean="0"/>
                  <a:t>8x8 </a:t>
                </a:r>
                <a:r>
                  <a:rPr lang="de-DE" dirty="0" err="1"/>
                  <a:t>with</a:t>
                </a:r>
                <a:r>
                  <a:rPr lang="de-DE" dirty="0"/>
                  <a:t> INT8 </a:t>
                </a:r>
                <a:r>
                  <a:rPr lang="de-DE" dirty="0" err="1"/>
                  <a:t>values</a:t>
                </a:r>
                <a:r>
                  <a:rPr lang="de-DE" dirty="0"/>
                  <a:t>. </a:t>
                </a:r>
                <a:endParaRPr lang="de-DE" dirty="0" smtClean="0"/>
              </a:p>
              <a:p>
                <a:pPr lvl="1"/>
                <a:endParaRPr lang="de-DE" dirty="0"/>
              </a:p>
              <a:p>
                <a:r>
                  <a:rPr lang="de-DE" dirty="0" err="1" smtClean="0"/>
                  <a:t>Similarly</a:t>
                </a:r>
                <a:r>
                  <a:rPr lang="de-DE" dirty="0" smtClean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vector</a:t>
                </a:r>
                <a:r>
                  <a:rPr lang="de-DE" dirty="0"/>
                  <a:t> </a:t>
                </a:r>
                <a:r>
                  <a:rPr lang="de-DE" dirty="0" err="1"/>
                  <a:t>modules</a:t>
                </a:r>
                <a:r>
                  <a:rPr lang="de-DE" dirty="0"/>
                  <a:t>, </a:t>
                </a:r>
                <a:r>
                  <a:rPr lang="de-DE" dirty="0" err="1"/>
                  <a:t>working</a:t>
                </a:r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smaller</a:t>
                </a:r>
                <a:r>
                  <a:rPr lang="de-DE" dirty="0"/>
                  <a:t> </a:t>
                </a:r>
                <a:r>
                  <a:rPr lang="de-DE" dirty="0" err="1"/>
                  <a:t>scalar</a:t>
                </a:r>
                <a:r>
                  <a:rPr lang="de-DE" dirty="0"/>
                  <a:t> </a:t>
                </a:r>
                <a:r>
                  <a:rPr lang="de-DE" dirty="0" err="1"/>
                  <a:t>values</a:t>
                </a:r>
                <a:r>
                  <a:rPr lang="de-DE" dirty="0"/>
                  <a:t> </a:t>
                </a:r>
                <a:r>
                  <a:rPr lang="de-DE" dirty="0" err="1"/>
                  <a:t>increases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number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simultanious</a:t>
                </a:r>
                <a:r>
                  <a:rPr lang="de-DE" dirty="0"/>
                  <a:t> </a:t>
                </a:r>
                <a:r>
                  <a:rPr lang="de-DE" dirty="0" err="1"/>
                  <a:t>operations</a:t>
                </a:r>
                <a:endParaRPr lang="de-DE" dirty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 xmlns="">
          <p:sp>
            <p:nvSpPr>
              <p:cNvPr id="3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34800" y="980728"/>
                <a:ext cx="6942223" cy="4968552"/>
              </a:xfrm>
              <a:blipFill>
                <a:blip r:embed="rId2"/>
                <a:stretch>
                  <a:fillRect l="-2283" t="-147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6528048" y="2924944"/>
            <a:ext cx="5192129" cy="1872208"/>
            <a:chOff x="7618657" y="3985439"/>
            <a:chExt cx="4315298" cy="1360827"/>
          </a:xfrm>
        </p:grpSpPr>
        <p:sp>
          <p:nvSpPr>
            <p:cNvPr id="6" name="Rechteck 5"/>
            <p:cNvSpPr/>
            <p:nvPr/>
          </p:nvSpPr>
          <p:spPr>
            <a:xfrm>
              <a:off x="8210167" y="3985439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0,0</a:t>
              </a:r>
              <a:endParaRPr lang="de-DE" sz="95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8480708" y="3985439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0,1</a:t>
              </a:r>
              <a:endParaRPr lang="de-DE" sz="950" dirty="0"/>
            </a:p>
          </p:txBody>
        </p:sp>
        <p:sp>
          <p:nvSpPr>
            <p:cNvPr id="8" name="Rechteck 7"/>
            <p:cNvSpPr/>
            <p:nvPr/>
          </p:nvSpPr>
          <p:spPr>
            <a:xfrm>
              <a:off x="8750602" y="3985439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0,2</a:t>
              </a:r>
              <a:endParaRPr lang="de-DE" sz="950" dirty="0"/>
            </a:p>
          </p:txBody>
        </p:sp>
        <p:sp>
          <p:nvSpPr>
            <p:cNvPr id="9" name="Rechteck 8"/>
            <p:cNvSpPr/>
            <p:nvPr/>
          </p:nvSpPr>
          <p:spPr>
            <a:xfrm>
              <a:off x="9021143" y="3985439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0,3</a:t>
              </a:r>
              <a:endParaRPr lang="de-DE" sz="950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8210167" y="4256010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1,0</a:t>
              </a:r>
              <a:endParaRPr lang="de-DE" sz="950" dirty="0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8480708" y="4256010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>
                  <a:solidFill>
                    <a:schemeClr val="tx1"/>
                  </a:solidFill>
                </a:rPr>
                <a:t>1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,1</a:t>
              </a:r>
              <a:endParaRPr lang="de-DE" sz="950" dirty="0"/>
            </a:p>
          </p:txBody>
        </p:sp>
        <p:sp>
          <p:nvSpPr>
            <p:cNvPr id="12" name="Rechteck 11"/>
            <p:cNvSpPr/>
            <p:nvPr/>
          </p:nvSpPr>
          <p:spPr>
            <a:xfrm>
              <a:off x="8750602" y="4256010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>
                  <a:solidFill>
                    <a:schemeClr val="tx1"/>
                  </a:solidFill>
                </a:rPr>
                <a:t>1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,2</a:t>
              </a:r>
              <a:endParaRPr lang="de-DE" sz="950" dirty="0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9021143" y="4256010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>
                  <a:solidFill>
                    <a:schemeClr val="tx1"/>
                  </a:solidFill>
                </a:rPr>
                <a:t>1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,3</a:t>
              </a:r>
              <a:endParaRPr lang="de-DE" sz="950" dirty="0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8210167" y="4526581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2,0</a:t>
              </a:r>
              <a:endParaRPr lang="de-DE" sz="950" dirty="0"/>
            </a:p>
          </p:txBody>
        </p:sp>
        <p:sp>
          <p:nvSpPr>
            <p:cNvPr id="15" name="Rechteck 14"/>
            <p:cNvSpPr/>
            <p:nvPr/>
          </p:nvSpPr>
          <p:spPr>
            <a:xfrm>
              <a:off x="8480708" y="4526581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>
                  <a:solidFill>
                    <a:schemeClr val="tx1"/>
                  </a:solidFill>
                </a:rPr>
                <a:t>2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,1</a:t>
              </a:r>
              <a:endParaRPr lang="de-DE" sz="950" dirty="0"/>
            </a:p>
          </p:txBody>
        </p:sp>
        <p:sp>
          <p:nvSpPr>
            <p:cNvPr id="16" name="Rechteck 15"/>
            <p:cNvSpPr/>
            <p:nvPr/>
          </p:nvSpPr>
          <p:spPr>
            <a:xfrm>
              <a:off x="8750602" y="4526581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>
                  <a:solidFill>
                    <a:schemeClr val="tx1"/>
                  </a:solidFill>
                </a:rPr>
                <a:t>2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,2</a:t>
              </a:r>
              <a:endParaRPr lang="de-DE" sz="950" dirty="0"/>
            </a:p>
          </p:txBody>
        </p:sp>
        <p:sp>
          <p:nvSpPr>
            <p:cNvPr id="17" name="Rechteck 16"/>
            <p:cNvSpPr/>
            <p:nvPr/>
          </p:nvSpPr>
          <p:spPr>
            <a:xfrm>
              <a:off x="9021143" y="4526581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>
                  <a:solidFill>
                    <a:schemeClr val="tx1"/>
                  </a:solidFill>
                </a:rPr>
                <a:t>2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,3</a:t>
              </a:r>
              <a:endParaRPr lang="de-DE" sz="950" dirty="0"/>
            </a:p>
          </p:txBody>
        </p:sp>
        <p:sp>
          <p:nvSpPr>
            <p:cNvPr id="18" name="Rechteck 17"/>
            <p:cNvSpPr/>
            <p:nvPr/>
          </p:nvSpPr>
          <p:spPr>
            <a:xfrm>
              <a:off x="8210167" y="4797152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3,0</a:t>
              </a:r>
              <a:endParaRPr lang="de-DE" sz="950" dirty="0"/>
            </a:p>
          </p:txBody>
        </p:sp>
        <p:sp>
          <p:nvSpPr>
            <p:cNvPr id="19" name="Rechteck 18"/>
            <p:cNvSpPr/>
            <p:nvPr/>
          </p:nvSpPr>
          <p:spPr>
            <a:xfrm>
              <a:off x="8480708" y="4797152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>
                  <a:solidFill>
                    <a:schemeClr val="tx1"/>
                  </a:solidFill>
                </a:rPr>
                <a:t>3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,1</a:t>
              </a:r>
              <a:endParaRPr lang="de-DE" sz="950" dirty="0"/>
            </a:p>
          </p:txBody>
        </p:sp>
        <p:sp>
          <p:nvSpPr>
            <p:cNvPr id="20" name="Rechteck 19"/>
            <p:cNvSpPr/>
            <p:nvPr/>
          </p:nvSpPr>
          <p:spPr>
            <a:xfrm>
              <a:off x="8750602" y="4797152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>
                  <a:solidFill>
                    <a:schemeClr val="tx1"/>
                  </a:solidFill>
                </a:rPr>
                <a:t>3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,2</a:t>
              </a:r>
              <a:endParaRPr lang="de-DE" sz="950" dirty="0"/>
            </a:p>
          </p:txBody>
        </p:sp>
        <p:sp>
          <p:nvSpPr>
            <p:cNvPr id="21" name="Rechteck 20"/>
            <p:cNvSpPr/>
            <p:nvPr/>
          </p:nvSpPr>
          <p:spPr>
            <a:xfrm>
              <a:off x="9021143" y="4797152"/>
              <a:ext cx="270541" cy="27057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A</a:t>
              </a:r>
              <a:r>
                <a:rPr lang="de-DE" sz="950" baseline="-25000" dirty="0">
                  <a:solidFill>
                    <a:schemeClr val="tx1"/>
                  </a:solidFill>
                </a:rPr>
                <a:t>3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,3</a:t>
              </a:r>
              <a:endParaRPr lang="de-DE" sz="950" dirty="0"/>
            </a:p>
          </p:txBody>
        </p:sp>
        <p:sp>
          <p:nvSpPr>
            <p:cNvPr id="22" name="Rechteck 21"/>
            <p:cNvSpPr/>
            <p:nvPr/>
          </p:nvSpPr>
          <p:spPr>
            <a:xfrm>
              <a:off x="9533496" y="3985439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0,0</a:t>
              </a:r>
              <a:endParaRPr lang="de-DE" sz="95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9804037" y="3985439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0,1</a:t>
              </a:r>
              <a:endParaRPr lang="de-DE" sz="950" dirty="0"/>
            </a:p>
          </p:txBody>
        </p:sp>
        <p:sp>
          <p:nvSpPr>
            <p:cNvPr id="24" name="Rechteck 23"/>
            <p:cNvSpPr/>
            <p:nvPr/>
          </p:nvSpPr>
          <p:spPr>
            <a:xfrm>
              <a:off x="10073931" y="3985439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0,2</a:t>
              </a:r>
              <a:endParaRPr lang="de-DE" sz="950" dirty="0"/>
            </a:p>
          </p:txBody>
        </p:sp>
        <p:sp>
          <p:nvSpPr>
            <p:cNvPr id="25" name="Rechteck 24"/>
            <p:cNvSpPr/>
            <p:nvPr/>
          </p:nvSpPr>
          <p:spPr>
            <a:xfrm>
              <a:off x="10344472" y="3985439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0,3</a:t>
              </a:r>
              <a:endParaRPr lang="de-DE" sz="950" dirty="0"/>
            </a:p>
          </p:txBody>
        </p:sp>
        <p:sp>
          <p:nvSpPr>
            <p:cNvPr id="26" name="Rechteck 25"/>
            <p:cNvSpPr/>
            <p:nvPr/>
          </p:nvSpPr>
          <p:spPr>
            <a:xfrm>
              <a:off x="9533496" y="4256010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1,0</a:t>
              </a:r>
              <a:endParaRPr lang="de-DE" sz="950" dirty="0"/>
            </a:p>
          </p:txBody>
        </p:sp>
        <p:sp>
          <p:nvSpPr>
            <p:cNvPr id="27" name="Rechteck 26"/>
            <p:cNvSpPr/>
            <p:nvPr/>
          </p:nvSpPr>
          <p:spPr>
            <a:xfrm>
              <a:off x="9804037" y="4256010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1,1</a:t>
              </a:r>
              <a:endParaRPr lang="de-DE" sz="950" dirty="0"/>
            </a:p>
          </p:txBody>
        </p:sp>
        <p:sp>
          <p:nvSpPr>
            <p:cNvPr id="28" name="Rechteck 27"/>
            <p:cNvSpPr/>
            <p:nvPr/>
          </p:nvSpPr>
          <p:spPr>
            <a:xfrm>
              <a:off x="10073931" y="4256010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1,2</a:t>
              </a:r>
              <a:endParaRPr lang="de-DE" sz="950" dirty="0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10344472" y="4256010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1,3</a:t>
              </a:r>
              <a:endParaRPr lang="de-DE" sz="950" dirty="0"/>
            </a:p>
          </p:txBody>
        </p:sp>
        <p:sp>
          <p:nvSpPr>
            <p:cNvPr id="30" name="Rechteck 29"/>
            <p:cNvSpPr/>
            <p:nvPr/>
          </p:nvSpPr>
          <p:spPr>
            <a:xfrm>
              <a:off x="9533496" y="4526581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2,0</a:t>
              </a:r>
              <a:endParaRPr lang="de-DE" sz="950" dirty="0"/>
            </a:p>
          </p:txBody>
        </p:sp>
        <p:sp>
          <p:nvSpPr>
            <p:cNvPr id="31" name="Rechteck 30"/>
            <p:cNvSpPr/>
            <p:nvPr/>
          </p:nvSpPr>
          <p:spPr>
            <a:xfrm>
              <a:off x="9804037" y="4526581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2,1</a:t>
              </a:r>
              <a:endParaRPr lang="de-DE" sz="950" dirty="0"/>
            </a:p>
          </p:txBody>
        </p:sp>
        <p:sp>
          <p:nvSpPr>
            <p:cNvPr id="32" name="Rechteck 31"/>
            <p:cNvSpPr/>
            <p:nvPr/>
          </p:nvSpPr>
          <p:spPr>
            <a:xfrm>
              <a:off x="10073931" y="4526581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2,2</a:t>
              </a:r>
              <a:endParaRPr lang="de-DE" sz="950" dirty="0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10344472" y="4526581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2,3</a:t>
              </a:r>
              <a:endParaRPr lang="de-DE" sz="950" dirty="0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9533496" y="4797152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3,0</a:t>
              </a:r>
              <a:endParaRPr lang="de-DE" sz="950" dirty="0"/>
            </a:p>
          </p:txBody>
        </p:sp>
        <p:sp>
          <p:nvSpPr>
            <p:cNvPr id="35" name="Rechteck 34"/>
            <p:cNvSpPr/>
            <p:nvPr/>
          </p:nvSpPr>
          <p:spPr>
            <a:xfrm>
              <a:off x="9804037" y="4797152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3,1</a:t>
              </a:r>
              <a:endParaRPr lang="de-DE" sz="950" dirty="0"/>
            </a:p>
          </p:txBody>
        </p:sp>
        <p:sp>
          <p:nvSpPr>
            <p:cNvPr id="36" name="Rechteck 35"/>
            <p:cNvSpPr/>
            <p:nvPr/>
          </p:nvSpPr>
          <p:spPr>
            <a:xfrm>
              <a:off x="10073931" y="4797152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3,2</a:t>
              </a:r>
              <a:endParaRPr lang="de-DE" sz="950" dirty="0"/>
            </a:p>
          </p:txBody>
        </p:sp>
        <p:sp>
          <p:nvSpPr>
            <p:cNvPr id="37" name="Rechteck 36"/>
            <p:cNvSpPr/>
            <p:nvPr/>
          </p:nvSpPr>
          <p:spPr>
            <a:xfrm>
              <a:off x="10344472" y="4797152"/>
              <a:ext cx="270541" cy="270571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B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3,3</a:t>
              </a:r>
              <a:endParaRPr lang="de-DE" sz="950" dirty="0"/>
            </a:p>
          </p:txBody>
        </p:sp>
        <p:sp>
          <p:nvSpPr>
            <p:cNvPr id="38" name="Rechteck 37"/>
            <p:cNvSpPr/>
            <p:nvPr/>
          </p:nvSpPr>
          <p:spPr>
            <a:xfrm>
              <a:off x="10851311" y="3985439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 smtClean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0,0</a:t>
              </a:r>
              <a:endParaRPr lang="de-DE" sz="95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11121852" y="3985439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0,1</a:t>
              </a:r>
              <a:endParaRPr lang="de-DE" sz="950" dirty="0"/>
            </a:p>
          </p:txBody>
        </p:sp>
        <p:sp>
          <p:nvSpPr>
            <p:cNvPr id="40" name="Rechteck 39"/>
            <p:cNvSpPr/>
            <p:nvPr/>
          </p:nvSpPr>
          <p:spPr>
            <a:xfrm>
              <a:off x="11391746" y="3985439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0,2</a:t>
              </a:r>
              <a:endParaRPr lang="de-DE" sz="950" dirty="0"/>
            </a:p>
          </p:txBody>
        </p:sp>
        <p:sp>
          <p:nvSpPr>
            <p:cNvPr id="41" name="Rechteck 40"/>
            <p:cNvSpPr/>
            <p:nvPr/>
          </p:nvSpPr>
          <p:spPr>
            <a:xfrm>
              <a:off x="11662287" y="3985439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0,3</a:t>
              </a:r>
              <a:endParaRPr lang="de-DE" sz="950" dirty="0"/>
            </a:p>
          </p:txBody>
        </p:sp>
        <p:sp>
          <p:nvSpPr>
            <p:cNvPr id="42" name="Rechteck 41"/>
            <p:cNvSpPr/>
            <p:nvPr/>
          </p:nvSpPr>
          <p:spPr>
            <a:xfrm>
              <a:off x="10851311" y="4256010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1,0</a:t>
              </a:r>
              <a:endParaRPr lang="de-DE" sz="950" dirty="0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11121852" y="4256010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1,1</a:t>
              </a:r>
              <a:endParaRPr lang="de-DE" sz="950" dirty="0"/>
            </a:p>
          </p:txBody>
        </p:sp>
        <p:sp>
          <p:nvSpPr>
            <p:cNvPr id="44" name="Rechteck 43"/>
            <p:cNvSpPr/>
            <p:nvPr/>
          </p:nvSpPr>
          <p:spPr>
            <a:xfrm>
              <a:off x="11391746" y="4256010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1,2</a:t>
              </a:r>
              <a:endParaRPr lang="de-DE" sz="950" dirty="0"/>
            </a:p>
          </p:txBody>
        </p:sp>
        <p:sp>
          <p:nvSpPr>
            <p:cNvPr id="45" name="Rechteck 44"/>
            <p:cNvSpPr/>
            <p:nvPr/>
          </p:nvSpPr>
          <p:spPr>
            <a:xfrm>
              <a:off x="11662287" y="4256010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1,3</a:t>
              </a:r>
              <a:endParaRPr lang="de-DE" sz="950" dirty="0"/>
            </a:p>
          </p:txBody>
        </p:sp>
        <p:sp>
          <p:nvSpPr>
            <p:cNvPr id="46" name="Rechteck 45"/>
            <p:cNvSpPr/>
            <p:nvPr/>
          </p:nvSpPr>
          <p:spPr>
            <a:xfrm>
              <a:off x="10851311" y="4526581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2,0</a:t>
              </a:r>
              <a:endParaRPr lang="de-DE" sz="950" dirty="0"/>
            </a:p>
          </p:txBody>
        </p:sp>
        <p:sp>
          <p:nvSpPr>
            <p:cNvPr id="47" name="Rechteck 46"/>
            <p:cNvSpPr/>
            <p:nvPr/>
          </p:nvSpPr>
          <p:spPr>
            <a:xfrm>
              <a:off x="11121852" y="4526581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2,1</a:t>
              </a:r>
              <a:endParaRPr lang="de-DE" sz="950" dirty="0"/>
            </a:p>
          </p:txBody>
        </p:sp>
        <p:sp>
          <p:nvSpPr>
            <p:cNvPr id="48" name="Rechteck 47"/>
            <p:cNvSpPr/>
            <p:nvPr/>
          </p:nvSpPr>
          <p:spPr>
            <a:xfrm>
              <a:off x="11391746" y="4526581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2,2</a:t>
              </a:r>
              <a:endParaRPr lang="de-DE" sz="950" dirty="0"/>
            </a:p>
          </p:txBody>
        </p:sp>
        <p:sp>
          <p:nvSpPr>
            <p:cNvPr id="49" name="Rechteck 48"/>
            <p:cNvSpPr/>
            <p:nvPr/>
          </p:nvSpPr>
          <p:spPr>
            <a:xfrm>
              <a:off x="11662287" y="4526581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2,3</a:t>
              </a:r>
              <a:endParaRPr lang="de-DE" sz="950" dirty="0"/>
            </a:p>
          </p:txBody>
        </p:sp>
        <p:sp>
          <p:nvSpPr>
            <p:cNvPr id="50" name="Rechteck 49"/>
            <p:cNvSpPr/>
            <p:nvPr/>
          </p:nvSpPr>
          <p:spPr>
            <a:xfrm>
              <a:off x="10851311" y="4797152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3,0</a:t>
              </a:r>
              <a:endParaRPr lang="de-DE" sz="950" dirty="0"/>
            </a:p>
          </p:txBody>
        </p:sp>
        <p:sp>
          <p:nvSpPr>
            <p:cNvPr id="51" name="Rechteck 50"/>
            <p:cNvSpPr/>
            <p:nvPr/>
          </p:nvSpPr>
          <p:spPr>
            <a:xfrm>
              <a:off x="11121852" y="4797152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3,1</a:t>
              </a:r>
              <a:endParaRPr lang="de-DE" sz="950" dirty="0"/>
            </a:p>
          </p:txBody>
        </p:sp>
        <p:sp>
          <p:nvSpPr>
            <p:cNvPr id="52" name="Rechteck 51"/>
            <p:cNvSpPr/>
            <p:nvPr/>
          </p:nvSpPr>
          <p:spPr>
            <a:xfrm>
              <a:off x="11391746" y="4797152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3,2</a:t>
              </a:r>
              <a:endParaRPr lang="de-DE" sz="950" dirty="0"/>
            </a:p>
          </p:txBody>
        </p:sp>
        <p:sp>
          <p:nvSpPr>
            <p:cNvPr id="53" name="Rechteck 52"/>
            <p:cNvSpPr/>
            <p:nvPr/>
          </p:nvSpPr>
          <p:spPr>
            <a:xfrm>
              <a:off x="11662287" y="4797152"/>
              <a:ext cx="270541" cy="2705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de-DE" sz="950" dirty="0">
                  <a:solidFill>
                    <a:schemeClr val="tx1"/>
                  </a:solidFill>
                </a:rPr>
                <a:t>C</a:t>
              </a:r>
              <a:r>
                <a:rPr lang="de-DE" sz="950" baseline="-25000" dirty="0" smtClean="0">
                  <a:solidFill>
                    <a:schemeClr val="tx1"/>
                  </a:solidFill>
                </a:rPr>
                <a:t>3,3</a:t>
              </a:r>
              <a:endParaRPr lang="de-DE" sz="950" dirty="0"/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274237" y="4400498"/>
              <a:ext cx="2744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*</a:t>
              </a:r>
              <a:endParaRPr lang="de-DE" dirty="0"/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10580770" y="434191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7618657" y="4308286"/>
              <a:ext cx="5501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D =</a:t>
              </a:r>
              <a:endParaRPr lang="de-DE" dirty="0"/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8531907" y="5095045"/>
              <a:ext cx="4892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FP16</a:t>
              </a:r>
              <a:endParaRPr lang="de-DE" sz="1000" dirty="0"/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9854299" y="5092073"/>
              <a:ext cx="4892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FP16</a:t>
              </a:r>
              <a:endParaRPr lang="de-DE" sz="1000" dirty="0"/>
            </a:p>
          </p:txBody>
        </p:sp>
        <p:sp>
          <p:nvSpPr>
            <p:cNvPr id="59" name="Textfeld 58"/>
            <p:cNvSpPr txBox="1"/>
            <p:nvPr/>
          </p:nvSpPr>
          <p:spPr>
            <a:xfrm>
              <a:off x="10920536" y="5100045"/>
              <a:ext cx="1013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FP16 </a:t>
              </a:r>
              <a:r>
                <a:rPr lang="de-DE" sz="1000" dirty="0" err="1" smtClean="0"/>
                <a:t>or</a:t>
              </a:r>
              <a:r>
                <a:rPr lang="de-DE" sz="1000" dirty="0" smtClean="0"/>
                <a:t> FP32</a:t>
              </a:r>
              <a:endParaRPr lang="de-DE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932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70FB7D-DF2E-D145-81F3-138AC6F08AA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5360" y="2339355"/>
            <a:ext cx="11540728" cy="5040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7C830-49D6-A5BB-169A-B684ABFE7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9928" y="980728"/>
            <a:ext cx="11396712" cy="49685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Embedded Systems</a:t>
            </a:r>
          </a:p>
          <a:p>
            <a:pPr>
              <a:lnSpc>
                <a:spcPct val="150000"/>
              </a:lnSpc>
            </a:pPr>
            <a:r>
              <a:rPr lang="en-US" dirty="0"/>
              <a:t>Architectures</a:t>
            </a:r>
          </a:p>
          <a:p>
            <a:pPr>
              <a:lnSpc>
                <a:spcPct val="150000"/>
              </a:lnSpc>
            </a:pPr>
            <a:r>
              <a:rPr lang="en-US" dirty="0"/>
              <a:t>Parallel Computing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Comparison of different Embedded CPUs</a:t>
            </a:r>
          </a:p>
          <a:p>
            <a:pPr>
              <a:lnSpc>
                <a:spcPct val="150000"/>
              </a:lnSpc>
            </a:pPr>
            <a:r>
              <a:rPr lang="en-US" dirty="0"/>
              <a:t>Memory Types and Linking</a:t>
            </a:r>
          </a:p>
          <a:p>
            <a:pPr>
              <a:lnSpc>
                <a:spcPct val="150000"/>
              </a:lnSpc>
            </a:pPr>
            <a:r>
              <a:rPr lang="en-US" dirty="0"/>
              <a:t>Stack, Heap and Exceptions</a:t>
            </a:r>
          </a:p>
          <a:p>
            <a:pPr>
              <a:lnSpc>
                <a:spcPct val="150000"/>
              </a:lnSpc>
            </a:pPr>
            <a:r>
              <a:rPr lang="en-US" dirty="0"/>
              <a:t>AUTOSAR Guidelines</a:t>
            </a:r>
          </a:p>
          <a:p>
            <a:pPr>
              <a:lnSpc>
                <a:spcPct val="150000"/>
              </a:lnSpc>
            </a:pPr>
            <a:r>
              <a:rPr lang="en-US" dirty="0"/>
              <a:t>RTOS</a:t>
            </a:r>
          </a:p>
        </p:txBody>
      </p:sp>
    </p:spTree>
    <p:extLst>
      <p:ext uri="{BB962C8B-B14F-4D97-AF65-F5344CB8AC3E}">
        <p14:creationId xmlns:p14="http://schemas.microsoft.com/office/powerpoint/2010/main" val="276425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Comparison of different Embedded CPUs</a:t>
            </a:r>
          </a:p>
          <a:p>
            <a:r>
              <a:rPr lang="de-DE" dirty="0" smtClean="0"/>
              <a:t>ARM Cortex A78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b="1" dirty="0" smtClean="0"/>
              <a:t>ARM Cortex A78</a:t>
            </a:r>
          </a:p>
          <a:p>
            <a:r>
              <a:rPr lang="de-DE" sz="1800" dirty="0" smtClean="0"/>
              <a:t>High </a:t>
            </a:r>
            <a:r>
              <a:rPr lang="de-DE" sz="1800" dirty="0" err="1" smtClean="0"/>
              <a:t>performance</a:t>
            </a:r>
            <a:r>
              <a:rPr lang="de-DE" sz="1800" dirty="0" smtClean="0"/>
              <a:t> CPU </a:t>
            </a:r>
            <a:r>
              <a:rPr lang="de-DE" sz="1800" dirty="0" err="1" smtClean="0"/>
              <a:t>for</a:t>
            </a:r>
            <a:r>
              <a:rPr lang="de-DE" sz="1800" dirty="0" smtClean="0"/>
              <a:t> mobile </a:t>
            </a:r>
            <a:r>
              <a:rPr lang="de-DE" sz="1800" dirty="0" err="1" smtClean="0"/>
              <a:t>devices</a:t>
            </a:r>
            <a:r>
              <a:rPr lang="de-DE" sz="1800" dirty="0"/>
              <a:t> </a:t>
            </a:r>
            <a:r>
              <a:rPr lang="de-DE" sz="1800" dirty="0" smtClean="0"/>
              <a:t>such </a:t>
            </a:r>
            <a:r>
              <a:rPr lang="de-DE" sz="1800" dirty="0" err="1" smtClean="0"/>
              <a:t>as</a:t>
            </a:r>
            <a:r>
              <a:rPr lang="de-DE" sz="1800" dirty="0" smtClean="0"/>
              <a:t> </a:t>
            </a:r>
            <a:r>
              <a:rPr lang="de-DE" sz="1800" dirty="0" err="1" smtClean="0"/>
              <a:t>smartphones</a:t>
            </a:r>
            <a:endParaRPr lang="de-DE" sz="1800" dirty="0" smtClean="0"/>
          </a:p>
          <a:p>
            <a:endParaRPr lang="de-DE" sz="1800" dirty="0"/>
          </a:p>
          <a:p>
            <a:r>
              <a:rPr lang="de-DE" sz="1800" dirty="0" smtClean="0"/>
              <a:t>Focus on general-</a:t>
            </a:r>
            <a:r>
              <a:rPr lang="de-DE" sz="1800" dirty="0" err="1" smtClean="0"/>
              <a:t>purpose</a:t>
            </a:r>
            <a:r>
              <a:rPr lang="de-DE" sz="1800" dirty="0" smtClean="0"/>
              <a:t> </a:t>
            </a:r>
            <a:r>
              <a:rPr lang="de-DE" sz="1800" dirty="0" err="1" smtClean="0"/>
              <a:t>computing</a:t>
            </a:r>
            <a:r>
              <a:rPr lang="de-DE" sz="1800" dirty="0" smtClean="0"/>
              <a:t>, </a:t>
            </a:r>
            <a:r>
              <a:rPr lang="de-DE" sz="1800" dirty="0" err="1" smtClean="0"/>
              <a:t>balancing</a:t>
            </a:r>
            <a:r>
              <a:rPr lang="de-DE" sz="1800" dirty="0" smtClean="0"/>
              <a:t> </a:t>
            </a:r>
            <a:r>
              <a:rPr lang="de-DE" sz="1800" dirty="0" err="1" smtClean="0"/>
              <a:t>performance</a:t>
            </a:r>
            <a:r>
              <a:rPr lang="de-DE" sz="1800" dirty="0" smtClean="0"/>
              <a:t>, power </a:t>
            </a:r>
            <a:r>
              <a:rPr lang="de-DE" sz="1800" dirty="0" err="1" smtClean="0"/>
              <a:t>efficiency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scalability</a:t>
            </a:r>
            <a:endParaRPr lang="de-DE" sz="1800" dirty="0" smtClean="0"/>
          </a:p>
          <a:p>
            <a:endParaRPr lang="de-DE" sz="1800" dirty="0"/>
          </a:p>
          <a:p>
            <a:r>
              <a:rPr lang="de-DE" sz="1800" dirty="0" err="1" smtClean="0"/>
              <a:t>Instruction</a:t>
            </a:r>
            <a:r>
              <a:rPr lang="de-DE" sz="1800" dirty="0" smtClean="0"/>
              <a:t> </a:t>
            </a:r>
            <a:r>
              <a:rPr lang="de-DE" sz="1800" dirty="0" err="1" smtClean="0"/>
              <a:t>microarchitecture</a:t>
            </a:r>
            <a:r>
              <a:rPr lang="de-DE" sz="1800" dirty="0" smtClean="0"/>
              <a:t>: ARMv8-A</a:t>
            </a:r>
          </a:p>
          <a:p>
            <a:endParaRPr lang="de-DE" sz="1800" dirty="0"/>
          </a:p>
          <a:p>
            <a:r>
              <a:rPr lang="de-DE" sz="1800" dirty="0" smtClean="0"/>
              <a:t>SIMD </a:t>
            </a:r>
            <a:r>
              <a:rPr lang="de-DE" sz="1800" dirty="0" err="1" smtClean="0"/>
              <a:t>functionality</a:t>
            </a:r>
            <a:r>
              <a:rPr lang="de-DE" sz="1800" dirty="0" smtClean="0"/>
              <a:t> </a:t>
            </a:r>
            <a:r>
              <a:rPr lang="de-DE" sz="1800" dirty="0" err="1" smtClean="0"/>
              <a:t>with</a:t>
            </a:r>
            <a:r>
              <a:rPr lang="de-DE" sz="1800" dirty="0" smtClean="0"/>
              <a:t> ARM NEON </a:t>
            </a:r>
            <a:r>
              <a:rPr lang="de-DE" sz="1800" dirty="0" err="1" smtClean="0"/>
              <a:t>module</a:t>
            </a:r>
            <a:r>
              <a:rPr lang="de-DE" sz="1800" dirty="0" smtClean="0"/>
              <a:t> (128bit)</a:t>
            </a:r>
          </a:p>
          <a:p>
            <a:endParaRPr lang="de-DE" sz="1800" dirty="0"/>
          </a:p>
          <a:p>
            <a:r>
              <a:rPr lang="de-DE" sz="1800" dirty="0" smtClean="0"/>
              <a:t>FPU </a:t>
            </a:r>
            <a:r>
              <a:rPr lang="de-DE" sz="1800" dirty="0" err="1" smtClean="0"/>
              <a:t>for</a:t>
            </a:r>
            <a:r>
              <a:rPr lang="de-DE" sz="1800" dirty="0" smtClean="0"/>
              <a:t> 32 </a:t>
            </a:r>
            <a:r>
              <a:rPr lang="de-DE" sz="1800" dirty="0" err="1" smtClean="0"/>
              <a:t>and</a:t>
            </a:r>
            <a:r>
              <a:rPr lang="de-DE" sz="1800" dirty="0" smtClean="0"/>
              <a:t> 64 </a:t>
            </a:r>
            <a:r>
              <a:rPr lang="de-DE" sz="1800" dirty="0" err="1" smtClean="0"/>
              <a:t>bit</a:t>
            </a:r>
            <a:r>
              <a:rPr lang="de-DE" sz="1800" dirty="0" smtClean="0"/>
              <a:t> </a:t>
            </a:r>
            <a:r>
              <a:rPr lang="de-DE" sz="1800" dirty="0" err="1" smtClean="0"/>
              <a:t>floating</a:t>
            </a:r>
            <a:r>
              <a:rPr lang="de-DE" sz="1800" dirty="0" smtClean="0"/>
              <a:t>-point </a:t>
            </a:r>
            <a:r>
              <a:rPr lang="de-DE" sz="1800" dirty="0" err="1" smtClean="0"/>
              <a:t>operations</a:t>
            </a:r>
            <a:endParaRPr lang="de-DE" sz="1800" dirty="0" smtClean="0"/>
          </a:p>
          <a:p>
            <a:endParaRPr lang="de-DE" sz="1800" dirty="0"/>
          </a:p>
          <a:p>
            <a:r>
              <a:rPr lang="de-DE" sz="1800" dirty="0" smtClean="0"/>
              <a:t>Supports Out-</a:t>
            </a:r>
            <a:r>
              <a:rPr lang="de-DE" sz="1800" dirty="0" err="1" smtClean="0"/>
              <a:t>of</a:t>
            </a:r>
            <a:r>
              <a:rPr lang="de-DE" sz="1800" dirty="0" smtClean="0"/>
              <a:t>-order </a:t>
            </a:r>
            <a:r>
              <a:rPr lang="de-DE" sz="1800" dirty="0" err="1" smtClean="0"/>
              <a:t>Execution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Branch</a:t>
            </a:r>
            <a:r>
              <a:rPr lang="de-DE" sz="1800" dirty="0" smtClean="0"/>
              <a:t>  </a:t>
            </a:r>
            <a:r>
              <a:rPr lang="de-DE" sz="1800" dirty="0" err="1" smtClean="0"/>
              <a:t>Prediction</a:t>
            </a:r>
            <a:r>
              <a:rPr lang="de-DE" sz="1800" dirty="0" smtClean="0"/>
              <a:t> </a:t>
            </a:r>
            <a:r>
              <a:rPr lang="de-DE" sz="1800" dirty="0" err="1" smtClean="0"/>
              <a:t>mechanisms</a:t>
            </a:r>
            <a:endParaRPr lang="de-DE" sz="1800" dirty="0" smtClean="0"/>
          </a:p>
          <a:p>
            <a:endParaRPr lang="de-DE" sz="1800" dirty="0"/>
          </a:p>
          <a:p>
            <a:r>
              <a:rPr lang="de-DE" sz="1800" dirty="0" smtClean="0"/>
              <a:t>Cache </a:t>
            </a:r>
            <a:r>
              <a:rPr lang="de-DE" sz="1800" dirty="0" err="1" smtClean="0"/>
              <a:t>based</a:t>
            </a:r>
            <a:r>
              <a:rPr lang="de-DE" sz="1800" dirty="0" smtClean="0"/>
              <a:t> Memory System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136" y="2492896"/>
            <a:ext cx="4185465" cy="2232248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0194023" y="4725144"/>
            <a:ext cx="121860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/>
              <a:t>Source: </a:t>
            </a:r>
            <a:r>
              <a:rPr lang="de-DE" sz="800" dirty="0" smtClean="0"/>
              <a:t>www.arm.com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2682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Comparison of different Embedded CPUs</a:t>
            </a:r>
          </a:p>
          <a:p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Trixore</a:t>
            </a:r>
            <a:r>
              <a:rPr lang="de-DE" dirty="0" smtClean="0"/>
              <a:t> AURIX </a:t>
            </a:r>
            <a:r>
              <a:rPr lang="de-DE" dirty="0" err="1" smtClean="0"/>
              <a:t>and</a:t>
            </a:r>
            <a:r>
              <a:rPr lang="de-DE" dirty="0" smtClean="0"/>
              <a:t> ARM Cortex A78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4311179"/>
              </p:ext>
            </p:extLst>
          </p:nvPr>
        </p:nvGraphicFramePr>
        <p:xfrm>
          <a:off x="705288" y="1340768"/>
          <a:ext cx="10322537" cy="4414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531135">
                  <a:extLst>
                    <a:ext uri="{9D8B030D-6E8A-4147-A177-3AD203B41FA5}">
                      <a16:colId xmlns:a16="http://schemas.microsoft.com/office/drawing/2014/main" val="3487475080"/>
                    </a:ext>
                  </a:extLst>
                </a:gridCol>
                <a:gridCol w="3457262">
                  <a:extLst>
                    <a:ext uri="{9D8B030D-6E8A-4147-A177-3AD203B41FA5}">
                      <a16:colId xmlns:a16="http://schemas.microsoft.com/office/drawing/2014/main" val="3765389175"/>
                    </a:ext>
                  </a:extLst>
                </a:gridCol>
                <a:gridCol w="3334140">
                  <a:extLst>
                    <a:ext uri="{9D8B030D-6E8A-4147-A177-3AD203B41FA5}">
                      <a16:colId xmlns:a16="http://schemas.microsoft.com/office/drawing/2014/main" val="4167270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Infineon </a:t>
                      </a:r>
                      <a:r>
                        <a:rPr lang="de-DE" sz="1600" b="1" dirty="0" err="1" smtClean="0"/>
                        <a:t>Aurix</a:t>
                      </a:r>
                      <a:r>
                        <a:rPr lang="de-DE" sz="1600" b="1" dirty="0" smtClean="0"/>
                        <a:t> TC3XX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ARM Cortex</a:t>
                      </a:r>
                      <a:r>
                        <a:rPr lang="de-DE" sz="1600" b="1" baseline="0" dirty="0" smtClean="0"/>
                        <a:t>-A78</a:t>
                      </a:r>
                      <a:endParaRPr lang="de-DE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42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err="1" smtClean="0"/>
                        <a:t>Architecture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Infineon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Tricore</a:t>
                      </a:r>
                      <a:r>
                        <a:rPr lang="de-DE" sz="1600" baseline="0" dirty="0" smtClean="0"/>
                        <a:t> (</a:t>
                      </a:r>
                      <a:r>
                        <a:rPr lang="de-DE" sz="1600" baseline="0" dirty="0" err="1" smtClean="0"/>
                        <a:t>Modified</a:t>
                      </a:r>
                      <a:r>
                        <a:rPr lang="de-DE" sz="1600" baseline="0" dirty="0" smtClean="0"/>
                        <a:t> RISC)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ARMv8-A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32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Max CPU</a:t>
                      </a:r>
                      <a:r>
                        <a:rPr lang="de-DE" sz="1600" b="1" baseline="0" dirty="0" smtClean="0"/>
                        <a:t> </a:t>
                      </a:r>
                      <a:r>
                        <a:rPr lang="de-DE" sz="1600" b="1" baseline="0" dirty="0" err="1" smtClean="0"/>
                        <a:t>clock</a:t>
                      </a:r>
                      <a:r>
                        <a:rPr lang="de-DE" sz="1600" b="1" baseline="0" dirty="0" smtClean="0"/>
                        <a:t> 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300 MHZ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3.3</a:t>
                      </a:r>
                      <a:r>
                        <a:rPr lang="de-DE" sz="1600" baseline="0" dirty="0" smtClean="0"/>
                        <a:t> GHZ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372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CPU </a:t>
                      </a:r>
                      <a:r>
                        <a:rPr lang="de-DE" sz="1600" b="1" dirty="0" err="1" smtClean="0"/>
                        <a:t>count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1-6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4-24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09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SIMD </a:t>
                      </a:r>
                      <a:r>
                        <a:rPr lang="de-DE" sz="1600" b="1" dirty="0" err="1" smtClean="0"/>
                        <a:t>capability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None (DPS Module)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NEO </a:t>
                      </a:r>
                      <a:r>
                        <a:rPr lang="de-DE" sz="1600" dirty="0" smtClean="0"/>
                        <a:t>SIMD </a:t>
                      </a:r>
                      <a:r>
                        <a:rPr lang="de-DE" sz="1600" dirty="0" err="1" smtClean="0"/>
                        <a:t>Vector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smtClean="0"/>
                        <a:t>Unit</a:t>
                      </a:r>
                      <a:r>
                        <a:rPr lang="de-DE" sz="1600" baseline="0" dirty="0" smtClean="0"/>
                        <a:t> 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153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Real-time</a:t>
                      </a:r>
                      <a:r>
                        <a:rPr lang="de-DE" sz="1600" b="1" baseline="0" dirty="0" smtClean="0"/>
                        <a:t> </a:t>
                      </a:r>
                      <a:r>
                        <a:rPr lang="de-DE" sz="1600" b="1" baseline="0" dirty="0" err="1" smtClean="0"/>
                        <a:t>capability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Deterministic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behaviour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real-time </a:t>
                      </a:r>
                      <a:r>
                        <a:rPr lang="de-DE" sz="1600" baseline="0" dirty="0" err="1" smtClean="0"/>
                        <a:t>applications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Non-</a:t>
                      </a:r>
                      <a:r>
                        <a:rPr lang="de-DE" sz="1600" dirty="0" err="1" smtClean="0"/>
                        <a:t>deterministic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behaviour</a:t>
                      </a:r>
                      <a:r>
                        <a:rPr lang="de-DE" sz="1600" baseline="0" dirty="0" smtClean="0"/>
                        <a:t> due </a:t>
                      </a:r>
                      <a:r>
                        <a:rPr lang="de-DE" sz="1600" baseline="0" dirty="0" err="1" smtClean="0"/>
                        <a:t>to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multilevel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cache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and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branch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prediction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2077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Memory </a:t>
                      </a:r>
                      <a:r>
                        <a:rPr lang="de-DE" sz="1600" b="1" dirty="0" err="1" smtClean="0"/>
                        <a:t>structure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Small on-chip </a:t>
                      </a:r>
                      <a:r>
                        <a:rPr lang="de-DE" sz="1600" dirty="0" err="1" smtClean="0"/>
                        <a:t>ram</a:t>
                      </a:r>
                      <a:r>
                        <a:rPr lang="de-DE" sz="1600" dirty="0" smtClean="0"/>
                        <a:t>,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optimized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for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low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latency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External</a:t>
                      </a:r>
                      <a:r>
                        <a:rPr lang="de-DE" sz="1600" dirty="0" smtClean="0"/>
                        <a:t> DRAM, </a:t>
                      </a:r>
                      <a:r>
                        <a:rPr lang="de-DE" sz="1600" dirty="0" err="1" smtClean="0"/>
                        <a:t>multilevel</a:t>
                      </a:r>
                      <a:r>
                        <a:rPr lang="de-DE" sz="1600" dirty="0" smtClean="0"/>
                        <a:t> Cache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762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Memory </a:t>
                      </a:r>
                      <a:r>
                        <a:rPr lang="de-DE" sz="1600" b="1" dirty="0" err="1" smtClean="0"/>
                        <a:t>size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152</a:t>
                      </a:r>
                      <a:r>
                        <a:rPr lang="de-DE" sz="1600" baseline="0" dirty="0" smtClean="0"/>
                        <a:t> KB </a:t>
                      </a:r>
                      <a:r>
                        <a:rPr lang="de-DE" sz="1600" baseline="0" dirty="0" err="1" smtClean="0"/>
                        <a:t>to</a:t>
                      </a:r>
                      <a:r>
                        <a:rPr lang="de-DE" sz="1600" dirty="0" smtClean="0"/>
                        <a:t> ~7</a:t>
                      </a:r>
                      <a:r>
                        <a:rPr lang="de-DE" sz="1600" baseline="0" dirty="0" smtClean="0"/>
                        <a:t> MB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External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and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extendable</a:t>
                      </a:r>
                      <a:r>
                        <a:rPr lang="de-DE" sz="1600" dirty="0" smtClean="0"/>
                        <a:t>, </a:t>
                      </a:r>
                      <a:r>
                        <a:rPr lang="de-DE" sz="1600" dirty="0" err="1" smtClean="0"/>
                        <a:t>typically</a:t>
                      </a:r>
                      <a:r>
                        <a:rPr lang="de-DE" sz="1600" baseline="0" dirty="0" smtClean="0"/>
                        <a:t> multiple GB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91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err="1" smtClean="0"/>
                        <a:t>Safety</a:t>
                      </a:r>
                      <a:r>
                        <a:rPr lang="de-DE" sz="1600" b="1" dirty="0" smtClean="0"/>
                        <a:t> </a:t>
                      </a:r>
                      <a:r>
                        <a:rPr lang="de-DE" sz="1600" b="1" dirty="0" err="1" smtClean="0"/>
                        <a:t>certification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smtClean="0"/>
                        <a:t>ASIL-D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None (Automotive</a:t>
                      </a:r>
                      <a:r>
                        <a:rPr lang="de-DE" sz="1600" baseline="0" dirty="0" smtClean="0"/>
                        <a:t> variant </a:t>
                      </a:r>
                      <a:r>
                        <a:rPr lang="de-DE" sz="1600" baseline="0" dirty="0" err="1" smtClean="0"/>
                        <a:t>with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up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to</a:t>
                      </a:r>
                      <a:r>
                        <a:rPr lang="de-DE" sz="1600" baseline="0" dirty="0" smtClean="0"/>
                        <a:t> ASIL-D </a:t>
                      </a:r>
                      <a:r>
                        <a:rPr lang="de-DE" sz="1600" baseline="0" dirty="0" err="1" smtClean="0"/>
                        <a:t>available</a:t>
                      </a:r>
                      <a:r>
                        <a:rPr lang="de-DE" sz="1600" dirty="0" smtClean="0"/>
                        <a:t>)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657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9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Workshop </a:t>
            </a:r>
            <a:r>
              <a:rPr lang="en-US" dirty="0"/>
              <a:t>7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 smtClean="0"/>
              <a:t>Embedded Software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/>
              <a:t>Aachen, </a:t>
            </a:r>
            <a:r>
              <a:rPr lang="en-US" noProof="0" dirty="0" smtClean="0"/>
              <a:t>October </a:t>
            </a:r>
            <a:r>
              <a:rPr lang="en-US" dirty="0" smtClean="0"/>
              <a:t>30</a:t>
            </a:r>
            <a:r>
              <a:rPr lang="en-US" noProof="0" dirty="0" smtClean="0"/>
              <a:t>, </a:t>
            </a:r>
            <a:r>
              <a:rPr lang="en-US" noProof="0" dirty="0"/>
              <a:t>2024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 smtClean="0"/>
              <a:t>Gergely Bilkei-Gorzo, </a:t>
            </a:r>
            <a:r>
              <a:rPr lang="en-US" noProof="0" dirty="0"/>
              <a:t>M.Sc.</a:t>
            </a:r>
          </a:p>
        </p:txBody>
      </p:sp>
    </p:spTree>
    <p:extLst>
      <p:ext uri="{BB962C8B-B14F-4D97-AF65-F5344CB8AC3E}">
        <p14:creationId xmlns:p14="http://schemas.microsoft.com/office/powerpoint/2010/main" val="404106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Comparison of different Embedded CPUs</a:t>
            </a:r>
          </a:p>
          <a:p>
            <a:r>
              <a:rPr lang="de-DE" dirty="0" err="1" smtClean="0"/>
              <a:t>Nvidia</a:t>
            </a:r>
            <a:r>
              <a:rPr lang="de-DE" dirty="0" smtClean="0"/>
              <a:t> </a:t>
            </a:r>
            <a:r>
              <a:rPr lang="de-DE" dirty="0" err="1" smtClean="0"/>
              <a:t>Dirve</a:t>
            </a:r>
            <a:r>
              <a:rPr lang="de-DE" dirty="0" smtClean="0"/>
              <a:t> AGX </a:t>
            </a:r>
            <a:r>
              <a:rPr lang="de-DE" dirty="0" err="1" smtClean="0"/>
              <a:t>Orin</a:t>
            </a:r>
            <a:r>
              <a:rPr lang="de-DE" dirty="0" smtClean="0"/>
              <a:t> </a:t>
            </a:r>
            <a:r>
              <a:rPr lang="de-DE" dirty="0" err="1" smtClean="0"/>
              <a:t>SoC</a:t>
            </a:r>
            <a:endParaRPr lang="de-DE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5767507" cy="4968552"/>
          </a:xfrm>
        </p:spPr>
        <p:txBody>
          <a:bodyPr/>
          <a:lstStyle/>
          <a:p>
            <a:pPr marL="0" indent="0">
              <a:buNone/>
            </a:pPr>
            <a:r>
              <a:rPr lang="de-DE" sz="1600" b="1" dirty="0" err="1" smtClean="0"/>
              <a:t>Nvidia</a:t>
            </a:r>
            <a:r>
              <a:rPr lang="de-DE" sz="1600" b="1" dirty="0" smtClean="0"/>
              <a:t> Drive AGX </a:t>
            </a:r>
            <a:r>
              <a:rPr lang="de-DE" sz="1600" b="1" dirty="0" err="1" smtClean="0"/>
              <a:t>Orin</a:t>
            </a:r>
            <a:r>
              <a:rPr lang="de-DE" sz="1600" b="1" dirty="0" smtClean="0"/>
              <a:t>:</a:t>
            </a:r>
          </a:p>
          <a:p>
            <a:pPr marL="0" indent="0">
              <a:buNone/>
            </a:pPr>
            <a:endParaRPr lang="de-DE" sz="1600" dirty="0" smtClean="0"/>
          </a:p>
          <a:p>
            <a:r>
              <a:rPr lang="de-DE" sz="1600" dirty="0" smtClean="0"/>
              <a:t>System-on-a-Chip </a:t>
            </a:r>
            <a:r>
              <a:rPr lang="de-DE" sz="1600" dirty="0" err="1" smtClean="0"/>
              <a:t>integrating</a:t>
            </a:r>
            <a:r>
              <a:rPr lang="de-DE" sz="1600" dirty="0" smtClean="0"/>
              <a:t> a GPU </a:t>
            </a:r>
            <a:r>
              <a:rPr lang="de-DE" sz="1600" dirty="0" err="1" smtClean="0"/>
              <a:t>and</a:t>
            </a:r>
            <a:r>
              <a:rPr lang="de-DE" sz="1600" dirty="0" smtClean="0"/>
              <a:t> CPU in </a:t>
            </a:r>
            <a:r>
              <a:rPr lang="de-DE" sz="1600" dirty="0" err="1" smtClean="0"/>
              <a:t>one</a:t>
            </a:r>
            <a:r>
              <a:rPr lang="de-DE" sz="1600" dirty="0" smtClean="0"/>
              <a:t> Chip</a:t>
            </a:r>
            <a:endParaRPr lang="de-DE" sz="1600" dirty="0"/>
          </a:p>
          <a:p>
            <a:r>
              <a:rPr lang="de-DE" sz="1600" dirty="0" err="1" smtClean="0"/>
              <a:t>Combines</a:t>
            </a:r>
            <a:r>
              <a:rPr lang="de-DE" sz="1600" dirty="0" smtClean="0"/>
              <a:t> an Ampere </a:t>
            </a:r>
            <a:r>
              <a:rPr lang="de-DE" sz="1600" dirty="0" err="1" smtClean="0"/>
              <a:t>based</a:t>
            </a:r>
            <a:r>
              <a:rPr lang="de-DE" sz="1600" dirty="0" smtClean="0"/>
              <a:t> GPU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/>
              <a:t>2048 </a:t>
            </a:r>
            <a:r>
              <a:rPr lang="de-DE" sz="1600" dirty="0" err="1"/>
              <a:t>Compute</a:t>
            </a:r>
            <a:r>
              <a:rPr lang="de-DE" sz="1600" dirty="0"/>
              <a:t> Unified Device </a:t>
            </a:r>
            <a:r>
              <a:rPr lang="de-DE" sz="1600" dirty="0" err="1" smtClean="0"/>
              <a:t>Architecture</a:t>
            </a:r>
            <a:r>
              <a:rPr lang="de-DE" sz="1600" dirty="0" smtClean="0"/>
              <a:t> (CUDA) </a:t>
            </a:r>
            <a:r>
              <a:rPr lang="de-DE" sz="1600" dirty="0" err="1" smtClean="0"/>
              <a:t>cores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64 Tensor </a:t>
            </a:r>
            <a:r>
              <a:rPr lang="de-DE" sz="1600" dirty="0" err="1" smtClean="0"/>
              <a:t>cores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an </a:t>
            </a:r>
            <a:r>
              <a:rPr lang="de-DE" sz="1600" dirty="0" err="1" smtClean="0"/>
              <a:t>Nvidia</a:t>
            </a:r>
            <a:r>
              <a:rPr lang="de-DE" sz="1600" dirty="0" smtClean="0"/>
              <a:t> </a:t>
            </a:r>
            <a:r>
              <a:rPr lang="de-DE" sz="1600" dirty="0" err="1" smtClean="0"/>
              <a:t>Caramel</a:t>
            </a:r>
            <a:r>
              <a:rPr lang="de-DE" sz="1600" dirty="0" smtClean="0"/>
              <a:t> CPU </a:t>
            </a:r>
            <a:r>
              <a:rPr lang="de-DE" sz="1600" dirty="0" err="1" smtClean="0"/>
              <a:t>containing</a:t>
            </a:r>
            <a:r>
              <a:rPr lang="de-DE" sz="1600" dirty="0" smtClean="0"/>
              <a:t> 12 ARM Cortex A78 </a:t>
            </a:r>
            <a:r>
              <a:rPr lang="de-DE" sz="1600" dirty="0" err="1" smtClean="0"/>
              <a:t>cores</a:t>
            </a:r>
            <a:endParaRPr lang="de-DE" sz="1600" dirty="0" smtClean="0"/>
          </a:p>
          <a:p>
            <a:r>
              <a:rPr lang="de-DE" sz="1600" dirty="0" err="1" smtClean="0"/>
              <a:t>One</a:t>
            </a:r>
            <a:r>
              <a:rPr lang="de-DE" sz="1600" dirty="0" smtClean="0"/>
              <a:t> Drive AGX </a:t>
            </a:r>
            <a:r>
              <a:rPr lang="de-DE" sz="1600" dirty="0" err="1" smtClean="0"/>
              <a:t>unit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contain</a:t>
            </a:r>
            <a:r>
              <a:rPr lang="de-DE" sz="1600" dirty="0" smtClean="0"/>
              <a:t> multiple </a:t>
            </a:r>
            <a:r>
              <a:rPr lang="de-DE" sz="1600" dirty="0" err="1" smtClean="0"/>
              <a:t>Orin</a:t>
            </a:r>
            <a:r>
              <a:rPr lang="de-DE" sz="1600" dirty="0" smtClean="0"/>
              <a:t> </a:t>
            </a:r>
            <a:r>
              <a:rPr lang="de-DE" sz="1600" dirty="0" err="1" smtClean="0"/>
              <a:t>SoC</a:t>
            </a:r>
            <a:r>
              <a:rPr lang="de-DE" sz="1600" dirty="0" smtClean="0"/>
              <a:t>-s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deliver</a:t>
            </a:r>
            <a:r>
              <a:rPr lang="de-DE" sz="1600" dirty="0" smtClean="0"/>
              <a:t> </a:t>
            </a:r>
            <a:r>
              <a:rPr lang="de-DE" sz="1600" dirty="0" err="1" smtClean="0"/>
              <a:t>increased</a:t>
            </a:r>
            <a:r>
              <a:rPr lang="de-DE" sz="1600" dirty="0" smtClean="0"/>
              <a:t> </a:t>
            </a:r>
            <a:r>
              <a:rPr lang="de-DE" sz="1600" dirty="0" err="1" smtClean="0"/>
              <a:t>computing</a:t>
            </a:r>
            <a:r>
              <a:rPr lang="de-DE" sz="1600" dirty="0" smtClean="0"/>
              <a:t> </a:t>
            </a:r>
            <a:r>
              <a:rPr lang="de-DE" sz="1600" dirty="0" err="1" smtClean="0"/>
              <a:t>performance</a:t>
            </a:r>
            <a:endParaRPr lang="de-DE" sz="1600" dirty="0"/>
          </a:p>
          <a:p>
            <a:r>
              <a:rPr lang="de-DE" sz="1600" dirty="0" smtClean="0"/>
              <a:t>Unit </a:t>
            </a:r>
            <a:r>
              <a:rPr lang="de-DE" sz="1600" dirty="0" err="1" smtClean="0"/>
              <a:t>includes</a:t>
            </a:r>
            <a:r>
              <a:rPr lang="de-DE" sz="1600" dirty="0" smtClean="0"/>
              <a:t> an Infineon </a:t>
            </a:r>
            <a:r>
              <a:rPr lang="de-DE" sz="1600" dirty="0" err="1" smtClean="0"/>
              <a:t>Aurix</a:t>
            </a:r>
            <a:r>
              <a:rPr lang="de-DE" sz="1600" dirty="0" smtClean="0"/>
              <a:t> Controller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safety</a:t>
            </a:r>
            <a:r>
              <a:rPr lang="de-DE" sz="1600" dirty="0" smtClean="0"/>
              <a:t> </a:t>
            </a:r>
            <a:r>
              <a:rPr lang="de-DE" sz="1600" dirty="0" err="1" smtClean="0"/>
              <a:t>critical</a:t>
            </a:r>
            <a:r>
              <a:rPr lang="de-DE" sz="1600" dirty="0" smtClean="0"/>
              <a:t> </a:t>
            </a:r>
            <a:r>
              <a:rPr lang="de-DE" sz="1600" dirty="0" err="1" smtClean="0"/>
              <a:t>tasks</a:t>
            </a:r>
            <a:r>
              <a:rPr lang="de-DE" sz="1600" dirty="0" smtClean="0"/>
              <a:t> such </a:t>
            </a:r>
            <a:r>
              <a:rPr lang="de-DE" sz="1600" dirty="0" err="1" smtClean="0"/>
              <a:t>as</a:t>
            </a:r>
            <a:r>
              <a:rPr lang="de-DE" sz="1600" dirty="0" smtClean="0"/>
              <a:t> </a:t>
            </a:r>
            <a:r>
              <a:rPr lang="de-DE" sz="1600" dirty="0" err="1" smtClean="0"/>
              <a:t>supervising</a:t>
            </a:r>
            <a:r>
              <a:rPr lang="de-DE" sz="1600" dirty="0" smtClean="0"/>
              <a:t> </a:t>
            </a:r>
            <a:r>
              <a:rPr lang="de-DE" sz="1600" dirty="0" err="1" smtClean="0"/>
              <a:t>autonomous</a:t>
            </a:r>
            <a:r>
              <a:rPr lang="de-DE" sz="1600" dirty="0" smtClean="0"/>
              <a:t> </a:t>
            </a:r>
            <a:r>
              <a:rPr lang="de-DE" sz="1600" dirty="0" err="1" smtClean="0"/>
              <a:t>driving</a:t>
            </a:r>
            <a:r>
              <a:rPr lang="de-DE" sz="1600" dirty="0" smtClean="0"/>
              <a:t>, </a:t>
            </a:r>
            <a:r>
              <a:rPr lang="de-DE" sz="1600" dirty="0" err="1" smtClean="0"/>
              <a:t>sensor</a:t>
            </a:r>
            <a:r>
              <a:rPr lang="de-DE" sz="1600" dirty="0" smtClean="0"/>
              <a:t> </a:t>
            </a:r>
            <a:r>
              <a:rPr lang="de-DE" sz="1600" dirty="0" err="1" smtClean="0"/>
              <a:t>fusion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handling</a:t>
            </a:r>
            <a:r>
              <a:rPr lang="de-DE" sz="1600" dirty="0" smtClean="0"/>
              <a:t> </a:t>
            </a:r>
            <a:r>
              <a:rPr lang="de-DE" sz="1600" dirty="0" err="1" smtClean="0"/>
              <a:t>faults</a:t>
            </a:r>
            <a:r>
              <a:rPr lang="de-DE" sz="1600" dirty="0" smtClean="0"/>
              <a:t>.</a:t>
            </a:r>
          </a:p>
          <a:p>
            <a:r>
              <a:rPr lang="de-DE" sz="1600" dirty="0" smtClean="0"/>
              <a:t>Performance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one</a:t>
            </a:r>
            <a:r>
              <a:rPr lang="de-DE" sz="1600" dirty="0" smtClean="0"/>
              <a:t> </a:t>
            </a:r>
            <a:r>
              <a:rPr lang="de-DE" sz="1600" dirty="0" err="1" smtClean="0"/>
              <a:t>Orin</a:t>
            </a:r>
            <a:r>
              <a:rPr lang="de-DE" sz="1600" dirty="0" smtClean="0"/>
              <a:t> </a:t>
            </a:r>
            <a:r>
              <a:rPr lang="de-DE" sz="1600" dirty="0" err="1" smtClean="0"/>
              <a:t>SoC</a:t>
            </a:r>
            <a:r>
              <a:rPr lang="de-DE" sz="1600" dirty="0" smtClean="0"/>
              <a:t>:</a:t>
            </a:r>
          </a:p>
          <a:p>
            <a:pPr lvl="1"/>
            <a:r>
              <a:rPr lang="de-DE" sz="1400" dirty="0" smtClean="0"/>
              <a:t>87 TOPS (INT8) </a:t>
            </a:r>
            <a:r>
              <a:rPr lang="de-DE" sz="1400" dirty="0" err="1" smtClean="0"/>
              <a:t>Deep</a:t>
            </a:r>
            <a:r>
              <a:rPr lang="de-DE" sz="1400" dirty="0" smtClean="0"/>
              <a:t> Learning </a:t>
            </a:r>
            <a:r>
              <a:rPr lang="de-DE" sz="1400" dirty="0" err="1" smtClean="0"/>
              <a:t>Accelerators</a:t>
            </a:r>
            <a:endParaRPr lang="de-DE" sz="1400" dirty="0" smtClean="0"/>
          </a:p>
          <a:p>
            <a:pPr lvl="1"/>
            <a:r>
              <a:rPr lang="de-DE" sz="1400" dirty="0" smtClean="0"/>
              <a:t>167 TOPS (INT8) 5.2 TOPS (FP32)</a:t>
            </a:r>
            <a:endParaRPr lang="de-DE" sz="14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2307" y="2492896"/>
            <a:ext cx="5643563" cy="3224213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10406968" y="5718448"/>
            <a:ext cx="131157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dirty="0"/>
              <a:t>Source: www.nvidia.com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914" y="995611"/>
            <a:ext cx="4183380" cy="121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8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Comparison of different Embedded CPUs</a:t>
            </a:r>
          </a:p>
          <a:p>
            <a:r>
              <a:rPr lang="de-DE" dirty="0" smtClean="0"/>
              <a:t>Computing Power </a:t>
            </a:r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3 Chips</a:t>
            </a:r>
            <a:endParaRPr lang="de-DE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11520000" cy="432048"/>
          </a:xfrm>
        </p:spPr>
        <p:txBody>
          <a:bodyPr/>
          <a:lstStyle/>
          <a:p>
            <a:pPr marL="0" indent="0">
              <a:buNone/>
            </a:pPr>
            <a:r>
              <a:rPr lang="de-DE" dirty="0" smtClean="0"/>
              <a:t>Performance </a:t>
            </a:r>
            <a:r>
              <a:rPr lang="de-DE" dirty="0" err="1" smtClean="0"/>
              <a:t>Comparison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presented</a:t>
            </a:r>
            <a:r>
              <a:rPr lang="de-DE" dirty="0" smtClean="0"/>
              <a:t> Chips: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787826"/>
              </p:ext>
            </p:extLst>
          </p:nvPr>
        </p:nvGraphicFramePr>
        <p:xfrm>
          <a:off x="1481303" y="1556792"/>
          <a:ext cx="9226994" cy="25603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31133">
                  <a:extLst>
                    <a:ext uri="{9D8B030D-6E8A-4147-A177-3AD203B41FA5}">
                      <a16:colId xmlns:a16="http://schemas.microsoft.com/office/drawing/2014/main" val="1610645802"/>
                    </a:ext>
                  </a:extLst>
                </a:gridCol>
                <a:gridCol w="2331133">
                  <a:extLst>
                    <a:ext uri="{9D8B030D-6E8A-4147-A177-3AD203B41FA5}">
                      <a16:colId xmlns:a16="http://schemas.microsoft.com/office/drawing/2014/main" val="3487475080"/>
                    </a:ext>
                  </a:extLst>
                </a:gridCol>
                <a:gridCol w="2282364">
                  <a:extLst>
                    <a:ext uri="{9D8B030D-6E8A-4147-A177-3AD203B41FA5}">
                      <a16:colId xmlns:a16="http://schemas.microsoft.com/office/drawing/2014/main" val="3765389175"/>
                    </a:ext>
                  </a:extLst>
                </a:gridCol>
                <a:gridCol w="2282364">
                  <a:extLst>
                    <a:ext uri="{9D8B030D-6E8A-4147-A177-3AD203B41FA5}">
                      <a16:colId xmlns:a16="http://schemas.microsoft.com/office/drawing/2014/main" val="1286809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Processor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Single-Precision</a:t>
                      </a:r>
                      <a:r>
                        <a:rPr lang="en-US" sz="1600" baseline="0" dirty="0" smtClean="0"/>
                        <a:t> Performance (32-bit)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Double-Precision</a:t>
                      </a:r>
                      <a:r>
                        <a:rPr lang="en-US" sz="1600" baseline="0" dirty="0" smtClean="0"/>
                        <a:t> Performance (64-bit)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Requirements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422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 smtClean="0"/>
                        <a:t>Infineon</a:t>
                      </a:r>
                      <a:r>
                        <a:rPr lang="de-DE" sz="1600" b="1" baseline="0" dirty="0" smtClean="0"/>
                        <a:t> AURIX TC3xx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~300 MFLOPS per </a:t>
                      </a:r>
                      <a:r>
                        <a:rPr lang="de-DE" sz="1600" dirty="0" err="1" smtClean="0"/>
                        <a:t>core</a:t>
                      </a:r>
                      <a:endParaRPr lang="de-DE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~150 MFLOPS per </a:t>
                      </a:r>
                      <a:r>
                        <a:rPr lang="de-DE" sz="1600" dirty="0" err="1"/>
                        <a:t>core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-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7320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/>
                        <a:t>ARM Cortex-A78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dirty="0" smtClean="0"/>
                        <a:t>~10 GFLOPS per </a:t>
                      </a:r>
                      <a:r>
                        <a:rPr lang="de-DE" sz="1600" dirty="0" err="1" smtClean="0"/>
                        <a:t>core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~5 GFLOPS per </a:t>
                      </a:r>
                      <a:r>
                        <a:rPr lang="de-DE" sz="1600" dirty="0" err="1"/>
                        <a:t>core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Using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the</a:t>
                      </a:r>
                      <a:r>
                        <a:rPr lang="de-DE" sz="1600" dirty="0" smtClean="0"/>
                        <a:t> NEO</a:t>
                      </a:r>
                      <a:r>
                        <a:rPr lang="de-DE" sz="1600" baseline="0" dirty="0" smtClean="0"/>
                        <a:t> SIMD Unit</a:t>
                      </a:r>
                      <a:endParaRPr lang="de-DE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72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1" dirty="0"/>
                        <a:t>NVIDIA </a:t>
                      </a:r>
                      <a:r>
                        <a:rPr lang="de-DE" sz="1600" b="1" dirty="0" err="1"/>
                        <a:t>Orin</a:t>
                      </a:r>
                      <a:r>
                        <a:rPr lang="de-DE" sz="1600" b="1" dirty="0"/>
                        <a:t> </a:t>
                      </a:r>
                      <a:r>
                        <a:rPr lang="de-DE" sz="1600" b="1" dirty="0" err="1"/>
                        <a:t>SoC</a:t>
                      </a:r>
                      <a:endParaRPr lang="de-DE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~17.1 TFLOPS (combined CPU + GPU)</a:t>
                      </a:r>
                      <a:endParaRPr lang="de-DE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~580 GFLOPS (combined CPU + GPU)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 smtClean="0"/>
                        <a:t>Using</a:t>
                      </a:r>
                      <a:r>
                        <a:rPr lang="de-DE" sz="1600" dirty="0" smtClean="0"/>
                        <a:t> </a:t>
                      </a:r>
                      <a:r>
                        <a:rPr lang="de-DE" sz="1600" dirty="0" err="1" smtClean="0"/>
                        <a:t>the</a:t>
                      </a:r>
                      <a:r>
                        <a:rPr lang="de-DE" sz="1600" dirty="0" smtClean="0"/>
                        <a:t> NEO</a:t>
                      </a:r>
                      <a:r>
                        <a:rPr lang="de-DE" sz="1600" baseline="0" dirty="0" smtClean="0"/>
                        <a:t> SIMD Unit + </a:t>
                      </a:r>
                      <a:r>
                        <a:rPr lang="de-DE" sz="1600" baseline="0" dirty="0" err="1" smtClean="0"/>
                        <a:t>Using</a:t>
                      </a:r>
                      <a:r>
                        <a:rPr lang="de-DE" sz="1600" baseline="0" dirty="0" smtClean="0"/>
                        <a:t> CUDA </a:t>
                      </a:r>
                      <a:r>
                        <a:rPr lang="de-DE" sz="1600" baseline="0" dirty="0" err="1" smtClean="0"/>
                        <a:t>and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tensor</a:t>
                      </a:r>
                      <a:r>
                        <a:rPr lang="de-DE" sz="1600" baseline="0" dirty="0" smtClean="0"/>
                        <a:t> </a:t>
                      </a:r>
                      <a:r>
                        <a:rPr lang="de-DE" sz="1600" baseline="0" dirty="0" err="1" smtClean="0"/>
                        <a:t>cores</a:t>
                      </a:r>
                      <a:r>
                        <a:rPr lang="de-DE" sz="1600" baseline="0" dirty="0" smtClean="0"/>
                        <a:t> </a:t>
                      </a:r>
                      <a:endParaRPr lang="de-DE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092472"/>
                  </a:ext>
                </a:extLst>
              </a:tr>
            </a:tbl>
          </a:graphicData>
        </a:graphic>
      </p:graphicFrame>
      <p:sp>
        <p:nvSpPr>
          <p:cNvPr id="6" name="Textplatzhalter 2"/>
          <p:cNvSpPr txBox="1">
            <a:spLocks/>
          </p:cNvSpPr>
          <p:nvPr/>
        </p:nvSpPr>
        <p:spPr>
          <a:xfrm>
            <a:off x="334800" y="4365104"/>
            <a:ext cx="11520000" cy="432048"/>
          </a:xfrm>
          <a:prstGeom prst="rect">
            <a:avLst/>
          </a:prstGeom>
        </p:spPr>
        <p:txBody>
          <a:bodyPr lIns="0" tIns="0" rIns="0" bIns="0"/>
          <a:lstStyle>
            <a:lvl1pPr marL="215900" indent="-215900" algn="l" defTabSz="215900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431800" algn="l"/>
              </a:tabLst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Infineon AURIX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slower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alternatives but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chip</a:t>
            </a:r>
            <a:r>
              <a:rPr lang="de-DE" dirty="0" smtClean="0"/>
              <a:t> </a:t>
            </a:r>
            <a:r>
              <a:rPr lang="de-DE" dirty="0" err="1" smtClean="0"/>
              <a:t>capable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fulfill</a:t>
            </a:r>
            <a:r>
              <a:rPr lang="de-DE" dirty="0" smtClean="0"/>
              <a:t> </a:t>
            </a:r>
            <a:r>
              <a:rPr lang="de-DE" dirty="0" err="1" smtClean="0"/>
              <a:t>both</a:t>
            </a:r>
            <a:r>
              <a:rPr lang="de-DE" dirty="0" smtClean="0"/>
              <a:t> </a:t>
            </a:r>
            <a:r>
              <a:rPr lang="de-DE" dirty="0" err="1" smtClean="0"/>
              <a:t>hard</a:t>
            </a:r>
            <a:r>
              <a:rPr lang="de-DE" dirty="0" smtClean="0"/>
              <a:t> real time </a:t>
            </a:r>
            <a:r>
              <a:rPr lang="de-DE" dirty="0" err="1" smtClean="0"/>
              <a:t>requirements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ASIL-D </a:t>
            </a:r>
            <a:r>
              <a:rPr lang="de-DE" dirty="0" err="1" smtClean="0"/>
              <a:t>safety</a:t>
            </a:r>
            <a:endParaRPr lang="de-DE" dirty="0"/>
          </a:p>
          <a:p>
            <a:r>
              <a:rPr lang="de-DE" dirty="0" err="1" smtClean="0"/>
              <a:t>Both</a:t>
            </a:r>
            <a:r>
              <a:rPr lang="de-DE" dirty="0" smtClean="0"/>
              <a:t> ARM Cortex-A78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Orin</a:t>
            </a:r>
            <a:r>
              <a:rPr lang="de-DE" dirty="0" smtClean="0"/>
              <a:t> </a:t>
            </a:r>
            <a:r>
              <a:rPr lang="de-DE" dirty="0" err="1" smtClean="0"/>
              <a:t>SoC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achieve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maximum</a:t>
            </a:r>
            <a:r>
              <a:rPr lang="de-DE" dirty="0" smtClean="0"/>
              <a:t> </a:t>
            </a:r>
            <a:r>
              <a:rPr lang="de-DE" dirty="0" err="1" smtClean="0"/>
              <a:t>computing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r>
              <a:rPr lang="de-DE" dirty="0" smtClean="0"/>
              <a:t>, 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utilize</a:t>
            </a:r>
            <a:r>
              <a:rPr lang="de-DE" dirty="0" smtClean="0"/>
              <a:t> </a:t>
            </a:r>
            <a:r>
              <a:rPr lang="de-DE" dirty="0" err="1" smtClean="0"/>
              <a:t>their</a:t>
            </a:r>
            <a:r>
              <a:rPr lang="de-DE" dirty="0" smtClean="0"/>
              <a:t> </a:t>
            </a:r>
            <a:r>
              <a:rPr lang="de-DE" dirty="0" err="1" smtClean="0"/>
              <a:t>computing</a:t>
            </a:r>
            <a:r>
              <a:rPr lang="de-DE" dirty="0" smtClean="0"/>
              <a:t> </a:t>
            </a:r>
            <a:r>
              <a:rPr lang="de-DE" dirty="0" err="1" smtClean="0"/>
              <a:t>modules</a:t>
            </a:r>
            <a:r>
              <a:rPr lang="de-DE" dirty="0" smtClean="0"/>
              <a:t> </a:t>
            </a:r>
            <a:r>
              <a:rPr lang="de-DE" dirty="0" err="1" smtClean="0"/>
              <a:t>efficiently</a:t>
            </a:r>
            <a:endParaRPr lang="de-DE" dirty="0" smtClean="0"/>
          </a:p>
          <a:p>
            <a:pPr marL="0" indent="0">
              <a:buFont typeface="Wingdings" panose="05000000000000000000" pitchFamily="2" charset="2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969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70FB7D-DF2E-D145-81F3-138AC6F08AA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5360" y="2809503"/>
            <a:ext cx="11540728" cy="5040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7C830-49D6-A5BB-169A-B684ABFE7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9928" y="980728"/>
            <a:ext cx="11396712" cy="49685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Embedded Systems</a:t>
            </a:r>
          </a:p>
          <a:p>
            <a:pPr>
              <a:lnSpc>
                <a:spcPct val="150000"/>
              </a:lnSpc>
            </a:pPr>
            <a:r>
              <a:rPr lang="en-US" dirty="0"/>
              <a:t>Architectures</a:t>
            </a:r>
          </a:p>
          <a:p>
            <a:pPr>
              <a:lnSpc>
                <a:spcPct val="150000"/>
              </a:lnSpc>
            </a:pPr>
            <a:r>
              <a:rPr lang="en-US" dirty="0"/>
              <a:t>Parallel Computing</a:t>
            </a:r>
          </a:p>
          <a:p>
            <a:pPr>
              <a:lnSpc>
                <a:spcPct val="150000"/>
              </a:lnSpc>
            </a:pPr>
            <a:r>
              <a:rPr lang="en-US" dirty="0"/>
              <a:t>Comparison of different Embedded CPUs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Memory Types and Linking</a:t>
            </a:r>
          </a:p>
          <a:p>
            <a:pPr>
              <a:lnSpc>
                <a:spcPct val="150000"/>
              </a:lnSpc>
            </a:pPr>
            <a:r>
              <a:rPr lang="en-US" dirty="0"/>
              <a:t>Stack, Heap and Exceptions</a:t>
            </a:r>
          </a:p>
          <a:p>
            <a:pPr>
              <a:lnSpc>
                <a:spcPct val="150000"/>
              </a:lnSpc>
            </a:pPr>
            <a:r>
              <a:rPr lang="en-US" dirty="0"/>
              <a:t>AUTOSAR Guidelines</a:t>
            </a:r>
          </a:p>
          <a:p>
            <a:pPr>
              <a:lnSpc>
                <a:spcPct val="150000"/>
              </a:lnSpc>
            </a:pPr>
            <a:r>
              <a:rPr lang="en-US" dirty="0"/>
              <a:t>RTOS</a:t>
            </a:r>
          </a:p>
        </p:txBody>
      </p:sp>
    </p:spTree>
    <p:extLst>
      <p:ext uri="{BB962C8B-B14F-4D97-AF65-F5344CB8AC3E}">
        <p14:creationId xmlns:p14="http://schemas.microsoft.com/office/powerpoint/2010/main" val="307198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</a:t>
            </a:r>
            <a:r>
              <a:rPr lang="en-US" dirty="0" smtClean="0">
                <a:solidFill>
                  <a:schemeClr val="bg2"/>
                </a:solidFill>
              </a:rPr>
              <a:t>Linking</a:t>
            </a:r>
          </a:p>
          <a:p>
            <a:r>
              <a:rPr lang="de-DE" dirty="0" smtClean="0"/>
              <a:t>Storage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Overview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 smtClean="0"/>
              <a:t>Overview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storage</a:t>
            </a:r>
            <a:r>
              <a:rPr lang="de-DE" b="1" dirty="0" smtClean="0"/>
              <a:t> </a:t>
            </a:r>
            <a:r>
              <a:rPr lang="de-DE" b="1" dirty="0" err="1" smtClean="0"/>
              <a:t>types</a:t>
            </a:r>
            <a:r>
              <a:rPr lang="de-DE" b="1" dirty="0" smtClean="0"/>
              <a:t> </a:t>
            </a:r>
            <a:r>
              <a:rPr lang="de-DE" b="1" dirty="0" err="1" smtClean="0"/>
              <a:t>found</a:t>
            </a:r>
            <a:r>
              <a:rPr lang="de-DE" b="1" dirty="0" smtClean="0"/>
              <a:t> in </a:t>
            </a:r>
            <a:r>
              <a:rPr lang="de-DE" b="1" dirty="0" err="1" smtClean="0"/>
              <a:t>embedded</a:t>
            </a:r>
            <a:r>
              <a:rPr lang="de-DE" b="1" dirty="0" smtClean="0"/>
              <a:t> </a:t>
            </a:r>
            <a:r>
              <a:rPr lang="de-DE" b="1" dirty="0" err="1" smtClean="0"/>
              <a:t>systems</a:t>
            </a:r>
            <a:r>
              <a:rPr lang="de-DE" b="1" dirty="0" smtClean="0"/>
              <a:t>:</a:t>
            </a:r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81" y="1628800"/>
            <a:ext cx="11124438" cy="40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63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 smtClean="0"/>
              <a:t>Common Storage </a:t>
            </a:r>
            <a:r>
              <a:rPr lang="de-DE" dirty="0" err="1" smtClean="0"/>
              <a:t>Types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Commonly</a:t>
            </a:r>
            <a:r>
              <a:rPr lang="de-DE" dirty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Storage </a:t>
            </a:r>
            <a:r>
              <a:rPr lang="de-DE" dirty="0" err="1" smtClean="0"/>
              <a:t>technologies</a:t>
            </a:r>
            <a:r>
              <a:rPr lang="de-DE" dirty="0" smtClean="0"/>
              <a:t> in Embedded </a:t>
            </a:r>
            <a:r>
              <a:rPr lang="de-DE" dirty="0" err="1" smtClean="0"/>
              <a:t>systems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b="1" dirty="0" smtClean="0"/>
              <a:t>Flash Memory: </a:t>
            </a:r>
          </a:p>
          <a:p>
            <a:pPr lvl="1"/>
            <a:r>
              <a:rPr lang="de-DE" dirty="0" err="1" smtClean="0"/>
              <a:t>electrically</a:t>
            </a:r>
            <a:r>
              <a:rPr lang="de-DE" dirty="0" smtClean="0"/>
              <a:t> </a:t>
            </a:r>
            <a:r>
              <a:rPr lang="de-DE" dirty="0" err="1" smtClean="0"/>
              <a:t>erasable</a:t>
            </a:r>
            <a:r>
              <a:rPr lang="de-DE" dirty="0" smtClean="0"/>
              <a:t> non-volatile </a:t>
            </a:r>
            <a:r>
              <a:rPr lang="de-DE" dirty="0" err="1" smtClean="0"/>
              <a:t>memory</a:t>
            </a:r>
            <a:endParaRPr lang="de-DE" dirty="0" smtClean="0"/>
          </a:p>
          <a:p>
            <a:pPr lvl="1"/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initial/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values</a:t>
            </a:r>
            <a:endParaRPr lang="de-DE" dirty="0" smtClean="0"/>
          </a:p>
          <a:p>
            <a:pPr lvl="1"/>
            <a:r>
              <a:rPr lang="de-DE" dirty="0" smtClean="0"/>
              <a:t>Not </a:t>
            </a:r>
            <a:r>
              <a:rPr lang="de-DE" dirty="0" err="1" smtClean="0"/>
              <a:t>modified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operation</a:t>
            </a:r>
            <a:r>
              <a:rPr lang="de-DE" dirty="0" smtClean="0"/>
              <a:t>,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firmware</a:t>
            </a:r>
            <a:r>
              <a:rPr lang="de-DE" dirty="0" smtClean="0"/>
              <a:t> update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r>
              <a:rPr lang="de-DE" dirty="0" smtClean="0"/>
              <a:t>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storage</a:t>
            </a:r>
            <a:endParaRPr lang="de-DE" dirty="0" smtClean="0"/>
          </a:p>
          <a:p>
            <a:r>
              <a:rPr lang="de-DE" b="1" dirty="0" smtClean="0"/>
              <a:t>Data Memory: </a:t>
            </a:r>
          </a:p>
          <a:p>
            <a:pPr lvl="1"/>
            <a:r>
              <a:rPr lang="de-DE" dirty="0" smtClean="0"/>
              <a:t>Volatile </a:t>
            </a:r>
            <a:r>
              <a:rPr lang="de-DE" dirty="0" err="1" smtClean="0"/>
              <a:t>memory</a:t>
            </a:r>
            <a:endParaRPr lang="de-DE" dirty="0" smtClean="0"/>
          </a:p>
          <a:p>
            <a:pPr lvl="1"/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static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global variable</a:t>
            </a:r>
          </a:p>
          <a:p>
            <a:pPr lvl="1"/>
            <a:r>
              <a:rPr lang="de-DE" dirty="0" smtClean="0"/>
              <a:t>Stores </a:t>
            </a:r>
            <a:r>
              <a:rPr lang="de-DE" dirty="0" err="1" smtClean="0"/>
              <a:t>heap</a:t>
            </a:r>
            <a:r>
              <a:rPr lang="de-DE" dirty="0" smtClean="0"/>
              <a:t>/</a:t>
            </a:r>
            <a:r>
              <a:rPr lang="de-DE" dirty="0" err="1" smtClean="0"/>
              <a:t>stack</a:t>
            </a:r>
            <a:endParaRPr lang="de-DE" dirty="0" smtClean="0"/>
          </a:p>
          <a:p>
            <a:r>
              <a:rPr lang="de-DE" b="1" dirty="0" err="1" smtClean="0"/>
              <a:t>Program</a:t>
            </a:r>
            <a:r>
              <a:rPr lang="de-DE" b="1" dirty="0" smtClean="0"/>
              <a:t> Memory (optional):</a:t>
            </a:r>
          </a:p>
          <a:p>
            <a:pPr lvl="1"/>
            <a:r>
              <a:rPr lang="de-DE" dirty="0" smtClean="0"/>
              <a:t>Volatile </a:t>
            </a:r>
            <a:r>
              <a:rPr lang="de-DE" dirty="0" err="1" smtClean="0"/>
              <a:t>memory</a:t>
            </a:r>
            <a:endParaRPr lang="de-DE" dirty="0" smtClean="0"/>
          </a:p>
          <a:p>
            <a:pPr lvl="1"/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store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accessed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/>
              <a:t> </a:t>
            </a:r>
            <a:r>
              <a:rPr lang="de-DE" dirty="0" err="1" smtClean="0"/>
              <a:t>shorter</a:t>
            </a:r>
            <a:r>
              <a:rPr lang="de-DE" dirty="0" smtClean="0"/>
              <a:t>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times</a:t>
            </a:r>
            <a:endParaRPr lang="de-DE" dirty="0" smtClean="0"/>
          </a:p>
          <a:p>
            <a:pPr lvl="1"/>
            <a:r>
              <a:rPr lang="de-DE" dirty="0" smtClean="0"/>
              <a:t>Performance </a:t>
            </a:r>
            <a:r>
              <a:rPr lang="de-DE" dirty="0" err="1" smtClean="0"/>
              <a:t>critilcal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copied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Flash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RAM at </a:t>
            </a:r>
            <a:r>
              <a:rPr lang="de-DE" dirty="0" err="1" smtClean="0"/>
              <a:t>startup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35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 err="1" smtClean="0"/>
              <a:t>Tricore</a:t>
            </a:r>
            <a:r>
              <a:rPr lang="de-DE" dirty="0" smtClean="0"/>
              <a:t> AURIX </a:t>
            </a:r>
            <a:r>
              <a:rPr lang="de-DE" dirty="0"/>
              <a:t>M</a:t>
            </a:r>
            <a:r>
              <a:rPr lang="de-DE" dirty="0" smtClean="0"/>
              <a:t>emory </a:t>
            </a:r>
            <a:r>
              <a:rPr lang="de-DE" dirty="0" err="1"/>
              <a:t>A</a:t>
            </a:r>
            <a:r>
              <a:rPr lang="de-DE" dirty="0" err="1" smtClean="0"/>
              <a:t>dresses</a:t>
            </a:r>
            <a:r>
              <a:rPr lang="de-DE" dirty="0" smtClean="0"/>
              <a:t> </a:t>
            </a:r>
            <a:r>
              <a:rPr lang="de-DE" dirty="0" err="1"/>
              <a:t>E</a:t>
            </a:r>
            <a:r>
              <a:rPr lang="de-DE" dirty="0" err="1" smtClean="0"/>
              <a:t>xample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6931414" cy="4968552"/>
          </a:xfrm>
        </p:spPr>
        <p:txBody>
          <a:bodyPr/>
          <a:lstStyle/>
          <a:p>
            <a:r>
              <a:rPr lang="de-DE" dirty="0" err="1" smtClean="0"/>
              <a:t>Aurix</a:t>
            </a:r>
            <a:r>
              <a:rPr lang="de-DE" dirty="0" smtClean="0"/>
              <a:t> TC3xx </a:t>
            </a:r>
            <a:r>
              <a:rPr lang="de-DE" dirty="0" err="1" smtClean="0"/>
              <a:t>uses</a:t>
            </a:r>
            <a:r>
              <a:rPr lang="de-DE" dirty="0" smtClean="0"/>
              <a:t> </a:t>
            </a:r>
            <a:r>
              <a:rPr lang="de-DE" dirty="0" err="1" smtClean="0"/>
              <a:t>physical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adressing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Memory </a:t>
            </a:r>
            <a:r>
              <a:rPr lang="de-DE" dirty="0" err="1" smtClean="0"/>
              <a:t>adresses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32bit </a:t>
            </a:r>
            <a:r>
              <a:rPr lang="de-DE" dirty="0" err="1" smtClean="0"/>
              <a:t>values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regions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not </a:t>
            </a:r>
            <a:r>
              <a:rPr lang="de-DE" dirty="0" err="1" smtClean="0"/>
              <a:t>used</a:t>
            </a:r>
            <a:r>
              <a:rPr lang="de-DE" dirty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not </a:t>
            </a:r>
            <a:r>
              <a:rPr lang="de-DE" dirty="0" err="1" smtClean="0"/>
              <a:t>available</a:t>
            </a:r>
            <a:r>
              <a:rPr lang="de-DE" dirty="0" smtClean="0"/>
              <a:t> on all </a:t>
            </a:r>
            <a:r>
              <a:rPr lang="de-DE" dirty="0" err="1" smtClean="0"/>
              <a:t>variants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Caching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enabled</a:t>
            </a:r>
            <a:r>
              <a:rPr lang="de-DE" dirty="0" smtClean="0"/>
              <a:t>/</a:t>
            </a:r>
            <a:r>
              <a:rPr lang="de-DE" dirty="0" err="1" smtClean="0"/>
              <a:t>disabled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accessing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physical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via different </a:t>
            </a:r>
            <a:r>
              <a:rPr lang="de-DE" dirty="0" err="1" smtClean="0"/>
              <a:t>adresses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Peripheral</a:t>
            </a:r>
            <a:r>
              <a:rPr lang="de-DE" dirty="0" smtClean="0"/>
              <a:t> </a:t>
            </a:r>
            <a:r>
              <a:rPr lang="de-DE" dirty="0" err="1" smtClean="0"/>
              <a:t>registers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also </a:t>
            </a:r>
            <a:r>
              <a:rPr lang="de-DE" dirty="0" err="1" smtClean="0"/>
              <a:t>accessed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adresses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7613652" y="970224"/>
            <a:ext cx="2088000" cy="2144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0000 0000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0FFF FFFF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9701652" y="969694"/>
            <a:ext cx="2160000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Reserved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7613652" y="1182117"/>
            <a:ext cx="2088000" cy="2144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1</a:t>
            </a:r>
            <a:r>
              <a:rPr lang="de-DE" sz="1200" dirty="0" smtClean="0">
                <a:solidFill>
                  <a:schemeClr val="tx1"/>
                </a:solidFill>
              </a:rPr>
              <a:t>000 0000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1001 </a:t>
            </a:r>
            <a:r>
              <a:rPr lang="de-DE" sz="1200" dirty="0">
                <a:solidFill>
                  <a:schemeClr val="tx1"/>
                </a:solidFill>
              </a:rPr>
              <a:t>7</a:t>
            </a:r>
            <a:r>
              <a:rPr lang="de-DE" sz="1200" dirty="0" smtClean="0">
                <a:solidFill>
                  <a:schemeClr val="tx1"/>
                </a:solidFill>
              </a:rPr>
              <a:t>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9701652" y="1181562"/>
            <a:ext cx="2160000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CPU5 Data </a:t>
            </a:r>
            <a:r>
              <a:rPr lang="de-DE" sz="1200" dirty="0" err="1" smtClean="0">
                <a:solidFill>
                  <a:schemeClr val="tx1"/>
                </a:solidFill>
              </a:rPr>
              <a:t>Scratch</a:t>
            </a:r>
            <a:r>
              <a:rPr lang="de-DE" sz="1200" dirty="0" smtClean="0">
                <a:solidFill>
                  <a:schemeClr val="tx1"/>
                </a:solidFill>
              </a:rPr>
              <a:t>-Pad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7613652" y="1394010"/>
            <a:ext cx="2088000" cy="2144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1001 </a:t>
            </a:r>
            <a:r>
              <a:rPr lang="de-DE" sz="1200" dirty="0">
                <a:solidFill>
                  <a:schemeClr val="tx1"/>
                </a:solidFill>
              </a:rPr>
              <a:t>8</a:t>
            </a:r>
            <a:r>
              <a:rPr lang="de-DE" sz="1200" dirty="0" smtClean="0">
                <a:solidFill>
                  <a:schemeClr val="tx1"/>
                </a:solidFill>
              </a:rPr>
              <a:t>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1001 BFFF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9701652" y="1393431"/>
            <a:ext cx="2160000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CPU5 Data Cache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7613652" y="1605903"/>
            <a:ext cx="2088000" cy="2144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1001 C000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100B </a:t>
            </a:r>
            <a:r>
              <a:rPr lang="de-DE" sz="1200" dirty="0">
                <a:solidFill>
                  <a:schemeClr val="tx1"/>
                </a:solidFill>
              </a:rPr>
              <a:t>F</a:t>
            </a:r>
            <a:r>
              <a:rPr lang="de-DE" sz="1200" dirty="0" smtClean="0">
                <a:solidFill>
                  <a:schemeClr val="tx1"/>
                </a:solidFill>
              </a:rPr>
              <a:t>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9701652" y="1605300"/>
            <a:ext cx="2160000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Reserved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7613652" y="1817796"/>
            <a:ext cx="2088000" cy="2144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100C </a:t>
            </a:r>
            <a:r>
              <a:rPr lang="de-DE" sz="1200" dirty="0">
                <a:solidFill>
                  <a:schemeClr val="tx1"/>
                </a:solidFill>
              </a:rPr>
              <a:t>0</a:t>
            </a:r>
            <a:r>
              <a:rPr lang="de-DE" sz="1200" dirty="0" smtClean="0">
                <a:solidFill>
                  <a:schemeClr val="tx1"/>
                </a:solidFill>
              </a:rPr>
              <a:t>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100C 1</a:t>
            </a:r>
            <a:r>
              <a:rPr lang="de-DE" sz="1200" dirty="0">
                <a:solidFill>
                  <a:schemeClr val="tx1"/>
                </a:solidFill>
              </a:rPr>
              <a:t>7</a:t>
            </a:r>
            <a:r>
              <a:rPr lang="de-DE" sz="1200" dirty="0" smtClean="0">
                <a:solidFill>
                  <a:schemeClr val="tx1"/>
                </a:solidFill>
              </a:rPr>
              <a:t>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9701652" y="1817169"/>
            <a:ext cx="2160000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CPU5 Data Cache TAG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7613652" y="2029689"/>
            <a:ext cx="2088000" cy="2144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100C 1</a:t>
            </a:r>
            <a:r>
              <a:rPr lang="de-DE" sz="1200" dirty="0">
                <a:solidFill>
                  <a:schemeClr val="tx1"/>
                </a:solidFill>
              </a:rPr>
              <a:t>8</a:t>
            </a:r>
            <a:r>
              <a:rPr lang="de-DE" sz="1200" dirty="0" smtClean="0">
                <a:solidFill>
                  <a:schemeClr val="tx1"/>
                </a:solidFill>
              </a:rPr>
              <a:t>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100F F</a:t>
            </a:r>
            <a:r>
              <a:rPr lang="de-DE" sz="1200" dirty="0">
                <a:solidFill>
                  <a:schemeClr val="tx1"/>
                </a:solidFill>
              </a:rPr>
              <a:t>F</a:t>
            </a:r>
            <a:r>
              <a:rPr lang="de-DE" sz="1200" dirty="0" smtClean="0">
                <a:solidFill>
                  <a:schemeClr val="tx1"/>
                </a:solidFill>
              </a:rPr>
              <a:t>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9701652" y="2029038"/>
            <a:ext cx="2160000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Reserved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7613652" y="2241582"/>
            <a:ext cx="2088000" cy="2144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1010 0000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1010 F</a:t>
            </a:r>
            <a:r>
              <a:rPr lang="de-DE" sz="1200" dirty="0">
                <a:solidFill>
                  <a:schemeClr val="tx1"/>
                </a:solidFill>
              </a:rPr>
              <a:t>F</a:t>
            </a:r>
            <a:r>
              <a:rPr lang="de-DE" sz="1200" dirty="0" smtClean="0">
                <a:solidFill>
                  <a:schemeClr val="tx1"/>
                </a:solidFill>
              </a:rPr>
              <a:t>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9701652" y="2240907"/>
            <a:ext cx="2160000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CPU5 </a:t>
            </a:r>
            <a:r>
              <a:rPr lang="de-DE" sz="1200" dirty="0" err="1" smtClean="0">
                <a:solidFill>
                  <a:schemeClr val="tx1"/>
                </a:solidFill>
              </a:rPr>
              <a:t>Program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Scratch</a:t>
            </a:r>
            <a:r>
              <a:rPr lang="de-DE" sz="1200" dirty="0" smtClean="0">
                <a:solidFill>
                  <a:schemeClr val="tx1"/>
                </a:solidFill>
              </a:rPr>
              <a:t>-Pad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7613652" y="2453475"/>
            <a:ext cx="2088000" cy="2144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1011 0000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1011 </a:t>
            </a:r>
            <a:r>
              <a:rPr lang="de-DE" sz="1200" dirty="0">
                <a:solidFill>
                  <a:schemeClr val="tx1"/>
                </a:solidFill>
              </a:rPr>
              <a:t>7</a:t>
            </a:r>
            <a:r>
              <a:rPr lang="de-DE" sz="1200" dirty="0" smtClean="0">
                <a:solidFill>
                  <a:schemeClr val="tx1"/>
                </a:solidFill>
              </a:rPr>
              <a:t>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9701652" y="2452776"/>
            <a:ext cx="2160000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CPU5 </a:t>
            </a:r>
            <a:r>
              <a:rPr lang="de-DE" sz="1200" dirty="0" err="1" smtClean="0">
                <a:solidFill>
                  <a:schemeClr val="tx1"/>
                </a:solidFill>
              </a:rPr>
              <a:t>Program</a:t>
            </a:r>
            <a:r>
              <a:rPr lang="de-DE" sz="1200" dirty="0" smtClean="0">
                <a:solidFill>
                  <a:schemeClr val="tx1"/>
                </a:solidFill>
              </a:rPr>
              <a:t> Cache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7613652" y="2665368"/>
            <a:ext cx="2088000" cy="2144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1011 </a:t>
            </a:r>
            <a:r>
              <a:rPr lang="de-DE" sz="1200" dirty="0">
                <a:solidFill>
                  <a:schemeClr val="tx1"/>
                </a:solidFill>
              </a:rPr>
              <a:t>8</a:t>
            </a:r>
            <a:r>
              <a:rPr lang="de-DE" sz="1200" dirty="0" smtClean="0">
                <a:solidFill>
                  <a:schemeClr val="tx1"/>
                </a:solidFill>
              </a:rPr>
              <a:t>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101B FFFF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9701652" y="2664645"/>
            <a:ext cx="2160000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Reserved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7613652" y="2877261"/>
            <a:ext cx="2088000" cy="2144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101C 0000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101C </a:t>
            </a:r>
            <a:r>
              <a:rPr lang="de-DE" sz="1200" dirty="0">
                <a:solidFill>
                  <a:schemeClr val="tx1"/>
                </a:solidFill>
              </a:rPr>
              <a:t>2</a:t>
            </a:r>
            <a:r>
              <a:rPr lang="de-DE" sz="1200" dirty="0" smtClean="0">
                <a:solidFill>
                  <a:schemeClr val="tx1"/>
                </a:solidFill>
              </a:rPr>
              <a:t>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9701652" y="2876514"/>
            <a:ext cx="2160000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CPU5 </a:t>
            </a:r>
            <a:r>
              <a:rPr lang="de-DE" sz="1200" dirty="0" err="1" smtClean="0">
                <a:solidFill>
                  <a:schemeClr val="tx1"/>
                </a:solidFill>
              </a:rPr>
              <a:t>Program</a:t>
            </a:r>
            <a:r>
              <a:rPr lang="de-DE" sz="1200" dirty="0" smtClean="0">
                <a:solidFill>
                  <a:schemeClr val="tx1"/>
                </a:solidFill>
              </a:rPr>
              <a:t> Cache TAG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7613652" y="3089150"/>
            <a:ext cx="2088000" cy="2144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101C </a:t>
            </a:r>
            <a:r>
              <a:rPr lang="de-DE" sz="1200" dirty="0">
                <a:solidFill>
                  <a:schemeClr val="tx1"/>
                </a:solidFill>
              </a:rPr>
              <a:t>3</a:t>
            </a:r>
            <a:r>
              <a:rPr lang="de-DE" sz="1200" dirty="0" smtClean="0">
                <a:solidFill>
                  <a:schemeClr val="tx1"/>
                </a:solidFill>
              </a:rPr>
              <a:t>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1FFF FFFF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9701652" y="3088379"/>
            <a:ext cx="2160000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Reserved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7613179" y="3548576"/>
            <a:ext cx="2088232" cy="21602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8000 0000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802F FFFF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9701411" y="3548576"/>
            <a:ext cx="2160241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Program</a:t>
            </a:r>
            <a:r>
              <a:rPr lang="de-DE" sz="1200" dirty="0" smtClean="0">
                <a:solidFill>
                  <a:schemeClr val="tx1"/>
                </a:solidFill>
              </a:rPr>
              <a:t> Flash 0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7613179" y="3760465"/>
            <a:ext cx="2088232" cy="21602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8030 0000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805F FFFF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9701411" y="3760465"/>
            <a:ext cx="2160241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Program</a:t>
            </a:r>
            <a:r>
              <a:rPr lang="de-DE" sz="1200" dirty="0" smtClean="0">
                <a:solidFill>
                  <a:schemeClr val="tx1"/>
                </a:solidFill>
              </a:rPr>
              <a:t> Flash 1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 rot="5400000">
            <a:off x="9564527" y="32551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34" name="Rechteck 33"/>
          <p:cNvSpPr/>
          <p:nvPr/>
        </p:nvSpPr>
        <p:spPr>
          <a:xfrm>
            <a:off x="7613179" y="4221088"/>
            <a:ext cx="2088232" cy="21602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>
                <a:solidFill>
                  <a:schemeClr val="tx1"/>
                </a:solidFill>
              </a:rPr>
              <a:t>9</a:t>
            </a:r>
            <a:r>
              <a:rPr lang="de-DE" sz="1200" dirty="0" smtClean="0">
                <a:solidFill>
                  <a:schemeClr val="tx1"/>
                </a:solidFill>
              </a:rPr>
              <a:t>000 0000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9000 FFFF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9701411" y="4221088"/>
            <a:ext cx="2160241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dLMU</a:t>
            </a:r>
            <a:r>
              <a:rPr lang="de-DE" sz="1200" dirty="0" smtClean="0">
                <a:solidFill>
                  <a:schemeClr val="tx1"/>
                </a:solidFill>
              </a:rPr>
              <a:t> CPU0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7613179" y="4432977"/>
            <a:ext cx="2088232" cy="21602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9001 0000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9001 FFFF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37" name="Rechteck 36"/>
          <p:cNvSpPr/>
          <p:nvPr/>
        </p:nvSpPr>
        <p:spPr>
          <a:xfrm>
            <a:off x="9701411" y="4432977"/>
            <a:ext cx="2160241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dLMU</a:t>
            </a:r>
            <a:r>
              <a:rPr lang="de-DE" sz="1200" dirty="0">
                <a:solidFill>
                  <a:schemeClr val="tx1"/>
                </a:solidFill>
              </a:rPr>
              <a:t> </a:t>
            </a:r>
            <a:r>
              <a:rPr lang="de-DE" sz="1200" dirty="0" smtClean="0">
                <a:solidFill>
                  <a:schemeClr val="tx1"/>
                </a:solidFill>
              </a:rPr>
              <a:t>CPU1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38" name="Textfeld 37"/>
          <p:cNvSpPr txBox="1"/>
          <p:nvPr/>
        </p:nvSpPr>
        <p:spPr>
          <a:xfrm rot="5400000">
            <a:off x="9564527" y="39180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40" name="Rechteck 39"/>
          <p:cNvSpPr/>
          <p:nvPr/>
        </p:nvSpPr>
        <p:spPr>
          <a:xfrm>
            <a:off x="7607771" y="4893543"/>
            <a:ext cx="2088232" cy="21602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9004 0000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9007 FFFF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41" name="Rechteck 40"/>
          <p:cNvSpPr/>
          <p:nvPr/>
        </p:nvSpPr>
        <p:spPr>
          <a:xfrm>
            <a:off x="9696003" y="4893543"/>
            <a:ext cx="2160241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LMU0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7607771" y="5105432"/>
            <a:ext cx="2088232" cy="21602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9008 0000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900B FFFF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9696003" y="5105432"/>
            <a:ext cx="2160241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LMU1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 rot="5400000">
            <a:off x="9559119" y="45946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45" name="Textfeld 44"/>
          <p:cNvSpPr txBox="1"/>
          <p:nvPr/>
        </p:nvSpPr>
        <p:spPr>
          <a:xfrm>
            <a:off x="8422994" y="5805264"/>
            <a:ext cx="3350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 err="1" smtClean="0"/>
              <a:t>Example</a:t>
            </a:r>
            <a:r>
              <a:rPr lang="de-DE" sz="1000" dirty="0" smtClean="0"/>
              <a:t> </a:t>
            </a:r>
            <a:r>
              <a:rPr lang="de-DE" sz="1000" dirty="0" err="1" smtClean="0"/>
              <a:t>memory</a:t>
            </a:r>
            <a:r>
              <a:rPr lang="de-DE" sz="1000" dirty="0" smtClean="0"/>
              <a:t> </a:t>
            </a:r>
            <a:r>
              <a:rPr lang="de-DE" sz="1000" dirty="0" err="1" smtClean="0"/>
              <a:t>addreses</a:t>
            </a:r>
            <a:r>
              <a:rPr lang="de-DE" sz="1000" dirty="0" smtClean="0"/>
              <a:t> </a:t>
            </a:r>
            <a:r>
              <a:rPr lang="de-DE" sz="1000" dirty="0" err="1" smtClean="0"/>
              <a:t>of</a:t>
            </a:r>
            <a:r>
              <a:rPr lang="de-DE" sz="1000" dirty="0" smtClean="0"/>
              <a:t> an </a:t>
            </a:r>
            <a:r>
              <a:rPr lang="de-DE" sz="1000" dirty="0" err="1" smtClean="0"/>
              <a:t>Aurix</a:t>
            </a:r>
            <a:r>
              <a:rPr lang="de-DE" sz="1000" dirty="0" smtClean="0"/>
              <a:t> TC3xx </a:t>
            </a:r>
            <a:r>
              <a:rPr lang="de-DE" sz="1000" dirty="0" err="1" smtClean="0"/>
              <a:t>controller</a:t>
            </a:r>
            <a:endParaRPr lang="de-DE" sz="1000" dirty="0"/>
          </a:p>
        </p:txBody>
      </p:sp>
      <p:sp>
        <p:nvSpPr>
          <p:cNvPr id="46" name="Rechteck 45"/>
          <p:cNvSpPr/>
          <p:nvPr/>
        </p:nvSpPr>
        <p:spPr>
          <a:xfrm>
            <a:off x="7607771" y="5569557"/>
            <a:ext cx="2088232" cy="21602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dirty="0" smtClean="0">
                <a:solidFill>
                  <a:schemeClr val="tx1"/>
                </a:solidFill>
              </a:rPr>
              <a:t>F000 0000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r>
              <a:rPr lang="de-DE" sz="1200" dirty="0" smtClean="0">
                <a:solidFill>
                  <a:schemeClr val="tx1"/>
                </a:solidFill>
              </a:rPr>
              <a:t> – FFC1 FFFF</a:t>
            </a:r>
            <a:r>
              <a:rPr lang="de-DE" sz="1200" baseline="-25000" dirty="0" smtClean="0">
                <a:solidFill>
                  <a:schemeClr val="tx1"/>
                </a:solidFill>
              </a:rPr>
              <a:t>H</a:t>
            </a:r>
            <a:endParaRPr lang="de-DE" sz="1200" baseline="-25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9696003" y="5569557"/>
            <a:ext cx="2160241" cy="216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solidFill>
                  <a:schemeClr val="tx1"/>
                </a:solidFill>
              </a:rPr>
              <a:t>Peripheral</a:t>
            </a:r>
            <a:r>
              <a:rPr lang="de-DE" sz="1200" dirty="0" smtClean="0">
                <a:solidFill>
                  <a:schemeClr val="tx1"/>
                </a:solidFill>
              </a:rPr>
              <a:t> </a:t>
            </a:r>
            <a:r>
              <a:rPr lang="de-DE" sz="1200" dirty="0" err="1" smtClean="0">
                <a:solidFill>
                  <a:schemeClr val="tx1"/>
                </a:solidFill>
              </a:rPr>
              <a:t>registers</a:t>
            </a:r>
            <a:endParaRPr lang="de-DE" sz="1200" dirty="0">
              <a:solidFill>
                <a:schemeClr val="tx1"/>
              </a:solidFill>
            </a:endParaRPr>
          </a:p>
        </p:txBody>
      </p:sp>
      <p:sp>
        <p:nvSpPr>
          <p:cNvPr id="50" name="Textfeld 49"/>
          <p:cNvSpPr txBox="1"/>
          <p:nvPr/>
        </p:nvSpPr>
        <p:spPr>
          <a:xfrm rot="5400000">
            <a:off x="9559119" y="52707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92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D0DD9BA-B5B2-A6F6-2FA1-C7F082D8CF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5756" y="44624"/>
            <a:ext cx="11520488" cy="738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 err="1" smtClean="0"/>
              <a:t>Reminder</a:t>
            </a:r>
            <a:r>
              <a:rPr lang="de-DE" dirty="0" smtClean="0"/>
              <a:t>: </a:t>
            </a:r>
            <a:r>
              <a:rPr lang="de-DE" dirty="0" err="1" smtClean="0"/>
              <a:t>Compiling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Linking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2C17BD-D280-6339-5FE5-FDA291738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C4B98397-F1B6-9648-8CC4-752D961E7819}"/>
              </a:ext>
            </a:extLst>
          </p:cNvPr>
          <p:cNvGrpSpPr/>
          <p:nvPr/>
        </p:nvGrpSpPr>
        <p:grpSpPr>
          <a:xfrm>
            <a:off x="3323431" y="1844824"/>
            <a:ext cx="5545138" cy="1320708"/>
            <a:chOff x="6311900" y="983650"/>
            <a:chExt cx="5545138" cy="1320708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B4E1DFA-D11D-433D-666F-6E2F53A3BEA7}"/>
                </a:ext>
              </a:extLst>
            </p:cNvPr>
            <p:cNvSpPr/>
            <p:nvPr/>
          </p:nvSpPr>
          <p:spPr>
            <a:xfrm>
              <a:off x="6311900" y="983650"/>
              <a:ext cx="5545138" cy="13207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r>
                <a:rPr lang="en-US" sz="1600" dirty="0">
                  <a:solidFill>
                    <a:srgbClr val="804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#include &lt;iostream&gt;</a:t>
              </a:r>
            </a:p>
            <a:p>
              <a:r>
                <a:rPr lang="en-US" sz="1600" dirty="0">
                  <a:solidFill>
                    <a:srgbClr val="8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main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endPara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 std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en-US" sz="1600" b="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&lt;&lt;</a:t>
              </a:r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0" dirty="0">
                  <a:solidFill>
                    <a:srgbClr val="808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"Hello World!"</a:t>
              </a:r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&lt;&lt;</a:t>
              </a:r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std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en-US" sz="1600" b="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>
                  <a:solidFill>
                    <a:srgbClr val="0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0" dirty="0">
                  <a:solidFill>
                    <a:srgbClr val="FF8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E7AC46E3-6485-618D-CB9B-7F6EF0CBF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2584" y="1061517"/>
              <a:ext cx="368102" cy="413792"/>
            </a:xfrm>
            <a:prstGeom prst="rect">
              <a:avLst/>
            </a:prstGeom>
          </p:spPr>
        </p:pic>
      </p:grpSp>
      <p:sp>
        <p:nvSpPr>
          <p:cNvPr id="34" name="Sprechblase: rechteckig mit abgerundeten Ecken 33">
            <a:extLst>
              <a:ext uri="{FF2B5EF4-FFF2-40B4-BE49-F238E27FC236}">
                <a16:creationId xmlns:a16="http://schemas.microsoft.com/office/drawing/2014/main" id="{08DB2B57-7B4A-D7B1-60F0-C13FAFC22BF0}"/>
              </a:ext>
            </a:extLst>
          </p:cNvPr>
          <p:cNvSpPr/>
          <p:nvPr/>
        </p:nvSpPr>
        <p:spPr>
          <a:xfrm>
            <a:off x="4943872" y="3402820"/>
            <a:ext cx="2304256" cy="432048"/>
          </a:xfrm>
          <a:prstGeom prst="wedgeRoundRectCallout">
            <a:avLst>
              <a:gd name="adj1" fmla="val -20246"/>
              <a:gd name="adj2" fmla="val -83517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“Hello World!”</a:t>
            </a:r>
          </a:p>
        </p:txBody>
      </p:sp>
    </p:spTree>
    <p:extLst>
      <p:ext uri="{BB962C8B-B14F-4D97-AF65-F5344CB8AC3E}">
        <p14:creationId xmlns:p14="http://schemas.microsoft.com/office/powerpoint/2010/main" val="162834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D0DD9BA-B5B2-A6F6-2FA1-C7F082D8CF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5756" y="44624"/>
            <a:ext cx="11520488" cy="738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 err="1"/>
              <a:t>Reminder</a:t>
            </a:r>
            <a:r>
              <a:rPr lang="de-DE" dirty="0"/>
              <a:t>: </a:t>
            </a:r>
            <a:r>
              <a:rPr lang="de-DE" dirty="0" err="1"/>
              <a:t>Compiling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Linking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2C17BD-D280-6339-5FE5-FDA291738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E7ED547D-2DBB-1C10-68B8-0D5DFA510B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756" y="980729"/>
          <a:ext cx="11520487" cy="508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676">
                  <a:extLst>
                    <a:ext uri="{9D8B030D-6E8A-4147-A177-3AD203B41FA5}">
                      <a16:colId xmlns:a16="http://schemas.microsoft.com/office/drawing/2014/main" val="8101255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89124937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1882891487"/>
                    </a:ext>
                  </a:extLst>
                </a:gridCol>
                <a:gridCol w="4536107">
                  <a:extLst>
                    <a:ext uri="{9D8B030D-6E8A-4147-A177-3AD203B41FA5}">
                      <a16:colId xmlns:a16="http://schemas.microsoft.com/office/drawing/2014/main" val="4249664429"/>
                    </a:ext>
                  </a:extLst>
                </a:gridCol>
              </a:tblGrid>
              <a:tr h="650488"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#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Command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247339"/>
                  </a:ext>
                </a:extLst>
              </a:tr>
              <a:tr h="650488">
                <a:tc>
                  <a:txBody>
                    <a:bodyPr/>
                    <a:lstStyle/>
                    <a:p>
                      <a:r>
                        <a:rPr lang="en-US" b="1" noProof="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Preprocessing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clang++ –E hello.cpp –o </a:t>
                      </a:r>
                      <a:r>
                        <a:rPr lang="en-US" sz="18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hello.i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Expands macros and included header files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3253202"/>
                  </a:ext>
                </a:extLst>
              </a:tr>
              <a:tr h="894060">
                <a:tc>
                  <a:txBody>
                    <a:bodyPr/>
                    <a:lstStyle/>
                    <a:p>
                      <a:r>
                        <a:rPr lang="en-US" b="1" noProof="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Compilation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clang++ –S </a:t>
                      </a:r>
                      <a:r>
                        <a:rPr lang="en-US" sz="18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hello.i</a:t>
                      </a: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–o </a:t>
                      </a:r>
                      <a:r>
                        <a:rPr lang="en-US" sz="18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hello.s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Translates high-level C++ code to low-level, platform-dependent, but still human-readable assembly instructions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4575096"/>
                  </a:ext>
                </a:extLst>
              </a:tr>
              <a:tr h="650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Assembly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clang++ –c </a:t>
                      </a:r>
                      <a:r>
                        <a:rPr lang="en-US" sz="18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hello.s</a:t>
                      </a: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–o </a:t>
                      </a:r>
                      <a:r>
                        <a:rPr lang="en-US" sz="18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hello.o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Produces binary machine code; not yet executable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3928521"/>
                  </a:ext>
                </a:extLst>
              </a:tr>
              <a:tr h="8940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Linking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clang++ </a:t>
                      </a:r>
                      <a:r>
                        <a:rPr lang="en-US" sz="18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hello.o</a:t>
                      </a: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–o hello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Combines object file with necessary libraries and resolves symbol references; produces final executable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5828180"/>
                  </a:ext>
                </a:extLst>
              </a:tr>
              <a:tr h="650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Execution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./hello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Runs the program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3899489"/>
                  </a:ext>
                </a:extLst>
              </a:tr>
              <a:tr h="650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1-4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„Compilation“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clang++ hello.cpp –o hello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Combines all compilation steps into one single command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1413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63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D0DD9BA-B5B2-A6F6-2FA1-C7F082D8CF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5756" y="44624"/>
            <a:ext cx="11520488" cy="738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 err="1"/>
              <a:t>Reminder</a:t>
            </a:r>
            <a:r>
              <a:rPr lang="de-DE" dirty="0"/>
              <a:t>: </a:t>
            </a:r>
            <a:r>
              <a:rPr lang="de-DE" dirty="0" err="1"/>
              <a:t>Compiling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Linking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2C17BD-D280-6339-5FE5-FDA291738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E7ED547D-2DBB-1C10-68B8-0D5DFA510B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756" y="980729"/>
          <a:ext cx="11520487" cy="1300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676">
                  <a:extLst>
                    <a:ext uri="{9D8B030D-6E8A-4147-A177-3AD203B41FA5}">
                      <a16:colId xmlns:a16="http://schemas.microsoft.com/office/drawing/2014/main" val="8101255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89124937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1882891487"/>
                    </a:ext>
                  </a:extLst>
                </a:gridCol>
                <a:gridCol w="4536107">
                  <a:extLst>
                    <a:ext uri="{9D8B030D-6E8A-4147-A177-3AD203B41FA5}">
                      <a16:colId xmlns:a16="http://schemas.microsoft.com/office/drawing/2014/main" val="4249664429"/>
                    </a:ext>
                  </a:extLst>
                </a:gridCol>
              </a:tblGrid>
              <a:tr h="650488"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#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Command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247339"/>
                  </a:ext>
                </a:extLst>
              </a:tr>
              <a:tr h="650488">
                <a:tc>
                  <a:txBody>
                    <a:bodyPr/>
                    <a:lstStyle/>
                    <a:p>
                      <a:r>
                        <a:rPr lang="en-US" b="1" noProof="0" dirty="0"/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Preprocessing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clang++ –E hello.cpp –o </a:t>
                      </a:r>
                      <a:r>
                        <a:rPr lang="en-US" sz="18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hello.i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Expands macros and included header files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3253202"/>
                  </a:ext>
                </a:extLst>
              </a:tr>
            </a:tbl>
          </a:graphicData>
        </a:graphic>
      </p:graphicFrame>
      <p:sp>
        <p:nvSpPr>
          <p:cNvPr id="9" name="Rechteck 8">
            <a:extLst>
              <a:ext uri="{FF2B5EF4-FFF2-40B4-BE49-F238E27FC236}">
                <a16:creationId xmlns:a16="http://schemas.microsoft.com/office/drawing/2014/main" id="{0433FEDC-B60C-8A99-3ADB-575BABF6601C}"/>
              </a:ext>
            </a:extLst>
          </p:cNvPr>
          <p:cNvSpPr/>
          <p:nvPr/>
        </p:nvSpPr>
        <p:spPr>
          <a:xfrm>
            <a:off x="6311105" y="2827320"/>
            <a:ext cx="5545138" cy="31605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"hello.cpp"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"&lt;built-in&gt;" 1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"&lt;built-in&gt;" 3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404 "&lt;built-in&gt;" 3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"&lt;command line&gt;" 1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"&lt;built-in&gt;" 2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"hello.cpp" 2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/bin/../lib/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/x86_64-linux-gnu/11/../../../../include/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/11/iostream" 1 3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37 "/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/bin/../lib/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/x86_64-linux-gnu/11/../../../../include/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/11/iostream" 3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/bin/../lib/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/x86_64-linux-gnu/11/../../../../include/x86_64-linux-gnu/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/11/bits/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c++config.h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1 3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278 "/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/bin/../lib/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/x86_64-linux-gnu/11/../../../../include/x86_64-linux-gnu/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/11/bits/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c++config.h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3</a:t>
            </a:r>
          </a:p>
          <a:p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std</a:t>
            </a:r>
          </a:p>
          <a:p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9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9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ptrdiff_t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9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plus 30.000+ more lines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9B162DC8-3CA2-3949-B533-7E486EC9B069}"/>
              </a:ext>
            </a:extLst>
          </p:cNvPr>
          <p:cNvGrpSpPr/>
          <p:nvPr/>
        </p:nvGrpSpPr>
        <p:grpSpPr>
          <a:xfrm>
            <a:off x="335756" y="3747247"/>
            <a:ext cx="5545138" cy="1320708"/>
            <a:chOff x="6311900" y="983650"/>
            <a:chExt cx="5545138" cy="1320708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1199062F-C5A4-FEC5-8FEF-3D999DC5F395}"/>
                </a:ext>
              </a:extLst>
            </p:cNvPr>
            <p:cNvSpPr/>
            <p:nvPr/>
          </p:nvSpPr>
          <p:spPr>
            <a:xfrm>
              <a:off x="6311900" y="983650"/>
              <a:ext cx="5545138" cy="13207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noAutofit/>
            </a:bodyPr>
            <a:lstStyle/>
            <a:p>
              <a:r>
                <a:rPr lang="en-US" sz="1600" dirty="0">
                  <a:solidFill>
                    <a:srgbClr val="804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#include &lt;iostream&gt;</a:t>
              </a:r>
            </a:p>
            <a:p>
              <a:r>
                <a:rPr lang="en-US" sz="1600" dirty="0">
                  <a:solidFill>
                    <a:srgbClr val="8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main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endPara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 std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en-US" sz="1600" b="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cout</a:t>
              </a:r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&lt;&lt;</a:t>
              </a:r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0" dirty="0">
                  <a:solidFill>
                    <a:srgbClr val="808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"Hello World!"</a:t>
              </a:r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&lt;&lt;</a:t>
              </a:r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std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::</a:t>
              </a:r>
              <a:r>
                <a:rPr lang="en-US" sz="1600" b="0" dirty="0" err="1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endl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sz="1600" b="1" dirty="0">
                  <a:solidFill>
                    <a:srgbClr val="0000FF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US" sz="1600" b="0" dirty="0">
                  <a:solidFill>
                    <a:srgbClr val="000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b="0" dirty="0">
                  <a:solidFill>
                    <a:srgbClr val="FF800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  <a:endParaRPr lang="en-US" sz="16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b="1" dirty="0">
                  <a:solidFill>
                    <a:srgbClr val="000080"/>
                  </a:solidFill>
                  <a:highlight>
                    <a:srgbClr val="FFFF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C8A338A1-936D-A3BE-B537-B23913DCF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52584" y="1061517"/>
              <a:ext cx="368102" cy="413792"/>
            </a:xfrm>
            <a:prstGeom prst="rect">
              <a:avLst/>
            </a:prstGeom>
          </p:spPr>
        </p:pic>
      </p:grp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4411948B-4960-E378-2B82-50258846436B}"/>
              </a:ext>
            </a:extLst>
          </p:cNvPr>
          <p:cNvSpPr/>
          <p:nvPr/>
        </p:nvSpPr>
        <p:spPr>
          <a:xfrm>
            <a:off x="5937488" y="4256919"/>
            <a:ext cx="317022" cy="301364"/>
          </a:xfrm>
          <a:prstGeom prst="rightArrow">
            <a:avLst>
              <a:gd name="adj1" fmla="val 33593"/>
              <a:gd name="adj2" fmla="val 6191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1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E5864CE4-D308-318B-717C-DC302C4012EA}"/>
              </a:ext>
            </a:extLst>
          </p:cNvPr>
          <p:cNvSpPr/>
          <p:nvPr/>
        </p:nvSpPr>
        <p:spPr>
          <a:xfrm>
            <a:off x="6311105" y="2827320"/>
            <a:ext cx="5545138" cy="31605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file	</a:t>
            </a:r>
            <a:r>
              <a:rPr lang="en-US" sz="10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"hello.cpp"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section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startup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"ax"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progbits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p2align	</a:t>
            </a:r>
            <a:r>
              <a:rPr lang="en-US" sz="10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0x90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#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Begin function __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cxx_global_var_init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	__cxx_global_var_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@function</a:t>
            </a: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cxx_global_var_init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# @__cxx_global_var_init</a:t>
            </a: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cfi_startproc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%bb.0:</a:t>
            </a: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cfi_offset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cfi_def_cfa_register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_ZStL8__ioinit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_ZNSt8ios_base4InitC1Ev@PLT</a:t>
            </a: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_ZNSt8ios_base4InitD1Ev@GOTPCREL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_ZStL8__ioinit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__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dso_handle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100 lines in total</a:t>
            </a: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D0DD9BA-B5B2-A6F6-2FA1-C7F082D8CF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5756" y="44624"/>
            <a:ext cx="11520488" cy="738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 err="1"/>
              <a:t>Reminder</a:t>
            </a:r>
            <a:r>
              <a:rPr lang="de-DE" dirty="0"/>
              <a:t>: </a:t>
            </a:r>
            <a:r>
              <a:rPr lang="de-DE" dirty="0" err="1"/>
              <a:t>Compiling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Linking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2C17BD-D280-6339-5FE5-FDA291738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39</a:t>
            </a:fld>
            <a:endParaRPr lang="en-US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E7ED547D-2DBB-1C10-68B8-0D5DFA510B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756" y="980729"/>
          <a:ext cx="11520487" cy="1564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676">
                  <a:extLst>
                    <a:ext uri="{9D8B030D-6E8A-4147-A177-3AD203B41FA5}">
                      <a16:colId xmlns:a16="http://schemas.microsoft.com/office/drawing/2014/main" val="8101255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89124937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1882891487"/>
                    </a:ext>
                  </a:extLst>
                </a:gridCol>
                <a:gridCol w="4536107">
                  <a:extLst>
                    <a:ext uri="{9D8B030D-6E8A-4147-A177-3AD203B41FA5}">
                      <a16:colId xmlns:a16="http://schemas.microsoft.com/office/drawing/2014/main" val="4249664429"/>
                    </a:ext>
                  </a:extLst>
                </a:gridCol>
              </a:tblGrid>
              <a:tr h="650488"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#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Command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247339"/>
                  </a:ext>
                </a:extLst>
              </a:tr>
              <a:tr h="650488">
                <a:tc>
                  <a:txBody>
                    <a:bodyPr/>
                    <a:lstStyle/>
                    <a:p>
                      <a:r>
                        <a:rPr lang="en-US" b="1" noProof="0" dirty="0"/>
                        <a:t>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Compilation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clang++ –S </a:t>
                      </a:r>
                      <a:r>
                        <a:rPr lang="en-US" sz="18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hello.i</a:t>
                      </a: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–o </a:t>
                      </a:r>
                      <a:r>
                        <a:rPr lang="en-US" sz="18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hello.s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Translates high-level C++ code to low-level, platform-dependent, but still human-readable assembly instructions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3253202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892CA53D-42B3-2995-CB43-DA50EDAA81E3}"/>
              </a:ext>
            </a:extLst>
          </p:cNvPr>
          <p:cNvSpPr/>
          <p:nvPr/>
        </p:nvSpPr>
        <p:spPr>
          <a:xfrm>
            <a:off x="335756" y="2831253"/>
            <a:ext cx="5545138" cy="31605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"hello.cpp"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"&lt;built-in&gt;" 1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"&lt;built-in&gt;" 3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404 "&lt;built-in&gt;" 3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"&lt;command line&gt;" 1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"&lt;built-in&gt;" 2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"hello.cpp" 2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/bin/../lib/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/x86_64-linux-gnu/11/../../../../include/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/11/iostream" 1 3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37 "/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/bin/../lib/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/x86_64-linux-gnu/11/../../../../include/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/11/iostream" 3</a:t>
            </a:r>
          </a:p>
          <a:p>
            <a:endParaRPr lang="en-US" sz="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1 "/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/bin/../lib/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/x86_64-linux-gnu/11/../../../../include/x86_64-linux-gnu/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/11/bits/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c++config.h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1 3</a:t>
            </a:r>
          </a:p>
          <a:p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278 "/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/bin/../lib/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/x86_64-linux-gnu/11/../../../../include/x86_64-linux-gnu/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/11/bits/</a:t>
            </a:r>
            <a:r>
              <a:rPr lang="en-US" sz="900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c++config.h</a:t>
            </a:r>
            <a:r>
              <a:rPr lang="en-US" sz="9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3</a:t>
            </a:r>
          </a:p>
          <a:p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std</a:t>
            </a:r>
          </a:p>
          <a:p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9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9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9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900" b="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ptrdiff_t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9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9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plus 30.000+ more lines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882B512B-C9FA-B9CD-0127-E5379C0AB816}"/>
              </a:ext>
            </a:extLst>
          </p:cNvPr>
          <p:cNvSpPr/>
          <p:nvPr/>
        </p:nvSpPr>
        <p:spPr>
          <a:xfrm>
            <a:off x="5937488" y="4260852"/>
            <a:ext cx="317022" cy="301364"/>
          </a:xfrm>
          <a:prstGeom prst="rightArrow">
            <a:avLst>
              <a:gd name="adj1" fmla="val 33593"/>
              <a:gd name="adj2" fmla="val 6191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8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noProof="0" dirty="0"/>
          </a:p>
          <a:p>
            <a:r>
              <a:rPr lang="en-US" noProof="0" dirty="0"/>
              <a:t>Learning Objectives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 the end of this lecture, you will…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□"/>
            </a:pPr>
            <a:r>
              <a:rPr lang="en-US" dirty="0" smtClean="0"/>
              <a:t>Have a basic knowledge about embedded systems</a:t>
            </a:r>
          </a:p>
          <a:p>
            <a:pPr>
              <a:buFont typeface="Arial" panose="020B0604020202020204" pitchFamily="34" charset="0"/>
              <a:buChar char="□"/>
            </a:pPr>
            <a:endParaRPr lang="en-US" noProof="0" dirty="0"/>
          </a:p>
          <a:p>
            <a:pPr>
              <a:buFont typeface="Arial" panose="020B0604020202020204" pitchFamily="34" charset="0"/>
              <a:buChar char="□"/>
            </a:pPr>
            <a:r>
              <a:rPr lang="en-US" noProof="0" dirty="0" smtClean="0"/>
              <a:t>Know how to use specific hardware modules to increase program efficiency</a:t>
            </a:r>
          </a:p>
          <a:p>
            <a:pPr>
              <a:buFont typeface="Arial" panose="020B0604020202020204" pitchFamily="34" charset="0"/>
              <a:buChar char="□"/>
            </a:pPr>
            <a:endParaRPr lang="en-US" dirty="0"/>
          </a:p>
          <a:p>
            <a:pPr>
              <a:buFont typeface="Arial" panose="020B0604020202020204" pitchFamily="34" charset="0"/>
              <a:buChar char="□"/>
            </a:pPr>
            <a:r>
              <a:rPr lang="en-US" noProof="0" dirty="0" smtClean="0"/>
              <a:t>Learn about different memory regions and how to map variables into them</a:t>
            </a:r>
          </a:p>
          <a:p>
            <a:pPr>
              <a:buFont typeface="Arial" panose="020B0604020202020204" pitchFamily="34" charset="0"/>
              <a:buChar char="□"/>
            </a:pPr>
            <a:endParaRPr lang="en-US" dirty="0"/>
          </a:p>
          <a:p>
            <a:pPr>
              <a:buFont typeface="Arial" panose="020B0604020202020204" pitchFamily="34" charset="0"/>
              <a:buChar char="□"/>
            </a:pPr>
            <a:r>
              <a:rPr lang="en-US" noProof="0" dirty="0" smtClean="0"/>
              <a:t>Know the basics about coding standards and AUTOSAR</a:t>
            </a:r>
          </a:p>
          <a:p>
            <a:pPr>
              <a:buFont typeface="Arial" panose="020B0604020202020204" pitchFamily="34" charset="0"/>
              <a:buChar char="□"/>
            </a:pPr>
            <a:endParaRPr lang="en-US" dirty="0"/>
          </a:p>
          <a:p>
            <a:pPr>
              <a:buFont typeface="Arial" panose="020B0604020202020204" pitchFamily="34" charset="0"/>
              <a:buChar char="□"/>
            </a:pPr>
            <a:r>
              <a:rPr lang="en-US" noProof="0" dirty="0" smtClean="0"/>
              <a:t>Get an introduction about real-time operating systems</a:t>
            </a:r>
            <a:endParaRPr lang="en-US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B88307-AB87-B28F-49B1-93F324B85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4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D0DD9BA-B5B2-A6F6-2FA1-C7F082D8CF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5756" y="44624"/>
            <a:ext cx="11520488" cy="738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 err="1"/>
              <a:t>Reminder</a:t>
            </a:r>
            <a:r>
              <a:rPr lang="de-DE" dirty="0"/>
              <a:t>: </a:t>
            </a:r>
            <a:r>
              <a:rPr lang="de-DE" dirty="0" err="1"/>
              <a:t>Compiling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Linking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2C17BD-D280-6339-5FE5-FDA291738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E7ED547D-2DBB-1C10-68B8-0D5DFA510B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756" y="980729"/>
          <a:ext cx="11520487" cy="1300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676">
                  <a:extLst>
                    <a:ext uri="{9D8B030D-6E8A-4147-A177-3AD203B41FA5}">
                      <a16:colId xmlns:a16="http://schemas.microsoft.com/office/drawing/2014/main" val="8101255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89124937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1882891487"/>
                    </a:ext>
                  </a:extLst>
                </a:gridCol>
                <a:gridCol w="4536107">
                  <a:extLst>
                    <a:ext uri="{9D8B030D-6E8A-4147-A177-3AD203B41FA5}">
                      <a16:colId xmlns:a16="http://schemas.microsoft.com/office/drawing/2014/main" val="4249664429"/>
                    </a:ext>
                  </a:extLst>
                </a:gridCol>
              </a:tblGrid>
              <a:tr h="650488"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#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Command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247339"/>
                  </a:ext>
                </a:extLst>
              </a:tr>
              <a:tr h="650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Assembly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clang++ –c </a:t>
                      </a:r>
                      <a:r>
                        <a:rPr lang="en-US" sz="18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hello.s</a:t>
                      </a: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–o </a:t>
                      </a:r>
                      <a:r>
                        <a:rPr lang="en-US" sz="18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hello.o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Produces binary machine code; not yet executable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3253202"/>
                  </a:ext>
                </a:extLst>
              </a:tr>
            </a:tbl>
          </a:graphicData>
        </a:graphic>
      </p:graphicFrame>
      <p:sp>
        <p:nvSpPr>
          <p:cNvPr id="3" name="Rechteck 2">
            <a:extLst>
              <a:ext uri="{FF2B5EF4-FFF2-40B4-BE49-F238E27FC236}">
                <a16:creationId xmlns:a16="http://schemas.microsoft.com/office/drawing/2014/main" id="{CACA0CAD-3D28-F0FF-447C-9E84C3D3D521}"/>
              </a:ext>
            </a:extLst>
          </p:cNvPr>
          <p:cNvSpPr/>
          <p:nvPr/>
        </p:nvSpPr>
        <p:spPr>
          <a:xfrm>
            <a:off x="335756" y="2827320"/>
            <a:ext cx="5545138" cy="31605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file	</a:t>
            </a:r>
            <a:r>
              <a:rPr lang="en-US" sz="10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"hello.cpp"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section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startup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"ax"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progbits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p2align	</a:t>
            </a:r>
            <a:r>
              <a:rPr lang="en-US" sz="10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0x90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#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Begin function __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cxx_global_var_init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	__cxx_global_var_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@function</a:t>
            </a: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cxx_global_var_init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# @__cxx_global_var_init</a:t>
            </a: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cfi_startproc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%bb.0:</a:t>
            </a: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cfi_def_cfa_offset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cfi_offset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0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cfi_def_cfa_register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_ZStL8__ioinit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callq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_ZNSt8ios_base4InitC1Ev@PLT</a:t>
            </a: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_ZNSt8ios_base4InitD1Ev@GOTPCREL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_ZStL8__ioinit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__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dso_handle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(%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rip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0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0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sz="10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100 lines in total</a:t>
            </a:r>
          </a:p>
        </p:txBody>
      </p:sp>
      <p:pic>
        <p:nvPicPr>
          <p:cNvPr id="6" name="Grafik 5" descr="Binär mit einfarbiger Füllung">
            <a:extLst>
              <a:ext uri="{FF2B5EF4-FFF2-40B4-BE49-F238E27FC236}">
                <a16:creationId xmlns:a16="http://schemas.microsoft.com/office/drawing/2014/main" id="{21667919-7CC4-A210-2B4D-89ADADED27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1606" y="3795533"/>
            <a:ext cx="1224136" cy="1224136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459ABA6F-BA03-7ADA-FC82-64454A52BF89}"/>
              </a:ext>
            </a:extLst>
          </p:cNvPr>
          <p:cNvSpPr/>
          <p:nvPr/>
        </p:nvSpPr>
        <p:spPr>
          <a:xfrm>
            <a:off x="5937488" y="4260852"/>
            <a:ext cx="317022" cy="301364"/>
          </a:xfrm>
          <a:prstGeom prst="rightArrow">
            <a:avLst>
              <a:gd name="adj1" fmla="val 33593"/>
              <a:gd name="adj2" fmla="val 6191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8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D0DD9BA-B5B2-A6F6-2FA1-C7F082D8CF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5756" y="44624"/>
            <a:ext cx="11520488" cy="738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 err="1"/>
              <a:t>Reminder</a:t>
            </a:r>
            <a:r>
              <a:rPr lang="de-DE" dirty="0"/>
              <a:t>: </a:t>
            </a:r>
            <a:r>
              <a:rPr lang="de-DE" dirty="0" err="1"/>
              <a:t>Compiling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Linking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2C17BD-D280-6339-5FE5-FDA291738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41</a:t>
            </a:fld>
            <a:endParaRPr lang="en-US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E7ED547D-2DBB-1C10-68B8-0D5DFA510B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756" y="980729"/>
          <a:ext cx="11520487" cy="1564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676">
                  <a:extLst>
                    <a:ext uri="{9D8B030D-6E8A-4147-A177-3AD203B41FA5}">
                      <a16:colId xmlns:a16="http://schemas.microsoft.com/office/drawing/2014/main" val="8101255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89124937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1882891487"/>
                    </a:ext>
                  </a:extLst>
                </a:gridCol>
                <a:gridCol w="4536107">
                  <a:extLst>
                    <a:ext uri="{9D8B030D-6E8A-4147-A177-3AD203B41FA5}">
                      <a16:colId xmlns:a16="http://schemas.microsoft.com/office/drawing/2014/main" val="4249664429"/>
                    </a:ext>
                  </a:extLst>
                </a:gridCol>
              </a:tblGrid>
              <a:tr h="650488"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#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Command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247339"/>
                  </a:ext>
                </a:extLst>
              </a:tr>
              <a:tr h="650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Linking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clang++ </a:t>
                      </a:r>
                      <a:r>
                        <a:rPr lang="en-US" sz="1800" noProof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hello.o</a:t>
                      </a: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–o hello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Combines object file with necessary libraries and resolves symbol references; produces final executable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3253202"/>
                  </a:ext>
                </a:extLst>
              </a:tr>
            </a:tbl>
          </a:graphicData>
        </a:graphic>
      </p:graphicFrame>
      <p:pic>
        <p:nvPicPr>
          <p:cNvPr id="5" name="Grafik 4" descr="Binär mit einfarbiger Füllung">
            <a:extLst>
              <a:ext uri="{FF2B5EF4-FFF2-40B4-BE49-F238E27FC236}">
                <a16:creationId xmlns:a16="http://schemas.microsoft.com/office/drawing/2014/main" id="{6996DDCF-A69A-220B-E950-D27E172B53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1606" y="3795533"/>
            <a:ext cx="1224136" cy="1224136"/>
          </a:xfrm>
          <a:prstGeom prst="rect">
            <a:avLst/>
          </a:prstGeom>
        </p:spPr>
      </p:pic>
      <p:pic>
        <p:nvPicPr>
          <p:cNvPr id="6" name="Grafik 5" descr="Binär mit einfarbiger Füllung">
            <a:extLst>
              <a:ext uri="{FF2B5EF4-FFF2-40B4-BE49-F238E27FC236}">
                <a16:creationId xmlns:a16="http://schemas.microsoft.com/office/drawing/2014/main" id="{800C58D0-E4C5-ACA8-F3F6-FF9524F6DE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6257" y="3795533"/>
            <a:ext cx="1224136" cy="1224136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2E361736-B635-4583-EBAC-2346064081BC}"/>
              </a:ext>
            </a:extLst>
          </p:cNvPr>
          <p:cNvSpPr/>
          <p:nvPr/>
        </p:nvSpPr>
        <p:spPr>
          <a:xfrm>
            <a:off x="5937488" y="4260852"/>
            <a:ext cx="317022" cy="301364"/>
          </a:xfrm>
          <a:prstGeom prst="rightArrow">
            <a:avLst>
              <a:gd name="adj1" fmla="val 33593"/>
              <a:gd name="adj2" fmla="val 61919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4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D0DD9BA-B5B2-A6F6-2FA1-C7F082D8CF4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5756" y="44624"/>
            <a:ext cx="11520488" cy="7380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 err="1"/>
              <a:t>Reminder</a:t>
            </a:r>
            <a:r>
              <a:rPr lang="de-DE" dirty="0"/>
              <a:t>: </a:t>
            </a:r>
            <a:r>
              <a:rPr lang="de-DE" dirty="0" err="1"/>
              <a:t>Compiling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Linking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2C17BD-D280-6339-5FE5-FDA291738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42</a:t>
            </a:fld>
            <a:endParaRPr lang="en-US" dirty="0"/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E7ED547D-2DBB-1C10-68B8-0D5DFA510B1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5756" y="980729"/>
          <a:ext cx="11520487" cy="13009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676">
                  <a:extLst>
                    <a:ext uri="{9D8B030D-6E8A-4147-A177-3AD203B41FA5}">
                      <a16:colId xmlns:a16="http://schemas.microsoft.com/office/drawing/2014/main" val="8101255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891249372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1882891487"/>
                    </a:ext>
                  </a:extLst>
                </a:gridCol>
                <a:gridCol w="4536107">
                  <a:extLst>
                    <a:ext uri="{9D8B030D-6E8A-4147-A177-3AD203B41FA5}">
                      <a16:colId xmlns:a16="http://schemas.microsoft.com/office/drawing/2014/main" val="4249664429"/>
                    </a:ext>
                  </a:extLst>
                </a:gridCol>
              </a:tblGrid>
              <a:tr h="650488"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#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Command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noProof="0" dirty="0">
                          <a:solidFill>
                            <a:schemeClr val="tx2"/>
                          </a:solidFill>
                        </a:rPr>
                        <a:t>Description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8247339"/>
                  </a:ext>
                </a:extLst>
              </a:tr>
              <a:tr h="6504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noProof="0" dirty="0"/>
                        <a:t>Execution</a:t>
                      </a:r>
                      <a:endParaRPr lang="en-US" sz="1800" noProof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noProof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./hello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Runs the program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3253202"/>
                  </a:ext>
                </a:extLst>
              </a:tr>
            </a:tbl>
          </a:graphicData>
        </a:graphic>
      </p:graphicFrame>
      <p:sp>
        <p:nvSpPr>
          <p:cNvPr id="3" name="Sprechblase: rechteckig mit abgerundeten Ecken 2">
            <a:extLst>
              <a:ext uri="{FF2B5EF4-FFF2-40B4-BE49-F238E27FC236}">
                <a16:creationId xmlns:a16="http://schemas.microsoft.com/office/drawing/2014/main" id="{9C26BE87-504D-D3DD-C02C-CA98E55E1E49}"/>
              </a:ext>
            </a:extLst>
          </p:cNvPr>
          <p:cNvSpPr/>
          <p:nvPr/>
        </p:nvSpPr>
        <p:spPr>
          <a:xfrm>
            <a:off x="6023992" y="3717032"/>
            <a:ext cx="2304256" cy="432048"/>
          </a:xfrm>
          <a:prstGeom prst="wedgeRoundRectCallout">
            <a:avLst>
              <a:gd name="adj1" fmla="val 57152"/>
              <a:gd name="adj2" fmla="val 45918"/>
              <a:gd name="adj3" fmla="val 16667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“Hello World!”</a:t>
            </a:r>
          </a:p>
        </p:txBody>
      </p:sp>
      <p:pic>
        <p:nvPicPr>
          <p:cNvPr id="6" name="Grafik 5" descr="Binär mit einfarbiger Füllung">
            <a:extLst>
              <a:ext uri="{FF2B5EF4-FFF2-40B4-BE49-F238E27FC236}">
                <a16:creationId xmlns:a16="http://schemas.microsoft.com/office/drawing/2014/main" id="{95F784EE-F361-49AD-EC40-8CF12A6DE8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1606" y="3795533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1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 smtClean="0"/>
              <a:t>Data </a:t>
            </a:r>
            <a:r>
              <a:rPr lang="de-DE" dirty="0" err="1" smtClean="0"/>
              <a:t>Sections</a:t>
            </a:r>
            <a:r>
              <a:rPr lang="de-DE" dirty="0" smtClean="0"/>
              <a:t> 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2040881" y="1244157"/>
            <a:ext cx="965376" cy="92178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Compiler</a:t>
            </a:r>
            <a:endParaRPr lang="de-DE" sz="1000" dirty="0"/>
          </a:p>
        </p:txBody>
      </p:sp>
      <p:sp>
        <p:nvSpPr>
          <p:cNvPr id="6" name="Rechteck 5"/>
          <p:cNvSpPr/>
          <p:nvPr/>
        </p:nvSpPr>
        <p:spPr>
          <a:xfrm>
            <a:off x="608093" y="1159035"/>
            <a:ext cx="643584" cy="70794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*.c/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</a:t>
            </a:r>
            <a:r>
              <a:rPr lang="de-DE" sz="1000" dirty="0" err="1" smtClean="0">
                <a:solidFill>
                  <a:schemeClr val="tx1"/>
                </a:solidFill>
              </a:rPr>
              <a:t>cpp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736559" y="1308515"/>
            <a:ext cx="643584" cy="70794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*.c/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</a:t>
            </a:r>
            <a:r>
              <a:rPr lang="de-DE" sz="1000" dirty="0" err="1" smtClean="0">
                <a:solidFill>
                  <a:schemeClr val="tx1"/>
                </a:solidFill>
              </a:rPr>
              <a:t>cpp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865026" y="1457995"/>
            <a:ext cx="643584" cy="70794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*.c/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</a:t>
            </a:r>
            <a:r>
              <a:rPr lang="de-DE" sz="1000" dirty="0" err="1" smtClean="0">
                <a:solidFill>
                  <a:schemeClr val="tx1"/>
                </a:solidFill>
              </a:rPr>
              <a:t>cpp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657783" y="1242804"/>
            <a:ext cx="643584" cy="7079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*.c/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</a:t>
            </a:r>
            <a:r>
              <a:rPr lang="de-DE" sz="1000" dirty="0" err="1" smtClean="0">
                <a:solidFill>
                  <a:schemeClr val="tx1"/>
                </a:solidFill>
              </a:rPr>
              <a:t>cpp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786250" y="1392284"/>
            <a:ext cx="643584" cy="7079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*.c/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</a:t>
            </a:r>
            <a:r>
              <a:rPr lang="de-DE" sz="1000" dirty="0" err="1" smtClean="0">
                <a:solidFill>
                  <a:schemeClr val="tx1"/>
                </a:solidFill>
              </a:rPr>
              <a:t>cpp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914716" y="1541764"/>
            <a:ext cx="643584" cy="7079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bg1"/>
                </a:solidFill>
              </a:rPr>
              <a:t>*.o</a:t>
            </a:r>
          </a:p>
        </p:txBody>
      </p:sp>
      <p:sp>
        <p:nvSpPr>
          <p:cNvPr id="12" name="Cube 11"/>
          <p:cNvSpPr/>
          <p:nvPr/>
        </p:nvSpPr>
        <p:spPr>
          <a:xfrm>
            <a:off x="8135900" y="1242804"/>
            <a:ext cx="965376" cy="921781"/>
          </a:xfrm>
          <a:prstGeom prst="cub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Linker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7749749" y="2507926"/>
            <a:ext cx="643584" cy="48271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Linker</a:t>
            </a:r>
          </a:p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script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6" name="Zylinder 15"/>
          <p:cNvSpPr/>
          <p:nvPr/>
        </p:nvSpPr>
        <p:spPr>
          <a:xfrm>
            <a:off x="9712681" y="1344974"/>
            <a:ext cx="836659" cy="717442"/>
          </a:xfrm>
          <a:prstGeom prst="ca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ELF</a:t>
            </a:r>
          </a:p>
          <a:p>
            <a:pPr algn="ctr"/>
            <a:r>
              <a:rPr lang="de-DE" sz="1000" dirty="0" err="1" smtClean="0">
                <a:solidFill>
                  <a:schemeClr val="tx1"/>
                </a:solidFill>
              </a:rPr>
              <a:t>executable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17" name="Pfeil nach rechts 16"/>
          <p:cNvSpPr/>
          <p:nvPr/>
        </p:nvSpPr>
        <p:spPr>
          <a:xfrm>
            <a:off x="1637827" y="1643254"/>
            <a:ext cx="257434" cy="223723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18" name="Pfeil nach rechts 17"/>
          <p:cNvSpPr/>
          <p:nvPr/>
        </p:nvSpPr>
        <p:spPr>
          <a:xfrm>
            <a:off x="3165331" y="1644118"/>
            <a:ext cx="257434" cy="223723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19" name="Pfeil nach rechts 18"/>
          <p:cNvSpPr/>
          <p:nvPr/>
        </p:nvSpPr>
        <p:spPr>
          <a:xfrm>
            <a:off x="7721416" y="1641061"/>
            <a:ext cx="257434" cy="223723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20" name="Pfeil nach rechts 19"/>
          <p:cNvSpPr/>
          <p:nvPr/>
        </p:nvSpPr>
        <p:spPr>
          <a:xfrm>
            <a:off x="9278261" y="1634393"/>
            <a:ext cx="257434" cy="223723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21" name="Pfeil nach rechts 20"/>
          <p:cNvSpPr/>
          <p:nvPr/>
        </p:nvSpPr>
        <p:spPr>
          <a:xfrm rot="16200000">
            <a:off x="8152755" y="2220294"/>
            <a:ext cx="257434" cy="223723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22" name="Pfeil nach rechts 21"/>
          <p:cNvSpPr/>
          <p:nvPr/>
        </p:nvSpPr>
        <p:spPr>
          <a:xfrm rot="16200000">
            <a:off x="8601733" y="2220294"/>
            <a:ext cx="257434" cy="223723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23" name="Rechteck 22"/>
          <p:cNvSpPr/>
          <p:nvPr/>
        </p:nvSpPr>
        <p:spPr>
          <a:xfrm>
            <a:off x="3549853" y="1257104"/>
            <a:ext cx="730423" cy="7079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*.c/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</a:t>
            </a:r>
            <a:r>
              <a:rPr lang="de-DE" sz="1000" dirty="0" err="1" smtClean="0">
                <a:solidFill>
                  <a:schemeClr val="tx1"/>
                </a:solidFill>
              </a:rPr>
              <a:t>cpp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3678320" y="1406584"/>
            <a:ext cx="740372" cy="7079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*.c/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</a:t>
            </a:r>
            <a:r>
              <a:rPr lang="de-DE" sz="1000" dirty="0" err="1" smtClean="0">
                <a:solidFill>
                  <a:schemeClr val="tx1"/>
                </a:solidFill>
              </a:rPr>
              <a:t>cpp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3806786" y="1556064"/>
            <a:ext cx="740371" cy="7079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*.s</a:t>
            </a:r>
          </a:p>
        </p:txBody>
      </p:sp>
      <p:sp>
        <p:nvSpPr>
          <p:cNvPr id="27" name="Cube 26"/>
          <p:cNvSpPr/>
          <p:nvPr/>
        </p:nvSpPr>
        <p:spPr>
          <a:xfrm>
            <a:off x="5076888" y="1221347"/>
            <a:ext cx="1068319" cy="921781"/>
          </a:xfrm>
          <a:prstGeom prst="cub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Assembler</a:t>
            </a:r>
            <a:endParaRPr lang="de-DE" sz="1000" dirty="0">
              <a:solidFill>
                <a:schemeClr val="tx1"/>
              </a:solidFill>
            </a:endParaRPr>
          </a:p>
        </p:txBody>
      </p:sp>
      <p:sp>
        <p:nvSpPr>
          <p:cNvPr id="28" name="Pfeil nach rechts 27"/>
          <p:cNvSpPr/>
          <p:nvPr/>
        </p:nvSpPr>
        <p:spPr>
          <a:xfrm>
            <a:off x="4673835" y="1620444"/>
            <a:ext cx="257434" cy="223723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30" name="Pfeil nach rechts 29"/>
          <p:cNvSpPr/>
          <p:nvPr/>
        </p:nvSpPr>
        <p:spPr>
          <a:xfrm>
            <a:off x="6271633" y="1641912"/>
            <a:ext cx="257434" cy="223723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/>
          </a:p>
        </p:txBody>
      </p:sp>
      <p:sp>
        <p:nvSpPr>
          <p:cNvPr id="15" name="Zylinder 14"/>
          <p:cNvSpPr/>
          <p:nvPr/>
        </p:nvSpPr>
        <p:spPr>
          <a:xfrm>
            <a:off x="8618588" y="2556604"/>
            <a:ext cx="836659" cy="418352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System</a:t>
            </a:r>
          </a:p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Libraries</a:t>
            </a:r>
            <a:endParaRPr lang="de-DE" sz="1000" dirty="0">
              <a:solidFill>
                <a:schemeClr val="tx1"/>
              </a:solidFill>
            </a:endParaRPr>
          </a:p>
        </p:txBody>
      </p:sp>
      <p:grpSp>
        <p:nvGrpSpPr>
          <p:cNvPr id="88" name="Gruppieren 87"/>
          <p:cNvGrpSpPr/>
          <p:nvPr/>
        </p:nvGrpSpPr>
        <p:grpSpPr>
          <a:xfrm>
            <a:off x="3667258" y="2555649"/>
            <a:ext cx="7932292" cy="3420300"/>
            <a:chOff x="474696" y="2581709"/>
            <a:chExt cx="7932292" cy="3420300"/>
          </a:xfrm>
        </p:grpSpPr>
        <p:sp>
          <p:nvSpPr>
            <p:cNvPr id="31" name="Rechteck 30"/>
            <p:cNvSpPr/>
            <p:nvPr/>
          </p:nvSpPr>
          <p:spPr>
            <a:xfrm>
              <a:off x="479376" y="2834019"/>
              <a:ext cx="1252800" cy="1769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000" dirty="0" err="1">
                  <a:solidFill>
                    <a:schemeClr val="tx1"/>
                  </a:solidFill>
                </a:rPr>
                <a:t>v</a:t>
              </a:r>
              <a:r>
                <a:rPr lang="de-DE" sz="1000" dirty="0" err="1" smtClean="0">
                  <a:solidFill>
                    <a:schemeClr val="tx1"/>
                  </a:solidFill>
                </a:rPr>
                <a:t>oid</a:t>
              </a:r>
              <a:r>
                <a:rPr lang="de-DE" sz="1000" dirty="0" smtClean="0">
                  <a:solidFill>
                    <a:schemeClr val="tx1"/>
                  </a:solidFill>
                </a:rPr>
                <a:t> f1() { }</a:t>
              </a:r>
              <a:endParaRPr lang="de-DE" sz="10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hteck 31"/>
            <p:cNvSpPr/>
            <p:nvPr/>
          </p:nvSpPr>
          <p:spPr>
            <a:xfrm>
              <a:off x="477942" y="3232471"/>
              <a:ext cx="1253532" cy="51925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 err="1">
                  <a:solidFill>
                    <a:schemeClr val="tx1"/>
                  </a:solidFill>
                </a:rPr>
                <a:t>v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oid</a:t>
              </a:r>
              <a:r>
                <a:rPr lang="de-DE" sz="800" dirty="0" smtClean="0">
                  <a:solidFill>
                    <a:schemeClr val="tx1"/>
                  </a:solidFill>
                </a:rPr>
                <a:t> 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main</a:t>
              </a:r>
              <a:r>
                <a:rPr lang="de-DE" sz="800" dirty="0" smtClean="0">
                  <a:solidFill>
                    <a:schemeClr val="tx1"/>
                  </a:solidFill>
                </a:rPr>
                <a:t>() </a:t>
              </a:r>
            </a:p>
            <a:p>
              <a:r>
                <a:rPr lang="de-DE" sz="800" dirty="0" smtClean="0">
                  <a:solidFill>
                    <a:schemeClr val="tx1"/>
                  </a:solidFill>
                </a:rPr>
                <a:t>{</a:t>
              </a:r>
            </a:p>
            <a:p>
              <a:r>
                <a:rPr lang="de-DE" sz="800" dirty="0" smtClean="0">
                  <a:solidFill>
                    <a:schemeClr val="tx1"/>
                  </a:solidFill>
                </a:rPr>
                <a:t>   …</a:t>
              </a:r>
            </a:p>
            <a:p>
              <a:r>
                <a:rPr lang="de-DE" sz="800" dirty="0" smtClean="0">
                  <a:solidFill>
                    <a:schemeClr val="tx1"/>
                  </a:solidFill>
                </a:rPr>
                <a:t> }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hteck 32"/>
            <p:cNvSpPr/>
            <p:nvPr/>
          </p:nvSpPr>
          <p:spPr>
            <a:xfrm>
              <a:off x="476319" y="3854529"/>
              <a:ext cx="1253532" cy="13788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 err="1" smtClean="0">
                  <a:solidFill>
                    <a:schemeClr val="tx1"/>
                  </a:solidFill>
                </a:rPr>
                <a:t>int</a:t>
              </a:r>
              <a:r>
                <a:rPr lang="de-DE" sz="800" dirty="0" smtClean="0">
                  <a:solidFill>
                    <a:schemeClr val="tx1"/>
                  </a:solidFill>
                </a:rPr>
                <a:t> xxx() { }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980725" y="3138023"/>
              <a:ext cx="463807" cy="71650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chemeClr val="tx1"/>
                  </a:solidFill>
                </a:rPr>
                <a:t>.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text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Gerade Verbindung mit Pfeil 35"/>
            <p:cNvCxnSpPr>
              <a:stCxn id="31" idx="3"/>
            </p:cNvCxnSpPr>
            <p:nvPr/>
          </p:nvCxnSpPr>
          <p:spPr>
            <a:xfrm>
              <a:off x="1732176" y="2922502"/>
              <a:ext cx="246926" cy="38248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32" idx="3"/>
              <a:endCxn id="34" idx="1"/>
            </p:cNvCxnSpPr>
            <p:nvPr/>
          </p:nvCxnSpPr>
          <p:spPr>
            <a:xfrm>
              <a:off x="1731474" y="3492101"/>
              <a:ext cx="249251" cy="417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mit Pfeil 39"/>
            <p:cNvCxnSpPr>
              <a:stCxn id="33" idx="3"/>
            </p:cNvCxnSpPr>
            <p:nvPr/>
          </p:nvCxnSpPr>
          <p:spPr>
            <a:xfrm flipV="1">
              <a:off x="1729852" y="3699872"/>
              <a:ext cx="249251" cy="22360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hteck 40"/>
            <p:cNvSpPr/>
            <p:nvPr/>
          </p:nvSpPr>
          <p:spPr>
            <a:xfrm>
              <a:off x="474696" y="5064939"/>
              <a:ext cx="1253672" cy="13788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 err="1">
                  <a:solidFill>
                    <a:schemeClr val="tx1"/>
                  </a:solidFill>
                </a:rPr>
                <a:t>c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onst</a:t>
              </a:r>
              <a:r>
                <a:rPr lang="de-DE" sz="800" dirty="0" smtClean="0">
                  <a:solidFill>
                    <a:schemeClr val="tx1"/>
                  </a:solidFill>
                </a:rPr>
                <a:t> 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int</a:t>
              </a:r>
              <a:r>
                <a:rPr lang="de-DE" sz="800" dirty="0" smtClean="0">
                  <a:solidFill>
                    <a:schemeClr val="tx1"/>
                  </a:solidFill>
                </a:rPr>
                <a:t> BFZE = 1024;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474696" y="5321000"/>
              <a:ext cx="1253672" cy="13788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 err="1">
                  <a:solidFill>
                    <a:schemeClr val="tx1"/>
                  </a:solidFill>
                </a:rPr>
                <a:t>c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onst</a:t>
              </a:r>
              <a:r>
                <a:rPr lang="de-DE" sz="800" dirty="0" smtClean="0">
                  <a:solidFill>
                    <a:schemeClr val="tx1"/>
                  </a:solidFill>
                </a:rPr>
                <a:t> 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char</a:t>
              </a:r>
              <a:r>
                <a:rPr lang="de-DE" sz="800" dirty="0" smtClean="0">
                  <a:solidFill>
                    <a:schemeClr val="tx1"/>
                  </a:solidFill>
                </a:rPr>
                <a:t> *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str</a:t>
              </a:r>
              <a:r>
                <a:rPr lang="de-DE" sz="800" dirty="0" smtClean="0">
                  <a:solidFill>
                    <a:schemeClr val="tx1"/>
                  </a:solidFill>
                </a:rPr>
                <a:t> = „…“;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hteck 42"/>
            <p:cNvSpPr/>
            <p:nvPr/>
          </p:nvSpPr>
          <p:spPr>
            <a:xfrm>
              <a:off x="1979102" y="4879590"/>
              <a:ext cx="464492" cy="71650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chemeClr val="tx1"/>
                  </a:solidFill>
                </a:rPr>
                <a:t>.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rodata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Gerade Verbindung mit Pfeil 48"/>
            <p:cNvCxnSpPr/>
            <p:nvPr/>
          </p:nvCxnSpPr>
          <p:spPr>
            <a:xfrm>
              <a:off x="1728368" y="5130315"/>
              <a:ext cx="250734" cy="356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mit Pfeil 50"/>
            <p:cNvCxnSpPr/>
            <p:nvPr/>
          </p:nvCxnSpPr>
          <p:spPr>
            <a:xfrm>
              <a:off x="1728368" y="5392643"/>
              <a:ext cx="250734" cy="356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hteck 54"/>
            <p:cNvSpPr/>
            <p:nvPr/>
          </p:nvSpPr>
          <p:spPr>
            <a:xfrm>
              <a:off x="4514127" y="3323372"/>
              <a:ext cx="1253672" cy="13788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 err="1">
                  <a:solidFill>
                    <a:schemeClr val="tx1"/>
                  </a:solidFill>
                </a:rPr>
                <a:t>i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nt</a:t>
              </a:r>
              <a:r>
                <a:rPr lang="de-DE" sz="800" dirty="0" smtClean="0">
                  <a:solidFill>
                    <a:schemeClr val="tx1"/>
                  </a:solidFill>
                </a:rPr>
                <a:t> var1 = 0xAF34;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hteck 55"/>
            <p:cNvSpPr/>
            <p:nvPr/>
          </p:nvSpPr>
          <p:spPr>
            <a:xfrm>
              <a:off x="4514127" y="3579433"/>
              <a:ext cx="1253672" cy="13788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 err="1" smtClean="0">
                  <a:solidFill>
                    <a:schemeClr val="tx1"/>
                  </a:solidFill>
                </a:rPr>
                <a:t>char</a:t>
              </a:r>
              <a:r>
                <a:rPr lang="de-DE" sz="800" dirty="0" smtClean="0">
                  <a:solidFill>
                    <a:schemeClr val="tx1"/>
                  </a:solidFill>
                </a:rPr>
                <a:t> 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msg</a:t>
              </a:r>
              <a:r>
                <a:rPr lang="de-DE" sz="800" dirty="0" smtClean="0">
                  <a:solidFill>
                    <a:schemeClr val="tx1"/>
                  </a:solidFill>
                </a:rPr>
                <a:t>[10] = „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hello</a:t>
              </a:r>
              <a:r>
                <a:rPr lang="de-DE" sz="800" dirty="0" smtClean="0">
                  <a:solidFill>
                    <a:schemeClr val="tx1"/>
                  </a:solidFill>
                </a:rPr>
                <a:t>“;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hteck 56"/>
            <p:cNvSpPr/>
            <p:nvPr/>
          </p:nvSpPr>
          <p:spPr>
            <a:xfrm>
              <a:off x="6018532" y="3138023"/>
              <a:ext cx="464492" cy="71650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chemeClr val="tx1"/>
                  </a:solidFill>
                </a:rPr>
                <a:t>.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data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58" name="Gerade Verbindung mit Pfeil 57"/>
            <p:cNvCxnSpPr/>
            <p:nvPr/>
          </p:nvCxnSpPr>
          <p:spPr>
            <a:xfrm>
              <a:off x="5767798" y="3388748"/>
              <a:ext cx="250734" cy="356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/>
            <p:cNvCxnSpPr/>
            <p:nvPr/>
          </p:nvCxnSpPr>
          <p:spPr>
            <a:xfrm>
              <a:off x="5767798" y="3651076"/>
              <a:ext cx="250734" cy="356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hteck 59"/>
            <p:cNvSpPr/>
            <p:nvPr/>
          </p:nvSpPr>
          <p:spPr>
            <a:xfrm>
              <a:off x="4479337" y="4088733"/>
              <a:ext cx="1253672" cy="1378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 err="1" smtClean="0">
                  <a:solidFill>
                    <a:schemeClr val="tx1"/>
                  </a:solidFill>
                </a:rPr>
                <a:t>struct</a:t>
              </a:r>
              <a:r>
                <a:rPr lang="de-DE" sz="800" dirty="0" smtClean="0">
                  <a:solidFill>
                    <a:schemeClr val="tx1"/>
                  </a:solidFill>
                </a:rPr>
                <a:t> 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stat</a:t>
              </a:r>
              <a:r>
                <a:rPr lang="de-DE" sz="800" dirty="0" smtClean="0">
                  <a:solidFill>
                    <a:schemeClr val="tx1"/>
                  </a:solidFill>
                </a:rPr>
                <a:t> 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st</a:t>
              </a:r>
              <a:r>
                <a:rPr lang="de-DE" sz="800" dirty="0" smtClean="0">
                  <a:solidFill>
                    <a:schemeClr val="tx1"/>
                  </a:solidFill>
                </a:rPr>
                <a:t> = {0};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hteck 60"/>
            <p:cNvSpPr/>
            <p:nvPr/>
          </p:nvSpPr>
          <p:spPr>
            <a:xfrm>
              <a:off x="4479337" y="4667351"/>
              <a:ext cx="1253672" cy="28167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 err="1" smtClean="0">
                  <a:solidFill>
                    <a:schemeClr val="tx1"/>
                  </a:solidFill>
                </a:rPr>
                <a:t>struct</a:t>
              </a:r>
              <a:r>
                <a:rPr lang="de-DE" sz="800" dirty="0" smtClean="0">
                  <a:solidFill>
                    <a:schemeClr val="tx1"/>
                  </a:solidFill>
                </a:rPr>
                <a:t> {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int</a:t>
              </a:r>
              <a:r>
                <a:rPr lang="de-DE" sz="800" dirty="0" smtClean="0">
                  <a:solidFill>
                    <a:schemeClr val="tx1"/>
                  </a:solidFill>
                </a:rPr>
                <a:t> x, y, z;}= { 0, 0, 0, }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hteck 61"/>
            <p:cNvSpPr/>
            <p:nvPr/>
          </p:nvSpPr>
          <p:spPr>
            <a:xfrm>
              <a:off x="5983742" y="4088733"/>
              <a:ext cx="464492" cy="71650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chemeClr val="tx1"/>
                  </a:solidFill>
                </a:rPr>
                <a:t>.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bss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Gerade Verbindung mit Pfeil 62"/>
            <p:cNvCxnSpPr>
              <a:stCxn id="65" idx="3"/>
              <a:endCxn id="62" idx="1"/>
            </p:cNvCxnSpPr>
            <p:nvPr/>
          </p:nvCxnSpPr>
          <p:spPr>
            <a:xfrm>
              <a:off x="5733008" y="4446987"/>
              <a:ext cx="250734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mit Pfeil 63"/>
            <p:cNvCxnSpPr>
              <a:stCxn id="61" idx="3"/>
            </p:cNvCxnSpPr>
            <p:nvPr/>
          </p:nvCxnSpPr>
          <p:spPr>
            <a:xfrm flipV="1">
              <a:off x="5733008" y="4605355"/>
              <a:ext cx="250734" cy="202833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hteck 64"/>
            <p:cNvSpPr/>
            <p:nvPr/>
          </p:nvSpPr>
          <p:spPr>
            <a:xfrm>
              <a:off x="4479337" y="4378042"/>
              <a:ext cx="1253672" cy="13788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 err="1">
                  <a:solidFill>
                    <a:schemeClr val="tx1"/>
                  </a:solidFill>
                </a:rPr>
                <a:t>i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nt</a:t>
              </a:r>
              <a:r>
                <a:rPr lang="de-DE" sz="800" dirty="0" smtClean="0">
                  <a:solidFill>
                    <a:schemeClr val="tx1"/>
                  </a:solidFill>
                </a:rPr>
                <a:t> 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vec</a:t>
              </a:r>
              <a:r>
                <a:rPr lang="de-DE" sz="800" dirty="0" smtClean="0">
                  <a:solidFill>
                    <a:schemeClr val="tx1"/>
                  </a:solidFill>
                </a:rPr>
                <a:t>[10] = {0};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Gerade Verbindung mit Pfeil 70"/>
            <p:cNvCxnSpPr>
              <a:stCxn id="60" idx="3"/>
            </p:cNvCxnSpPr>
            <p:nvPr/>
          </p:nvCxnSpPr>
          <p:spPr>
            <a:xfrm>
              <a:off x="5733008" y="4157678"/>
              <a:ext cx="250734" cy="11803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hteck 75"/>
            <p:cNvSpPr/>
            <p:nvPr/>
          </p:nvSpPr>
          <p:spPr>
            <a:xfrm>
              <a:off x="4479336" y="5470852"/>
              <a:ext cx="1253672" cy="137889"/>
            </a:xfrm>
            <a:prstGeom prst="rect">
              <a:avLst/>
            </a:prstGeom>
            <a:solidFill>
              <a:srgbClr val="CFAF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 err="1" smtClean="0">
                  <a:solidFill>
                    <a:schemeClr val="tx1"/>
                  </a:solidFill>
                </a:rPr>
                <a:t>char</a:t>
              </a:r>
              <a:r>
                <a:rPr lang="de-DE" sz="800" dirty="0" smtClean="0">
                  <a:solidFill>
                    <a:schemeClr val="tx1"/>
                  </a:solidFill>
                </a:rPr>
                <a:t> 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buffer</a:t>
              </a:r>
              <a:r>
                <a:rPr lang="de-DE" sz="800" dirty="0" smtClean="0">
                  <a:solidFill>
                    <a:schemeClr val="tx1"/>
                  </a:solidFill>
                </a:rPr>
                <a:t>[1024];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77" name="Rechteck 76"/>
            <p:cNvSpPr/>
            <p:nvPr/>
          </p:nvSpPr>
          <p:spPr>
            <a:xfrm>
              <a:off x="4479336" y="5726913"/>
              <a:ext cx="1253672" cy="137889"/>
            </a:xfrm>
            <a:prstGeom prst="rect">
              <a:avLst/>
            </a:prstGeom>
            <a:solidFill>
              <a:srgbClr val="CFAF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800" dirty="0" err="1">
                  <a:solidFill>
                    <a:schemeClr val="tx1"/>
                  </a:solidFill>
                </a:rPr>
                <a:t>i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nt</a:t>
              </a:r>
              <a:r>
                <a:rPr lang="de-DE" sz="800" dirty="0" smtClean="0">
                  <a:solidFill>
                    <a:schemeClr val="tx1"/>
                  </a:solidFill>
                </a:rPr>
                <a:t> </a:t>
              </a:r>
              <a:r>
                <a:rPr lang="de-DE" sz="800" dirty="0" err="1" smtClean="0">
                  <a:solidFill>
                    <a:schemeClr val="tx1"/>
                  </a:solidFill>
                </a:rPr>
                <a:t>value</a:t>
              </a:r>
              <a:r>
                <a:rPr lang="de-DE" sz="800" dirty="0" smtClean="0">
                  <a:solidFill>
                    <a:schemeClr val="tx1"/>
                  </a:solidFill>
                </a:rPr>
                <a:t>;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hteck 77"/>
            <p:cNvSpPr/>
            <p:nvPr/>
          </p:nvSpPr>
          <p:spPr>
            <a:xfrm>
              <a:off x="5983742" y="5285503"/>
              <a:ext cx="708629" cy="716506"/>
            </a:xfrm>
            <a:prstGeom prst="rect">
              <a:avLst/>
            </a:prstGeom>
            <a:solidFill>
              <a:srgbClr val="CFAFE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 smtClean="0">
                  <a:solidFill>
                    <a:schemeClr val="tx1"/>
                  </a:solidFill>
                </a:rPr>
                <a:t>COMMON</a:t>
              </a:r>
              <a:endParaRPr lang="de-DE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Gerade Verbindung mit Pfeil 78"/>
            <p:cNvCxnSpPr/>
            <p:nvPr/>
          </p:nvCxnSpPr>
          <p:spPr>
            <a:xfrm>
              <a:off x="5733008" y="5536228"/>
              <a:ext cx="250734" cy="356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mit Pfeil 79"/>
            <p:cNvCxnSpPr/>
            <p:nvPr/>
          </p:nvCxnSpPr>
          <p:spPr>
            <a:xfrm>
              <a:off x="5733008" y="5798556"/>
              <a:ext cx="250734" cy="356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/>
          </p:nvSpPr>
          <p:spPr>
            <a:xfrm>
              <a:off x="2622330" y="2749281"/>
              <a:ext cx="160087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/>
                <a:t>Code</a:t>
              </a:r>
            </a:p>
            <a:p>
              <a:endParaRPr lang="de-DE" sz="1200" dirty="0"/>
            </a:p>
            <a:p>
              <a:r>
                <a:rPr lang="de-DE" sz="1000" dirty="0" smtClean="0"/>
                <a:t>Value </a:t>
              </a:r>
              <a:r>
                <a:rPr lang="de-DE" sz="1000" dirty="0" err="1" smtClean="0"/>
                <a:t>stored</a:t>
              </a:r>
              <a:r>
                <a:rPr lang="de-DE" sz="1000" dirty="0" smtClean="0"/>
                <a:t> in ROM </a:t>
              </a:r>
              <a:r>
                <a:rPr lang="de-DE" sz="1000" dirty="0" err="1" smtClean="0"/>
                <a:t>and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executed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from</a:t>
              </a:r>
              <a:r>
                <a:rPr lang="de-DE" sz="1000" dirty="0" smtClean="0"/>
                <a:t> ROM. Can </a:t>
              </a:r>
              <a:r>
                <a:rPr lang="de-DE" sz="1000" dirty="0" err="1" smtClean="0"/>
                <a:t>optionally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copied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to</a:t>
              </a:r>
              <a:r>
                <a:rPr lang="de-DE" sz="1000" dirty="0" smtClean="0"/>
                <a:t> RAM </a:t>
              </a:r>
              <a:r>
                <a:rPr lang="de-DE" sz="1000" dirty="0" err="1" smtClean="0"/>
                <a:t>for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faster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execution</a:t>
              </a:r>
              <a:endParaRPr lang="de-DE" sz="1000" dirty="0"/>
            </a:p>
          </p:txBody>
        </p:sp>
        <p:sp>
          <p:nvSpPr>
            <p:cNvPr id="84" name="Textfeld 83"/>
            <p:cNvSpPr txBox="1"/>
            <p:nvPr/>
          </p:nvSpPr>
          <p:spPr>
            <a:xfrm>
              <a:off x="2619222" y="4604878"/>
              <a:ext cx="160087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/>
                <a:t>Constant Data</a:t>
              </a:r>
            </a:p>
            <a:p>
              <a:endParaRPr lang="de-DE" sz="1200" dirty="0"/>
            </a:p>
            <a:p>
              <a:r>
                <a:rPr lang="de-DE" sz="1000" dirty="0" smtClean="0"/>
                <a:t>Value </a:t>
              </a:r>
              <a:r>
                <a:rPr lang="de-DE" sz="1000" dirty="0" err="1" smtClean="0"/>
                <a:t>is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known</a:t>
              </a:r>
              <a:r>
                <a:rPr lang="de-DE" sz="1000" dirty="0" smtClean="0"/>
                <a:t> at </a:t>
              </a:r>
              <a:r>
                <a:rPr lang="de-DE" sz="1000" dirty="0" err="1" smtClean="0"/>
                <a:t>compile</a:t>
              </a:r>
              <a:r>
                <a:rPr lang="de-DE" sz="1000" dirty="0" smtClean="0"/>
                <a:t> time </a:t>
              </a:r>
              <a:r>
                <a:rPr lang="de-DE" sz="1000" dirty="0" err="1" smtClean="0"/>
                <a:t>and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does</a:t>
              </a:r>
              <a:r>
                <a:rPr lang="de-DE" sz="1000" dirty="0" smtClean="0"/>
                <a:t> not </a:t>
              </a:r>
              <a:r>
                <a:rPr lang="de-DE" sz="1000" dirty="0" err="1" smtClean="0"/>
                <a:t>change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during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runtime</a:t>
              </a:r>
              <a:r>
                <a:rPr lang="de-DE" sz="1000" dirty="0" smtClean="0"/>
                <a:t>. </a:t>
              </a:r>
              <a:r>
                <a:rPr lang="de-DE" sz="1000" dirty="0" err="1" smtClean="0"/>
                <a:t>Stored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and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accessed</a:t>
              </a:r>
              <a:r>
                <a:rPr lang="de-DE" sz="1000" dirty="0" smtClean="0"/>
                <a:t> in ROM</a:t>
              </a:r>
              <a:endParaRPr lang="de-DE" sz="1000" dirty="0"/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6806118" y="2581709"/>
              <a:ext cx="160087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err="1" smtClean="0"/>
                <a:t>Init</a:t>
              </a:r>
              <a:r>
                <a:rPr lang="de-DE" sz="1600" b="1" dirty="0" smtClean="0"/>
                <a:t> </a:t>
              </a:r>
              <a:r>
                <a:rPr lang="de-DE" sz="1600" b="1" dirty="0"/>
                <a:t>D</a:t>
              </a:r>
              <a:r>
                <a:rPr lang="de-DE" sz="1600" b="1" dirty="0" smtClean="0"/>
                <a:t>ata</a:t>
              </a:r>
            </a:p>
            <a:p>
              <a:endParaRPr lang="de-DE" sz="1200" dirty="0"/>
            </a:p>
            <a:p>
              <a:r>
                <a:rPr lang="de-DE" sz="1000" dirty="0" smtClean="0"/>
                <a:t>Initial </a:t>
              </a:r>
              <a:r>
                <a:rPr lang="de-DE" sz="1000" dirty="0" err="1" smtClean="0"/>
                <a:t>value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is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known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during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compile</a:t>
              </a:r>
              <a:r>
                <a:rPr lang="de-DE" sz="1000" dirty="0" smtClean="0"/>
                <a:t> time, but </a:t>
              </a:r>
              <a:r>
                <a:rPr lang="de-DE" sz="1000" dirty="0" err="1" smtClean="0"/>
                <a:t>changes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during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runtime</a:t>
              </a:r>
              <a:r>
                <a:rPr lang="de-DE" sz="1000" dirty="0" smtClean="0"/>
                <a:t>. Value </a:t>
              </a:r>
              <a:r>
                <a:rPr lang="de-DE" sz="1000" dirty="0" err="1" smtClean="0"/>
                <a:t>is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stored</a:t>
              </a:r>
              <a:r>
                <a:rPr lang="de-DE" sz="1000" dirty="0" smtClean="0"/>
                <a:t> in ROM but </a:t>
              </a:r>
              <a:r>
                <a:rPr lang="de-DE" sz="1000" dirty="0" err="1" smtClean="0"/>
                <a:t>copied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and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accessed</a:t>
              </a:r>
              <a:r>
                <a:rPr lang="de-DE" sz="1000" dirty="0" smtClean="0"/>
                <a:t> in RAM </a:t>
              </a:r>
              <a:endParaRPr lang="de-DE" sz="1000" dirty="0"/>
            </a:p>
          </p:txBody>
        </p:sp>
        <p:sp>
          <p:nvSpPr>
            <p:cNvPr id="86" name="Textfeld 85"/>
            <p:cNvSpPr txBox="1"/>
            <p:nvPr/>
          </p:nvSpPr>
          <p:spPr>
            <a:xfrm>
              <a:off x="6806118" y="4050905"/>
              <a:ext cx="1600870" cy="1600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 smtClean="0"/>
                <a:t>Non </a:t>
              </a:r>
              <a:r>
                <a:rPr lang="de-DE" sz="1600" b="1" dirty="0" err="1" smtClean="0"/>
                <a:t>init</a:t>
              </a:r>
              <a:r>
                <a:rPr lang="de-DE" sz="1600" b="1" dirty="0" smtClean="0"/>
                <a:t> Data</a:t>
              </a:r>
            </a:p>
            <a:p>
              <a:endParaRPr lang="de-DE" sz="1200" dirty="0"/>
            </a:p>
            <a:p>
              <a:r>
                <a:rPr lang="de-DE" sz="1000" dirty="0" smtClean="0"/>
                <a:t>Data </a:t>
              </a:r>
              <a:r>
                <a:rPr lang="de-DE" sz="1000" dirty="0" err="1" smtClean="0"/>
                <a:t>has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no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defined</a:t>
              </a:r>
              <a:r>
                <a:rPr lang="de-DE" sz="1000" dirty="0" smtClean="0"/>
                <a:t> initial </a:t>
              </a:r>
              <a:r>
                <a:rPr lang="de-DE" sz="1000" dirty="0" err="1" smtClean="0"/>
                <a:t>value</a:t>
              </a:r>
              <a:r>
                <a:rPr lang="de-DE" sz="1000" dirty="0" smtClean="0"/>
                <a:t>. These </a:t>
              </a:r>
              <a:r>
                <a:rPr lang="de-DE" sz="1000" dirty="0" err="1" smtClean="0"/>
                <a:t>sections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are</a:t>
              </a:r>
              <a:r>
                <a:rPr lang="de-DE" sz="1000" dirty="0" smtClean="0"/>
                <a:t> not </a:t>
              </a:r>
              <a:r>
                <a:rPr lang="de-DE" sz="1000" dirty="0" err="1" smtClean="0"/>
                <a:t>stored</a:t>
              </a:r>
              <a:r>
                <a:rPr lang="de-DE" sz="1000" dirty="0" smtClean="0"/>
                <a:t> in ROM, </a:t>
              </a:r>
              <a:r>
                <a:rPr lang="de-DE" sz="1000" dirty="0" err="1" smtClean="0"/>
                <a:t>they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are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accessed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from</a:t>
              </a:r>
              <a:r>
                <a:rPr lang="de-DE" sz="1000" dirty="0" smtClean="0"/>
                <a:t> RAM </a:t>
              </a:r>
              <a:r>
                <a:rPr lang="de-DE" sz="1000" dirty="0" err="1" smtClean="0"/>
                <a:t>during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runtime</a:t>
              </a:r>
              <a:r>
                <a:rPr lang="de-DE" sz="1000" dirty="0" smtClean="0"/>
                <a:t>. Values </a:t>
              </a:r>
              <a:r>
                <a:rPr lang="de-DE" sz="1000" dirty="0" err="1" smtClean="0"/>
                <a:t>are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filled</a:t>
              </a:r>
              <a:r>
                <a:rPr lang="de-DE" sz="1000" dirty="0" smtClean="0"/>
                <a:t> </a:t>
              </a:r>
              <a:r>
                <a:rPr lang="de-DE" sz="1000" dirty="0" err="1" smtClean="0"/>
                <a:t>with</a:t>
              </a:r>
              <a:r>
                <a:rPr lang="de-DE" sz="1000" dirty="0" smtClean="0"/>
                <a:t> 0 at </a:t>
              </a:r>
              <a:r>
                <a:rPr lang="de-DE" sz="1000" dirty="0" err="1" smtClean="0"/>
                <a:t>initialization</a:t>
              </a:r>
              <a:r>
                <a:rPr lang="de-DE" sz="1000" dirty="0" smtClean="0"/>
                <a:t>.</a:t>
              </a:r>
              <a:endParaRPr lang="de-DE" sz="1000" dirty="0"/>
            </a:p>
          </p:txBody>
        </p:sp>
      </p:grpSp>
      <p:sp>
        <p:nvSpPr>
          <p:cNvPr id="89" name="Textfeld 88"/>
          <p:cNvSpPr txBox="1"/>
          <p:nvPr/>
        </p:nvSpPr>
        <p:spPr>
          <a:xfrm>
            <a:off x="452152" y="2366823"/>
            <a:ext cx="2943389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 smtClean="0"/>
              <a:t>Compiler </a:t>
            </a:r>
            <a:r>
              <a:rPr lang="de-DE" sz="1300" dirty="0" err="1" smtClean="0"/>
              <a:t>creates</a:t>
            </a:r>
            <a:r>
              <a:rPr lang="de-DE" sz="1300" dirty="0" smtClean="0"/>
              <a:t> </a:t>
            </a:r>
            <a:r>
              <a:rPr lang="de-DE" sz="1300" dirty="0" err="1" smtClean="0"/>
              <a:t>Assembly</a:t>
            </a:r>
            <a:r>
              <a:rPr lang="de-DE" sz="1300" dirty="0" smtClean="0"/>
              <a:t> </a:t>
            </a:r>
            <a:r>
              <a:rPr lang="de-DE" sz="1300" dirty="0" err="1" smtClean="0"/>
              <a:t>files</a:t>
            </a:r>
            <a:r>
              <a:rPr lang="de-DE" sz="1300" dirty="0" smtClean="0"/>
              <a:t>, </a:t>
            </a:r>
            <a:r>
              <a:rPr lang="de-DE" sz="1300" dirty="0" err="1" smtClean="0"/>
              <a:t>that</a:t>
            </a:r>
            <a:r>
              <a:rPr lang="de-DE" sz="1300" dirty="0" smtClean="0"/>
              <a:t> </a:t>
            </a:r>
            <a:r>
              <a:rPr lang="de-DE" sz="1300" dirty="0" err="1" smtClean="0"/>
              <a:t>contain</a:t>
            </a:r>
            <a:r>
              <a:rPr lang="de-DE" sz="1300" dirty="0" smtClean="0"/>
              <a:t> Assembler </a:t>
            </a:r>
            <a:r>
              <a:rPr lang="de-DE" sz="1300" dirty="0" err="1" smtClean="0"/>
              <a:t>instruction</a:t>
            </a:r>
            <a:r>
              <a:rPr lang="de-DE" sz="1300" dirty="0" smtClean="0"/>
              <a:t> </a:t>
            </a:r>
            <a:r>
              <a:rPr lang="de-DE" sz="1300" dirty="0" err="1" smtClean="0"/>
              <a:t>and</a:t>
            </a:r>
            <a:r>
              <a:rPr lang="de-DE" sz="1300" dirty="0" smtClean="0"/>
              <a:t> </a:t>
            </a:r>
            <a:r>
              <a:rPr lang="de-DE" sz="1300" dirty="0" err="1" smtClean="0"/>
              <a:t>section</a:t>
            </a:r>
            <a:r>
              <a:rPr lang="de-DE" sz="1300" dirty="0" smtClean="0"/>
              <a:t> </a:t>
            </a:r>
            <a:r>
              <a:rPr lang="de-DE" sz="1300" dirty="0" err="1" smtClean="0"/>
              <a:t>directives</a:t>
            </a:r>
            <a:r>
              <a:rPr lang="de-DE" sz="1300" dirty="0"/>
              <a:t> </a:t>
            </a:r>
            <a:r>
              <a:rPr lang="de-DE" sz="1300" dirty="0" err="1" smtClean="0"/>
              <a:t>depending</a:t>
            </a:r>
            <a:r>
              <a:rPr lang="de-DE" sz="1300" dirty="0" smtClean="0"/>
              <a:t> on </a:t>
            </a:r>
            <a:r>
              <a:rPr lang="de-DE" sz="1300" dirty="0" err="1" smtClean="0"/>
              <a:t>the</a:t>
            </a:r>
            <a:r>
              <a:rPr lang="de-DE" sz="1300" dirty="0" smtClean="0"/>
              <a:t> type</a:t>
            </a:r>
          </a:p>
          <a:p>
            <a:endParaRPr lang="de-DE" sz="1300" dirty="0"/>
          </a:p>
          <a:p>
            <a:r>
              <a:rPr lang="de-DE" sz="1300" dirty="0" smtClean="0"/>
              <a:t>Assembler </a:t>
            </a:r>
            <a:r>
              <a:rPr lang="de-DE" sz="1300" dirty="0" err="1" smtClean="0"/>
              <a:t>translates</a:t>
            </a:r>
            <a:r>
              <a:rPr lang="de-DE" sz="1300" dirty="0" smtClean="0"/>
              <a:t> </a:t>
            </a:r>
            <a:r>
              <a:rPr lang="de-DE" sz="1300" dirty="0" err="1" smtClean="0"/>
              <a:t>Assembly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machine</a:t>
            </a:r>
            <a:r>
              <a:rPr lang="de-DE" sz="1300" dirty="0" smtClean="0"/>
              <a:t> </a:t>
            </a:r>
            <a:r>
              <a:rPr lang="de-DE" sz="1300" dirty="0" err="1" smtClean="0"/>
              <a:t>code</a:t>
            </a:r>
            <a:r>
              <a:rPr lang="de-DE" sz="1300" dirty="0" smtClean="0"/>
              <a:t> </a:t>
            </a:r>
            <a:r>
              <a:rPr lang="de-DE" sz="1300" dirty="0" err="1" smtClean="0"/>
              <a:t>and</a:t>
            </a:r>
            <a:r>
              <a:rPr lang="de-DE" sz="1300" dirty="0" smtClean="0"/>
              <a:t> </a:t>
            </a:r>
            <a:r>
              <a:rPr lang="de-DE" sz="1300" dirty="0" err="1" smtClean="0"/>
              <a:t>creates</a:t>
            </a:r>
            <a:r>
              <a:rPr lang="de-DE" sz="1300" dirty="0" smtClean="0"/>
              <a:t> </a:t>
            </a:r>
            <a:r>
              <a:rPr lang="de-DE" sz="1300" dirty="0" err="1" smtClean="0"/>
              <a:t>sections</a:t>
            </a:r>
            <a:r>
              <a:rPr lang="de-DE" sz="1300" dirty="0"/>
              <a:t> </a:t>
            </a:r>
            <a:r>
              <a:rPr lang="de-DE" sz="1300" dirty="0" err="1" smtClean="0"/>
              <a:t>according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</a:t>
            </a:r>
            <a:r>
              <a:rPr lang="de-DE" sz="1300" dirty="0" err="1" smtClean="0"/>
              <a:t>section</a:t>
            </a:r>
            <a:r>
              <a:rPr lang="de-DE" sz="1300" dirty="0" smtClean="0"/>
              <a:t> </a:t>
            </a:r>
            <a:r>
              <a:rPr lang="de-DE" sz="1300" dirty="0" err="1" smtClean="0"/>
              <a:t>directives</a:t>
            </a:r>
            <a:r>
              <a:rPr lang="de-DE" sz="1300" dirty="0" smtClean="0"/>
              <a:t>. The </a:t>
            </a:r>
            <a:r>
              <a:rPr lang="de-DE" sz="1300" dirty="0" err="1" smtClean="0"/>
              <a:t>output</a:t>
            </a:r>
            <a:r>
              <a:rPr lang="de-DE" sz="1300" dirty="0" smtClean="0"/>
              <a:t> </a:t>
            </a:r>
            <a:r>
              <a:rPr lang="de-DE" sz="1300" dirty="0" err="1" smtClean="0"/>
              <a:t>of</a:t>
            </a:r>
            <a:r>
              <a:rPr lang="de-DE" sz="1300" dirty="0" smtClean="0"/>
              <a:t> </a:t>
            </a:r>
            <a:r>
              <a:rPr lang="de-DE" sz="1300" dirty="0" err="1" smtClean="0"/>
              <a:t>this</a:t>
            </a:r>
            <a:r>
              <a:rPr lang="de-DE" sz="1300" dirty="0" smtClean="0"/>
              <a:t> </a:t>
            </a:r>
            <a:r>
              <a:rPr lang="de-DE" sz="1300" dirty="0" err="1" smtClean="0"/>
              <a:t>step</a:t>
            </a:r>
            <a:r>
              <a:rPr lang="de-DE" sz="1300" dirty="0" smtClean="0"/>
              <a:t> </a:t>
            </a:r>
            <a:r>
              <a:rPr lang="de-DE" sz="1300" dirty="0" err="1" smtClean="0"/>
              <a:t>is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</a:t>
            </a:r>
            <a:r>
              <a:rPr lang="de-DE" sz="1300" dirty="0" err="1" smtClean="0"/>
              <a:t>object</a:t>
            </a:r>
            <a:r>
              <a:rPr lang="de-DE" sz="1300" dirty="0" smtClean="0"/>
              <a:t> </a:t>
            </a:r>
            <a:r>
              <a:rPr lang="de-DE" sz="1300" dirty="0" err="1" smtClean="0"/>
              <a:t>file</a:t>
            </a:r>
            <a:endParaRPr lang="de-DE" sz="1300" dirty="0" smtClean="0"/>
          </a:p>
          <a:p>
            <a:endParaRPr lang="de-DE" sz="1300" dirty="0"/>
          </a:p>
          <a:p>
            <a:r>
              <a:rPr lang="de-DE" sz="1300" dirty="0" smtClean="0"/>
              <a:t>Linker links </a:t>
            </a:r>
            <a:r>
              <a:rPr lang="de-DE" sz="1300" dirty="0" err="1" smtClean="0"/>
              <a:t>the</a:t>
            </a:r>
            <a:r>
              <a:rPr lang="de-DE" sz="1300" dirty="0" smtClean="0"/>
              <a:t> different </a:t>
            </a:r>
            <a:r>
              <a:rPr lang="de-DE" sz="1300" dirty="0" err="1" smtClean="0"/>
              <a:t>object</a:t>
            </a:r>
            <a:r>
              <a:rPr lang="de-DE" sz="1300" dirty="0" smtClean="0"/>
              <a:t> </a:t>
            </a:r>
            <a:r>
              <a:rPr lang="de-DE" sz="1300" dirty="0" err="1" smtClean="0"/>
              <a:t>files</a:t>
            </a:r>
            <a:r>
              <a:rPr lang="de-DE" sz="1300" dirty="0" smtClean="0"/>
              <a:t> </a:t>
            </a:r>
            <a:r>
              <a:rPr lang="de-DE" sz="1300" dirty="0" err="1" smtClean="0"/>
              <a:t>and</a:t>
            </a:r>
            <a:r>
              <a:rPr lang="de-DE" sz="1300" dirty="0" smtClean="0"/>
              <a:t> </a:t>
            </a:r>
            <a:r>
              <a:rPr lang="de-DE" sz="1300" dirty="0" err="1" smtClean="0"/>
              <a:t>optionally</a:t>
            </a:r>
            <a:r>
              <a:rPr lang="de-DE" sz="1300" dirty="0" smtClean="0"/>
              <a:t> </a:t>
            </a:r>
            <a:r>
              <a:rPr lang="de-DE" sz="1300" dirty="0" err="1" smtClean="0"/>
              <a:t>included</a:t>
            </a:r>
            <a:r>
              <a:rPr lang="de-DE" sz="1300" dirty="0" smtClean="0"/>
              <a:t> </a:t>
            </a:r>
            <a:r>
              <a:rPr lang="de-DE" sz="1300" dirty="0" err="1" smtClean="0"/>
              <a:t>external</a:t>
            </a:r>
            <a:r>
              <a:rPr lang="de-DE" sz="1300" dirty="0" smtClean="0"/>
              <a:t> </a:t>
            </a:r>
            <a:r>
              <a:rPr lang="de-DE" sz="1300" dirty="0" err="1" smtClean="0"/>
              <a:t>libraries</a:t>
            </a:r>
            <a:r>
              <a:rPr lang="de-DE" sz="1300" dirty="0" smtClean="0"/>
              <a:t> </a:t>
            </a:r>
            <a:r>
              <a:rPr lang="de-DE" sz="1300" dirty="0" err="1" smtClean="0"/>
              <a:t>into</a:t>
            </a:r>
            <a:r>
              <a:rPr lang="de-DE" sz="1300" dirty="0" smtClean="0"/>
              <a:t> </a:t>
            </a:r>
            <a:r>
              <a:rPr lang="de-DE" sz="1300" dirty="0" err="1" smtClean="0"/>
              <a:t>one</a:t>
            </a:r>
            <a:r>
              <a:rPr lang="de-DE" sz="1300" dirty="0" smtClean="0"/>
              <a:t> </a:t>
            </a:r>
            <a:r>
              <a:rPr lang="de-DE" sz="1300" dirty="0" err="1" smtClean="0"/>
              <a:t>single</a:t>
            </a:r>
            <a:r>
              <a:rPr lang="de-DE" sz="1300" dirty="0" smtClean="0"/>
              <a:t> </a:t>
            </a:r>
            <a:r>
              <a:rPr lang="de-DE" sz="1300" dirty="0" err="1" smtClean="0"/>
              <a:t>file</a:t>
            </a:r>
            <a:r>
              <a:rPr lang="de-DE" sz="1300" dirty="0" smtClean="0"/>
              <a:t>. </a:t>
            </a:r>
            <a:r>
              <a:rPr lang="de-DE" sz="1300" dirty="0" err="1" smtClean="0"/>
              <a:t>It</a:t>
            </a:r>
            <a:r>
              <a:rPr lang="de-DE" sz="1300" dirty="0" smtClean="0"/>
              <a:t> also </a:t>
            </a:r>
            <a:r>
              <a:rPr lang="de-DE" sz="1300" dirty="0" err="1" smtClean="0"/>
              <a:t>maps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different </a:t>
            </a:r>
            <a:r>
              <a:rPr lang="de-DE" sz="1300" dirty="0" err="1" smtClean="0"/>
              <a:t>section</a:t>
            </a:r>
            <a:r>
              <a:rPr lang="de-DE" sz="1300" dirty="0" smtClean="0"/>
              <a:t> </a:t>
            </a:r>
            <a:r>
              <a:rPr lang="de-DE" sz="1300" dirty="0" err="1" smtClean="0"/>
              <a:t>into</a:t>
            </a:r>
            <a:r>
              <a:rPr lang="de-DE" sz="1300" dirty="0" smtClean="0"/>
              <a:t> different </a:t>
            </a:r>
            <a:r>
              <a:rPr lang="de-DE" sz="1300" dirty="0" err="1" smtClean="0"/>
              <a:t>memory</a:t>
            </a:r>
            <a:r>
              <a:rPr lang="de-DE" sz="1300" dirty="0" smtClean="0"/>
              <a:t> </a:t>
            </a:r>
            <a:r>
              <a:rPr lang="de-DE" sz="1300" dirty="0" err="1" smtClean="0"/>
              <a:t>regions</a:t>
            </a:r>
            <a:r>
              <a:rPr lang="de-DE" sz="1300" dirty="0" smtClean="0"/>
              <a:t> </a:t>
            </a:r>
            <a:r>
              <a:rPr lang="de-DE" sz="1300" dirty="0" err="1" smtClean="0"/>
              <a:t>according</a:t>
            </a:r>
            <a:r>
              <a:rPr lang="de-DE" sz="1300" dirty="0" smtClean="0"/>
              <a:t> </a:t>
            </a:r>
            <a:r>
              <a:rPr lang="de-DE" sz="1300" dirty="0" err="1" smtClean="0"/>
              <a:t>to</a:t>
            </a:r>
            <a:r>
              <a:rPr lang="de-DE" sz="1300" dirty="0" smtClean="0"/>
              <a:t> </a:t>
            </a:r>
            <a:r>
              <a:rPr lang="de-DE" sz="1300" dirty="0" err="1" smtClean="0"/>
              <a:t>the</a:t>
            </a:r>
            <a:r>
              <a:rPr lang="de-DE" sz="1300" dirty="0" smtClean="0"/>
              <a:t> linker </a:t>
            </a:r>
            <a:r>
              <a:rPr lang="de-DE" sz="1300" dirty="0" err="1" smtClean="0"/>
              <a:t>script</a:t>
            </a:r>
            <a:r>
              <a:rPr lang="de-DE" sz="1300" dirty="0" smtClean="0"/>
              <a:t> </a:t>
            </a:r>
            <a:r>
              <a:rPr lang="de-DE" sz="1300" dirty="0" err="1" smtClean="0"/>
              <a:t>directives</a:t>
            </a:r>
            <a:endParaRPr lang="de-DE" sz="1300" dirty="0"/>
          </a:p>
        </p:txBody>
      </p:sp>
    </p:spTree>
    <p:extLst>
      <p:ext uri="{BB962C8B-B14F-4D97-AF65-F5344CB8AC3E}">
        <p14:creationId xmlns:p14="http://schemas.microsoft.com/office/powerpoint/2010/main" val="63800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 smtClean="0"/>
              <a:t>Virtual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Physical</a:t>
            </a:r>
            <a:r>
              <a:rPr lang="de-DE" dirty="0" smtClean="0"/>
              <a:t> Memory Management</a:t>
            </a:r>
            <a:endParaRPr lang="de-DE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5756" y="908720"/>
            <a:ext cx="11520000" cy="4968552"/>
          </a:xfrm>
        </p:spPr>
        <p:txBody>
          <a:bodyPr/>
          <a:lstStyle/>
          <a:p>
            <a:pPr marL="0" indent="0">
              <a:buNone/>
            </a:pPr>
            <a:r>
              <a:rPr lang="de-DE" sz="1500" b="1" dirty="0" err="1" smtClean="0"/>
              <a:t>Physical</a:t>
            </a:r>
            <a:r>
              <a:rPr lang="de-DE" sz="1500" b="1" dirty="0" smtClean="0"/>
              <a:t> </a:t>
            </a:r>
            <a:r>
              <a:rPr lang="de-DE" sz="1500" b="1" dirty="0" err="1" smtClean="0"/>
              <a:t>memory</a:t>
            </a:r>
            <a:r>
              <a:rPr lang="de-DE" sz="1500" b="1" dirty="0" smtClean="0"/>
              <a:t> Mapping </a:t>
            </a:r>
            <a:r>
              <a:rPr lang="de-DE" sz="1500" b="1" dirty="0" err="1" smtClean="0"/>
              <a:t>vs</a:t>
            </a:r>
            <a:r>
              <a:rPr lang="de-DE" sz="1500" b="1" dirty="0" smtClean="0"/>
              <a:t> Virtual Memory:</a:t>
            </a:r>
          </a:p>
          <a:p>
            <a:pPr marL="0" indent="0">
              <a:buNone/>
            </a:pPr>
            <a:r>
              <a:rPr lang="de-DE" sz="1500" dirty="0" smtClean="0"/>
              <a:t>Most </a:t>
            </a:r>
            <a:r>
              <a:rPr lang="de-DE" sz="1500" dirty="0" err="1" smtClean="0"/>
              <a:t>embedded</a:t>
            </a:r>
            <a:r>
              <a:rPr lang="de-DE" sz="1500" dirty="0" smtClean="0"/>
              <a:t> </a:t>
            </a:r>
            <a:r>
              <a:rPr lang="de-DE" sz="1500" dirty="0" err="1" smtClean="0"/>
              <a:t>systems</a:t>
            </a:r>
            <a:r>
              <a:rPr lang="de-DE" sz="1500" dirty="0" smtClean="0"/>
              <a:t> </a:t>
            </a:r>
            <a:r>
              <a:rPr lang="de-DE" sz="1500" dirty="0" err="1" smtClean="0"/>
              <a:t>map</a:t>
            </a:r>
            <a:r>
              <a:rPr lang="de-DE" sz="1500" dirty="0" smtClean="0"/>
              <a:t> </a:t>
            </a:r>
            <a:r>
              <a:rPr lang="de-DE" sz="1500" dirty="0" err="1" smtClean="0"/>
              <a:t>code</a:t>
            </a:r>
            <a:r>
              <a:rPr lang="de-DE" sz="1500" dirty="0" smtClean="0"/>
              <a:t> </a:t>
            </a:r>
            <a:r>
              <a:rPr lang="de-DE" sz="1500" dirty="0" err="1" smtClean="0"/>
              <a:t>directly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physical</a:t>
            </a:r>
            <a:r>
              <a:rPr lang="de-DE" sz="1500" dirty="0" smtClean="0"/>
              <a:t> </a:t>
            </a:r>
            <a:r>
              <a:rPr lang="de-DE" sz="1500" dirty="0" err="1" smtClean="0"/>
              <a:t>memory</a:t>
            </a:r>
            <a:r>
              <a:rPr lang="de-DE" sz="1500" dirty="0" smtClean="0"/>
              <a:t> </a:t>
            </a:r>
            <a:r>
              <a:rPr lang="de-DE" sz="1500" dirty="0" err="1" smtClean="0"/>
              <a:t>adresses</a:t>
            </a:r>
            <a:r>
              <a:rPr lang="de-DE" sz="1500" dirty="0" smtClean="0"/>
              <a:t> </a:t>
            </a:r>
            <a:r>
              <a:rPr lang="de-DE" sz="1500" dirty="0" err="1" smtClean="0"/>
              <a:t>of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system</a:t>
            </a:r>
            <a:r>
              <a:rPr lang="de-DE" sz="1500" dirty="0" smtClean="0"/>
              <a:t>. Memory </a:t>
            </a:r>
            <a:r>
              <a:rPr lang="de-DE" sz="1500" dirty="0" err="1" smtClean="0"/>
              <a:t>map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static</a:t>
            </a:r>
            <a:r>
              <a:rPr lang="de-DE" sz="1500" dirty="0" smtClean="0"/>
              <a:t> </a:t>
            </a:r>
            <a:r>
              <a:rPr lang="de-DE" sz="1500" dirty="0" err="1" smtClean="0"/>
              <a:t>and</a:t>
            </a:r>
            <a:r>
              <a:rPr lang="de-DE" sz="1500" dirty="0" smtClean="0"/>
              <a:t> </a:t>
            </a:r>
            <a:r>
              <a:rPr lang="de-DE" sz="1500" dirty="0" err="1" smtClean="0"/>
              <a:t>predefined</a:t>
            </a:r>
            <a:r>
              <a:rPr lang="de-DE" sz="1500" dirty="0" smtClean="0"/>
              <a:t> in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firmware</a:t>
            </a:r>
            <a:endParaRPr lang="de-DE" sz="1500" dirty="0" smtClean="0"/>
          </a:p>
          <a:p>
            <a:pPr marL="0" indent="0">
              <a:buNone/>
            </a:pPr>
            <a:endParaRPr lang="de-DE" sz="1500" dirty="0"/>
          </a:p>
          <a:p>
            <a:pPr marL="0" indent="0">
              <a:buNone/>
            </a:pPr>
            <a:r>
              <a:rPr lang="de-DE" sz="1500" dirty="0" smtClean="0"/>
              <a:t>PC-s </a:t>
            </a:r>
            <a:r>
              <a:rPr lang="de-DE" sz="1500" dirty="0" err="1" smtClean="0"/>
              <a:t>and</a:t>
            </a:r>
            <a:r>
              <a:rPr lang="de-DE" sz="1500" dirty="0" smtClean="0"/>
              <a:t> high </a:t>
            </a:r>
            <a:r>
              <a:rPr lang="de-DE" sz="1500" dirty="0" err="1" smtClean="0"/>
              <a:t>performance</a:t>
            </a:r>
            <a:r>
              <a:rPr lang="de-DE" sz="1500" dirty="0" smtClean="0"/>
              <a:t> </a:t>
            </a:r>
            <a:r>
              <a:rPr lang="de-DE" sz="1500" dirty="0" err="1" smtClean="0"/>
              <a:t>embedded</a:t>
            </a:r>
            <a:r>
              <a:rPr lang="de-DE" sz="1500" dirty="0" smtClean="0"/>
              <a:t> </a:t>
            </a:r>
            <a:r>
              <a:rPr lang="de-DE" sz="1500" dirty="0" err="1" smtClean="0"/>
              <a:t>systems</a:t>
            </a:r>
            <a:r>
              <a:rPr lang="de-DE" sz="1500" dirty="0" smtClean="0"/>
              <a:t> </a:t>
            </a:r>
            <a:r>
              <a:rPr lang="de-DE" sz="1500" dirty="0" err="1" smtClean="0"/>
              <a:t>use</a:t>
            </a:r>
            <a:r>
              <a:rPr lang="de-DE" sz="1500" dirty="0"/>
              <a:t> </a:t>
            </a:r>
            <a:r>
              <a:rPr lang="de-DE" sz="1500" dirty="0" smtClean="0"/>
              <a:t>a Memory Management Unit </a:t>
            </a:r>
            <a:r>
              <a:rPr lang="de-DE" sz="1500" dirty="0" err="1" smtClean="0"/>
              <a:t>with</a:t>
            </a:r>
            <a:r>
              <a:rPr lang="de-DE" sz="1500" dirty="0" smtClean="0"/>
              <a:t> an </a:t>
            </a:r>
            <a:r>
              <a:rPr lang="de-DE" sz="1500" dirty="0"/>
              <a:t>O</a:t>
            </a:r>
            <a:r>
              <a:rPr lang="de-DE" sz="1500" dirty="0" smtClean="0"/>
              <a:t>perating </a:t>
            </a:r>
            <a:r>
              <a:rPr lang="de-DE" sz="1500" dirty="0"/>
              <a:t>S</a:t>
            </a:r>
            <a:r>
              <a:rPr lang="de-DE" sz="1500" dirty="0" smtClean="0"/>
              <a:t>ystem </a:t>
            </a:r>
            <a:r>
              <a:rPr lang="de-DE" sz="1500" dirty="0" err="1" smtClean="0"/>
              <a:t>supporting</a:t>
            </a:r>
            <a:r>
              <a:rPr lang="de-DE" sz="1500" dirty="0" smtClean="0"/>
              <a:t> </a:t>
            </a:r>
            <a:r>
              <a:rPr lang="de-DE" sz="1500" dirty="0" err="1" smtClean="0"/>
              <a:t>virtual</a:t>
            </a:r>
            <a:r>
              <a:rPr lang="de-DE" sz="1500" dirty="0" smtClean="0"/>
              <a:t> </a:t>
            </a:r>
            <a:r>
              <a:rPr lang="de-DE" sz="1500" dirty="0" err="1" smtClean="0"/>
              <a:t>memory</a:t>
            </a:r>
            <a:r>
              <a:rPr lang="de-DE" sz="1500" dirty="0" smtClean="0"/>
              <a:t> </a:t>
            </a:r>
            <a:r>
              <a:rPr lang="de-DE" sz="1500" dirty="0" err="1" smtClean="0"/>
              <a:t>management</a:t>
            </a:r>
            <a:r>
              <a:rPr lang="de-DE" sz="1500" dirty="0" smtClean="0"/>
              <a:t>. </a:t>
            </a:r>
          </a:p>
          <a:p>
            <a:pPr marL="0" indent="0">
              <a:buNone/>
            </a:pPr>
            <a:r>
              <a:rPr lang="de-DE" sz="1500" b="1" dirty="0" err="1" smtClean="0"/>
              <a:t>Program</a:t>
            </a:r>
            <a:r>
              <a:rPr lang="de-DE" sz="1500" b="1" dirty="0" smtClean="0"/>
              <a:t> </a:t>
            </a:r>
            <a:r>
              <a:rPr lang="de-DE" sz="1500" b="1" dirty="0" err="1" smtClean="0"/>
              <a:t>execution</a:t>
            </a:r>
            <a:r>
              <a:rPr lang="de-DE" sz="1500" b="1" dirty="0" smtClean="0"/>
              <a:t> </a:t>
            </a:r>
            <a:r>
              <a:rPr lang="de-DE" sz="1500" b="1" dirty="0" err="1" smtClean="0"/>
              <a:t>with</a:t>
            </a:r>
            <a:r>
              <a:rPr lang="de-DE" sz="1500" b="1" dirty="0" smtClean="0"/>
              <a:t> </a:t>
            </a:r>
            <a:r>
              <a:rPr lang="de-DE" sz="1500" b="1" dirty="0" err="1" smtClean="0"/>
              <a:t>virutal</a:t>
            </a:r>
            <a:r>
              <a:rPr lang="de-DE" sz="1500" b="1" dirty="0" smtClean="0"/>
              <a:t> </a:t>
            </a:r>
            <a:r>
              <a:rPr lang="de-DE" sz="1500" b="1" dirty="0" err="1" smtClean="0"/>
              <a:t>memory</a:t>
            </a:r>
            <a:r>
              <a:rPr lang="de-DE" sz="1500" b="1" dirty="0" smtClean="0"/>
              <a:t> </a:t>
            </a:r>
            <a:r>
              <a:rPr lang="de-DE" sz="1500" b="1" dirty="0" err="1" smtClean="0"/>
              <a:t>management</a:t>
            </a:r>
            <a:r>
              <a:rPr lang="de-DE" sz="1500" b="1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500" dirty="0" err="1" smtClean="0"/>
              <a:t>Loader</a:t>
            </a:r>
            <a:r>
              <a:rPr lang="de-DE" sz="1500" dirty="0" smtClean="0"/>
              <a:t> </a:t>
            </a:r>
            <a:r>
              <a:rPr lang="de-DE" sz="1500" dirty="0" err="1" smtClean="0"/>
              <a:t>loads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executable</a:t>
            </a:r>
            <a:r>
              <a:rPr lang="de-DE" sz="1500" dirty="0" smtClean="0"/>
              <a:t> </a:t>
            </a:r>
            <a:r>
              <a:rPr lang="de-DE" sz="1500" dirty="0" err="1" smtClean="0"/>
              <a:t>from</a:t>
            </a:r>
            <a:r>
              <a:rPr lang="de-DE" sz="1500" dirty="0" smtClean="0"/>
              <a:t> </a:t>
            </a:r>
            <a:r>
              <a:rPr lang="de-DE" sz="1500" dirty="0" err="1" smtClean="0"/>
              <a:t>disk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 smtClean="0"/>
              <a:t> </a:t>
            </a:r>
            <a:r>
              <a:rPr lang="de-DE" sz="1500" dirty="0" err="1" smtClean="0"/>
              <a:t>memory</a:t>
            </a:r>
            <a:r>
              <a:rPr lang="de-DE" sz="1500" dirty="0" smtClean="0"/>
              <a:t>, </a:t>
            </a:r>
            <a:r>
              <a:rPr lang="de-DE" sz="1500" dirty="0" err="1" smtClean="0"/>
              <a:t>sets</a:t>
            </a:r>
            <a:r>
              <a:rPr lang="de-DE" sz="1500" dirty="0" smtClean="0"/>
              <a:t> </a:t>
            </a:r>
            <a:r>
              <a:rPr lang="de-DE" sz="1500" dirty="0" err="1" smtClean="0"/>
              <a:t>up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programs</a:t>
            </a:r>
            <a:r>
              <a:rPr lang="de-DE" sz="1500" dirty="0" smtClean="0"/>
              <a:t> </a:t>
            </a:r>
            <a:r>
              <a:rPr lang="de-DE" sz="1500" dirty="0" err="1" smtClean="0"/>
              <a:t>virtual</a:t>
            </a:r>
            <a:r>
              <a:rPr lang="de-DE" sz="1500" dirty="0" smtClean="0"/>
              <a:t> </a:t>
            </a:r>
            <a:r>
              <a:rPr lang="de-DE" sz="1500" dirty="0" err="1" smtClean="0"/>
              <a:t>adress</a:t>
            </a:r>
            <a:r>
              <a:rPr lang="de-DE" sz="1500" dirty="0" smtClean="0"/>
              <a:t> </a:t>
            </a:r>
            <a:r>
              <a:rPr lang="de-DE" sz="1500" dirty="0" err="1" smtClean="0"/>
              <a:t>space</a:t>
            </a:r>
            <a:endParaRPr lang="de-DE" sz="15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1500" dirty="0" smtClean="0"/>
              <a:t>Memory Management Unit </a:t>
            </a:r>
            <a:r>
              <a:rPr lang="de-DE" sz="1500" dirty="0" err="1" smtClean="0"/>
              <a:t>with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Operating System </a:t>
            </a:r>
            <a:r>
              <a:rPr lang="de-DE" sz="1500" dirty="0" err="1" smtClean="0"/>
              <a:t>maanges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mapping</a:t>
            </a:r>
            <a:r>
              <a:rPr lang="de-DE" sz="1500" dirty="0" smtClean="0"/>
              <a:t> </a:t>
            </a:r>
            <a:r>
              <a:rPr lang="de-DE" sz="1500" dirty="0" err="1" smtClean="0"/>
              <a:t>between</a:t>
            </a:r>
            <a:r>
              <a:rPr lang="de-DE" sz="1500" dirty="0" smtClean="0"/>
              <a:t> </a:t>
            </a:r>
            <a:r>
              <a:rPr lang="de-DE" sz="1500" dirty="0" err="1" smtClean="0"/>
              <a:t>virtual</a:t>
            </a:r>
            <a:r>
              <a:rPr lang="de-DE" sz="1500" dirty="0" smtClean="0"/>
              <a:t> </a:t>
            </a:r>
            <a:r>
              <a:rPr lang="de-DE" sz="1500" dirty="0" err="1" smtClean="0"/>
              <a:t>address</a:t>
            </a:r>
            <a:r>
              <a:rPr lang="de-DE" sz="1500" dirty="0" smtClean="0"/>
              <a:t> </a:t>
            </a:r>
            <a:r>
              <a:rPr lang="de-DE" sz="1500" dirty="0" err="1" smtClean="0"/>
              <a:t>space</a:t>
            </a:r>
            <a:r>
              <a:rPr lang="de-DE" sz="1500" dirty="0" smtClean="0"/>
              <a:t> </a:t>
            </a:r>
            <a:r>
              <a:rPr lang="de-DE" sz="1500" dirty="0" err="1" smtClean="0"/>
              <a:t>and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physical</a:t>
            </a:r>
            <a:r>
              <a:rPr lang="de-DE" sz="1500" dirty="0" smtClean="0"/>
              <a:t> </a:t>
            </a:r>
            <a:r>
              <a:rPr lang="de-DE" sz="1500" dirty="0" err="1" smtClean="0"/>
              <a:t>memory</a:t>
            </a:r>
            <a:r>
              <a:rPr lang="de-DE" sz="1500" dirty="0" smtClean="0"/>
              <a:t>. Memory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divided</a:t>
            </a:r>
            <a:r>
              <a:rPr lang="de-DE" sz="1500" dirty="0" smtClean="0"/>
              <a:t> </a:t>
            </a:r>
            <a:r>
              <a:rPr lang="de-DE" sz="1500" dirty="0" err="1" smtClean="0"/>
              <a:t>into</a:t>
            </a:r>
            <a:r>
              <a:rPr lang="de-DE" sz="1500" dirty="0" smtClean="0"/>
              <a:t> </a:t>
            </a:r>
            <a:r>
              <a:rPr lang="de-DE" sz="1500" dirty="0" err="1" smtClean="0"/>
              <a:t>small</a:t>
            </a:r>
            <a:r>
              <a:rPr lang="de-DE" sz="1500" dirty="0" smtClean="0"/>
              <a:t> </a:t>
            </a:r>
            <a:r>
              <a:rPr lang="de-DE" sz="1500" dirty="0" err="1" smtClean="0"/>
              <a:t>fixed</a:t>
            </a:r>
            <a:r>
              <a:rPr lang="de-DE" sz="1500" dirty="0" smtClean="0"/>
              <a:t> block </a:t>
            </a:r>
            <a:r>
              <a:rPr lang="de-DE" sz="1500" dirty="0" err="1" smtClean="0"/>
              <a:t>sizes</a:t>
            </a:r>
            <a:r>
              <a:rPr lang="de-DE" sz="1500" dirty="0" smtClean="0"/>
              <a:t> </a:t>
            </a:r>
            <a:r>
              <a:rPr lang="de-DE" sz="1500" dirty="0" err="1" smtClean="0"/>
              <a:t>called</a:t>
            </a:r>
            <a:r>
              <a:rPr lang="de-DE" sz="1500" dirty="0" smtClean="0"/>
              <a:t> </a:t>
            </a:r>
            <a:r>
              <a:rPr lang="de-DE" sz="1500" dirty="0" err="1" smtClean="0"/>
              <a:t>pages</a:t>
            </a:r>
            <a:r>
              <a:rPr lang="de-DE" sz="1500" dirty="0" smtClean="0"/>
              <a:t>. Operating System </a:t>
            </a:r>
            <a:r>
              <a:rPr lang="de-DE" sz="1500" dirty="0" err="1" smtClean="0"/>
              <a:t>maintains</a:t>
            </a:r>
            <a:r>
              <a:rPr lang="de-DE" sz="1500" dirty="0" smtClean="0"/>
              <a:t> </a:t>
            </a:r>
            <a:r>
              <a:rPr lang="de-DE" sz="1500" dirty="0" err="1" smtClean="0"/>
              <a:t>page</a:t>
            </a:r>
            <a:r>
              <a:rPr lang="de-DE" sz="1500" dirty="0" smtClean="0"/>
              <a:t> </a:t>
            </a:r>
            <a:r>
              <a:rPr lang="de-DE" sz="1500" dirty="0" err="1" smtClean="0"/>
              <a:t>tables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 smtClean="0"/>
              <a:t> </a:t>
            </a:r>
            <a:r>
              <a:rPr lang="de-DE" sz="1500" dirty="0" err="1" smtClean="0"/>
              <a:t>map</a:t>
            </a:r>
            <a:r>
              <a:rPr lang="de-DE" sz="1500" dirty="0" smtClean="0"/>
              <a:t> </a:t>
            </a:r>
            <a:r>
              <a:rPr lang="de-DE" sz="1500" dirty="0" err="1" smtClean="0"/>
              <a:t>virtual</a:t>
            </a:r>
            <a:r>
              <a:rPr lang="de-DE" sz="1500" dirty="0" smtClean="0"/>
              <a:t> </a:t>
            </a:r>
            <a:r>
              <a:rPr lang="de-DE" sz="1500" dirty="0" err="1" smtClean="0"/>
              <a:t>adresses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 smtClean="0"/>
              <a:t> </a:t>
            </a:r>
            <a:r>
              <a:rPr lang="de-DE" sz="1500" dirty="0" err="1" smtClean="0"/>
              <a:t>physical</a:t>
            </a:r>
            <a:r>
              <a:rPr lang="de-DE" sz="1500" dirty="0" smtClean="0"/>
              <a:t> </a:t>
            </a:r>
            <a:r>
              <a:rPr lang="de-DE" sz="1500" dirty="0" err="1" smtClean="0"/>
              <a:t>adresses</a:t>
            </a:r>
            <a:endParaRPr lang="de-DE" sz="15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1500" dirty="0" smtClean="0"/>
              <a:t>At </a:t>
            </a:r>
            <a:r>
              <a:rPr lang="de-DE" sz="1500" dirty="0" err="1" smtClean="0"/>
              <a:t>application</a:t>
            </a:r>
            <a:r>
              <a:rPr lang="de-DE" sz="1500" dirty="0" smtClean="0"/>
              <a:t> </a:t>
            </a:r>
            <a:r>
              <a:rPr lang="de-DE" sz="1500" dirty="0" err="1" smtClean="0"/>
              <a:t>start</a:t>
            </a:r>
            <a:r>
              <a:rPr lang="de-DE" sz="1500" dirty="0" smtClean="0"/>
              <a:t>, </a:t>
            </a:r>
            <a:r>
              <a:rPr lang="de-DE" sz="1500" dirty="0" err="1" smtClean="0"/>
              <a:t>only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essential </a:t>
            </a:r>
            <a:r>
              <a:rPr lang="de-DE" sz="1500" dirty="0" err="1" smtClean="0"/>
              <a:t>amount</a:t>
            </a:r>
            <a:r>
              <a:rPr lang="de-DE" sz="1500" dirty="0" smtClean="0"/>
              <a:t> </a:t>
            </a:r>
            <a:r>
              <a:rPr lang="de-DE" sz="1500" dirty="0" err="1" smtClean="0"/>
              <a:t>of</a:t>
            </a:r>
            <a:r>
              <a:rPr lang="de-DE" sz="1500" dirty="0" smtClean="0"/>
              <a:t> </a:t>
            </a:r>
            <a:r>
              <a:rPr lang="de-DE" sz="1500" dirty="0" err="1" smtClean="0"/>
              <a:t>data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loaded</a:t>
            </a:r>
            <a:r>
              <a:rPr lang="de-DE" sz="1500" dirty="0" smtClean="0"/>
              <a:t> </a:t>
            </a:r>
            <a:r>
              <a:rPr lang="de-DE" sz="1500" dirty="0" err="1" smtClean="0"/>
              <a:t>into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/>
              <a:t> </a:t>
            </a:r>
            <a:r>
              <a:rPr lang="de-DE" sz="1500" dirty="0" err="1" smtClean="0"/>
              <a:t>physical</a:t>
            </a:r>
            <a:r>
              <a:rPr lang="de-DE" sz="1500" dirty="0" smtClean="0"/>
              <a:t> </a:t>
            </a:r>
            <a:r>
              <a:rPr lang="de-DE" sz="1500" dirty="0" err="1" smtClean="0"/>
              <a:t>memory</a:t>
            </a:r>
            <a:r>
              <a:rPr lang="de-DE" sz="1500" dirty="0" smtClean="0"/>
              <a:t>. The </a:t>
            </a:r>
            <a:r>
              <a:rPr lang="de-DE" sz="1500" dirty="0" err="1" smtClean="0"/>
              <a:t>rest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only</a:t>
            </a:r>
            <a:r>
              <a:rPr lang="de-DE" sz="1500" dirty="0" smtClean="0"/>
              <a:t> </a:t>
            </a:r>
            <a:r>
              <a:rPr lang="de-DE" sz="1500" dirty="0" err="1" smtClean="0"/>
              <a:t>loaded</a:t>
            </a:r>
            <a:r>
              <a:rPr lang="de-DE" sz="1500" dirty="0" smtClean="0"/>
              <a:t> </a:t>
            </a:r>
            <a:r>
              <a:rPr lang="de-DE" sz="1500" dirty="0" err="1" smtClean="0"/>
              <a:t>once</a:t>
            </a:r>
            <a:r>
              <a:rPr lang="de-DE" sz="1500" dirty="0" smtClean="0"/>
              <a:t> </a:t>
            </a:r>
            <a:r>
              <a:rPr lang="de-DE" sz="1500" dirty="0" err="1" smtClean="0"/>
              <a:t>it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needed</a:t>
            </a:r>
            <a:r>
              <a:rPr lang="de-DE" sz="1500" dirty="0" smtClean="0"/>
              <a:t>. This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called</a:t>
            </a:r>
            <a:r>
              <a:rPr lang="de-DE" sz="1500" dirty="0" smtClean="0"/>
              <a:t> </a:t>
            </a:r>
            <a:r>
              <a:rPr lang="de-DE" sz="1500" dirty="0" err="1" smtClean="0"/>
              <a:t>demand</a:t>
            </a:r>
            <a:r>
              <a:rPr lang="de-DE" sz="1500" dirty="0" smtClean="0"/>
              <a:t> </a:t>
            </a:r>
            <a:r>
              <a:rPr lang="de-DE" sz="1500" dirty="0" err="1" smtClean="0"/>
              <a:t>paging</a:t>
            </a:r>
            <a:r>
              <a:rPr lang="de-DE" sz="15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1500" dirty="0" smtClean="0"/>
              <a:t>Dynamic </a:t>
            </a:r>
            <a:r>
              <a:rPr lang="de-DE" sz="1500" dirty="0"/>
              <a:t>M</a:t>
            </a:r>
            <a:r>
              <a:rPr lang="de-DE" sz="1500" dirty="0" smtClean="0"/>
              <a:t>emory </a:t>
            </a:r>
            <a:r>
              <a:rPr lang="de-DE" sz="1500" dirty="0"/>
              <a:t>M</a:t>
            </a:r>
            <a:r>
              <a:rPr lang="de-DE" sz="1500" dirty="0" smtClean="0"/>
              <a:t>anagement like </a:t>
            </a:r>
            <a:r>
              <a:rPr lang="de-DE" sz="1500" dirty="0" err="1" smtClean="0"/>
              <a:t>growing</a:t>
            </a:r>
            <a:r>
              <a:rPr lang="de-DE" sz="1500" dirty="0" smtClean="0"/>
              <a:t> </a:t>
            </a:r>
            <a:r>
              <a:rPr lang="de-DE" sz="1500" dirty="0" err="1" smtClean="0"/>
              <a:t>stack</a:t>
            </a:r>
            <a:r>
              <a:rPr lang="de-DE" sz="1500" dirty="0" smtClean="0"/>
              <a:t> </a:t>
            </a:r>
            <a:r>
              <a:rPr lang="de-DE" sz="1500" dirty="0" err="1" smtClean="0"/>
              <a:t>and</a:t>
            </a:r>
            <a:r>
              <a:rPr lang="de-DE" sz="1500" dirty="0" smtClean="0"/>
              <a:t> </a:t>
            </a:r>
            <a:r>
              <a:rPr lang="de-DE" sz="1500" dirty="0" err="1" smtClean="0"/>
              <a:t>heap</a:t>
            </a:r>
            <a:r>
              <a:rPr lang="de-DE" sz="1500" dirty="0" smtClean="0"/>
              <a:t> </a:t>
            </a:r>
            <a:r>
              <a:rPr lang="de-DE" sz="1500" dirty="0" err="1" smtClean="0"/>
              <a:t>can</a:t>
            </a:r>
            <a:r>
              <a:rPr lang="de-DE" sz="1500" dirty="0" smtClean="0"/>
              <a:t> </a:t>
            </a:r>
            <a:r>
              <a:rPr lang="de-DE" sz="1500" dirty="0" err="1" smtClean="0"/>
              <a:t>request</a:t>
            </a:r>
            <a:r>
              <a:rPr lang="de-DE" sz="1500" dirty="0" smtClean="0"/>
              <a:t> </a:t>
            </a:r>
            <a:r>
              <a:rPr lang="de-DE" sz="1500" dirty="0" err="1" smtClean="0"/>
              <a:t>more</a:t>
            </a:r>
            <a:r>
              <a:rPr lang="de-DE" sz="1500" dirty="0" smtClean="0"/>
              <a:t> </a:t>
            </a:r>
            <a:r>
              <a:rPr lang="de-DE" sz="1500" dirty="0" err="1" smtClean="0"/>
              <a:t>memory</a:t>
            </a:r>
            <a:r>
              <a:rPr lang="de-DE" sz="1500" dirty="0" smtClean="0"/>
              <a:t> at </a:t>
            </a:r>
            <a:r>
              <a:rPr lang="de-DE" sz="1500" dirty="0" err="1" smtClean="0"/>
              <a:t>runtime</a:t>
            </a:r>
            <a:endParaRPr lang="de-DE" sz="15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1500" dirty="0" smtClean="0"/>
              <a:t>More </a:t>
            </a:r>
            <a:r>
              <a:rPr lang="de-DE" sz="1500" dirty="0" err="1" smtClean="0"/>
              <a:t>virtual</a:t>
            </a:r>
            <a:r>
              <a:rPr lang="de-DE" sz="1500" dirty="0" smtClean="0"/>
              <a:t> </a:t>
            </a:r>
            <a:r>
              <a:rPr lang="de-DE" sz="1500" dirty="0" err="1" smtClean="0"/>
              <a:t>memory</a:t>
            </a:r>
            <a:r>
              <a:rPr lang="de-DE" sz="1500" dirty="0" smtClean="0"/>
              <a:t> </a:t>
            </a:r>
            <a:r>
              <a:rPr lang="de-DE" sz="1500" dirty="0" err="1" smtClean="0"/>
              <a:t>can</a:t>
            </a:r>
            <a:r>
              <a:rPr lang="de-DE" sz="1500" dirty="0" smtClean="0"/>
              <a:t> </a:t>
            </a:r>
            <a:r>
              <a:rPr lang="de-DE" sz="1500" dirty="0" err="1" smtClean="0"/>
              <a:t>be</a:t>
            </a:r>
            <a:r>
              <a:rPr lang="de-DE" sz="1500" dirty="0" smtClean="0"/>
              <a:t> </a:t>
            </a:r>
            <a:r>
              <a:rPr lang="de-DE" sz="1500" dirty="0" err="1" smtClean="0"/>
              <a:t>reserved</a:t>
            </a:r>
            <a:r>
              <a:rPr lang="de-DE" sz="1500" dirty="0" smtClean="0"/>
              <a:t> </a:t>
            </a:r>
            <a:r>
              <a:rPr lang="de-DE" sz="1500" dirty="0" err="1" smtClean="0"/>
              <a:t>than</a:t>
            </a:r>
            <a:r>
              <a:rPr lang="de-DE" sz="1500" dirty="0" smtClean="0"/>
              <a:t> </a:t>
            </a:r>
            <a:r>
              <a:rPr lang="de-DE" sz="1500" dirty="0" err="1" smtClean="0"/>
              <a:t>available</a:t>
            </a:r>
            <a:r>
              <a:rPr lang="de-DE" sz="1500" dirty="0" smtClean="0"/>
              <a:t> </a:t>
            </a:r>
            <a:r>
              <a:rPr lang="de-DE" sz="1500" dirty="0" err="1" smtClean="0"/>
              <a:t>physical</a:t>
            </a:r>
            <a:r>
              <a:rPr lang="de-DE" sz="1500" dirty="0" smtClean="0"/>
              <a:t> </a:t>
            </a:r>
            <a:r>
              <a:rPr lang="de-DE" sz="1500" dirty="0" err="1" smtClean="0"/>
              <a:t>memory</a:t>
            </a:r>
            <a:r>
              <a:rPr lang="de-DE" sz="1500" dirty="0" smtClean="0"/>
              <a:t>. </a:t>
            </a:r>
            <a:r>
              <a:rPr lang="de-DE" sz="1500" dirty="0" err="1" smtClean="0"/>
              <a:t>If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physical</a:t>
            </a:r>
            <a:r>
              <a:rPr lang="de-DE" sz="1500" dirty="0" smtClean="0"/>
              <a:t> </a:t>
            </a:r>
            <a:r>
              <a:rPr lang="de-DE" sz="1500" dirty="0" err="1" smtClean="0"/>
              <a:t>memory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full</a:t>
            </a:r>
            <a:r>
              <a:rPr lang="de-DE" sz="1500" dirty="0" smtClean="0"/>
              <a:t>, </a:t>
            </a:r>
            <a:r>
              <a:rPr lang="de-DE" sz="1500" dirty="0" err="1" smtClean="0"/>
              <a:t>currenty</a:t>
            </a:r>
            <a:r>
              <a:rPr lang="de-DE" sz="1500" dirty="0" smtClean="0"/>
              <a:t> </a:t>
            </a:r>
            <a:r>
              <a:rPr lang="de-DE" sz="1500" dirty="0" err="1" smtClean="0"/>
              <a:t>unaccessed</a:t>
            </a:r>
            <a:r>
              <a:rPr lang="de-DE" sz="1500" dirty="0" smtClean="0"/>
              <a:t> </a:t>
            </a:r>
            <a:r>
              <a:rPr lang="de-DE" sz="1500" dirty="0" err="1" smtClean="0"/>
              <a:t>pages</a:t>
            </a:r>
            <a:r>
              <a:rPr lang="de-DE" sz="1500" dirty="0" smtClean="0"/>
              <a:t> </a:t>
            </a:r>
            <a:r>
              <a:rPr lang="de-DE" sz="1500" dirty="0" err="1" smtClean="0"/>
              <a:t>are</a:t>
            </a:r>
            <a:r>
              <a:rPr lang="de-DE" sz="1500" dirty="0" smtClean="0"/>
              <a:t> </a:t>
            </a:r>
            <a:r>
              <a:rPr lang="de-DE" sz="1500" dirty="0" err="1" smtClean="0"/>
              <a:t>written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 smtClean="0"/>
              <a:t> </a:t>
            </a:r>
            <a:r>
              <a:rPr lang="de-DE" sz="1500" dirty="0" err="1" smtClean="0"/>
              <a:t>disk</a:t>
            </a:r>
            <a:r>
              <a:rPr lang="de-DE" sz="1500" dirty="0" smtClean="0"/>
              <a:t> </a:t>
            </a:r>
            <a:r>
              <a:rPr lang="de-DE" sz="1500" dirty="0" err="1" smtClean="0"/>
              <a:t>into</a:t>
            </a:r>
            <a:r>
              <a:rPr lang="de-DE" sz="1500" dirty="0" smtClean="0"/>
              <a:t> a </a:t>
            </a:r>
            <a:r>
              <a:rPr lang="de-DE" sz="1500" dirty="0" err="1" smtClean="0"/>
              <a:t>page</a:t>
            </a:r>
            <a:r>
              <a:rPr lang="de-DE" sz="1500" dirty="0" smtClean="0"/>
              <a:t> </a:t>
            </a:r>
            <a:r>
              <a:rPr lang="de-DE" sz="1500" dirty="0" err="1" smtClean="0"/>
              <a:t>file</a:t>
            </a:r>
            <a:r>
              <a:rPr lang="de-DE" sz="1500" dirty="0" smtClean="0"/>
              <a:t>. </a:t>
            </a:r>
            <a:r>
              <a:rPr lang="de-DE" sz="1500" dirty="0" err="1" smtClean="0"/>
              <a:t>If</a:t>
            </a:r>
            <a:r>
              <a:rPr lang="de-DE" sz="1500" dirty="0" smtClean="0"/>
              <a:t> </a:t>
            </a:r>
            <a:r>
              <a:rPr lang="de-DE" sz="1500" dirty="0" err="1" smtClean="0"/>
              <a:t>this</a:t>
            </a:r>
            <a:r>
              <a:rPr lang="de-DE" sz="1500" dirty="0" smtClean="0"/>
              <a:t> </a:t>
            </a:r>
            <a:r>
              <a:rPr lang="de-DE" sz="1500" dirty="0" err="1" smtClean="0"/>
              <a:t>memory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needed</a:t>
            </a:r>
            <a:r>
              <a:rPr lang="de-DE" sz="1500" dirty="0" smtClean="0"/>
              <a:t> </a:t>
            </a:r>
            <a:r>
              <a:rPr lang="de-DE" sz="1500" dirty="0" err="1" smtClean="0"/>
              <a:t>again</a:t>
            </a:r>
            <a:r>
              <a:rPr lang="de-DE" sz="1500" dirty="0" smtClean="0"/>
              <a:t>, </a:t>
            </a:r>
            <a:r>
              <a:rPr lang="de-DE" sz="1500" dirty="0" err="1" smtClean="0"/>
              <a:t>it</a:t>
            </a:r>
            <a:r>
              <a:rPr lang="de-DE" sz="1500" dirty="0" smtClean="0"/>
              <a:t> </a:t>
            </a:r>
            <a:r>
              <a:rPr lang="de-DE" sz="1500" dirty="0" err="1" smtClean="0"/>
              <a:t>generates</a:t>
            </a:r>
            <a:r>
              <a:rPr lang="de-DE" sz="1500" dirty="0" smtClean="0"/>
              <a:t> a </a:t>
            </a:r>
            <a:r>
              <a:rPr lang="de-DE" sz="1500" dirty="0" err="1" smtClean="0"/>
              <a:t>page</a:t>
            </a:r>
            <a:r>
              <a:rPr lang="de-DE" sz="1500" dirty="0" smtClean="0"/>
              <a:t> fault </a:t>
            </a:r>
            <a:r>
              <a:rPr lang="de-DE" sz="1500" dirty="0" err="1" smtClean="0"/>
              <a:t>and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OS </a:t>
            </a:r>
            <a:r>
              <a:rPr lang="de-DE" sz="1500" dirty="0" err="1" smtClean="0"/>
              <a:t>loads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needed</a:t>
            </a:r>
            <a:r>
              <a:rPr lang="de-DE" sz="1500" dirty="0" smtClean="0"/>
              <a:t> </a:t>
            </a:r>
            <a:r>
              <a:rPr lang="de-DE" sz="1500" dirty="0" err="1" smtClean="0"/>
              <a:t>pages</a:t>
            </a:r>
            <a:r>
              <a:rPr lang="de-DE" sz="1500" dirty="0" smtClean="0"/>
              <a:t> back </a:t>
            </a:r>
            <a:r>
              <a:rPr lang="de-DE" sz="1500" dirty="0" err="1" smtClean="0"/>
              <a:t>to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physical</a:t>
            </a:r>
            <a:r>
              <a:rPr lang="de-DE" sz="1500" dirty="0" smtClean="0"/>
              <a:t> </a:t>
            </a:r>
            <a:r>
              <a:rPr lang="de-DE" sz="1500" dirty="0" err="1" smtClean="0"/>
              <a:t>memory</a:t>
            </a:r>
            <a:endParaRPr lang="de-DE" sz="1500" dirty="0" smtClean="0"/>
          </a:p>
          <a:p>
            <a:pPr marL="457200" indent="-457200">
              <a:buFont typeface="+mj-lt"/>
              <a:buAutoNum type="arabicPeriod"/>
            </a:pPr>
            <a:r>
              <a:rPr lang="de-DE" sz="1500" dirty="0" err="1" smtClean="0"/>
              <a:t>Once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program</a:t>
            </a:r>
            <a:r>
              <a:rPr lang="de-DE" sz="1500" dirty="0" smtClean="0"/>
              <a:t> </a:t>
            </a:r>
            <a:r>
              <a:rPr lang="de-DE" sz="1500" dirty="0" err="1" smtClean="0"/>
              <a:t>has</a:t>
            </a:r>
            <a:r>
              <a:rPr lang="de-DE" sz="1500" dirty="0" smtClean="0"/>
              <a:t> </a:t>
            </a:r>
            <a:r>
              <a:rPr lang="de-DE" sz="1500" dirty="0" err="1" smtClean="0"/>
              <a:t>been</a:t>
            </a:r>
            <a:r>
              <a:rPr lang="de-DE" sz="1500" dirty="0" smtClean="0"/>
              <a:t> </a:t>
            </a:r>
            <a:r>
              <a:rPr lang="de-DE" sz="1500" dirty="0" err="1" smtClean="0"/>
              <a:t>terminated</a:t>
            </a:r>
            <a:r>
              <a:rPr lang="de-DE" sz="1500" dirty="0" smtClean="0"/>
              <a:t>,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virtual</a:t>
            </a:r>
            <a:r>
              <a:rPr lang="de-DE" sz="1500" dirty="0" smtClean="0"/>
              <a:t> </a:t>
            </a:r>
            <a:r>
              <a:rPr lang="de-DE" sz="1500" dirty="0" err="1" smtClean="0"/>
              <a:t>space</a:t>
            </a:r>
            <a:r>
              <a:rPr lang="de-DE" sz="1500" dirty="0" smtClean="0"/>
              <a:t> </a:t>
            </a:r>
            <a:r>
              <a:rPr lang="de-DE" sz="1500" dirty="0" err="1" smtClean="0"/>
              <a:t>adress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invalidated</a:t>
            </a:r>
            <a:r>
              <a:rPr lang="de-DE" sz="1500" dirty="0" smtClean="0"/>
              <a:t>, </a:t>
            </a:r>
            <a:r>
              <a:rPr lang="de-DE" sz="1500" dirty="0" err="1" smtClean="0"/>
              <a:t>and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physical</a:t>
            </a:r>
            <a:r>
              <a:rPr lang="de-DE" sz="1500" dirty="0" smtClean="0"/>
              <a:t> </a:t>
            </a:r>
            <a:r>
              <a:rPr lang="de-DE" sz="1500" dirty="0" err="1" smtClean="0"/>
              <a:t>memory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freed</a:t>
            </a:r>
            <a:r>
              <a:rPr lang="de-DE" sz="1500" dirty="0" smtClean="0"/>
              <a:t> </a:t>
            </a:r>
            <a:r>
              <a:rPr lang="de-DE" sz="1500" dirty="0" err="1" smtClean="0"/>
              <a:t>that</a:t>
            </a:r>
            <a:r>
              <a:rPr lang="de-DE" sz="1500" dirty="0" smtClean="0"/>
              <a:t> was </a:t>
            </a:r>
            <a:r>
              <a:rPr lang="de-DE" sz="1500" dirty="0" err="1" smtClean="0"/>
              <a:t>reserved</a:t>
            </a:r>
            <a:r>
              <a:rPr lang="de-DE" sz="1500" dirty="0" smtClean="0"/>
              <a:t> </a:t>
            </a:r>
            <a:r>
              <a:rPr lang="de-DE" sz="1500" dirty="0" err="1" smtClean="0"/>
              <a:t>for</a:t>
            </a:r>
            <a:r>
              <a:rPr lang="de-DE" sz="1500" dirty="0" smtClean="0"/>
              <a:t> </a:t>
            </a:r>
            <a:r>
              <a:rPr lang="de-DE" sz="1500" dirty="0" err="1" smtClean="0"/>
              <a:t>this</a:t>
            </a:r>
            <a:r>
              <a:rPr lang="de-DE" sz="1500" dirty="0" smtClean="0"/>
              <a:t> </a:t>
            </a:r>
            <a:r>
              <a:rPr lang="de-DE" sz="1500" dirty="0" err="1" smtClean="0"/>
              <a:t>application</a:t>
            </a:r>
            <a:endParaRPr lang="de-DE" sz="1500" dirty="0" smtClean="0"/>
          </a:p>
          <a:p>
            <a:pPr marL="457200" indent="-457200">
              <a:buFont typeface="+mj-lt"/>
              <a:buAutoNum type="arabicPeriod"/>
            </a:pPr>
            <a:endParaRPr lang="de-DE" sz="1400" dirty="0" smtClean="0"/>
          </a:p>
          <a:p>
            <a:pPr marL="0" indent="0">
              <a:buNone/>
            </a:pPr>
            <a:endParaRPr lang="de-DE" b="1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4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/>
              <a:t>Virtual </a:t>
            </a:r>
            <a:r>
              <a:rPr lang="de-DE" dirty="0" err="1"/>
              <a:t>vs</a:t>
            </a:r>
            <a:r>
              <a:rPr lang="de-DE" dirty="0"/>
              <a:t> </a:t>
            </a:r>
            <a:r>
              <a:rPr lang="de-DE" dirty="0" err="1"/>
              <a:t>Physical</a:t>
            </a:r>
            <a:r>
              <a:rPr lang="de-DE" dirty="0"/>
              <a:t> Memory Management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 smtClean="0"/>
              <a:t>Memory </a:t>
            </a:r>
            <a:r>
              <a:rPr lang="de-DE" sz="1800" dirty="0" err="1" smtClean="0"/>
              <a:t>Protection</a:t>
            </a:r>
            <a:r>
              <a:rPr lang="de-DE" sz="1800" dirty="0" smtClean="0"/>
              <a:t>:</a:t>
            </a:r>
          </a:p>
          <a:p>
            <a:pPr marL="0" indent="0">
              <a:buNone/>
            </a:pPr>
            <a:r>
              <a:rPr lang="de-DE" sz="1800" b="1" dirty="0" err="1" smtClean="0"/>
              <a:t>Physical</a:t>
            </a:r>
            <a:r>
              <a:rPr lang="de-DE" sz="1800" b="1" dirty="0" smtClean="0"/>
              <a:t> Memory Access:</a:t>
            </a:r>
          </a:p>
          <a:p>
            <a:r>
              <a:rPr lang="de-DE" sz="1800" dirty="0" smtClean="0"/>
              <a:t>On Embedded System </a:t>
            </a:r>
            <a:r>
              <a:rPr lang="de-DE" sz="1800" dirty="0" err="1" smtClean="0"/>
              <a:t>with</a:t>
            </a:r>
            <a:r>
              <a:rPr lang="de-DE" sz="1800" dirty="0" smtClean="0"/>
              <a:t> </a:t>
            </a:r>
            <a:r>
              <a:rPr lang="de-DE" sz="1800" dirty="0" err="1" smtClean="0"/>
              <a:t>direct</a:t>
            </a:r>
            <a:r>
              <a:rPr lang="de-DE" sz="1800" dirty="0" smtClean="0"/>
              <a:t> </a:t>
            </a:r>
            <a:r>
              <a:rPr lang="de-DE" sz="1800" dirty="0" err="1" smtClean="0"/>
              <a:t>access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physical</a:t>
            </a:r>
            <a:r>
              <a:rPr lang="de-DE" sz="1800" dirty="0" smtClean="0"/>
              <a:t> </a:t>
            </a:r>
            <a:r>
              <a:rPr lang="de-DE" sz="1800" dirty="0" err="1" smtClean="0"/>
              <a:t>memory</a:t>
            </a:r>
            <a:r>
              <a:rPr lang="de-DE" sz="1800" dirty="0" smtClean="0"/>
              <a:t> </a:t>
            </a:r>
            <a:r>
              <a:rPr lang="de-DE" sz="1800" dirty="0" err="1" smtClean="0"/>
              <a:t>there</a:t>
            </a:r>
            <a:r>
              <a:rPr lang="de-DE" sz="1800" dirty="0" smtClean="0"/>
              <a:t> </a:t>
            </a:r>
            <a:r>
              <a:rPr lang="de-DE" sz="1800" dirty="0" err="1" smtClean="0"/>
              <a:t>is</a:t>
            </a:r>
            <a:r>
              <a:rPr lang="de-DE" sz="1800" dirty="0" smtClean="0"/>
              <a:t> </a:t>
            </a:r>
            <a:r>
              <a:rPr lang="de-DE" sz="1800" dirty="0" err="1" smtClean="0"/>
              <a:t>no</a:t>
            </a:r>
            <a:r>
              <a:rPr lang="de-DE" sz="1800" dirty="0" smtClean="0"/>
              <a:t> </a:t>
            </a:r>
            <a:r>
              <a:rPr lang="de-DE" sz="1800" dirty="0" err="1" smtClean="0"/>
              <a:t>memory</a:t>
            </a:r>
            <a:r>
              <a:rPr lang="de-DE" sz="1800" dirty="0" smtClean="0"/>
              <a:t> </a:t>
            </a:r>
            <a:r>
              <a:rPr lang="de-DE" sz="1800" dirty="0" err="1" smtClean="0"/>
              <a:t>protection</a:t>
            </a:r>
            <a:r>
              <a:rPr lang="de-DE" sz="1800" dirty="0" smtClean="0"/>
              <a:t>, </a:t>
            </a:r>
            <a:r>
              <a:rPr lang="de-DE" sz="1800" dirty="0" err="1" smtClean="0"/>
              <a:t>unless</a:t>
            </a:r>
            <a:r>
              <a:rPr lang="de-DE" sz="1800" dirty="0" smtClean="0"/>
              <a:t> </a:t>
            </a:r>
            <a:r>
              <a:rPr lang="de-DE" sz="1800" dirty="0" err="1" smtClean="0"/>
              <a:t>specifically</a:t>
            </a:r>
            <a:r>
              <a:rPr lang="de-DE" sz="1800" dirty="0" smtClean="0"/>
              <a:t> </a:t>
            </a:r>
            <a:r>
              <a:rPr lang="de-DE" sz="1800" dirty="0" err="1" smtClean="0"/>
              <a:t>implemented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configured</a:t>
            </a:r>
            <a:endParaRPr lang="de-DE" sz="1800" dirty="0" smtClean="0"/>
          </a:p>
          <a:p>
            <a:pPr marL="0" indent="0">
              <a:buNone/>
            </a:pPr>
            <a:endParaRPr lang="de-DE" sz="1800" dirty="0" smtClean="0"/>
          </a:p>
          <a:p>
            <a:r>
              <a:rPr lang="de-DE" sz="1800" dirty="0" smtClean="0"/>
              <a:t>The </a:t>
            </a:r>
            <a:r>
              <a:rPr lang="de-DE" sz="1800" dirty="0" err="1" smtClean="0"/>
              <a:t>programmer</a:t>
            </a:r>
            <a:r>
              <a:rPr lang="de-DE" sz="1800" dirty="0" smtClean="0"/>
              <a:t> </a:t>
            </a:r>
            <a:r>
              <a:rPr lang="de-DE" sz="1800" dirty="0" err="1" smtClean="0"/>
              <a:t>is</a:t>
            </a:r>
            <a:r>
              <a:rPr lang="de-DE" sz="1800" dirty="0" smtClean="0"/>
              <a:t> </a:t>
            </a:r>
            <a:r>
              <a:rPr lang="de-DE" sz="1800" dirty="0" err="1" smtClean="0"/>
              <a:t>responsible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not </a:t>
            </a:r>
            <a:r>
              <a:rPr lang="de-DE" sz="1800" dirty="0" err="1" smtClean="0"/>
              <a:t>access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modify</a:t>
            </a:r>
            <a:r>
              <a:rPr lang="de-DE" sz="1800" dirty="0" smtClean="0"/>
              <a:t> </a:t>
            </a:r>
            <a:r>
              <a:rPr lang="de-DE" sz="1800" dirty="0" err="1" smtClean="0"/>
              <a:t>memory</a:t>
            </a:r>
            <a:r>
              <a:rPr lang="de-DE" sz="1800" dirty="0" smtClean="0"/>
              <a:t> </a:t>
            </a:r>
            <a:r>
              <a:rPr lang="de-DE" sz="1800" dirty="0" err="1" smtClean="0"/>
              <a:t>regions</a:t>
            </a:r>
            <a:r>
              <a:rPr lang="de-DE" sz="1800" dirty="0" smtClean="0"/>
              <a:t> outside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accessed</a:t>
            </a:r>
            <a:r>
              <a:rPr lang="de-DE" sz="1800" dirty="0" smtClean="0"/>
              <a:t> variable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cause</a:t>
            </a:r>
            <a:r>
              <a:rPr lang="de-DE" sz="1800" dirty="0" smtClean="0"/>
              <a:t> potential </a:t>
            </a:r>
            <a:r>
              <a:rPr lang="de-DE" sz="1800" dirty="0" err="1" smtClean="0"/>
              <a:t>memory</a:t>
            </a:r>
            <a:r>
              <a:rPr lang="de-DE" sz="1800" dirty="0" smtClean="0"/>
              <a:t> </a:t>
            </a:r>
            <a:r>
              <a:rPr lang="de-DE" sz="1800" dirty="0" err="1" smtClean="0"/>
              <a:t>corruption</a:t>
            </a:r>
            <a:r>
              <a:rPr lang="de-DE" sz="1800" dirty="0" smtClean="0"/>
              <a:t>. </a:t>
            </a:r>
            <a:r>
              <a:rPr lang="de-DE" sz="1800" dirty="0" err="1" smtClean="0"/>
              <a:t>Alternatively</a:t>
            </a:r>
            <a:r>
              <a:rPr lang="de-DE" sz="1800" dirty="0" smtClean="0"/>
              <a:t>, </a:t>
            </a:r>
            <a:r>
              <a:rPr lang="de-DE" sz="1800" dirty="0" err="1" smtClean="0"/>
              <a:t>if</a:t>
            </a:r>
            <a:r>
              <a:rPr lang="de-DE" sz="1800" dirty="0" smtClean="0"/>
              <a:t> </a:t>
            </a:r>
            <a:r>
              <a:rPr lang="de-DE" sz="1800" dirty="0" err="1" smtClean="0"/>
              <a:t>supported</a:t>
            </a:r>
            <a:r>
              <a:rPr lang="de-DE" sz="1800" dirty="0" smtClean="0"/>
              <a:t> </a:t>
            </a:r>
            <a:r>
              <a:rPr lang="de-DE" sz="1800" dirty="0" err="1" smtClean="0"/>
              <a:t>by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controller</a:t>
            </a:r>
            <a:r>
              <a:rPr lang="de-DE" sz="1800" dirty="0" smtClean="0"/>
              <a:t>, </a:t>
            </a:r>
            <a:r>
              <a:rPr lang="de-DE" sz="1800" dirty="0" err="1" smtClean="0"/>
              <a:t>memory</a:t>
            </a:r>
            <a:r>
              <a:rPr lang="de-DE" sz="1800" dirty="0" smtClean="0"/>
              <a:t> </a:t>
            </a:r>
            <a:r>
              <a:rPr lang="de-DE" sz="1800" dirty="0" err="1" smtClean="0"/>
              <a:t>protection</a:t>
            </a:r>
            <a:r>
              <a:rPr lang="de-DE" sz="1800" dirty="0" smtClean="0"/>
              <a:t> </a:t>
            </a:r>
            <a:r>
              <a:rPr lang="de-DE" sz="1800" dirty="0" err="1" smtClean="0"/>
              <a:t>rules</a:t>
            </a:r>
            <a:r>
              <a:rPr lang="de-DE" sz="1800" dirty="0" smtClean="0"/>
              <a:t> </a:t>
            </a:r>
            <a:r>
              <a:rPr lang="de-DE" sz="1800" dirty="0" err="1" smtClean="0"/>
              <a:t>can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manually</a:t>
            </a:r>
            <a:r>
              <a:rPr lang="de-DE" sz="1800" dirty="0" smtClean="0"/>
              <a:t> </a:t>
            </a:r>
            <a:r>
              <a:rPr lang="de-DE" sz="1800" dirty="0" err="1" smtClean="0"/>
              <a:t>configured</a:t>
            </a:r>
            <a:r>
              <a:rPr lang="de-DE" sz="1800" dirty="0" smtClean="0"/>
              <a:t>.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b="1" dirty="0" smtClean="0"/>
              <a:t>Virtual Memory Access:</a:t>
            </a:r>
          </a:p>
          <a:p>
            <a:r>
              <a:rPr lang="de-DE" sz="1800" dirty="0" err="1" smtClean="0"/>
              <a:t>Physical</a:t>
            </a:r>
            <a:r>
              <a:rPr lang="de-DE" sz="1800" dirty="0" smtClean="0"/>
              <a:t> </a:t>
            </a:r>
            <a:r>
              <a:rPr lang="de-DE" sz="1800" dirty="0" err="1" smtClean="0"/>
              <a:t>memory</a:t>
            </a:r>
            <a:r>
              <a:rPr lang="de-DE" sz="1800" dirty="0" smtClean="0"/>
              <a:t> </a:t>
            </a:r>
            <a:r>
              <a:rPr lang="de-DE" sz="1800" dirty="0" err="1" smtClean="0"/>
              <a:t>access</a:t>
            </a:r>
            <a:r>
              <a:rPr lang="de-DE" sz="1800" dirty="0" smtClean="0"/>
              <a:t> </a:t>
            </a:r>
            <a:r>
              <a:rPr lang="de-DE" sz="1800" dirty="0" err="1" smtClean="0"/>
              <a:t>is</a:t>
            </a:r>
            <a:r>
              <a:rPr lang="de-DE" sz="1800" dirty="0" smtClean="0"/>
              <a:t> </a:t>
            </a:r>
            <a:r>
              <a:rPr lang="de-DE" sz="1800" dirty="0" err="1" smtClean="0"/>
              <a:t>handled</a:t>
            </a:r>
            <a:r>
              <a:rPr lang="de-DE" sz="1800" dirty="0" smtClean="0"/>
              <a:t> </a:t>
            </a:r>
            <a:r>
              <a:rPr lang="de-DE" sz="1800" dirty="0" err="1" smtClean="0"/>
              <a:t>by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Operating System </a:t>
            </a:r>
            <a:r>
              <a:rPr lang="de-DE" sz="1800" dirty="0" err="1" smtClean="0"/>
              <a:t>and</a:t>
            </a:r>
            <a:r>
              <a:rPr lang="de-DE" sz="1800" dirty="0" smtClean="0"/>
              <a:t> MMU. </a:t>
            </a:r>
          </a:p>
          <a:p>
            <a:pPr marL="0" indent="0">
              <a:buNone/>
            </a:pPr>
            <a:endParaRPr lang="de-DE" sz="1800" dirty="0" smtClean="0"/>
          </a:p>
          <a:p>
            <a:r>
              <a:rPr lang="de-DE" sz="1800" dirty="0" err="1" smtClean="0"/>
              <a:t>Each</a:t>
            </a:r>
            <a:r>
              <a:rPr lang="de-DE" sz="1800" dirty="0" smtClean="0"/>
              <a:t> </a:t>
            </a:r>
            <a:r>
              <a:rPr lang="de-DE" sz="1800" dirty="0" err="1" smtClean="0"/>
              <a:t>executable</a:t>
            </a:r>
            <a:r>
              <a:rPr lang="de-DE" sz="1800" dirty="0" smtClean="0"/>
              <a:t> </a:t>
            </a:r>
            <a:r>
              <a:rPr lang="de-DE" sz="1800" dirty="0" err="1" smtClean="0"/>
              <a:t>has</a:t>
            </a:r>
            <a:r>
              <a:rPr lang="de-DE" sz="1800" dirty="0" smtClean="0"/>
              <a:t> </a:t>
            </a:r>
            <a:r>
              <a:rPr lang="de-DE" sz="1800" dirty="0" err="1" smtClean="0"/>
              <a:t>its</a:t>
            </a:r>
            <a:r>
              <a:rPr lang="de-DE" sz="1800" dirty="0" smtClean="0"/>
              <a:t> </a:t>
            </a:r>
            <a:r>
              <a:rPr lang="de-DE" sz="1800" dirty="0" err="1" smtClean="0"/>
              <a:t>own</a:t>
            </a:r>
            <a:r>
              <a:rPr lang="de-DE" sz="1800" dirty="0" smtClean="0"/>
              <a:t> </a:t>
            </a:r>
            <a:r>
              <a:rPr lang="de-DE" sz="1800" dirty="0" err="1" smtClean="0"/>
              <a:t>memory</a:t>
            </a:r>
            <a:r>
              <a:rPr lang="de-DE" sz="1800" dirty="0" smtClean="0"/>
              <a:t> </a:t>
            </a:r>
            <a:r>
              <a:rPr lang="de-DE" sz="1800" dirty="0" err="1" smtClean="0"/>
              <a:t>space</a:t>
            </a:r>
            <a:r>
              <a:rPr lang="de-DE" sz="1800" dirty="0" smtClean="0"/>
              <a:t>, an </a:t>
            </a:r>
            <a:r>
              <a:rPr lang="de-DE" sz="1800" dirty="0" err="1" smtClean="0"/>
              <a:t>executable</a:t>
            </a:r>
            <a:r>
              <a:rPr lang="de-DE" sz="1800" dirty="0" smtClean="0"/>
              <a:t> </a:t>
            </a:r>
            <a:r>
              <a:rPr lang="de-DE" sz="1800" dirty="0" err="1" smtClean="0"/>
              <a:t>can</a:t>
            </a:r>
            <a:r>
              <a:rPr lang="de-DE" sz="1800" dirty="0" smtClean="0"/>
              <a:t> not </a:t>
            </a:r>
            <a:r>
              <a:rPr lang="de-DE" sz="1800" dirty="0" err="1" smtClean="0"/>
              <a:t>access</a:t>
            </a:r>
            <a:r>
              <a:rPr lang="de-DE" sz="1800" dirty="0" smtClean="0"/>
              <a:t> </a:t>
            </a:r>
            <a:r>
              <a:rPr lang="de-DE" sz="1800" dirty="0" err="1" smtClean="0"/>
              <a:t>another</a:t>
            </a:r>
            <a:r>
              <a:rPr lang="de-DE" sz="1800" dirty="0" smtClean="0"/>
              <a:t> </a:t>
            </a:r>
            <a:r>
              <a:rPr lang="de-DE" sz="1800" dirty="0" err="1" smtClean="0"/>
              <a:t>executables</a:t>
            </a:r>
            <a:r>
              <a:rPr lang="de-DE" sz="1800" dirty="0" smtClean="0"/>
              <a:t> </a:t>
            </a:r>
            <a:r>
              <a:rPr lang="de-DE" sz="1800" dirty="0" err="1" smtClean="0"/>
              <a:t>memory</a:t>
            </a:r>
            <a:r>
              <a:rPr lang="de-DE" sz="1800" dirty="0"/>
              <a:t> </a:t>
            </a:r>
            <a:endParaRPr lang="de-DE" sz="1800" dirty="0" smtClean="0"/>
          </a:p>
          <a:p>
            <a:pPr marL="0" indent="0">
              <a:buNone/>
            </a:pPr>
            <a:endParaRPr lang="de-DE" sz="1800" dirty="0" smtClean="0"/>
          </a:p>
          <a:p>
            <a:r>
              <a:rPr lang="de-DE" sz="1800" dirty="0" smtClean="0"/>
              <a:t>Memory </a:t>
            </a:r>
            <a:r>
              <a:rPr lang="de-DE" sz="1800" dirty="0" err="1" smtClean="0"/>
              <a:t>corruption</a:t>
            </a:r>
            <a:r>
              <a:rPr lang="de-DE" sz="1800" dirty="0" smtClean="0"/>
              <a:t> </a:t>
            </a:r>
            <a:r>
              <a:rPr lang="de-DE" sz="1800" dirty="0" err="1" smtClean="0"/>
              <a:t>is</a:t>
            </a:r>
            <a:r>
              <a:rPr lang="de-DE" sz="1800" dirty="0" smtClean="0"/>
              <a:t> still </a:t>
            </a:r>
            <a:r>
              <a:rPr lang="de-DE" sz="1800" dirty="0" err="1" smtClean="0"/>
              <a:t>possible</a:t>
            </a:r>
            <a:r>
              <a:rPr lang="de-DE" sz="1800" dirty="0" smtClean="0"/>
              <a:t> but </a:t>
            </a:r>
            <a:r>
              <a:rPr lang="de-DE" sz="1800" dirty="0" err="1" smtClean="0"/>
              <a:t>only</a:t>
            </a:r>
            <a:r>
              <a:rPr lang="de-DE" sz="1800" dirty="0" smtClean="0"/>
              <a:t> </a:t>
            </a:r>
            <a:r>
              <a:rPr lang="de-DE" sz="1800" dirty="0" err="1" smtClean="0"/>
              <a:t>within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executable</a:t>
            </a:r>
            <a:endParaRPr lang="de-DE" sz="18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89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 smtClean="0"/>
              <a:t>Linker Script </a:t>
            </a:r>
            <a:r>
              <a:rPr lang="de-DE" dirty="0" err="1" smtClean="0"/>
              <a:t>example</a:t>
            </a:r>
            <a:endParaRPr lang="de-DE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83025" y="1124744"/>
            <a:ext cx="7849432" cy="4968552"/>
          </a:xfrm>
        </p:spPr>
        <p:txBody>
          <a:bodyPr/>
          <a:lstStyle/>
          <a:p>
            <a:pPr marL="0" indent="0">
              <a:buNone/>
            </a:pPr>
            <a:r>
              <a:rPr lang="de-DE" sz="1800" dirty="0" smtClean="0"/>
              <a:t>Linker Script </a:t>
            </a:r>
            <a:r>
              <a:rPr lang="de-DE" sz="1800" dirty="0" err="1" smtClean="0"/>
              <a:t>contents</a:t>
            </a:r>
            <a:r>
              <a:rPr lang="de-DE" sz="1800" dirty="0" smtClean="0"/>
              <a:t>:</a:t>
            </a:r>
          </a:p>
          <a:p>
            <a:r>
              <a:rPr lang="de-DE" sz="1800" dirty="0" smtClean="0"/>
              <a:t>Memory </a:t>
            </a:r>
            <a:r>
              <a:rPr lang="de-DE" sz="1800" dirty="0" err="1" smtClean="0"/>
              <a:t>Definitions</a:t>
            </a:r>
            <a:r>
              <a:rPr lang="de-DE" sz="1800" dirty="0" smtClean="0"/>
              <a:t>: </a:t>
            </a:r>
            <a:r>
              <a:rPr lang="de-DE" sz="1800" dirty="0" err="1" smtClean="0"/>
              <a:t>defines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adress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size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available</a:t>
            </a:r>
            <a:r>
              <a:rPr lang="de-DE" sz="1800" dirty="0" smtClean="0"/>
              <a:t> </a:t>
            </a:r>
            <a:r>
              <a:rPr lang="de-DE" sz="1800" dirty="0" err="1" smtClean="0"/>
              <a:t>memory</a:t>
            </a:r>
            <a:r>
              <a:rPr lang="de-DE" sz="1800" dirty="0" smtClean="0"/>
              <a:t> </a:t>
            </a:r>
            <a:r>
              <a:rPr lang="de-DE" sz="1800" dirty="0" err="1" smtClean="0"/>
              <a:t>regions</a:t>
            </a:r>
            <a:r>
              <a:rPr lang="de-DE" sz="1800" dirty="0" smtClean="0"/>
              <a:t> on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system</a:t>
            </a:r>
            <a:endParaRPr lang="de-DE" sz="1800" dirty="0" smtClean="0"/>
          </a:p>
          <a:p>
            <a:pPr marL="0" indent="0">
              <a:buNone/>
            </a:pPr>
            <a:r>
              <a:rPr lang="de-DE" sz="1400" dirty="0"/>
              <a:t>	</a:t>
            </a:r>
            <a:endParaRPr lang="de-DE" sz="1400" dirty="0" smtClean="0"/>
          </a:p>
          <a:p>
            <a:pPr marL="0" indent="0">
              <a:buNone/>
            </a:pPr>
            <a:endParaRPr lang="de-DE" sz="1400" dirty="0" smtClean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endParaRPr lang="de-DE" sz="1400" dirty="0" smtClean="0"/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dirty="0"/>
              <a:t>	</a:t>
            </a:r>
            <a:r>
              <a:rPr lang="de-DE" sz="1400" dirty="0" smtClean="0"/>
              <a:t>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386026" y="2276872"/>
            <a:ext cx="11508962" cy="34563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memory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dspr0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// Data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Scratch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Pad Ram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mau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size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112k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type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ram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map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dest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bus:tc0:fpi_bus,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dest_offset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0xd0000000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size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112k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priority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exec_priority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access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over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FPI Bus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map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dest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bus:sri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dest_offset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0x70000000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size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112k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access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over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SRI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bus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external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cores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sz="12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memory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pflash0 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Program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Flash 0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mau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size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2M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type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rom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map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   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cached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dest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bus:sri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dest_offset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0x80000000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size</a:t>
            </a:r>
            <a:r>
              <a:rPr lang="de-DE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2M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reserved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cached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access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to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PFLASH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map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not_cached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dest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bus:sri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dest_offset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0xa0000000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size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2M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non-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cached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access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to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PFLASH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sz="1200" b="0" dirty="0" smtClean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endParaRPr lang="de-DE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72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/>
              <a:t>Linker Script </a:t>
            </a:r>
            <a:r>
              <a:rPr lang="de-DE" dirty="0" err="1"/>
              <a:t>example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432495" y="1565551"/>
            <a:ext cx="11423749" cy="373565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de-DE" sz="12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ifndef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INTTAB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define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INTTAB          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0xa00f0000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/*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start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address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of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interrupt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table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endif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ifndef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TRAPTAB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define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TRAPTAB         (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INTTAB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 + 0x6000)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     /*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start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address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of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trap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table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sz="1200" dirty="0" err="1" smtClean="0">
                <a:solidFill>
                  <a:srgbClr val="AF00DB"/>
                </a:solidFill>
                <a:latin typeface="Consolas" panose="020B0609020204030204" pitchFamily="49" charset="0"/>
              </a:rPr>
              <a:t>endif</a:t>
            </a:r>
            <a:endParaRPr lang="de-DE" sz="1200" dirty="0" smtClean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endParaRPr lang="de-DE" sz="12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section_layout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: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vtc:linear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group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not_cached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run_addr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mem:mpe:lmuram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not_cached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"(.bss.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bss.main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"(.data.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main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data.main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"(.bss.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objectpool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bss.objectpool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"(.data.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objectpool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data.objectpool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"(.rodata.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objectpool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rodata.objectpool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sz="1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27025" y="869577"/>
            <a:ext cx="113855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 smtClean="0"/>
              <a:t>Sections</a:t>
            </a:r>
            <a:r>
              <a:rPr lang="de-DE" sz="1600" dirty="0" smtClean="0"/>
              <a:t>: </a:t>
            </a:r>
            <a:r>
              <a:rPr lang="de-DE" sz="1600" dirty="0" err="1" smtClean="0"/>
              <a:t>defines</a:t>
            </a:r>
            <a:r>
              <a:rPr lang="de-DE" sz="1600" dirty="0" smtClean="0"/>
              <a:t> </a:t>
            </a:r>
            <a:r>
              <a:rPr lang="de-DE" sz="1600" dirty="0" err="1" smtClean="0"/>
              <a:t>how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different </a:t>
            </a:r>
            <a:r>
              <a:rPr lang="de-DE" sz="1600" dirty="0" err="1" smtClean="0"/>
              <a:t>parts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program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organized</a:t>
            </a:r>
            <a:r>
              <a:rPr lang="de-DE" sz="1600" dirty="0" smtClean="0"/>
              <a:t> in </a:t>
            </a:r>
            <a:r>
              <a:rPr lang="de-DE" sz="1600" dirty="0" err="1" smtClean="0"/>
              <a:t>memory</a:t>
            </a:r>
            <a:r>
              <a:rPr lang="de-DE" sz="1600" dirty="0" smtClean="0"/>
              <a:t>. </a:t>
            </a:r>
            <a:r>
              <a:rPr lang="de-DE" sz="1600" dirty="0" err="1" smtClean="0"/>
              <a:t>Each</a:t>
            </a:r>
            <a:r>
              <a:rPr lang="de-DE" sz="1600" dirty="0" smtClean="0"/>
              <a:t> </a:t>
            </a:r>
            <a:r>
              <a:rPr lang="de-DE" sz="1600" dirty="0" err="1" smtClean="0"/>
              <a:t>section</a:t>
            </a:r>
            <a:r>
              <a:rPr lang="de-DE" sz="1600" dirty="0" smtClean="0"/>
              <a:t>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linker </a:t>
            </a:r>
            <a:r>
              <a:rPr lang="de-DE" sz="1600" dirty="0" err="1" smtClean="0"/>
              <a:t>script</a:t>
            </a:r>
            <a:r>
              <a:rPr lang="de-DE" sz="1600" dirty="0" smtClean="0"/>
              <a:t> </a:t>
            </a:r>
            <a:r>
              <a:rPr lang="de-DE" sz="1600" dirty="0" err="1" smtClean="0"/>
              <a:t>corresponds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a </a:t>
            </a:r>
            <a:r>
              <a:rPr lang="de-DE" sz="1600" dirty="0" err="1" smtClean="0"/>
              <a:t>section</a:t>
            </a:r>
            <a:r>
              <a:rPr lang="de-DE" sz="1600" dirty="0" smtClean="0"/>
              <a:t>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object</a:t>
            </a:r>
            <a:r>
              <a:rPr lang="de-DE" sz="1600" dirty="0" smtClean="0"/>
              <a:t> </a:t>
            </a:r>
            <a:r>
              <a:rPr lang="de-DE" sz="1600" dirty="0" err="1" smtClean="0"/>
              <a:t>files</a:t>
            </a:r>
            <a:r>
              <a:rPr lang="de-DE" sz="1600" dirty="0" smtClean="0"/>
              <a:t> (.</a:t>
            </a:r>
            <a:r>
              <a:rPr lang="de-DE" sz="1600" dirty="0" err="1" smtClean="0"/>
              <a:t>text</a:t>
            </a:r>
            <a:r>
              <a:rPr lang="de-DE" sz="1600" dirty="0" smtClean="0"/>
              <a:t>, .</a:t>
            </a:r>
            <a:r>
              <a:rPr lang="de-DE" sz="1600" dirty="0" err="1" smtClean="0"/>
              <a:t>data</a:t>
            </a:r>
            <a:r>
              <a:rPr lang="de-DE" sz="1600" dirty="0" smtClean="0"/>
              <a:t>, .</a:t>
            </a:r>
            <a:r>
              <a:rPr lang="de-DE" sz="1600" dirty="0" err="1" smtClean="0"/>
              <a:t>bss</a:t>
            </a:r>
            <a:r>
              <a:rPr lang="de-DE" sz="1600" dirty="0" smtClean="0"/>
              <a:t>,…). Also </a:t>
            </a:r>
            <a:r>
              <a:rPr lang="de-DE" sz="1600" dirty="0" err="1" smtClean="0"/>
              <a:t>defines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location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Interrupt </a:t>
            </a:r>
            <a:r>
              <a:rPr lang="de-DE" sz="1600" dirty="0" err="1" smtClean="0"/>
              <a:t>and</a:t>
            </a:r>
            <a:r>
              <a:rPr lang="de-DE" sz="1600" dirty="0" smtClean="0"/>
              <a:t> Trap </a:t>
            </a:r>
            <a:r>
              <a:rPr lang="de-DE" sz="1600" dirty="0" err="1" smtClean="0"/>
              <a:t>vectors</a:t>
            </a:r>
            <a:r>
              <a:rPr lang="de-DE" sz="1600" dirty="0" smtClean="0"/>
              <a:t>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1852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/>
              <a:t>Linker Script </a:t>
            </a:r>
            <a:r>
              <a:rPr lang="de-DE" dirty="0" err="1"/>
              <a:t>example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8570" y="1268760"/>
            <a:ext cx="10081680" cy="4968552"/>
          </a:xfrm>
        </p:spPr>
        <p:txBody>
          <a:bodyPr/>
          <a:lstStyle/>
          <a:p>
            <a:r>
              <a:rPr lang="de-DE" dirty="0" smtClean="0"/>
              <a:t>Entry Point: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entry</a:t>
            </a:r>
            <a:r>
              <a:rPr lang="de-DE" dirty="0" smtClean="0"/>
              <a:t> </a:t>
            </a:r>
            <a:r>
              <a:rPr lang="de-DE" dirty="0" err="1" smtClean="0"/>
              <a:t>point</a:t>
            </a:r>
            <a:r>
              <a:rPr lang="de-DE" dirty="0" smtClean="0"/>
              <a:t> </a:t>
            </a:r>
            <a:r>
              <a:rPr lang="de-DE" dirty="0" err="1" smtClean="0"/>
              <a:t>defines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starts</a:t>
            </a:r>
            <a:r>
              <a:rPr lang="de-DE" dirty="0" smtClean="0"/>
              <a:t> </a:t>
            </a:r>
            <a:r>
              <a:rPr lang="de-DE" dirty="0" err="1" smtClean="0"/>
              <a:t>executing</a:t>
            </a:r>
            <a:endParaRPr lang="de-DE" dirty="0" smtClean="0"/>
          </a:p>
          <a:p>
            <a:endParaRPr lang="de-DE" sz="1400" dirty="0"/>
          </a:p>
          <a:p>
            <a:endParaRPr lang="de-DE" sz="1400" dirty="0" smtClean="0"/>
          </a:p>
          <a:p>
            <a:endParaRPr lang="de-DE" sz="1400" dirty="0"/>
          </a:p>
          <a:p>
            <a:pPr marL="0" indent="0">
              <a:buNone/>
            </a:pPr>
            <a:r>
              <a:rPr lang="de-DE" sz="1400" dirty="0"/>
              <a:t>	</a:t>
            </a:r>
            <a:r>
              <a:rPr lang="de-DE" sz="1400" dirty="0" smtClean="0"/>
              <a:t>	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334800" y="1916832"/>
            <a:ext cx="11520000" cy="257824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en-US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ifndef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RESET</a:t>
            </a:r>
            <a:endParaRPr lang="en-US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#define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RESET          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0xa0010000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/* internal flash start address tc0 */</a:t>
            </a:r>
            <a:endParaRPr lang="en-US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en-US" sz="1200" dirty="0" err="1" smtClean="0">
                <a:solidFill>
                  <a:srgbClr val="AF00DB"/>
                </a:solidFill>
                <a:latin typeface="Consolas" panose="020B0609020204030204" pitchFamily="49" charset="0"/>
              </a:rPr>
              <a:t>endif</a:t>
            </a:r>
            <a:endParaRPr lang="en-US" sz="1200" dirty="0" smtClean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endParaRPr lang="en-US" sz="1200" dirty="0" smtClean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AF00D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en-US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ifndef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 __LINKONLY__</a:t>
            </a:r>
            <a:endParaRPr lang="en-US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start_address</a:t>
            </a:r>
            <a:endParaRPr lang="en-US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(</a:t>
            </a:r>
          </a:p>
          <a:p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        </a:t>
            </a:r>
            <a:r>
              <a:rPr lang="en-US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run_addr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(RESET),</a:t>
            </a:r>
          </a:p>
          <a:p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        symbol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"_START"</a:t>
            </a:r>
            <a:endParaRPr lang="en-US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);</a:t>
            </a:r>
          </a:p>
          <a:p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en-US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endif</a:t>
            </a:r>
            <a:endParaRPr lang="en-US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17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/>
              <a:t>Linker Script </a:t>
            </a:r>
            <a:r>
              <a:rPr lang="de-DE" dirty="0" err="1"/>
              <a:t>example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334800" y="2195415"/>
            <a:ext cx="11520000" cy="31554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section_layout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:</a:t>
            </a:r>
            <a:r>
              <a:rPr lang="en-US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vtc: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linear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(direction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low_to_high</a:t>
            </a:r>
            <a:r>
              <a:rPr lang="en-US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heap memory area for </a:t>
            </a:r>
            <a:r>
              <a:rPr lang="en-US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freeRTOS</a:t>
            </a:r>
            <a:endParaRPr lang="en-US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group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freertos_heap0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(ordered, </a:t>
            </a:r>
            <a:r>
              <a:rPr lang="en-US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run_addr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mem:mpe: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dspr0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0x6440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])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//0x70006440UL</a:t>
            </a:r>
            <a:endParaRPr lang="en-US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reserved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"protected0"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alloc_allowed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absolute, size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0x0000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section_layout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: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tc0:csa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context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switch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area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stack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core0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group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 (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ordered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align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64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attributes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rw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run_addr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(CSA_START_TC0))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reserved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"csa_tc0"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size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64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(CSA_TC0));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"_lc_ub_csa_01"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: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"_lc_ub_csa_tc0"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/*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common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cstart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interface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first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or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single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core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"_lc_ue_csa_01"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: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"_lc_ue_csa_tc0"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/*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common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cstart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interface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for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first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or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single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core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*/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1245440"/>
            <a:ext cx="8497504" cy="576064"/>
          </a:xfrm>
        </p:spPr>
        <p:txBody>
          <a:bodyPr/>
          <a:lstStyle/>
          <a:p>
            <a:r>
              <a:rPr lang="de-DE" dirty="0"/>
              <a:t>Stack </a:t>
            </a:r>
            <a:r>
              <a:rPr lang="de-DE" dirty="0" err="1"/>
              <a:t>and</a:t>
            </a:r>
            <a:r>
              <a:rPr lang="de-DE" dirty="0"/>
              <a:t> Heap Setup: </a:t>
            </a:r>
            <a:r>
              <a:rPr lang="de-DE" dirty="0" err="1"/>
              <a:t>defines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regions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heap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stack</a:t>
            </a:r>
            <a:endParaRPr lang="de-DE" dirty="0"/>
          </a:p>
          <a:p>
            <a:endParaRPr lang="de-DE" sz="1400" dirty="0"/>
          </a:p>
          <a:p>
            <a:endParaRPr lang="de-DE" sz="1400" dirty="0" smtClean="0"/>
          </a:p>
          <a:p>
            <a:endParaRPr lang="de-DE" sz="1400" dirty="0"/>
          </a:p>
          <a:p>
            <a:pPr marL="0" indent="0">
              <a:buNone/>
            </a:pPr>
            <a:r>
              <a:rPr lang="de-DE" sz="1400" dirty="0"/>
              <a:t>	</a:t>
            </a:r>
            <a:r>
              <a:rPr lang="de-DE" sz="14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609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7C830-49D6-A5BB-169A-B684ABFE7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9928" y="980728"/>
            <a:ext cx="11396712" cy="49685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Embedded Systems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Architectures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Parallel Computing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Comparison of different Embedded CPUs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Memory Types and Linking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Stack, Heap and Exceptions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AUTOSAR Guidelines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RTOS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3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/>
              <a:t>Linker Script </a:t>
            </a:r>
            <a:r>
              <a:rPr lang="de-DE" dirty="0" err="1"/>
              <a:t>example</a:t>
            </a:r>
            <a:endParaRPr lang="de-DE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600" dirty="0" smtClean="0"/>
              <a:t>On </a:t>
            </a:r>
            <a:r>
              <a:rPr lang="de-DE" sz="1600" dirty="0" err="1" smtClean="0"/>
              <a:t>multicore</a:t>
            </a:r>
            <a:r>
              <a:rPr lang="de-DE" sz="1600" dirty="0" smtClean="0"/>
              <a:t> </a:t>
            </a:r>
            <a:r>
              <a:rPr lang="de-DE" sz="1600" dirty="0" err="1" smtClean="0"/>
              <a:t>embedded</a:t>
            </a:r>
            <a:r>
              <a:rPr lang="de-DE" sz="1600" dirty="0" smtClean="0"/>
              <a:t> </a:t>
            </a:r>
            <a:r>
              <a:rPr lang="de-DE" sz="1600" dirty="0" err="1" smtClean="0"/>
              <a:t>systems</a:t>
            </a:r>
            <a:r>
              <a:rPr lang="de-DE" sz="1600" dirty="0" smtClean="0"/>
              <a:t> like </a:t>
            </a:r>
            <a:r>
              <a:rPr lang="de-DE" sz="1600" dirty="0" err="1" smtClean="0"/>
              <a:t>the</a:t>
            </a:r>
            <a:r>
              <a:rPr lang="de-DE" sz="1600" dirty="0" smtClean="0"/>
              <a:t> Infineon AURIX, </a:t>
            </a:r>
            <a:r>
              <a:rPr lang="de-DE" sz="1600" dirty="0" err="1" smtClean="0"/>
              <a:t>it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programmers</a:t>
            </a:r>
            <a:r>
              <a:rPr lang="de-DE" sz="1600" dirty="0" smtClean="0"/>
              <a:t> </a:t>
            </a:r>
            <a:r>
              <a:rPr lang="de-DE" sz="1600" dirty="0" err="1" smtClean="0"/>
              <a:t>responsibility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optimize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access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global/</a:t>
            </a:r>
            <a:r>
              <a:rPr lang="de-DE" sz="1600" dirty="0" err="1" smtClean="0"/>
              <a:t>static</a:t>
            </a:r>
            <a:r>
              <a:rPr lang="de-DE" sz="1600" dirty="0" smtClean="0"/>
              <a:t> variables</a:t>
            </a:r>
          </a:p>
          <a:p>
            <a:r>
              <a:rPr lang="de-DE" sz="1600" dirty="0" smtClean="0"/>
              <a:t>These variables </a:t>
            </a:r>
            <a:r>
              <a:rPr lang="de-DE" sz="1600" dirty="0" err="1" smtClean="0"/>
              <a:t>should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data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core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executes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program</a:t>
            </a:r>
            <a:r>
              <a:rPr lang="de-DE" sz="1600" dirty="0" smtClean="0"/>
              <a:t> </a:t>
            </a:r>
            <a:r>
              <a:rPr lang="de-DE" sz="1600" dirty="0" err="1" smtClean="0"/>
              <a:t>code</a:t>
            </a:r>
            <a:r>
              <a:rPr lang="de-DE" sz="1600" dirty="0" smtClean="0"/>
              <a:t> </a:t>
            </a:r>
            <a:r>
              <a:rPr lang="de-DE" sz="1600" dirty="0" err="1" smtClean="0"/>
              <a:t>containing</a:t>
            </a:r>
            <a:r>
              <a:rPr lang="de-DE" sz="1600" dirty="0" smtClean="0"/>
              <a:t> </a:t>
            </a:r>
            <a:r>
              <a:rPr lang="de-DE" sz="1600" dirty="0" err="1" smtClean="0"/>
              <a:t>these</a:t>
            </a:r>
            <a:r>
              <a:rPr lang="de-DE" sz="1600" dirty="0" smtClean="0"/>
              <a:t> variables</a:t>
            </a:r>
            <a:endParaRPr lang="de-DE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334800" y="2035326"/>
            <a:ext cx="11520000" cy="362592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de-DE" sz="12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section_setup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vtc:linear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modify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input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space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mpe:tc0:linear)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"(.bss.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tasks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bss.tasks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"(.bss.mem.ram_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heap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bss.mem.ram_heap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"(.bss.os_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common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bss.os_common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"(.bss.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timers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bss.timers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"(.bss.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list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bss.list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"(.bss.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ptpd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bss.ptpd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"(.data.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tasks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data.tasks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"(.data.os_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common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data.os_common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"(.data.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timers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data.timers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"(.bss.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port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bss.port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"(.data.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port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data.port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select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"(.data.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ptpd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|.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data.ptpd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.*)"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 }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00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/>
              <a:t>Linker Script </a:t>
            </a:r>
            <a:r>
              <a:rPr lang="de-DE" dirty="0" err="1"/>
              <a:t>E</a:t>
            </a:r>
            <a:r>
              <a:rPr lang="de-DE" dirty="0" err="1" smtClean="0"/>
              <a:t>xample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Rechteck: obere Ecken abgerundet 4">
            <a:extLst>
              <a:ext uri="{FF2B5EF4-FFF2-40B4-BE49-F238E27FC236}">
                <a16:creationId xmlns:a16="http://schemas.microsoft.com/office/drawing/2014/main" id="{604523D2-B6EA-76D0-4FF3-ABD046F6BAAA}"/>
              </a:ext>
            </a:extLst>
          </p:cNvPr>
          <p:cNvSpPr/>
          <p:nvPr/>
        </p:nvSpPr>
        <p:spPr>
          <a:xfrm>
            <a:off x="3863751" y="3429000"/>
            <a:ext cx="4464496" cy="3429000"/>
          </a:xfrm>
          <a:prstGeom prst="round2SameRect">
            <a:avLst/>
          </a:prstGeom>
          <a:solidFill>
            <a:srgbClr val="24ABF2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/>
              <a:t>E X E R C I S E </a:t>
            </a:r>
          </a:p>
          <a:p>
            <a:pPr algn="ctr"/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Linker_script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AAE259F4-EC2C-059D-422C-7CE7588ED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042" y="1988840"/>
            <a:ext cx="1285916" cy="128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39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Memory Types and Linking</a:t>
            </a:r>
          </a:p>
          <a:p>
            <a:r>
              <a:rPr lang="de-DE" dirty="0"/>
              <a:t>Linker Script </a:t>
            </a:r>
            <a:r>
              <a:rPr lang="de-DE" dirty="0" err="1"/>
              <a:t>Example</a:t>
            </a:r>
            <a:endParaRPr lang="de-DE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dirty="0" smtClean="0"/>
              <a:t>This </a:t>
            </a:r>
            <a:r>
              <a:rPr lang="de-DE" dirty="0" err="1" smtClean="0"/>
              <a:t>excercise</a:t>
            </a:r>
            <a:r>
              <a:rPr lang="de-DE" dirty="0" smtClean="0"/>
              <a:t> </a:t>
            </a:r>
            <a:r>
              <a:rPr lang="de-DE" dirty="0" err="1" smtClean="0"/>
              <a:t>demonstrates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linker </a:t>
            </a:r>
            <a:r>
              <a:rPr lang="de-DE" dirty="0" err="1" smtClean="0"/>
              <a:t>script</a:t>
            </a:r>
            <a:r>
              <a:rPr lang="de-DE" dirty="0" smtClean="0"/>
              <a:t> in a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project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Connect VS Code on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container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server</a:t>
            </a: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/>
              <a:t>Open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 </a:t>
            </a:r>
            <a:r>
              <a:rPr lang="de-DE" dirty="0" err="1" smtClean="0"/>
              <a:t>sections</a:t>
            </a:r>
            <a:r>
              <a:rPr lang="de-DE" dirty="0" smtClean="0"/>
              <a:t>/05_Embedded-Software/</a:t>
            </a:r>
            <a:r>
              <a:rPr lang="de-DE" dirty="0" err="1" smtClean="0"/>
              <a:t>excercises</a:t>
            </a:r>
            <a:r>
              <a:rPr lang="de-DE" dirty="0" smtClean="0"/>
              <a:t>/</a:t>
            </a:r>
            <a:r>
              <a:rPr lang="de-DE" dirty="0" err="1" smtClean="0"/>
              <a:t>linker_script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provided</a:t>
            </a:r>
            <a:r>
              <a:rPr lang="de-DE" dirty="0" smtClean="0"/>
              <a:t> </a:t>
            </a:r>
            <a:r>
              <a:rPr lang="de-DE" dirty="0" err="1" smtClean="0"/>
              <a:t>default</a:t>
            </a:r>
            <a:r>
              <a:rPr lang="de-DE" dirty="0" smtClean="0"/>
              <a:t> </a:t>
            </a:r>
            <a:r>
              <a:rPr lang="de-DE" dirty="0" err="1" smtClean="0"/>
              <a:t>linkerscript</a:t>
            </a:r>
            <a:r>
              <a:rPr lang="de-DE" dirty="0" smtClean="0"/>
              <a:t> „</a:t>
            </a:r>
            <a:r>
              <a:rPr lang="de-DE" dirty="0" err="1" smtClean="0"/>
              <a:t>linkerscript.ld</a:t>
            </a:r>
            <a:r>
              <a:rPr lang="de-DE" dirty="0" smtClean="0"/>
              <a:t>“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compile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/>
              <a:t> </a:t>
            </a:r>
            <a:r>
              <a:rPr lang="de-DE" dirty="0" smtClean="0"/>
              <a:t>a </a:t>
            </a:r>
            <a:r>
              <a:rPr lang="de-DE" dirty="0" err="1" smtClean="0"/>
              <a:t>directive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linker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script</a:t>
            </a:r>
            <a:r>
              <a:rPr lang="de-DE" dirty="0" smtClean="0"/>
              <a:t>: </a:t>
            </a:r>
          </a:p>
          <a:p>
            <a:pPr lvl="1"/>
            <a:r>
              <a:rPr lang="en-US" dirty="0"/>
              <a:t>clang++  main.cpp -o main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T,linkerscript.ld</a:t>
            </a:r>
            <a:r>
              <a:rPr lang="en-US" dirty="0"/>
              <a:t>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smtClean="0"/>
              <a:t>Map=</a:t>
            </a:r>
            <a:r>
              <a:rPr lang="en-US" dirty="0" err="1" smtClean="0"/>
              <a:t>output.map</a:t>
            </a:r>
            <a:endParaRPr lang="en-US" dirty="0" smtClean="0"/>
          </a:p>
          <a:p>
            <a:pPr lvl="1"/>
            <a:r>
              <a:rPr lang="en-US" dirty="0" smtClean="0"/>
              <a:t>This directive tells the linker to use “</a:t>
            </a:r>
            <a:r>
              <a:rPr lang="en-US" dirty="0" err="1" smtClean="0"/>
              <a:t>linkerscript.ld</a:t>
            </a:r>
            <a:r>
              <a:rPr lang="en-US" dirty="0" smtClean="0"/>
              <a:t>” and also to generate a map file where we can observe where the sections in the code have been linked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After testing the default settings, try to modify the </a:t>
            </a:r>
            <a:r>
              <a:rPr lang="en-US" dirty="0" err="1" smtClean="0"/>
              <a:t>linkerscript</a:t>
            </a:r>
            <a:r>
              <a:rPr lang="en-US" dirty="0" smtClean="0"/>
              <a:t> in a way that both our variables are mapped to a memory address starting with 0x5</a:t>
            </a:r>
            <a:endParaRPr lang="en-US" dirty="0"/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8716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70FB7D-DF2E-D145-81F3-138AC6F08AA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5360" y="3265934"/>
            <a:ext cx="11540728" cy="5040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7C830-49D6-A5BB-169A-B684ABFE7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9928" y="980728"/>
            <a:ext cx="11396712" cy="49685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Embedded Systems</a:t>
            </a:r>
          </a:p>
          <a:p>
            <a:pPr>
              <a:lnSpc>
                <a:spcPct val="150000"/>
              </a:lnSpc>
            </a:pPr>
            <a:r>
              <a:rPr lang="en-US" dirty="0"/>
              <a:t>Architectures</a:t>
            </a:r>
          </a:p>
          <a:p>
            <a:pPr>
              <a:lnSpc>
                <a:spcPct val="150000"/>
              </a:lnSpc>
            </a:pPr>
            <a:r>
              <a:rPr lang="en-US" dirty="0"/>
              <a:t>Parallel Computing</a:t>
            </a:r>
          </a:p>
          <a:p>
            <a:pPr>
              <a:lnSpc>
                <a:spcPct val="150000"/>
              </a:lnSpc>
            </a:pPr>
            <a:r>
              <a:rPr lang="en-US" dirty="0"/>
              <a:t>Comparison of different Embedded CPUs</a:t>
            </a:r>
          </a:p>
          <a:p>
            <a:pPr>
              <a:lnSpc>
                <a:spcPct val="150000"/>
              </a:lnSpc>
            </a:pPr>
            <a:r>
              <a:rPr lang="en-US" dirty="0"/>
              <a:t>Memory Types and Linking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Stack, Heap and Exceptions</a:t>
            </a:r>
          </a:p>
          <a:p>
            <a:pPr>
              <a:lnSpc>
                <a:spcPct val="150000"/>
              </a:lnSpc>
            </a:pPr>
            <a:r>
              <a:rPr lang="en-US" dirty="0"/>
              <a:t>AUTOSAR Guidelines</a:t>
            </a:r>
          </a:p>
          <a:p>
            <a:pPr>
              <a:lnSpc>
                <a:spcPct val="150000"/>
              </a:lnSpc>
            </a:pPr>
            <a:r>
              <a:rPr lang="en-US" dirty="0"/>
              <a:t>RTOS</a:t>
            </a:r>
          </a:p>
        </p:txBody>
      </p:sp>
    </p:spTree>
    <p:extLst>
      <p:ext uri="{BB962C8B-B14F-4D97-AF65-F5344CB8AC3E}">
        <p14:creationId xmlns:p14="http://schemas.microsoft.com/office/powerpoint/2010/main" val="24379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 smtClean="0"/>
              <a:t>Reminder: Stack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7777424" cy="4968552"/>
          </a:xfrm>
        </p:spPr>
        <p:txBody>
          <a:bodyPr/>
          <a:lstStyle/>
          <a:p>
            <a:r>
              <a:rPr lang="en-US" dirty="0"/>
              <a:t>What happens, when we declare a variable like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r>
              <a:rPr lang="en-US" dirty="0"/>
              <a:t>?</a:t>
            </a:r>
          </a:p>
          <a:p>
            <a:r>
              <a:rPr lang="en-US" b="1" dirty="0">
                <a:sym typeface="Wingdings" panose="05000000000000000000" pitchFamily="2" charset="2"/>
              </a:rPr>
              <a:t>Memory is allocated </a:t>
            </a:r>
            <a:r>
              <a:rPr lang="en-US" dirty="0">
                <a:sym typeface="Wingdings" panose="05000000000000000000" pitchFamily="2" charset="2"/>
              </a:rPr>
              <a:t>for the variable on the RAM</a:t>
            </a:r>
          </a:p>
          <a:p>
            <a:r>
              <a:rPr lang="en-US" dirty="0">
                <a:sym typeface="Wingdings" panose="05000000000000000000" pitchFamily="2" charset="2"/>
              </a:rPr>
              <a:t>More specifically, </a:t>
            </a:r>
            <a:r>
              <a:rPr lang="en-US" i="1" dirty="0">
                <a:sym typeface="Wingdings" panose="05000000000000000000" pitchFamily="2" charset="2"/>
              </a:rPr>
              <a:t>static</a:t>
            </a:r>
            <a:r>
              <a:rPr lang="en-US" dirty="0">
                <a:sym typeface="Wingdings" panose="05000000000000000000" pitchFamily="2" charset="2"/>
              </a:rPr>
              <a:t> memory is allocated on the </a:t>
            </a:r>
            <a:r>
              <a:rPr lang="en-US" b="1" i="1" dirty="0">
                <a:sym typeface="Wingdings" panose="05000000000000000000" pitchFamily="2" charset="2"/>
              </a:rPr>
              <a:t>stack</a:t>
            </a:r>
          </a:p>
          <a:p>
            <a:endParaRPr lang="en-US" i="1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The stack works like a stack of paper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New data is put on top of the stack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Data no longer needed can only be removed from the top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 </a:t>
            </a:r>
            <a:r>
              <a:rPr lang="en-US" i="1" dirty="0">
                <a:sym typeface="Wingdings" panose="05000000000000000000" pitchFamily="2" charset="2"/>
              </a:rPr>
              <a:t>stack pointer </a:t>
            </a:r>
            <a:r>
              <a:rPr lang="en-US" dirty="0">
                <a:sym typeface="Wingdings" panose="05000000000000000000" pitchFamily="2" charset="2"/>
              </a:rPr>
              <a:t>stores where the current „top“ is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Each scope allocates a new </a:t>
            </a:r>
            <a:r>
              <a:rPr lang="en-US" i="1" dirty="0">
                <a:sym typeface="Wingdings" panose="05000000000000000000" pitchFamily="2" charset="2"/>
              </a:rPr>
              <a:t>frame</a:t>
            </a:r>
            <a:r>
              <a:rPr lang="en-US" dirty="0">
                <a:sym typeface="Wingdings" panose="05000000000000000000" pitchFamily="2" charset="2"/>
              </a:rPr>
              <a:t> in the stack, that is deleted when the scope is closed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748732"/>
            <a:ext cx="4467945" cy="530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0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 smtClean="0"/>
              <a:t>Stack Contents</a:t>
            </a:r>
            <a:endParaRPr lang="en-US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8425496" cy="4968552"/>
          </a:xfrm>
        </p:spPr>
        <p:txBody>
          <a:bodyPr/>
          <a:lstStyle/>
          <a:p>
            <a:pPr marL="0" indent="0">
              <a:buNone/>
            </a:pPr>
            <a:r>
              <a:rPr lang="de-DE" sz="1500" b="1" dirty="0" smtClean="0"/>
              <a:t>Contents </a:t>
            </a:r>
            <a:r>
              <a:rPr lang="de-DE" sz="1500" b="1" dirty="0" err="1" smtClean="0"/>
              <a:t>of</a:t>
            </a:r>
            <a:r>
              <a:rPr lang="de-DE" sz="1500" b="1" dirty="0" smtClean="0"/>
              <a:t> </a:t>
            </a:r>
            <a:r>
              <a:rPr lang="de-DE" sz="1500" b="1" dirty="0" err="1" smtClean="0"/>
              <a:t>the</a:t>
            </a:r>
            <a:r>
              <a:rPr lang="de-DE" sz="1500" b="1" dirty="0" smtClean="0"/>
              <a:t> Stack:</a:t>
            </a:r>
          </a:p>
          <a:p>
            <a:r>
              <a:rPr lang="de-DE" sz="1500" dirty="0" err="1" smtClean="0"/>
              <a:t>When</a:t>
            </a:r>
            <a:r>
              <a:rPr lang="de-DE" sz="1500" dirty="0" smtClean="0"/>
              <a:t> a </a:t>
            </a:r>
            <a:r>
              <a:rPr lang="de-DE" sz="1500" dirty="0" err="1" smtClean="0"/>
              <a:t>function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called</a:t>
            </a:r>
            <a:r>
              <a:rPr lang="de-DE" sz="1500" dirty="0" smtClean="0"/>
              <a:t>,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state</a:t>
            </a:r>
            <a:r>
              <a:rPr lang="de-DE" sz="1500" dirty="0" smtClean="0"/>
              <a:t> </a:t>
            </a:r>
            <a:r>
              <a:rPr lang="de-DE" sz="1500" dirty="0" err="1" smtClean="0"/>
              <a:t>and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return</a:t>
            </a:r>
            <a:r>
              <a:rPr lang="de-DE" sz="1500" dirty="0" smtClean="0"/>
              <a:t> </a:t>
            </a:r>
            <a:r>
              <a:rPr lang="de-DE" sz="1500" dirty="0" err="1" smtClean="0"/>
              <a:t>point</a:t>
            </a:r>
            <a:r>
              <a:rPr lang="de-DE" sz="1500" dirty="0" smtClean="0"/>
              <a:t> </a:t>
            </a:r>
            <a:r>
              <a:rPr lang="de-DE" sz="1500" dirty="0" err="1" smtClean="0"/>
              <a:t>of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current</a:t>
            </a:r>
            <a:r>
              <a:rPr lang="de-DE" sz="1500" dirty="0" smtClean="0"/>
              <a:t> </a:t>
            </a:r>
            <a:r>
              <a:rPr lang="de-DE" sz="1500" dirty="0" err="1" smtClean="0"/>
              <a:t>function</a:t>
            </a:r>
            <a:r>
              <a:rPr lang="de-DE" sz="1500" dirty="0" smtClean="0"/>
              <a:t> </a:t>
            </a:r>
            <a:r>
              <a:rPr lang="de-DE" sz="1500" dirty="0" err="1" smtClean="0"/>
              <a:t>needs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 smtClean="0"/>
              <a:t> </a:t>
            </a:r>
            <a:r>
              <a:rPr lang="de-DE" sz="1500" dirty="0" err="1" smtClean="0"/>
              <a:t>be</a:t>
            </a:r>
            <a:r>
              <a:rPr lang="de-DE" sz="1500" dirty="0" smtClean="0"/>
              <a:t> </a:t>
            </a:r>
            <a:r>
              <a:rPr lang="de-DE" sz="1500" dirty="0" err="1" smtClean="0"/>
              <a:t>saved</a:t>
            </a:r>
            <a:r>
              <a:rPr lang="de-DE" sz="1500" dirty="0" smtClean="0"/>
              <a:t>.</a:t>
            </a:r>
          </a:p>
          <a:p>
            <a:endParaRPr lang="de-DE" sz="1500" dirty="0" smtClean="0"/>
          </a:p>
          <a:p>
            <a:r>
              <a:rPr lang="de-DE" sz="1500" dirty="0" smtClean="0"/>
              <a:t>Stack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saved</a:t>
            </a:r>
            <a:r>
              <a:rPr lang="de-DE" sz="1500" dirty="0" smtClean="0"/>
              <a:t> in a </a:t>
            </a:r>
            <a:r>
              <a:rPr lang="de-DE" sz="1500" dirty="0" err="1" smtClean="0"/>
              <a:t>designated</a:t>
            </a:r>
            <a:r>
              <a:rPr lang="de-DE" sz="1500" dirty="0" smtClean="0"/>
              <a:t> </a:t>
            </a:r>
            <a:r>
              <a:rPr lang="de-DE" sz="1500" dirty="0" err="1" smtClean="0"/>
              <a:t>area</a:t>
            </a:r>
            <a:r>
              <a:rPr lang="de-DE" sz="1500" dirty="0" smtClean="0"/>
              <a:t> in RAM</a:t>
            </a:r>
          </a:p>
          <a:p>
            <a:endParaRPr lang="de-DE" sz="1500" dirty="0"/>
          </a:p>
          <a:p>
            <a:r>
              <a:rPr lang="de-DE" sz="1500" dirty="0" smtClean="0"/>
              <a:t>Every time a </a:t>
            </a:r>
            <a:r>
              <a:rPr lang="de-DE" sz="1500" dirty="0" err="1" smtClean="0"/>
              <a:t>new</a:t>
            </a:r>
            <a:r>
              <a:rPr lang="de-DE" sz="1500" dirty="0" smtClean="0"/>
              <a:t> </a:t>
            </a:r>
            <a:r>
              <a:rPr lang="de-DE" sz="1500" dirty="0" err="1" smtClean="0"/>
              <a:t>function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called</a:t>
            </a:r>
            <a:r>
              <a:rPr lang="de-DE" sz="1500" dirty="0" smtClean="0"/>
              <a:t>, a </a:t>
            </a:r>
            <a:r>
              <a:rPr lang="de-DE" sz="1500" dirty="0" err="1" smtClean="0"/>
              <a:t>new</a:t>
            </a:r>
            <a:r>
              <a:rPr lang="de-DE" sz="1500" dirty="0" smtClean="0"/>
              <a:t> </a:t>
            </a:r>
            <a:r>
              <a:rPr lang="de-DE" sz="1500" dirty="0" err="1" smtClean="0"/>
              <a:t>stack</a:t>
            </a:r>
            <a:r>
              <a:rPr lang="de-DE" sz="1500" dirty="0" smtClean="0"/>
              <a:t> </a:t>
            </a:r>
            <a:r>
              <a:rPr lang="de-DE" sz="1500" dirty="0" err="1" smtClean="0"/>
              <a:t>frame</a:t>
            </a:r>
            <a:r>
              <a:rPr lang="de-DE" sz="1500" dirty="0" smtClean="0"/>
              <a:t> </a:t>
            </a:r>
            <a:r>
              <a:rPr lang="de-DE" sz="1500" dirty="0" err="1" smtClean="0"/>
              <a:t>is</a:t>
            </a:r>
            <a:r>
              <a:rPr lang="de-DE" sz="1500" dirty="0" smtClean="0"/>
              <a:t> </a:t>
            </a:r>
            <a:r>
              <a:rPr lang="de-DE" sz="1500" dirty="0" err="1" smtClean="0"/>
              <a:t>created</a:t>
            </a:r>
            <a:r>
              <a:rPr lang="de-DE" sz="1500" dirty="0" smtClean="0"/>
              <a:t>. The </a:t>
            </a:r>
            <a:r>
              <a:rPr lang="de-DE" sz="1500" dirty="0" err="1" smtClean="0"/>
              <a:t>stack</a:t>
            </a:r>
            <a:r>
              <a:rPr lang="de-DE" sz="1500" dirty="0" smtClean="0"/>
              <a:t> </a:t>
            </a:r>
            <a:r>
              <a:rPr lang="de-DE" sz="1500" dirty="0" err="1" smtClean="0"/>
              <a:t>frame</a:t>
            </a:r>
            <a:r>
              <a:rPr lang="de-DE" sz="1500" dirty="0" smtClean="0"/>
              <a:t> </a:t>
            </a:r>
            <a:r>
              <a:rPr lang="de-DE" sz="1500" dirty="0" err="1" smtClean="0"/>
              <a:t>contains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following</a:t>
            </a:r>
            <a:r>
              <a:rPr lang="de-DE" sz="1500" dirty="0" smtClean="0"/>
              <a:t> </a:t>
            </a:r>
            <a:r>
              <a:rPr lang="de-DE" sz="1500" dirty="0" err="1" smtClean="0"/>
              <a:t>items</a:t>
            </a:r>
            <a:r>
              <a:rPr lang="de-DE" sz="1500" dirty="0" smtClean="0"/>
              <a:t>:</a:t>
            </a:r>
          </a:p>
          <a:p>
            <a:pPr lvl="1"/>
            <a:r>
              <a:rPr lang="de-DE" sz="1300" dirty="0" err="1" smtClean="0"/>
              <a:t>Local</a:t>
            </a:r>
            <a:r>
              <a:rPr lang="de-DE" sz="1300" dirty="0" smtClean="0"/>
              <a:t> variables</a:t>
            </a:r>
          </a:p>
          <a:p>
            <a:pPr lvl="1"/>
            <a:r>
              <a:rPr lang="de-DE" sz="1300" dirty="0" err="1" smtClean="0"/>
              <a:t>Function</a:t>
            </a:r>
            <a:r>
              <a:rPr lang="de-DE" sz="1300" dirty="0" smtClean="0"/>
              <a:t> </a:t>
            </a:r>
            <a:r>
              <a:rPr lang="de-DE" sz="1300" dirty="0" err="1" smtClean="0"/>
              <a:t>parameters</a:t>
            </a:r>
            <a:endParaRPr lang="de-DE" sz="1300" dirty="0" smtClean="0"/>
          </a:p>
          <a:p>
            <a:pPr lvl="1"/>
            <a:r>
              <a:rPr lang="de-DE" sz="1300" dirty="0" smtClean="0"/>
              <a:t>Return </a:t>
            </a:r>
            <a:r>
              <a:rPr lang="de-DE" sz="1300" dirty="0" err="1" smtClean="0"/>
              <a:t>address</a:t>
            </a:r>
            <a:endParaRPr lang="de-DE" sz="1300" dirty="0" smtClean="0"/>
          </a:p>
          <a:p>
            <a:pPr lvl="1"/>
            <a:r>
              <a:rPr lang="de-DE" sz="1300" dirty="0" err="1" smtClean="0"/>
              <a:t>Saved</a:t>
            </a:r>
            <a:r>
              <a:rPr lang="de-DE" sz="1300" dirty="0" smtClean="0"/>
              <a:t> </a:t>
            </a:r>
            <a:r>
              <a:rPr lang="de-DE" sz="1300" dirty="0" err="1" smtClean="0"/>
              <a:t>registers</a:t>
            </a:r>
            <a:endParaRPr lang="de-DE" sz="1300" dirty="0" smtClean="0"/>
          </a:p>
          <a:p>
            <a:endParaRPr lang="de-DE" sz="1500" dirty="0"/>
          </a:p>
          <a:p>
            <a:r>
              <a:rPr lang="de-DE" sz="1500" dirty="0" smtClean="0"/>
              <a:t>Stack </a:t>
            </a:r>
            <a:r>
              <a:rPr lang="de-DE" sz="1500" dirty="0" err="1" smtClean="0"/>
              <a:t>uses</a:t>
            </a:r>
            <a:r>
              <a:rPr lang="de-DE" sz="1500" dirty="0" smtClean="0"/>
              <a:t> a Last In – First Out </a:t>
            </a:r>
            <a:r>
              <a:rPr lang="de-DE" sz="1500" dirty="0" err="1" smtClean="0"/>
              <a:t>structure</a:t>
            </a:r>
            <a:r>
              <a:rPr lang="de-DE" sz="1500" dirty="0" smtClean="0"/>
              <a:t>, </a:t>
            </a:r>
            <a:r>
              <a:rPr lang="de-DE" sz="1500" dirty="0" err="1" smtClean="0"/>
              <a:t>when</a:t>
            </a:r>
            <a:r>
              <a:rPr lang="de-DE" sz="1500" dirty="0" smtClean="0"/>
              <a:t> a </a:t>
            </a:r>
            <a:r>
              <a:rPr lang="de-DE" sz="1500" dirty="0" err="1" smtClean="0"/>
              <a:t>function</a:t>
            </a:r>
            <a:r>
              <a:rPr lang="de-DE" sz="1500" dirty="0" smtClean="0"/>
              <a:t> </a:t>
            </a:r>
            <a:r>
              <a:rPr lang="de-DE" sz="1500" dirty="0" err="1" smtClean="0"/>
              <a:t>returns</a:t>
            </a:r>
            <a:r>
              <a:rPr lang="de-DE" sz="1500" dirty="0" smtClean="0"/>
              <a:t>,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contents</a:t>
            </a:r>
            <a:r>
              <a:rPr lang="de-DE" sz="1500" dirty="0" smtClean="0"/>
              <a:t> </a:t>
            </a:r>
            <a:r>
              <a:rPr lang="de-DE" sz="1500" dirty="0" err="1" smtClean="0"/>
              <a:t>of</a:t>
            </a:r>
            <a:r>
              <a:rPr lang="de-DE" sz="1500" dirty="0" smtClean="0"/>
              <a:t> </a:t>
            </a:r>
            <a:r>
              <a:rPr lang="de-DE" sz="1500" dirty="0" err="1" smtClean="0"/>
              <a:t>the</a:t>
            </a:r>
            <a:r>
              <a:rPr lang="de-DE" sz="1500" dirty="0" smtClean="0"/>
              <a:t> </a:t>
            </a:r>
            <a:r>
              <a:rPr lang="de-DE" sz="1500" dirty="0" err="1" smtClean="0"/>
              <a:t>caller</a:t>
            </a:r>
            <a:r>
              <a:rPr lang="de-DE" sz="1500" dirty="0" smtClean="0"/>
              <a:t> </a:t>
            </a:r>
            <a:r>
              <a:rPr lang="de-DE" sz="1500" dirty="0" err="1" smtClean="0"/>
              <a:t>functions</a:t>
            </a:r>
            <a:r>
              <a:rPr lang="de-DE" sz="1500" dirty="0" smtClean="0"/>
              <a:t> </a:t>
            </a:r>
            <a:r>
              <a:rPr lang="de-DE" sz="1500" dirty="0" err="1" smtClean="0"/>
              <a:t>are</a:t>
            </a:r>
            <a:r>
              <a:rPr lang="de-DE" sz="1500" dirty="0" smtClean="0"/>
              <a:t> </a:t>
            </a:r>
            <a:r>
              <a:rPr lang="de-DE" sz="1500" dirty="0" err="1" smtClean="0"/>
              <a:t>restored</a:t>
            </a:r>
            <a:endParaRPr lang="de-DE" sz="1500" dirty="0" smtClean="0"/>
          </a:p>
          <a:p>
            <a:endParaRPr lang="de-DE" sz="1500" dirty="0"/>
          </a:p>
          <a:p>
            <a:r>
              <a:rPr lang="de-DE" sz="1500" dirty="0" smtClean="0"/>
              <a:t>Memory </a:t>
            </a:r>
            <a:r>
              <a:rPr lang="de-DE" sz="1500" dirty="0" err="1" smtClean="0"/>
              <a:t>for</a:t>
            </a:r>
            <a:r>
              <a:rPr lang="de-DE" sz="1500" dirty="0" smtClean="0"/>
              <a:t> Stack </a:t>
            </a:r>
            <a:r>
              <a:rPr lang="de-DE" sz="1500" dirty="0" err="1" smtClean="0"/>
              <a:t>has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 smtClean="0"/>
              <a:t> </a:t>
            </a:r>
            <a:r>
              <a:rPr lang="de-DE" sz="1500" dirty="0" err="1" smtClean="0"/>
              <a:t>be</a:t>
            </a:r>
            <a:r>
              <a:rPr lang="de-DE" sz="1500" dirty="0" smtClean="0"/>
              <a:t> </a:t>
            </a:r>
            <a:r>
              <a:rPr lang="de-DE" sz="1500" dirty="0" err="1" smtClean="0"/>
              <a:t>preallocated</a:t>
            </a:r>
            <a:r>
              <a:rPr lang="de-DE" sz="1500" dirty="0" smtClean="0"/>
              <a:t>. In </a:t>
            </a:r>
            <a:r>
              <a:rPr lang="de-DE" sz="1500" dirty="0" err="1" smtClean="0"/>
              <a:t>embedded</a:t>
            </a:r>
            <a:r>
              <a:rPr lang="de-DE" sz="1500" dirty="0" smtClean="0"/>
              <a:t> </a:t>
            </a:r>
            <a:r>
              <a:rPr lang="de-DE" sz="1500" dirty="0" err="1" smtClean="0"/>
              <a:t>systems</a:t>
            </a:r>
            <a:r>
              <a:rPr lang="de-DE" sz="1500" dirty="0" smtClean="0"/>
              <a:t>, a </a:t>
            </a:r>
            <a:r>
              <a:rPr lang="de-DE" sz="1500" dirty="0" err="1" smtClean="0"/>
              <a:t>worst</a:t>
            </a:r>
            <a:r>
              <a:rPr lang="de-DE" sz="1500" dirty="0" smtClean="0"/>
              <a:t> </a:t>
            </a:r>
            <a:r>
              <a:rPr lang="de-DE" sz="1500" dirty="0" err="1" smtClean="0"/>
              <a:t>case</a:t>
            </a:r>
            <a:r>
              <a:rPr lang="de-DE" sz="1500" dirty="0" smtClean="0"/>
              <a:t> </a:t>
            </a:r>
            <a:r>
              <a:rPr lang="de-DE" sz="1500" dirty="0" err="1" smtClean="0"/>
              <a:t>stack</a:t>
            </a:r>
            <a:r>
              <a:rPr lang="de-DE" sz="1500" dirty="0" smtClean="0"/>
              <a:t> </a:t>
            </a:r>
            <a:r>
              <a:rPr lang="de-DE" sz="1500" dirty="0" err="1" smtClean="0"/>
              <a:t>size</a:t>
            </a:r>
            <a:r>
              <a:rPr lang="de-DE" sz="1500" dirty="0" smtClean="0"/>
              <a:t> </a:t>
            </a:r>
            <a:r>
              <a:rPr lang="de-DE" sz="1500" dirty="0" err="1" smtClean="0"/>
              <a:t>estimation</a:t>
            </a:r>
            <a:r>
              <a:rPr lang="de-DE" sz="1500" dirty="0" smtClean="0"/>
              <a:t> </a:t>
            </a:r>
            <a:r>
              <a:rPr lang="de-DE" sz="1500" dirty="0" err="1" smtClean="0"/>
              <a:t>needs</a:t>
            </a:r>
            <a:r>
              <a:rPr lang="de-DE" sz="1500" dirty="0" smtClean="0"/>
              <a:t> </a:t>
            </a:r>
            <a:r>
              <a:rPr lang="de-DE" sz="1500" dirty="0" err="1" smtClean="0"/>
              <a:t>to</a:t>
            </a:r>
            <a:r>
              <a:rPr lang="de-DE" sz="1500" dirty="0" smtClean="0"/>
              <a:t> </a:t>
            </a:r>
            <a:r>
              <a:rPr lang="de-DE" sz="1500" dirty="0" err="1" smtClean="0"/>
              <a:t>be</a:t>
            </a:r>
            <a:r>
              <a:rPr lang="de-DE" sz="1500" dirty="0" smtClean="0"/>
              <a:t> </a:t>
            </a:r>
            <a:r>
              <a:rPr lang="de-DE" sz="1500" dirty="0" err="1" smtClean="0"/>
              <a:t>made</a:t>
            </a:r>
            <a:r>
              <a:rPr lang="de-DE" sz="1500" dirty="0" smtClean="0"/>
              <a:t>. </a:t>
            </a:r>
            <a:r>
              <a:rPr lang="de-DE" sz="1500" dirty="0" err="1" smtClean="0"/>
              <a:t>Insufficient</a:t>
            </a:r>
            <a:r>
              <a:rPr lang="de-DE" sz="1500" dirty="0" smtClean="0"/>
              <a:t> </a:t>
            </a:r>
            <a:r>
              <a:rPr lang="de-DE" sz="1500" dirty="0" err="1" smtClean="0"/>
              <a:t>available</a:t>
            </a:r>
            <a:r>
              <a:rPr lang="de-DE" sz="1500" dirty="0" smtClean="0"/>
              <a:t> </a:t>
            </a:r>
            <a:r>
              <a:rPr lang="de-DE" sz="1500" dirty="0" err="1" smtClean="0"/>
              <a:t>stack</a:t>
            </a:r>
            <a:r>
              <a:rPr lang="de-DE" sz="1500" dirty="0" smtClean="0"/>
              <a:t> </a:t>
            </a:r>
            <a:r>
              <a:rPr lang="de-DE" sz="1500" dirty="0" err="1" smtClean="0"/>
              <a:t>size</a:t>
            </a:r>
            <a:r>
              <a:rPr lang="de-DE" sz="1500" dirty="0" smtClean="0"/>
              <a:t> </a:t>
            </a:r>
            <a:r>
              <a:rPr lang="de-DE" sz="1500" dirty="0" err="1" smtClean="0"/>
              <a:t>causes</a:t>
            </a:r>
            <a:r>
              <a:rPr lang="de-DE" sz="1500" dirty="0" smtClean="0"/>
              <a:t> </a:t>
            </a:r>
            <a:r>
              <a:rPr lang="de-DE" sz="1500" dirty="0" err="1" smtClean="0"/>
              <a:t>stack</a:t>
            </a:r>
            <a:r>
              <a:rPr lang="de-DE" sz="1500" dirty="0" smtClean="0"/>
              <a:t> </a:t>
            </a:r>
            <a:r>
              <a:rPr lang="de-DE" sz="1500" dirty="0" err="1" smtClean="0"/>
              <a:t>overflow</a:t>
            </a:r>
            <a:r>
              <a:rPr lang="de-DE" sz="1500" dirty="0" smtClean="0"/>
              <a:t> </a:t>
            </a:r>
            <a:r>
              <a:rPr lang="de-DE" sz="1500" dirty="0" err="1" smtClean="0"/>
              <a:t>error</a:t>
            </a:r>
            <a:r>
              <a:rPr lang="de-DE" sz="1500" dirty="0" smtClean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55</a:t>
            </a:fld>
            <a:endParaRPr lang="en-US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611640"/>
              </p:ext>
            </p:extLst>
          </p:nvPr>
        </p:nvGraphicFramePr>
        <p:xfrm>
          <a:off x="9048328" y="1556792"/>
          <a:ext cx="259228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18414067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Previous</a:t>
                      </a:r>
                      <a:r>
                        <a:rPr lang="de-DE" sz="1200" dirty="0" smtClean="0"/>
                        <a:t> Stack Frame</a:t>
                      </a:r>
                      <a:endParaRPr lang="de-DE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875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Local</a:t>
                      </a:r>
                      <a:r>
                        <a:rPr lang="de-DE" sz="1200" baseline="0" dirty="0" smtClean="0"/>
                        <a:t> Variables </a:t>
                      </a:r>
                      <a:r>
                        <a:rPr lang="de-DE" sz="1200" baseline="0" dirty="0" err="1" smtClean="0"/>
                        <a:t>of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current</a:t>
                      </a:r>
                      <a:r>
                        <a:rPr lang="de-DE" sz="1200" baseline="0" dirty="0" smtClean="0"/>
                        <a:t> </a:t>
                      </a:r>
                      <a:r>
                        <a:rPr lang="de-DE" sz="1200" baseline="0" dirty="0" err="1" smtClean="0"/>
                        <a:t>function</a:t>
                      </a:r>
                      <a:endParaRPr lang="de-DE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973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Function</a:t>
                      </a:r>
                      <a:r>
                        <a:rPr lang="de-DE" sz="1200" dirty="0" smtClean="0"/>
                        <a:t> </a:t>
                      </a:r>
                      <a:r>
                        <a:rPr lang="de-DE" sz="1200" dirty="0" err="1" smtClean="0"/>
                        <a:t>parameters</a:t>
                      </a:r>
                      <a:endParaRPr lang="de-DE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795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err="1" smtClean="0"/>
                        <a:t>Saved</a:t>
                      </a:r>
                      <a:r>
                        <a:rPr lang="de-DE" sz="1200" dirty="0" smtClean="0"/>
                        <a:t> Register</a:t>
                      </a:r>
                      <a:r>
                        <a:rPr lang="de-DE" sz="1200" baseline="0" dirty="0" smtClean="0"/>
                        <a:t> Values</a:t>
                      </a:r>
                      <a:endParaRPr lang="de-DE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844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Return </a:t>
                      </a:r>
                      <a:r>
                        <a:rPr lang="de-DE" sz="1200" dirty="0" err="1" smtClean="0"/>
                        <a:t>Address</a:t>
                      </a:r>
                      <a:endParaRPr lang="de-DE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739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 dirty="0" smtClean="0"/>
                        <a:t>Stack Pointer</a:t>
                      </a:r>
                      <a:endParaRPr lang="de-DE" sz="12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233012"/>
                  </a:ext>
                </a:extLst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8976320" y="3799344"/>
            <a:ext cx="2465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Example</a:t>
            </a:r>
            <a:r>
              <a:rPr lang="de-DE" sz="1200" dirty="0" smtClean="0"/>
              <a:t> </a:t>
            </a:r>
            <a:r>
              <a:rPr lang="de-DE" sz="1200" dirty="0" err="1" smtClean="0"/>
              <a:t>of</a:t>
            </a:r>
            <a:r>
              <a:rPr lang="de-DE" sz="1200" dirty="0" smtClean="0"/>
              <a:t> a </a:t>
            </a:r>
            <a:r>
              <a:rPr lang="de-DE" sz="1200" dirty="0" err="1" smtClean="0"/>
              <a:t>stack</a:t>
            </a:r>
            <a:r>
              <a:rPr lang="de-DE" sz="1200" dirty="0" smtClean="0"/>
              <a:t> </a:t>
            </a:r>
            <a:r>
              <a:rPr lang="de-DE" sz="1200" dirty="0" err="1" smtClean="0"/>
              <a:t>data</a:t>
            </a:r>
            <a:r>
              <a:rPr lang="de-DE" sz="1200" dirty="0" smtClean="0"/>
              <a:t> </a:t>
            </a:r>
            <a:r>
              <a:rPr lang="de-DE" sz="1200" dirty="0" err="1" smtClean="0"/>
              <a:t>structure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34817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/>
              <a:t>Stack </a:t>
            </a:r>
            <a:r>
              <a:rPr lang="en-US" dirty="0" smtClean="0"/>
              <a:t>Overflow Demo</a:t>
            </a:r>
            <a:endParaRPr lang="en-US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On x86 Systems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virtual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, a </a:t>
            </a:r>
            <a:r>
              <a:rPr lang="de-DE" dirty="0" err="1" smtClean="0"/>
              <a:t>stack</a:t>
            </a:r>
            <a:r>
              <a:rPr lang="de-DE" dirty="0" smtClean="0"/>
              <a:t> </a:t>
            </a:r>
            <a:r>
              <a:rPr lang="de-DE" dirty="0" err="1" smtClean="0"/>
              <a:t>overflow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detected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operating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causes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stack</a:t>
            </a:r>
            <a:r>
              <a:rPr lang="de-DE" dirty="0" smtClean="0"/>
              <a:t> </a:t>
            </a:r>
            <a:r>
              <a:rPr lang="de-DE" dirty="0" err="1" smtClean="0"/>
              <a:t>overflow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terminated</a:t>
            </a:r>
            <a:r>
              <a:rPr lang="de-DE" dirty="0" smtClean="0"/>
              <a:t>,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rest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remains</a:t>
            </a:r>
            <a:r>
              <a:rPr lang="de-DE" dirty="0" smtClean="0"/>
              <a:t> </a:t>
            </a:r>
            <a:r>
              <a:rPr lang="de-DE" dirty="0" err="1" smtClean="0"/>
              <a:t>unaffected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On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embedded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 such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protection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available</a:t>
            </a:r>
            <a:r>
              <a:rPr lang="de-DE" dirty="0" smtClean="0"/>
              <a:t>, </a:t>
            </a:r>
            <a:r>
              <a:rPr lang="de-DE" dirty="0" err="1" smtClean="0"/>
              <a:t>stack</a:t>
            </a:r>
            <a:r>
              <a:rPr lang="de-DE" dirty="0" smtClean="0"/>
              <a:t> </a:t>
            </a:r>
            <a:r>
              <a:rPr lang="de-DE" dirty="0" err="1" smtClean="0"/>
              <a:t>overflow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corrput</a:t>
            </a:r>
            <a:r>
              <a:rPr lang="de-DE" dirty="0" smtClean="0"/>
              <a:t>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r>
              <a:rPr lang="de-DE" dirty="0" smtClean="0"/>
              <a:t> </a:t>
            </a:r>
            <a:r>
              <a:rPr lang="de-DE" dirty="0" err="1" smtClean="0"/>
              <a:t>tasks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operating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The </a:t>
            </a:r>
            <a:r>
              <a:rPr lang="de-DE" dirty="0" err="1" smtClean="0"/>
              <a:t>following</a:t>
            </a:r>
            <a:r>
              <a:rPr lang="de-DE" dirty="0" smtClean="0"/>
              <a:t> </a:t>
            </a:r>
            <a:r>
              <a:rPr lang="de-DE" dirty="0" err="1" smtClean="0"/>
              <a:t>demo</a:t>
            </a:r>
            <a:r>
              <a:rPr lang="de-DE" dirty="0" smtClean="0"/>
              <a:t> </a:t>
            </a:r>
            <a:r>
              <a:rPr lang="de-DE" dirty="0" err="1" smtClean="0"/>
              <a:t>demonstrates</a:t>
            </a:r>
            <a:r>
              <a:rPr lang="de-DE" dirty="0" smtClean="0"/>
              <a:t> a </a:t>
            </a:r>
            <a:r>
              <a:rPr lang="de-DE" dirty="0" err="1" smtClean="0"/>
              <a:t>stack</a:t>
            </a:r>
            <a:r>
              <a:rPr lang="de-DE" dirty="0" smtClean="0"/>
              <a:t> </a:t>
            </a:r>
            <a:r>
              <a:rPr lang="de-DE" dirty="0" err="1" smtClean="0"/>
              <a:t>overflow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r>
              <a:rPr lang="de-DE" dirty="0" smtClean="0"/>
              <a:t> </a:t>
            </a:r>
            <a:r>
              <a:rPr lang="de-DE" dirty="0" err="1" smtClean="0"/>
              <a:t>environment</a:t>
            </a:r>
            <a:r>
              <a:rPr lang="de-DE" dirty="0" smtClean="0"/>
              <a:t> </a:t>
            </a:r>
            <a:r>
              <a:rPr lang="de-DE" dirty="0" err="1" smtClean="0"/>
              <a:t>running</a:t>
            </a:r>
            <a:r>
              <a:rPr lang="de-DE" dirty="0" smtClean="0"/>
              <a:t> a </a:t>
            </a:r>
            <a:r>
              <a:rPr lang="de-DE" dirty="0" err="1" smtClean="0"/>
              <a:t>linux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virtual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Rechteck: obere Ecken abgerundet 15">
            <a:extLst>
              <a:ext uri="{FF2B5EF4-FFF2-40B4-BE49-F238E27FC236}">
                <a16:creationId xmlns:a16="http://schemas.microsoft.com/office/drawing/2014/main" id="{CAE35E83-2862-16E6-E58D-DC9E78394A50}"/>
              </a:ext>
            </a:extLst>
          </p:cNvPr>
          <p:cNvSpPr/>
          <p:nvPr/>
        </p:nvSpPr>
        <p:spPr>
          <a:xfrm>
            <a:off x="3863752" y="5157192"/>
            <a:ext cx="4464496" cy="1700808"/>
          </a:xfrm>
          <a:prstGeom prst="round2SameRect">
            <a:avLst/>
          </a:prstGeom>
          <a:solidFill>
            <a:srgbClr val="00B05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/>
              <a:t>D E M O</a:t>
            </a:r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dirty="0" smtClean="0"/>
              <a:t>Stack Overflow</a:t>
            </a:r>
            <a:endParaRPr lang="en-US" sz="1600" dirty="0"/>
          </a:p>
          <a:p>
            <a:pPr algn="ctr"/>
            <a:endParaRPr lang="en-US" sz="1600" dirty="0"/>
          </a:p>
          <a:p>
            <a:pPr algn="ctr"/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06_vs-code-extensions</a:t>
            </a:r>
          </a:p>
        </p:txBody>
      </p:sp>
    </p:spTree>
    <p:extLst>
      <p:ext uri="{BB962C8B-B14F-4D97-AF65-F5344CB8AC3E}">
        <p14:creationId xmlns:p14="http://schemas.microsoft.com/office/powerpoint/2010/main" val="713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/>
              <a:t>Stack </a:t>
            </a:r>
            <a:r>
              <a:rPr lang="en-US" dirty="0" smtClean="0"/>
              <a:t>Structure of Infineon AURIX</a:t>
            </a:r>
            <a:endParaRPr lang="en-US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smtClean="0"/>
              <a:t>Stack on </a:t>
            </a:r>
            <a:r>
              <a:rPr lang="de-DE" b="1" dirty="0" err="1" smtClean="0"/>
              <a:t>the</a:t>
            </a:r>
            <a:r>
              <a:rPr lang="de-DE" b="1" dirty="0" smtClean="0"/>
              <a:t> Infineon AURIX </a:t>
            </a:r>
            <a:r>
              <a:rPr lang="de-DE" b="1" dirty="0" err="1" smtClean="0"/>
              <a:t>controller</a:t>
            </a:r>
            <a:r>
              <a:rPr lang="de-DE" b="1" dirty="0" smtClean="0"/>
              <a:t>:</a:t>
            </a:r>
          </a:p>
          <a:p>
            <a:r>
              <a:rPr lang="de-DE" dirty="0" smtClean="0"/>
              <a:t>On AURIX Controllers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stack</a:t>
            </a:r>
            <a:r>
              <a:rPr lang="de-DE" dirty="0" smtClean="0"/>
              <a:t>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consists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components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Context</a:t>
            </a:r>
            <a:r>
              <a:rPr lang="de-DE" dirty="0" smtClean="0"/>
              <a:t> Switch Area: Stores </a:t>
            </a:r>
            <a:r>
              <a:rPr lang="de-DE" dirty="0" err="1" smtClean="0"/>
              <a:t>core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registers</a:t>
            </a:r>
            <a:r>
              <a:rPr lang="de-DE" dirty="0" smtClean="0"/>
              <a:t>:</a:t>
            </a:r>
          </a:p>
          <a:p>
            <a:pPr lvl="2"/>
            <a:r>
              <a:rPr lang="de-DE" dirty="0" smtClean="0"/>
              <a:t>General-</a:t>
            </a:r>
            <a:r>
              <a:rPr lang="de-DE" dirty="0" err="1" smtClean="0"/>
              <a:t>purpose</a:t>
            </a:r>
            <a:r>
              <a:rPr lang="de-DE" dirty="0" smtClean="0"/>
              <a:t> </a:t>
            </a:r>
            <a:r>
              <a:rPr lang="de-DE" dirty="0" err="1" smtClean="0"/>
              <a:t>registers</a:t>
            </a:r>
            <a:endParaRPr lang="de-DE" dirty="0" smtClean="0"/>
          </a:p>
          <a:p>
            <a:pPr lvl="2"/>
            <a:r>
              <a:rPr lang="de-DE" dirty="0" err="1" smtClean="0"/>
              <a:t>Program</a:t>
            </a:r>
            <a:r>
              <a:rPr lang="de-DE" dirty="0" smtClean="0"/>
              <a:t> </a:t>
            </a:r>
            <a:r>
              <a:rPr lang="de-DE" dirty="0" err="1" smtClean="0"/>
              <a:t>counter</a:t>
            </a:r>
            <a:endParaRPr lang="de-DE" dirty="0" smtClean="0"/>
          </a:p>
          <a:p>
            <a:pPr lvl="2"/>
            <a:r>
              <a:rPr lang="de-DE" dirty="0" err="1" smtClean="0"/>
              <a:t>Processor</a:t>
            </a:r>
            <a:r>
              <a:rPr lang="de-DE" dirty="0" smtClean="0"/>
              <a:t> </a:t>
            </a:r>
            <a:r>
              <a:rPr lang="de-DE" dirty="0" err="1" smtClean="0"/>
              <a:t>status</a:t>
            </a:r>
            <a:endParaRPr lang="de-DE" dirty="0" smtClean="0"/>
          </a:p>
          <a:p>
            <a:pPr lvl="2"/>
            <a:r>
              <a:rPr lang="de-DE" dirty="0" smtClean="0"/>
              <a:t>Stack </a:t>
            </a:r>
            <a:r>
              <a:rPr lang="de-DE" dirty="0" err="1" smtClean="0"/>
              <a:t>pointer</a:t>
            </a:r>
            <a:endParaRPr lang="de-DE" dirty="0" smtClean="0"/>
          </a:p>
          <a:p>
            <a:pPr lvl="1"/>
            <a:r>
              <a:rPr lang="de-DE" dirty="0" smtClean="0"/>
              <a:t>Stack: Stores all </a:t>
            </a:r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:</a:t>
            </a:r>
          </a:p>
          <a:p>
            <a:pPr lvl="2"/>
            <a:r>
              <a:rPr lang="de-DE" dirty="0" err="1" smtClean="0"/>
              <a:t>Local</a:t>
            </a:r>
            <a:r>
              <a:rPr lang="de-DE" dirty="0" smtClean="0"/>
              <a:t> variables</a:t>
            </a:r>
          </a:p>
          <a:p>
            <a:pPr lvl="2"/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call</a:t>
            </a:r>
            <a:r>
              <a:rPr lang="de-DE" dirty="0" smtClean="0"/>
              <a:t> </a:t>
            </a:r>
            <a:r>
              <a:rPr lang="de-DE" dirty="0" err="1" smtClean="0"/>
              <a:t>parameters</a:t>
            </a:r>
            <a:endParaRPr lang="de-DE" dirty="0" smtClean="0"/>
          </a:p>
          <a:p>
            <a:pPr lvl="2"/>
            <a:r>
              <a:rPr lang="de-DE" dirty="0" smtClean="0"/>
              <a:t>Return </a:t>
            </a:r>
            <a:r>
              <a:rPr lang="de-DE" dirty="0" err="1" smtClean="0"/>
              <a:t>adresses</a:t>
            </a:r>
            <a:endParaRPr lang="de-DE" dirty="0" smtClean="0"/>
          </a:p>
          <a:p>
            <a:pPr lvl="2"/>
            <a:endParaRPr lang="de-DE" dirty="0"/>
          </a:p>
          <a:p>
            <a:r>
              <a:rPr lang="de-DE" dirty="0" smtClean="0"/>
              <a:t>This </a:t>
            </a:r>
            <a:r>
              <a:rPr lang="de-DE" dirty="0" err="1" smtClean="0"/>
              <a:t>structure</a:t>
            </a:r>
            <a:r>
              <a:rPr lang="de-DE" dirty="0" smtClean="0"/>
              <a:t> </a:t>
            </a:r>
            <a:r>
              <a:rPr lang="de-DE" dirty="0" err="1" smtClean="0"/>
              <a:t>allows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faster</a:t>
            </a:r>
            <a:r>
              <a:rPr lang="de-DE" dirty="0" smtClean="0"/>
              <a:t> </a:t>
            </a:r>
            <a:r>
              <a:rPr lang="de-DE" dirty="0" err="1" smtClean="0"/>
              <a:t>store</a:t>
            </a:r>
            <a:r>
              <a:rPr lang="de-DE" dirty="0" smtClean="0"/>
              <a:t>/</a:t>
            </a:r>
            <a:r>
              <a:rPr lang="de-DE" dirty="0" err="1" smtClean="0"/>
              <a:t>restore</a:t>
            </a:r>
            <a:r>
              <a:rPr lang="de-DE" dirty="0" smtClean="0"/>
              <a:t> CPU </a:t>
            </a:r>
            <a:r>
              <a:rPr lang="de-DE" dirty="0" err="1" smtClean="0"/>
              <a:t>state</a:t>
            </a:r>
            <a:r>
              <a:rPr lang="de-DE" dirty="0" smtClean="0"/>
              <a:t> </a:t>
            </a:r>
            <a:r>
              <a:rPr lang="de-DE" dirty="0" err="1" smtClean="0"/>
              <a:t>operation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switch</a:t>
            </a:r>
            <a:r>
              <a:rPr lang="de-DE" dirty="0" smtClean="0"/>
              <a:t> due </a:t>
            </a:r>
            <a:r>
              <a:rPr lang="de-DE" dirty="0" err="1" smtClean="0"/>
              <a:t>to</a:t>
            </a:r>
            <a:r>
              <a:rPr lang="de-DE" dirty="0" smtClean="0"/>
              <a:t> not </a:t>
            </a:r>
            <a:r>
              <a:rPr lang="de-DE" dirty="0" err="1" smtClean="0"/>
              <a:t>having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manage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information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regular</a:t>
            </a:r>
            <a:r>
              <a:rPr lang="de-DE" dirty="0" smtClean="0"/>
              <a:t> </a:t>
            </a:r>
            <a:r>
              <a:rPr lang="de-DE" dirty="0" err="1" smtClean="0"/>
              <a:t>stack</a:t>
            </a:r>
            <a:r>
              <a:rPr lang="de-DE" dirty="0" smtClean="0"/>
              <a:t>. </a:t>
            </a:r>
            <a:r>
              <a:rPr lang="de-DE" dirty="0" err="1" smtClean="0"/>
              <a:t>It</a:t>
            </a:r>
            <a:r>
              <a:rPr lang="de-DE" dirty="0" smtClean="0"/>
              <a:t> also </a:t>
            </a:r>
            <a:r>
              <a:rPr lang="de-DE" dirty="0" err="1" smtClean="0"/>
              <a:t>increases</a:t>
            </a:r>
            <a:r>
              <a:rPr lang="de-DE" dirty="0" smtClean="0"/>
              <a:t> </a:t>
            </a:r>
            <a:r>
              <a:rPr lang="de-DE" dirty="0" err="1" smtClean="0"/>
              <a:t>reliability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separating</a:t>
            </a:r>
            <a:r>
              <a:rPr lang="de-DE" dirty="0" smtClean="0"/>
              <a:t> CPU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25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 smtClean="0"/>
              <a:t>Linked List Stack</a:t>
            </a:r>
            <a:endParaRPr lang="en-US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3312928" cy="360040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 smtClean="0"/>
              <a:t>Linked</a:t>
            </a:r>
            <a:r>
              <a:rPr lang="de-DE" b="1" dirty="0" smtClean="0"/>
              <a:t> </a:t>
            </a:r>
            <a:r>
              <a:rPr lang="de-DE" b="1" dirty="0" err="1" smtClean="0"/>
              <a:t>list</a:t>
            </a:r>
            <a:r>
              <a:rPr lang="de-DE" b="1" dirty="0" smtClean="0"/>
              <a:t> </a:t>
            </a:r>
            <a:r>
              <a:rPr lang="de-DE" b="1" dirty="0" err="1" smtClean="0"/>
              <a:t>stack</a:t>
            </a:r>
            <a:r>
              <a:rPr lang="de-DE" b="1" dirty="0" smtClean="0"/>
              <a:t> </a:t>
            </a:r>
            <a:r>
              <a:rPr lang="de-DE" b="1" dirty="0" err="1" smtClean="0"/>
              <a:t>example</a:t>
            </a:r>
            <a:r>
              <a:rPr lang="de-DE" b="1" dirty="0" smtClean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10" name="Rechteck 9"/>
          <p:cNvSpPr/>
          <p:nvPr/>
        </p:nvSpPr>
        <p:spPr>
          <a:xfrm>
            <a:off x="613465" y="1723538"/>
            <a:ext cx="720080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NULL</a:t>
            </a:r>
            <a:endParaRPr lang="de-DE" sz="1400" dirty="0"/>
          </a:p>
        </p:txBody>
      </p:sp>
      <p:sp>
        <p:nvSpPr>
          <p:cNvPr id="11" name="Textfeld 10"/>
          <p:cNvSpPr txBox="1"/>
          <p:nvPr/>
        </p:nvSpPr>
        <p:spPr>
          <a:xfrm>
            <a:off x="659463" y="145276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start</a:t>
            </a:r>
            <a:endParaRPr lang="de-DE" sz="1400" dirty="0"/>
          </a:p>
        </p:txBody>
      </p:sp>
      <p:sp>
        <p:nvSpPr>
          <p:cNvPr id="12" name="Textfeld 11"/>
          <p:cNvSpPr txBox="1"/>
          <p:nvPr/>
        </p:nvSpPr>
        <p:spPr>
          <a:xfrm>
            <a:off x="634616" y="194205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7720</a:t>
            </a:r>
            <a:endParaRPr lang="de-DE" sz="1400" dirty="0"/>
          </a:p>
        </p:txBody>
      </p:sp>
      <p:sp>
        <p:nvSpPr>
          <p:cNvPr id="13" name="Rechteck 12"/>
          <p:cNvSpPr/>
          <p:nvPr/>
        </p:nvSpPr>
        <p:spPr>
          <a:xfrm>
            <a:off x="613193" y="2776031"/>
            <a:ext cx="720080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1024</a:t>
            </a:r>
            <a:endParaRPr lang="de-DE" sz="1400" dirty="0"/>
          </a:p>
        </p:txBody>
      </p:sp>
      <p:sp>
        <p:nvSpPr>
          <p:cNvPr id="14" name="Textfeld 13"/>
          <p:cNvSpPr txBox="1"/>
          <p:nvPr/>
        </p:nvSpPr>
        <p:spPr>
          <a:xfrm>
            <a:off x="659191" y="250525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start</a:t>
            </a:r>
            <a:endParaRPr lang="de-DE" sz="1400" dirty="0"/>
          </a:p>
        </p:txBody>
      </p:sp>
      <p:sp>
        <p:nvSpPr>
          <p:cNvPr id="15" name="Textfeld 14"/>
          <p:cNvSpPr txBox="1"/>
          <p:nvPr/>
        </p:nvSpPr>
        <p:spPr>
          <a:xfrm>
            <a:off x="634344" y="299454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7720</a:t>
            </a:r>
            <a:endParaRPr lang="de-DE" sz="1400" dirty="0"/>
          </a:p>
        </p:txBody>
      </p:sp>
      <p:sp>
        <p:nvSpPr>
          <p:cNvPr id="16" name="Rechteck 15"/>
          <p:cNvSpPr/>
          <p:nvPr/>
        </p:nvSpPr>
        <p:spPr>
          <a:xfrm>
            <a:off x="1826377" y="2776031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15</a:t>
            </a:r>
            <a:endParaRPr lang="de-DE" sz="1400" dirty="0"/>
          </a:p>
        </p:txBody>
      </p:sp>
      <p:sp>
        <p:nvSpPr>
          <p:cNvPr id="17" name="Textfeld 16"/>
          <p:cNvSpPr txBox="1"/>
          <p:nvPr/>
        </p:nvSpPr>
        <p:spPr>
          <a:xfrm>
            <a:off x="1872375" y="250525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data</a:t>
            </a:r>
            <a:endParaRPr lang="de-DE" sz="1400" dirty="0"/>
          </a:p>
        </p:txBody>
      </p:sp>
      <p:sp>
        <p:nvSpPr>
          <p:cNvPr id="19" name="Rechteck 18"/>
          <p:cNvSpPr/>
          <p:nvPr/>
        </p:nvSpPr>
        <p:spPr>
          <a:xfrm>
            <a:off x="2547321" y="2776031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NULL</a:t>
            </a:r>
            <a:endParaRPr lang="de-DE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2593319" y="250525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next</a:t>
            </a:r>
            <a:endParaRPr lang="de-DE" sz="1400" dirty="0"/>
          </a:p>
        </p:txBody>
      </p:sp>
      <p:sp>
        <p:nvSpPr>
          <p:cNvPr id="21" name="Textfeld 20"/>
          <p:cNvSpPr txBox="1"/>
          <p:nvPr/>
        </p:nvSpPr>
        <p:spPr>
          <a:xfrm>
            <a:off x="2279576" y="299454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1024</a:t>
            </a:r>
            <a:endParaRPr lang="de-DE" sz="1400" dirty="0"/>
          </a:p>
        </p:txBody>
      </p:sp>
      <p:cxnSp>
        <p:nvCxnSpPr>
          <p:cNvPr id="23" name="Gerade Verbindung mit Pfeil 22"/>
          <p:cNvCxnSpPr>
            <a:stCxn id="13" idx="3"/>
            <a:endCxn id="16" idx="1"/>
          </p:cNvCxnSpPr>
          <p:nvPr/>
        </p:nvCxnSpPr>
        <p:spPr>
          <a:xfrm>
            <a:off x="1333273" y="2884043"/>
            <a:ext cx="493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504500" y="2260360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Push 15</a:t>
            </a:r>
            <a:endParaRPr lang="de-DE" sz="1400" b="1" dirty="0"/>
          </a:p>
        </p:txBody>
      </p:sp>
      <p:sp>
        <p:nvSpPr>
          <p:cNvPr id="25" name="Rechteck 24"/>
          <p:cNvSpPr/>
          <p:nvPr/>
        </p:nvSpPr>
        <p:spPr>
          <a:xfrm>
            <a:off x="588968" y="3831595"/>
            <a:ext cx="720080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2248</a:t>
            </a:r>
            <a:endParaRPr lang="de-DE" sz="1400" dirty="0"/>
          </a:p>
        </p:txBody>
      </p:sp>
      <p:sp>
        <p:nvSpPr>
          <p:cNvPr id="26" name="Textfeld 25"/>
          <p:cNvSpPr txBox="1"/>
          <p:nvPr/>
        </p:nvSpPr>
        <p:spPr>
          <a:xfrm>
            <a:off x="634966" y="356081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start</a:t>
            </a:r>
            <a:endParaRPr lang="de-DE" sz="1400" dirty="0"/>
          </a:p>
        </p:txBody>
      </p:sp>
      <p:sp>
        <p:nvSpPr>
          <p:cNvPr id="27" name="Textfeld 26"/>
          <p:cNvSpPr txBox="1"/>
          <p:nvPr/>
        </p:nvSpPr>
        <p:spPr>
          <a:xfrm>
            <a:off x="610119" y="405010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7720</a:t>
            </a:r>
            <a:endParaRPr lang="de-DE" sz="1400" dirty="0"/>
          </a:p>
        </p:txBody>
      </p:sp>
      <p:sp>
        <p:nvSpPr>
          <p:cNvPr id="28" name="Rechteck 27"/>
          <p:cNvSpPr/>
          <p:nvPr/>
        </p:nvSpPr>
        <p:spPr>
          <a:xfrm>
            <a:off x="1802152" y="3831595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87</a:t>
            </a:r>
            <a:endParaRPr lang="de-DE" sz="1400" dirty="0"/>
          </a:p>
        </p:txBody>
      </p:sp>
      <p:sp>
        <p:nvSpPr>
          <p:cNvPr id="29" name="Textfeld 28"/>
          <p:cNvSpPr txBox="1"/>
          <p:nvPr/>
        </p:nvSpPr>
        <p:spPr>
          <a:xfrm>
            <a:off x="1848150" y="3560819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data</a:t>
            </a:r>
            <a:endParaRPr lang="de-DE" sz="1400" dirty="0"/>
          </a:p>
        </p:txBody>
      </p:sp>
      <p:sp>
        <p:nvSpPr>
          <p:cNvPr id="30" name="Rechteck 29"/>
          <p:cNvSpPr/>
          <p:nvPr/>
        </p:nvSpPr>
        <p:spPr>
          <a:xfrm>
            <a:off x="2523096" y="3831595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1024</a:t>
            </a:r>
            <a:endParaRPr lang="de-DE" sz="1400" dirty="0"/>
          </a:p>
        </p:txBody>
      </p:sp>
      <p:sp>
        <p:nvSpPr>
          <p:cNvPr id="31" name="Textfeld 30"/>
          <p:cNvSpPr txBox="1"/>
          <p:nvPr/>
        </p:nvSpPr>
        <p:spPr>
          <a:xfrm>
            <a:off x="2569094" y="356081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next</a:t>
            </a:r>
            <a:endParaRPr lang="de-DE" sz="1400" dirty="0"/>
          </a:p>
        </p:txBody>
      </p:sp>
      <p:sp>
        <p:nvSpPr>
          <p:cNvPr id="32" name="Textfeld 31"/>
          <p:cNvSpPr txBox="1"/>
          <p:nvPr/>
        </p:nvSpPr>
        <p:spPr>
          <a:xfrm>
            <a:off x="2255351" y="405010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2248</a:t>
            </a:r>
            <a:endParaRPr lang="de-DE" sz="1400" dirty="0"/>
          </a:p>
        </p:txBody>
      </p:sp>
      <p:cxnSp>
        <p:nvCxnSpPr>
          <p:cNvPr id="33" name="Gerade Verbindung mit Pfeil 32"/>
          <p:cNvCxnSpPr>
            <a:stCxn id="25" idx="3"/>
            <a:endCxn id="28" idx="1"/>
          </p:cNvCxnSpPr>
          <p:nvPr/>
        </p:nvCxnSpPr>
        <p:spPr>
          <a:xfrm>
            <a:off x="1309048" y="3939607"/>
            <a:ext cx="493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480275" y="3315924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Push 87</a:t>
            </a:r>
            <a:endParaRPr lang="de-DE" sz="1400" b="1" dirty="0"/>
          </a:p>
        </p:txBody>
      </p:sp>
      <p:sp>
        <p:nvSpPr>
          <p:cNvPr id="35" name="Rechteck 34"/>
          <p:cNvSpPr/>
          <p:nvPr/>
        </p:nvSpPr>
        <p:spPr>
          <a:xfrm>
            <a:off x="3735416" y="3831089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15</a:t>
            </a:r>
            <a:endParaRPr lang="de-DE" sz="1400" dirty="0"/>
          </a:p>
        </p:txBody>
      </p:sp>
      <p:sp>
        <p:nvSpPr>
          <p:cNvPr id="36" name="Textfeld 35"/>
          <p:cNvSpPr txBox="1"/>
          <p:nvPr/>
        </p:nvSpPr>
        <p:spPr>
          <a:xfrm>
            <a:off x="3781414" y="35603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data</a:t>
            </a:r>
            <a:endParaRPr lang="de-DE" sz="1400" dirty="0"/>
          </a:p>
        </p:txBody>
      </p:sp>
      <p:sp>
        <p:nvSpPr>
          <p:cNvPr id="37" name="Rechteck 36"/>
          <p:cNvSpPr/>
          <p:nvPr/>
        </p:nvSpPr>
        <p:spPr>
          <a:xfrm>
            <a:off x="4456360" y="3831089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NULL</a:t>
            </a:r>
            <a:endParaRPr lang="de-DE" sz="1400" dirty="0"/>
          </a:p>
        </p:txBody>
      </p:sp>
      <p:sp>
        <p:nvSpPr>
          <p:cNvPr id="38" name="Textfeld 37"/>
          <p:cNvSpPr txBox="1"/>
          <p:nvPr/>
        </p:nvSpPr>
        <p:spPr>
          <a:xfrm>
            <a:off x="4502358" y="356031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next</a:t>
            </a:r>
            <a:endParaRPr lang="de-DE" sz="1400" dirty="0"/>
          </a:p>
        </p:txBody>
      </p:sp>
      <p:sp>
        <p:nvSpPr>
          <p:cNvPr id="39" name="Textfeld 38"/>
          <p:cNvSpPr txBox="1"/>
          <p:nvPr/>
        </p:nvSpPr>
        <p:spPr>
          <a:xfrm>
            <a:off x="4188615" y="404960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1024</a:t>
            </a:r>
            <a:endParaRPr lang="de-DE" sz="1400" dirty="0"/>
          </a:p>
        </p:txBody>
      </p:sp>
      <p:cxnSp>
        <p:nvCxnSpPr>
          <p:cNvPr id="40" name="Gerade Verbindung mit Pfeil 39"/>
          <p:cNvCxnSpPr/>
          <p:nvPr/>
        </p:nvCxnSpPr>
        <p:spPr>
          <a:xfrm>
            <a:off x="3243176" y="3939607"/>
            <a:ext cx="493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609251" y="4988533"/>
            <a:ext cx="720080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1862</a:t>
            </a:r>
            <a:endParaRPr lang="de-DE" sz="1400" dirty="0"/>
          </a:p>
        </p:txBody>
      </p:sp>
      <p:sp>
        <p:nvSpPr>
          <p:cNvPr id="42" name="Textfeld 41"/>
          <p:cNvSpPr txBox="1"/>
          <p:nvPr/>
        </p:nvSpPr>
        <p:spPr>
          <a:xfrm>
            <a:off x="655249" y="471775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start</a:t>
            </a:r>
            <a:endParaRPr lang="de-DE" sz="1400" dirty="0"/>
          </a:p>
        </p:txBody>
      </p:sp>
      <p:sp>
        <p:nvSpPr>
          <p:cNvPr id="43" name="Textfeld 42"/>
          <p:cNvSpPr txBox="1"/>
          <p:nvPr/>
        </p:nvSpPr>
        <p:spPr>
          <a:xfrm>
            <a:off x="630402" y="520704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7720</a:t>
            </a:r>
            <a:endParaRPr lang="de-DE" sz="1400" dirty="0"/>
          </a:p>
        </p:txBody>
      </p:sp>
      <p:sp>
        <p:nvSpPr>
          <p:cNvPr id="44" name="Rechteck 43"/>
          <p:cNvSpPr/>
          <p:nvPr/>
        </p:nvSpPr>
        <p:spPr>
          <a:xfrm>
            <a:off x="1822435" y="4988533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24</a:t>
            </a:r>
            <a:endParaRPr lang="de-DE" sz="1400" dirty="0"/>
          </a:p>
        </p:txBody>
      </p:sp>
      <p:sp>
        <p:nvSpPr>
          <p:cNvPr id="45" name="Textfeld 44"/>
          <p:cNvSpPr txBox="1"/>
          <p:nvPr/>
        </p:nvSpPr>
        <p:spPr>
          <a:xfrm>
            <a:off x="1868433" y="471775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data</a:t>
            </a:r>
            <a:endParaRPr lang="de-DE" sz="1400" dirty="0"/>
          </a:p>
        </p:txBody>
      </p:sp>
      <p:sp>
        <p:nvSpPr>
          <p:cNvPr id="46" name="Rechteck 45"/>
          <p:cNvSpPr/>
          <p:nvPr/>
        </p:nvSpPr>
        <p:spPr>
          <a:xfrm>
            <a:off x="2543379" y="4988533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2248</a:t>
            </a:r>
            <a:endParaRPr lang="de-DE" sz="1400" dirty="0"/>
          </a:p>
        </p:txBody>
      </p:sp>
      <p:sp>
        <p:nvSpPr>
          <p:cNvPr id="47" name="Textfeld 46"/>
          <p:cNvSpPr txBox="1"/>
          <p:nvPr/>
        </p:nvSpPr>
        <p:spPr>
          <a:xfrm>
            <a:off x="2589377" y="471775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next</a:t>
            </a:r>
            <a:endParaRPr lang="de-DE" sz="1400" dirty="0"/>
          </a:p>
        </p:txBody>
      </p:sp>
      <p:sp>
        <p:nvSpPr>
          <p:cNvPr id="48" name="Textfeld 47"/>
          <p:cNvSpPr txBox="1"/>
          <p:nvPr/>
        </p:nvSpPr>
        <p:spPr>
          <a:xfrm>
            <a:off x="2275634" y="520704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1862</a:t>
            </a:r>
            <a:endParaRPr lang="de-DE" sz="1400" dirty="0"/>
          </a:p>
        </p:txBody>
      </p:sp>
      <p:cxnSp>
        <p:nvCxnSpPr>
          <p:cNvPr id="49" name="Gerade Verbindung mit Pfeil 48"/>
          <p:cNvCxnSpPr>
            <a:stCxn id="41" idx="3"/>
            <a:endCxn id="44" idx="1"/>
          </p:cNvCxnSpPr>
          <p:nvPr/>
        </p:nvCxnSpPr>
        <p:spPr>
          <a:xfrm>
            <a:off x="1329331" y="5096545"/>
            <a:ext cx="493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/>
          <p:cNvSpPr txBox="1"/>
          <p:nvPr/>
        </p:nvSpPr>
        <p:spPr>
          <a:xfrm>
            <a:off x="500558" y="4472862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Push 24</a:t>
            </a:r>
            <a:endParaRPr lang="de-DE" sz="1400" b="1" dirty="0"/>
          </a:p>
        </p:txBody>
      </p:sp>
      <p:sp>
        <p:nvSpPr>
          <p:cNvPr id="51" name="Rechteck 50"/>
          <p:cNvSpPr/>
          <p:nvPr/>
        </p:nvSpPr>
        <p:spPr>
          <a:xfrm>
            <a:off x="3755699" y="4988027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87</a:t>
            </a:r>
            <a:endParaRPr lang="de-DE" sz="1400" dirty="0"/>
          </a:p>
        </p:txBody>
      </p:sp>
      <p:sp>
        <p:nvSpPr>
          <p:cNvPr id="52" name="Textfeld 51"/>
          <p:cNvSpPr txBox="1"/>
          <p:nvPr/>
        </p:nvSpPr>
        <p:spPr>
          <a:xfrm>
            <a:off x="3801697" y="471725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data</a:t>
            </a:r>
            <a:endParaRPr lang="de-DE" sz="1400" dirty="0"/>
          </a:p>
        </p:txBody>
      </p:sp>
      <p:sp>
        <p:nvSpPr>
          <p:cNvPr id="53" name="Rechteck 52"/>
          <p:cNvSpPr/>
          <p:nvPr/>
        </p:nvSpPr>
        <p:spPr>
          <a:xfrm>
            <a:off x="4476643" y="4988027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1024</a:t>
            </a:r>
            <a:endParaRPr lang="de-DE" sz="1400" dirty="0"/>
          </a:p>
        </p:txBody>
      </p:sp>
      <p:sp>
        <p:nvSpPr>
          <p:cNvPr id="54" name="Textfeld 53"/>
          <p:cNvSpPr txBox="1"/>
          <p:nvPr/>
        </p:nvSpPr>
        <p:spPr>
          <a:xfrm>
            <a:off x="4522641" y="4717251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next</a:t>
            </a:r>
            <a:endParaRPr lang="de-DE" sz="1400" dirty="0"/>
          </a:p>
        </p:txBody>
      </p:sp>
      <p:sp>
        <p:nvSpPr>
          <p:cNvPr id="55" name="Textfeld 54"/>
          <p:cNvSpPr txBox="1"/>
          <p:nvPr/>
        </p:nvSpPr>
        <p:spPr>
          <a:xfrm>
            <a:off x="4208898" y="52065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2248</a:t>
            </a:r>
            <a:endParaRPr lang="de-DE" sz="1400" dirty="0"/>
          </a:p>
        </p:txBody>
      </p:sp>
      <p:cxnSp>
        <p:nvCxnSpPr>
          <p:cNvPr id="56" name="Gerade Verbindung mit Pfeil 55"/>
          <p:cNvCxnSpPr/>
          <p:nvPr/>
        </p:nvCxnSpPr>
        <p:spPr>
          <a:xfrm>
            <a:off x="3263459" y="5096545"/>
            <a:ext cx="493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/>
          <p:cNvSpPr/>
          <p:nvPr/>
        </p:nvSpPr>
        <p:spPr>
          <a:xfrm>
            <a:off x="5685268" y="4988027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15</a:t>
            </a:r>
            <a:endParaRPr lang="de-DE" sz="1400" dirty="0"/>
          </a:p>
        </p:txBody>
      </p:sp>
      <p:sp>
        <p:nvSpPr>
          <p:cNvPr id="58" name="Textfeld 57"/>
          <p:cNvSpPr txBox="1"/>
          <p:nvPr/>
        </p:nvSpPr>
        <p:spPr>
          <a:xfrm>
            <a:off x="5731266" y="471725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data</a:t>
            </a:r>
            <a:endParaRPr lang="de-DE" sz="1400" dirty="0"/>
          </a:p>
        </p:txBody>
      </p:sp>
      <p:sp>
        <p:nvSpPr>
          <p:cNvPr id="59" name="Rechteck 58"/>
          <p:cNvSpPr/>
          <p:nvPr/>
        </p:nvSpPr>
        <p:spPr>
          <a:xfrm>
            <a:off x="6406212" y="4988027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NULL</a:t>
            </a:r>
            <a:endParaRPr lang="de-DE" sz="1400" dirty="0"/>
          </a:p>
        </p:txBody>
      </p:sp>
      <p:sp>
        <p:nvSpPr>
          <p:cNvPr id="60" name="Textfeld 59"/>
          <p:cNvSpPr txBox="1"/>
          <p:nvPr/>
        </p:nvSpPr>
        <p:spPr>
          <a:xfrm>
            <a:off x="6452210" y="4717251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next</a:t>
            </a:r>
            <a:endParaRPr lang="de-DE" sz="1400" dirty="0"/>
          </a:p>
        </p:txBody>
      </p:sp>
      <p:sp>
        <p:nvSpPr>
          <p:cNvPr id="61" name="Textfeld 60"/>
          <p:cNvSpPr txBox="1"/>
          <p:nvPr/>
        </p:nvSpPr>
        <p:spPr>
          <a:xfrm>
            <a:off x="6138467" y="52065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1024</a:t>
            </a:r>
            <a:endParaRPr lang="de-DE" sz="1400" dirty="0"/>
          </a:p>
        </p:txBody>
      </p:sp>
      <p:cxnSp>
        <p:nvCxnSpPr>
          <p:cNvPr id="62" name="Gerade Verbindung mit Pfeil 61"/>
          <p:cNvCxnSpPr/>
          <p:nvPr/>
        </p:nvCxnSpPr>
        <p:spPr>
          <a:xfrm>
            <a:off x="5193028" y="5096545"/>
            <a:ext cx="493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/>
          <p:cNvSpPr/>
          <p:nvPr/>
        </p:nvSpPr>
        <p:spPr>
          <a:xfrm>
            <a:off x="5036050" y="1721554"/>
            <a:ext cx="720080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1862</a:t>
            </a:r>
            <a:endParaRPr lang="de-DE" sz="1400" dirty="0"/>
          </a:p>
        </p:txBody>
      </p:sp>
      <p:sp>
        <p:nvSpPr>
          <p:cNvPr id="64" name="Textfeld 63"/>
          <p:cNvSpPr txBox="1"/>
          <p:nvPr/>
        </p:nvSpPr>
        <p:spPr>
          <a:xfrm>
            <a:off x="5082048" y="145077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start</a:t>
            </a:r>
            <a:endParaRPr lang="de-DE" sz="1400" dirty="0"/>
          </a:p>
        </p:txBody>
      </p:sp>
      <p:sp>
        <p:nvSpPr>
          <p:cNvPr id="65" name="Textfeld 64"/>
          <p:cNvSpPr txBox="1"/>
          <p:nvPr/>
        </p:nvSpPr>
        <p:spPr>
          <a:xfrm>
            <a:off x="5057201" y="194006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7720</a:t>
            </a:r>
            <a:endParaRPr lang="de-DE" sz="1400" dirty="0"/>
          </a:p>
        </p:txBody>
      </p:sp>
      <p:sp>
        <p:nvSpPr>
          <p:cNvPr id="66" name="Rechteck 65"/>
          <p:cNvSpPr/>
          <p:nvPr/>
        </p:nvSpPr>
        <p:spPr>
          <a:xfrm>
            <a:off x="6249234" y="1721554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24</a:t>
            </a:r>
            <a:endParaRPr lang="de-DE" sz="1400" dirty="0"/>
          </a:p>
        </p:txBody>
      </p:sp>
      <p:sp>
        <p:nvSpPr>
          <p:cNvPr id="67" name="Textfeld 66"/>
          <p:cNvSpPr txBox="1"/>
          <p:nvPr/>
        </p:nvSpPr>
        <p:spPr>
          <a:xfrm>
            <a:off x="6295232" y="145077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data</a:t>
            </a:r>
            <a:endParaRPr lang="de-DE" sz="1400" dirty="0"/>
          </a:p>
        </p:txBody>
      </p:sp>
      <p:sp>
        <p:nvSpPr>
          <p:cNvPr id="68" name="Rechteck 67"/>
          <p:cNvSpPr/>
          <p:nvPr/>
        </p:nvSpPr>
        <p:spPr>
          <a:xfrm>
            <a:off x="6970178" y="1721554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2248</a:t>
            </a:r>
            <a:endParaRPr lang="de-DE" sz="1400" dirty="0"/>
          </a:p>
        </p:txBody>
      </p:sp>
      <p:sp>
        <p:nvSpPr>
          <p:cNvPr id="69" name="Textfeld 68"/>
          <p:cNvSpPr txBox="1"/>
          <p:nvPr/>
        </p:nvSpPr>
        <p:spPr>
          <a:xfrm>
            <a:off x="7016176" y="14507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next</a:t>
            </a:r>
            <a:endParaRPr lang="de-DE" sz="1400" dirty="0"/>
          </a:p>
        </p:txBody>
      </p:sp>
      <p:sp>
        <p:nvSpPr>
          <p:cNvPr id="70" name="Textfeld 69"/>
          <p:cNvSpPr txBox="1"/>
          <p:nvPr/>
        </p:nvSpPr>
        <p:spPr>
          <a:xfrm>
            <a:off x="6702433" y="1940068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1862</a:t>
            </a:r>
            <a:endParaRPr lang="de-DE" sz="1400" dirty="0"/>
          </a:p>
        </p:txBody>
      </p:sp>
      <p:cxnSp>
        <p:nvCxnSpPr>
          <p:cNvPr id="71" name="Gerade Verbindung mit Pfeil 70"/>
          <p:cNvCxnSpPr>
            <a:stCxn id="63" idx="3"/>
            <a:endCxn id="66" idx="1"/>
          </p:cNvCxnSpPr>
          <p:nvPr/>
        </p:nvCxnSpPr>
        <p:spPr>
          <a:xfrm>
            <a:off x="5756130" y="1829566"/>
            <a:ext cx="493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/>
          <p:cNvSpPr/>
          <p:nvPr/>
        </p:nvSpPr>
        <p:spPr>
          <a:xfrm>
            <a:off x="8182498" y="1721048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87</a:t>
            </a:r>
            <a:endParaRPr lang="de-DE" sz="1400" dirty="0"/>
          </a:p>
        </p:txBody>
      </p:sp>
      <p:sp>
        <p:nvSpPr>
          <p:cNvPr id="73" name="Textfeld 72"/>
          <p:cNvSpPr txBox="1"/>
          <p:nvPr/>
        </p:nvSpPr>
        <p:spPr>
          <a:xfrm>
            <a:off x="8228496" y="14502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data</a:t>
            </a:r>
            <a:endParaRPr lang="de-DE" sz="1400" dirty="0"/>
          </a:p>
        </p:txBody>
      </p:sp>
      <p:sp>
        <p:nvSpPr>
          <p:cNvPr id="74" name="Rechteck 73"/>
          <p:cNvSpPr/>
          <p:nvPr/>
        </p:nvSpPr>
        <p:spPr>
          <a:xfrm>
            <a:off x="8903442" y="1721048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1024</a:t>
            </a:r>
            <a:endParaRPr lang="de-DE" sz="1400" dirty="0"/>
          </a:p>
        </p:txBody>
      </p:sp>
      <p:sp>
        <p:nvSpPr>
          <p:cNvPr id="75" name="Textfeld 74"/>
          <p:cNvSpPr txBox="1"/>
          <p:nvPr/>
        </p:nvSpPr>
        <p:spPr>
          <a:xfrm>
            <a:off x="8949440" y="145027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next</a:t>
            </a:r>
            <a:endParaRPr lang="de-DE" sz="1400" dirty="0"/>
          </a:p>
        </p:txBody>
      </p:sp>
      <p:sp>
        <p:nvSpPr>
          <p:cNvPr id="76" name="Textfeld 75"/>
          <p:cNvSpPr txBox="1"/>
          <p:nvPr/>
        </p:nvSpPr>
        <p:spPr>
          <a:xfrm>
            <a:off x="8635697" y="193956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2248</a:t>
            </a:r>
            <a:endParaRPr lang="de-DE" sz="1400" dirty="0"/>
          </a:p>
        </p:txBody>
      </p:sp>
      <p:cxnSp>
        <p:nvCxnSpPr>
          <p:cNvPr id="77" name="Gerade Verbindung mit Pfeil 76"/>
          <p:cNvCxnSpPr/>
          <p:nvPr/>
        </p:nvCxnSpPr>
        <p:spPr>
          <a:xfrm>
            <a:off x="7690258" y="1829566"/>
            <a:ext cx="493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0112067" y="1721048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15</a:t>
            </a:r>
            <a:endParaRPr lang="de-DE" sz="1400" dirty="0"/>
          </a:p>
        </p:txBody>
      </p:sp>
      <p:sp>
        <p:nvSpPr>
          <p:cNvPr id="79" name="Textfeld 78"/>
          <p:cNvSpPr txBox="1"/>
          <p:nvPr/>
        </p:nvSpPr>
        <p:spPr>
          <a:xfrm>
            <a:off x="10158065" y="145027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data</a:t>
            </a:r>
            <a:endParaRPr lang="de-DE" sz="1400" dirty="0"/>
          </a:p>
        </p:txBody>
      </p:sp>
      <p:sp>
        <p:nvSpPr>
          <p:cNvPr id="80" name="Rechteck 79"/>
          <p:cNvSpPr/>
          <p:nvPr/>
        </p:nvSpPr>
        <p:spPr>
          <a:xfrm>
            <a:off x="10833011" y="1721048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NULL</a:t>
            </a:r>
            <a:endParaRPr lang="de-DE" sz="1400" dirty="0"/>
          </a:p>
        </p:txBody>
      </p:sp>
      <p:sp>
        <p:nvSpPr>
          <p:cNvPr id="81" name="Textfeld 80"/>
          <p:cNvSpPr txBox="1"/>
          <p:nvPr/>
        </p:nvSpPr>
        <p:spPr>
          <a:xfrm>
            <a:off x="10879009" y="145027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next</a:t>
            </a:r>
            <a:endParaRPr lang="de-DE" sz="1400" dirty="0"/>
          </a:p>
        </p:txBody>
      </p:sp>
      <p:sp>
        <p:nvSpPr>
          <p:cNvPr id="82" name="Textfeld 81"/>
          <p:cNvSpPr txBox="1"/>
          <p:nvPr/>
        </p:nvSpPr>
        <p:spPr>
          <a:xfrm>
            <a:off x="10565266" y="193956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1024</a:t>
            </a:r>
            <a:endParaRPr lang="de-DE" sz="1400" dirty="0"/>
          </a:p>
        </p:txBody>
      </p:sp>
      <p:cxnSp>
        <p:nvCxnSpPr>
          <p:cNvPr id="83" name="Gerade Verbindung mit Pfeil 82"/>
          <p:cNvCxnSpPr/>
          <p:nvPr/>
        </p:nvCxnSpPr>
        <p:spPr>
          <a:xfrm>
            <a:off x="9619827" y="1829566"/>
            <a:ext cx="493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6965619" y="2774047"/>
            <a:ext cx="720080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2248</a:t>
            </a:r>
            <a:endParaRPr lang="de-DE" sz="1400" dirty="0"/>
          </a:p>
        </p:txBody>
      </p:sp>
      <p:sp>
        <p:nvSpPr>
          <p:cNvPr id="85" name="Textfeld 84"/>
          <p:cNvSpPr txBox="1"/>
          <p:nvPr/>
        </p:nvSpPr>
        <p:spPr>
          <a:xfrm>
            <a:off x="7011617" y="250327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start</a:t>
            </a:r>
            <a:endParaRPr lang="de-DE" sz="1400" dirty="0"/>
          </a:p>
        </p:txBody>
      </p:sp>
      <p:sp>
        <p:nvSpPr>
          <p:cNvPr id="86" name="Textfeld 85"/>
          <p:cNvSpPr txBox="1"/>
          <p:nvPr/>
        </p:nvSpPr>
        <p:spPr>
          <a:xfrm>
            <a:off x="6986770" y="299256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7720</a:t>
            </a:r>
            <a:endParaRPr lang="de-DE" sz="1400" dirty="0"/>
          </a:p>
        </p:txBody>
      </p:sp>
      <p:sp>
        <p:nvSpPr>
          <p:cNvPr id="87" name="Rechteck 86"/>
          <p:cNvSpPr/>
          <p:nvPr/>
        </p:nvSpPr>
        <p:spPr>
          <a:xfrm>
            <a:off x="8178803" y="2774047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87</a:t>
            </a:r>
            <a:endParaRPr lang="de-DE" sz="1400" dirty="0"/>
          </a:p>
        </p:txBody>
      </p:sp>
      <p:sp>
        <p:nvSpPr>
          <p:cNvPr id="88" name="Textfeld 87"/>
          <p:cNvSpPr txBox="1"/>
          <p:nvPr/>
        </p:nvSpPr>
        <p:spPr>
          <a:xfrm>
            <a:off x="8224801" y="250327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data</a:t>
            </a:r>
            <a:endParaRPr lang="de-DE" sz="1400" dirty="0"/>
          </a:p>
        </p:txBody>
      </p:sp>
      <p:sp>
        <p:nvSpPr>
          <p:cNvPr id="89" name="Rechteck 88"/>
          <p:cNvSpPr/>
          <p:nvPr/>
        </p:nvSpPr>
        <p:spPr>
          <a:xfrm>
            <a:off x="8899747" y="2774047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1024</a:t>
            </a:r>
            <a:endParaRPr lang="de-DE" sz="1400" dirty="0"/>
          </a:p>
        </p:txBody>
      </p:sp>
      <p:sp>
        <p:nvSpPr>
          <p:cNvPr id="90" name="Textfeld 89"/>
          <p:cNvSpPr txBox="1"/>
          <p:nvPr/>
        </p:nvSpPr>
        <p:spPr>
          <a:xfrm>
            <a:off x="8945745" y="2503271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next</a:t>
            </a:r>
            <a:endParaRPr lang="de-DE" sz="1400" dirty="0"/>
          </a:p>
        </p:txBody>
      </p:sp>
      <p:sp>
        <p:nvSpPr>
          <p:cNvPr id="91" name="Textfeld 90"/>
          <p:cNvSpPr txBox="1"/>
          <p:nvPr/>
        </p:nvSpPr>
        <p:spPr>
          <a:xfrm>
            <a:off x="8632002" y="299256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2248</a:t>
            </a:r>
            <a:endParaRPr lang="de-DE" sz="1400" dirty="0"/>
          </a:p>
        </p:txBody>
      </p:sp>
      <p:cxnSp>
        <p:nvCxnSpPr>
          <p:cNvPr id="92" name="Gerade Verbindung mit Pfeil 91"/>
          <p:cNvCxnSpPr>
            <a:stCxn id="84" idx="3"/>
            <a:endCxn id="87" idx="1"/>
          </p:cNvCxnSpPr>
          <p:nvPr/>
        </p:nvCxnSpPr>
        <p:spPr>
          <a:xfrm>
            <a:off x="7685699" y="2882059"/>
            <a:ext cx="493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/>
          <p:cNvSpPr/>
          <p:nvPr/>
        </p:nvSpPr>
        <p:spPr>
          <a:xfrm>
            <a:off x="10112067" y="2773541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15</a:t>
            </a:r>
            <a:endParaRPr lang="de-DE" sz="1400" dirty="0"/>
          </a:p>
        </p:txBody>
      </p:sp>
      <p:sp>
        <p:nvSpPr>
          <p:cNvPr id="94" name="Textfeld 93"/>
          <p:cNvSpPr txBox="1"/>
          <p:nvPr/>
        </p:nvSpPr>
        <p:spPr>
          <a:xfrm>
            <a:off x="10158065" y="2502765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data</a:t>
            </a:r>
            <a:endParaRPr lang="de-DE" sz="1400" dirty="0"/>
          </a:p>
        </p:txBody>
      </p:sp>
      <p:sp>
        <p:nvSpPr>
          <p:cNvPr id="95" name="Rechteck 94"/>
          <p:cNvSpPr/>
          <p:nvPr/>
        </p:nvSpPr>
        <p:spPr>
          <a:xfrm>
            <a:off x="10833011" y="2773541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NULL</a:t>
            </a:r>
            <a:endParaRPr lang="de-DE" sz="1400" dirty="0"/>
          </a:p>
        </p:txBody>
      </p:sp>
      <p:sp>
        <p:nvSpPr>
          <p:cNvPr id="96" name="Textfeld 95"/>
          <p:cNvSpPr txBox="1"/>
          <p:nvPr/>
        </p:nvSpPr>
        <p:spPr>
          <a:xfrm>
            <a:off x="10879009" y="2502765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next</a:t>
            </a:r>
            <a:endParaRPr lang="de-DE" sz="1400" dirty="0"/>
          </a:p>
        </p:txBody>
      </p:sp>
      <p:sp>
        <p:nvSpPr>
          <p:cNvPr id="97" name="Textfeld 96"/>
          <p:cNvSpPr txBox="1"/>
          <p:nvPr/>
        </p:nvSpPr>
        <p:spPr>
          <a:xfrm>
            <a:off x="10565266" y="2992055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1024</a:t>
            </a:r>
            <a:endParaRPr lang="de-DE" sz="1400" dirty="0"/>
          </a:p>
        </p:txBody>
      </p:sp>
      <p:cxnSp>
        <p:nvCxnSpPr>
          <p:cNvPr id="98" name="Gerade Verbindung mit Pfeil 97"/>
          <p:cNvCxnSpPr/>
          <p:nvPr/>
        </p:nvCxnSpPr>
        <p:spPr>
          <a:xfrm>
            <a:off x="9619827" y="2882059"/>
            <a:ext cx="493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/>
          <p:cNvSpPr/>
          <p:nvPr/>
        </p:nvSpPr>
        <p:spPr>
          <a:xfrm>
            <a:off x="8898883" y="3831089"/>
            <a:ext cx="720080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1024</a:t>
            </a:r>
            <a:endParaRPr lang="de-DE" sz="1400" dirty="0"/>
          </a:p>
        </p:txBody>
      </p:sp>
      <p:sp>
        <p:nvSpPr>
          <p:cNvPr id="100" name="Textfeld 99"/>
          <p:cNvSpPr txBox="1"/>
          <p:nvPr/>
        </p:nvSpPr>
        <p:spPr>
          <a:xfrm>
            <a:off x="8944881" y="35603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start</a:t>
            </a:r>
            <a:endParaRPr lang="de-DE" sz="1400" dirty="0"/>
          </a:p>
        </p:txBody>
      </p:sp>
      <p:sp>
        <p:nvSpPr>
          <p:cNvPr id="101" name="Textfeld 100"/>
          <p:cNvSpPr txBox="1"/>
          <p:nvPr/>
        </p:nvSpPr>
        <p:spPr>
          <a:xfrm>
            <a:off x="8920034" y="404960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7720</a:t>
            </a:r>
            <a:endParaRPr lang="de-DE" sz="1400" dirty="0"/>
          </a:p>
        </p:txBody>
      </p:sp>
      <p:sp>
        <p:nvSpPr>
          <p:cNvPr id="102" name="Rechteck 101"/>
          <p:cNvSpPr/>
          <p:nvPr/>
        </p:nvSpPr>
        <p:spPr>
          <a:xfrm>
            <a:off x="10112067" y="3831089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15</a:t>
            </a:r>
            <a:endParaRPr lang="de-DE" sz="1400" dirty="0"/>
          </a:p>
        </p:txBody>
      </p:sp>
      <p:sp>
        <p:nvSpPr>
          <p:cNvPr id="103" name="Textfeld 102"/>
          <p:cNvSpPr txBox="1"/>
          <p:nvPr/>
        </p:nvSpPr>
        <p:spPr>
          <a:xfrm>
            <a:off x="10158065" y="35603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data</a:t>
            </a:r>
            <a:endParaRPr lang="de-DE" sz="1400" dirty="0"/>
          </a:p>
        </p:txBody>
      </p:sp>
      <p:sp>
        <p:nvSpPr>
          <p:cNvPr id="104" name="Rechteck 103"/>
          <p:cNvSpPr/>
          <p:nvPr/>
        </p:nvSpPr>
        <p:spPr>
          <a:xfrm>
            <a:off x="10833011" y="3831089"/>
            <a:ext cx="720080" cy="21602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NULL</a:t>
            </a:r>
            <a:endParaRPr lang="de-DE" sz="1400" dirty="0"/>
          </a:p>
        </p:txBody>
      </p:sp>
      <p:sp>
        <p:nvSpPr>
          <p:cNvPr id="105" name="Textfeld 104"/>
          <p:cNvSpPr txBox="1"/>
          <p:nvPr/>
        </p:nvSpPr>
        <p:spPr>
          <a:xfrm>
            <a:off x="10879009" y="356031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next</a:t>
            </a:r>
            <a:endParaRPr lang="de-DE" sz="1400" dirty="0"/>
          </a:p>
        </p:txBody>
      </p:sp>
      <p:sp>
        <p:nvSpPr>
          <p:cNvPr id="106" name="Textfeld 105"/>
          <p:cNvSpPr txBox="1"/>
          <p:nvPr/>
        </p:nvSpPr>
        <p:spPr>
          <a:xfrm>
            <a:off x="10565266" y="404960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1024</a:t>
            </a:r>
            <a:endParaRPr lang="de-DE" sz="1400" dirty="0"/>
          </a:p>
        </p:txBody>
      </p:sp>
      <p:cxnSp>
        <p:nvCxnSpPr>
          <p:cNvPr id="107" name="Gerade Verbindung mit Pfeil 106"/>
          <p:cNvCxnSpPr>
            <a:stCxn id="99" idx="3"/>
            <a:endCxn id="102" idx="1"/>
          </p:cNvCxnSpPr>
          <p:nvPr/>
        </p:nvCxnSpPr>
        <p:spPr>
          <a:xfrm>
            <a:off x="9618963" y="3939101"/>
            <a:ext cx="493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hteck 107"/>
          <p:cNvSpPr/>
          <p:nvPr/>
        </p:nvSpPr>
        <p:spPr>
          <a:xfrm>
            <a:off x="10837975" y="4988027"/>
            <a:ext cx="720080" cy="21602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NULL</a:t>
            </a:r>
            <a:endParaRPr lang="de-DE" sz="1400" dirty="0"/>
          </a:p>
        </p:txBody>
      </p:sp>
      <p:sp>
        <p:nvSpPr>
          <p:cNvPr id="109" name="Textfeld 108"/>
          <p:cNvSpPr txBox="1"/>
          <p:nvPr/>
        </p:nvSpPr>
        <p:spPr>
          <a:xfrm>
            <a:off x="10883973" y="471725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err="1" smtClean="0"/>
              <a:t>start</a:t>
            </a:r>
            <a:endParaRPr lang="de-DE" sz="1400" dirty="0"/>
          </a:p>
        </p:txBody>
      </p:sp>
      <p:sp>
        <p:nvSpPr>
          <p:cNvPr id="110" name="Textfeld 109"/>
          <p:cNvSpPr txBox="1"/>
          <p:nvPr/>
        </p:nvSpPr>
        <p:spPr>
          <a:xfrm>
            <a:off x="10859126" y="52065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 smtClean="0"/>
              <a:t>7720</a:t>
            </a:r>
            <a:endParaRPr lang="de-DE" sz="1400" dirty="0"/>
          </a:p>
        </p:txBody>
      </p:sp>
      <p:sp>
        <p:nvSpPr>
          <p:cNvPr id="111" name="Textfeld 110"/>
          <p:cNvSpPr txBox="1"/>
          <p:nvPr/>
        </p:nvSpPr>
        <p:spPr>
          <a:xfrm>
            <a:off x="6397059" y="2249944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Pop (Remove 24)</a:t>
            </a:r>
            <a:endParaRPr lang="de-DE" sz="1400" b="1" dirty="0"/>
          </a:p>
        </p:txBody>
      </p:sp>
      <p:sp>
        <p:nvSpPr>
          <p:cNvPr id="112" name="Textfeld 111"/>
          <p:cNvSpPr txBox="1"/>
          <p:nvPr/>
        </p:nvSpPr>
        <p:spPr>
          <a:xfrm>
            <a:off x="8305885" y="3250046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Pop (Remove 87)</a:t>
            </a:r>
            <a:endParaRPr lang="de-DE" sz="1400" b="1" dirty="0"/>
          </a:p>
        </p:txBody>
      </p:sp>
      <p:sp>
        <p:nvSpPr>
          <p:cNvPr id="113" name="Textfeld 112"/>
          <p:cNvSpPr txBox="1"/>
          <p:nvPr/>
        </p:nvSpPr>
        <p:spPr>
          <a:xfrm>
            <a:off x="10037877" y="4409475"/>
            <a:ext cx="16369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Pop (Remove 15)</a:t>
            </a:r>
            <a:endParaRPr lang="de-DE" sz="1400" b="1" dirty="0"/>
          </a:p>
        </p:txBody>
      </p:sp>
      <p:cxnSp>
        <p:nvCxnSpPr>
          <p:cNvPr id="115" name="Gerader Verbinder 114"/>
          <p:cNvCxnSpPr/>
          <p:nvPr/>
        </p:nvCxnSpPr>
        <p:spPr>
          <a:xfrm>
            <a:off x="3311044" y="1604160"/>
            <a:ext cx="5815679" cy="391015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72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 smtClean="0"/>
              <a:t>Reminder: Heap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11521444" cy="49685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Going back to the stack: What can we do, if we don’t know the size of an object at compile time?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de-DE" dirty="0" err="1">
                <a:sym typeface="Wingdings" panose="05000000000000000000" pitchFamily="2" charset="2"/>
              </a:rPr>
              <a:t>Use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 err="1">
                <a:sym typeface="Wingdings" panose="05000000000000000000" pitchFamily="2" charset="2"/>
              </a:rPr>
              <a:t>heap</a:t>
            </a:r>
            <a:endParaRPr lang="de-DE" b="1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The heap is another (usually large) memory block, inside which programs can </a:t>
            </a:r>
            <a:r>
              <a:rPr lang="en-US" b="1" dirty="0">
                <a:sym typeface="Wingdings" panose="05000000000000000000" pitchFamily="2" charset="2"/>
              </a:rPr>
              <a:t>dynamically</a:t>
            </a:r>
            <a:r>
              <a:rPr lang="en-US" dirty="0">
                <a:sym typeface="Wingdings" panose="05000000000000000000" pitchFamily="2" charset="2"/>
              </a:rPr>
              <a:t> allocate and deallocate memory.</a:t>
            </a:r>
          </a:p>
          <a:p>
            <a:pPr>
              <a:buFont typeface="Wingdings" panose="05000000000000000000" pitchFamily="2" charset="2"/>
              <a:buChar char="è"/>
            </a:pPr>
            <a:endParaRPr lang="de-DE" b="1" dirty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è"/>
            </a:pPr>
            <a:endParaRPr lang="de-DE" b="1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59</a:t>
            </a:fld>
            <a:endParaRPr lang="en-US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334962" y="2420888"/>
            <a:ext cx="11521281" cy="864096"/>
            <a:chOff x="911423" y="983651"/>
            <a:chExt cx="11521281" cy="864096"/>
          </a:xfrm>
        </p:grpSpPr>
        <p:sp>
          <p:nvSpPr>
            <p:cNvPr id="6" name="Abgerundetes Rechteck 5"/>
            <p:cNvSpPr/>
            <p:nvPr/>
          </p:nvSpPr>
          <p:spPr>
            <a:xfrm>
              <a:off x="911423" y="983651"/>
              <a:ext cx="11521281" cy="864096"/>
            </a:xfrm>
            <a:prstGeom prst="roundRect">
              <a:avLst/>
            </a:prstGeom>
            <a:solidFill>
              <a:srgbClr val="FFFF00">
                <a:alpha val="41176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00" rtlCol="0" anchor="ctr"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The heap has no idea of scopes, so we have to take care of deallocation as well.</a:t>
              </a:r>
            </a:p>
          </p:txBody>
        </p:sp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447" y="1168404"/>
              <a:ext cx="543123" cy="494589"/>
            </a:xfrm>
            <a:prstGeom prst="rect">
              <a:avLst/>
            </a:prstGeom>
          </p:spPr>
        </p:pic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51CA592A-9C60-4C8C-E79C-6A6E1929834A}"/>
              </a:ext>
            </a:extLst>
          </p:cNvPr>
          <p:cNvGrpSpPr/>
          <p:nvPr/>
        </p:nvGrpSpPr>
        <p:grpSpPr>
          <a:xfrm>
            <a:off x="344934" y="3573017"/>
            <a:ext cx="11521281" cy="864096"/>
            <a:chOff x="911423" y="2004718"/>
            <a:chExt cx="11521281" cy="864096"/>
          </a:xfrm>
        </p:grpSpPr>
        <p:sp>
          <p:nvSpPr>
            <p:cNvPr id="13" name="Abgerundetes Rechteck 8">
              <a:extLst>
                <a:ext uri="{FF2B5EF4-FFF2-40B4-BE49-F238E27FC236}">
                  <a16:creationId xmlns:a16="http://schemas.microsoft.com/office/drawing/2014/main" id="{1F898304-5247-8F2F-B371-91B22EC0C721}"/>
                </a:ext>
              </a:extLst>
            </p:cNvPr>
            <p:cNvSpPr/>
            <p:nvPr/>
          </p:nvSpPr>
          <p:spPr>
            <a:xfrm>
              <a:off x="911423" y="2004718"/>
              <a:ext cx="11521281" cy="864096"/>
            </a:xfrm>
            <a:prstGeom prst="roundRect">
              <a:avLst/>
            </a:prstGeom>
            <a:solidFill>
              <a:srgbClr val="00B0F0">
                <a:alpha val="40784"/>
              </a:srgb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64000" rtlCol="0" anchor="ctr">
              <a:no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Using the heap explicitly is error-prone and thus discouraged.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Luckily, modern C++ offers many ways to avoid having to do so.</a:t>
              </a:r>
            </a:p>
          </p:txBody>
        </p:sp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0EC35EDA-8133-53F2-E525-588614187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448" y="2165204"/>
              <a:ext cx="543123" cy="5431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6469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70FB7D-DF2E-D145-81F3-138AC6F08AA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5360" y="980728"/>
            <a:ext cx="11540728" cy="5040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7C830-49D6-A5BB-169A-B684ABFE7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9928" y="980728"/>
            <a:ext cx="11396712" cy="49685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Embedded Systems</a:t>
            </a:r>
          </a:p>
          <a:p>
            <a:pPr>
              <a:lnSpc>
                <a:spcPct val="150000"/>
              </a:lnSpc>
            </a:pPr>
            <a:r>
              <a:rPr lang="en-US" dirty="0"/>
              <a:t>Architectures</a:t>
            </a:r>
          </a:p>
          <a:p>
            <a:pPr>
              <a:lnSpc>
                <a:spcPct val="150000"/>
              </a:lnSpc>
            </a:pPr>
            <a:r>
              <a:rPr lang="en-US" dirty="0"/>
              <a:t>Parallel Computing</a:t>
            </a:r>
          </a:p>
          <a:p>
            <a:pPr>
              <a:lnSpc>
                <a:spcPct val="150000"/>
              </a:lnSpc>
            </a:pPr>
            <a:r>
              <a:rPr lang="en-US" dirty="0"/>
              <a:t>Comparison of different Embedded CPUs</a:t>
            </a:r>
          </a:p>
          <a:p>
            <a:pPr>
              <a:lnSpc>
                <a:spcPct val="150000"/>
              </a:lnSpc>
            </a:pPr>
            <a:r>
              <a:rPr lang="en-US" dirty="0"/>
              <a:t>Memory Types and Linking</a:t>
            </a:r>
          </a:p>
          <a:p>
            <a:pPr>
              <a:lnSpc>
                <a:spcPct val="150000"/>
              </a:lnSpc>
            </a:pPr>
            <a:r>
              <a:rPr lang="en-US" dirty="0"/>
              <a:t>Stack, Heap and Exceptions</a:t>
            </a:r>
          </a:p>
          <a:p>
            <a:pPr>
              <a:lnSpc>
                <a:spcPct val="150000"/>
              </a:lnSpc>
            </a:pPr>
            <a:r>
              <a:rPr lang="en-US" dirty="0"/>
              <a:t>AUTOSAR Guidelines</a:t>
            </a:r>
          </a:p>
          <a:p>
            <a:pPr>
              <a:lnSpc>
                <a:spcPct val="150000"/>
              </a:lnSpc>
            </a:pPr>
            <a:r>
              <a:rPr lang="en-US" dirty="0"/>
              <a:t>RTOS</a:t>
            </a:r>
          </a:p>
        </p:txBody>
      </p:sp>
    </p:spTree>
    <p:extLst>
      <p:ext uri="{BB962C8B-B14F-4D97-AF65-F5344CB8AC3E}">
        <p14:creationId xmlns:p14="http://schemas.microsoft.com/office/powerpoint/2010/main" val="163211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 smtClean="0"/>
              <a:t>Reminder: Heap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11521444" cy="4968552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As space for objects on the heap is only generated at runtime, these never exist as plain objects (which would be created on the stack at compile-time), but only as pointers!</a:t>
            </a:r>
          </a:p>
          <a:p>
            <a:pPr marL="21590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21590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21590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21590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215900" lvl="1" indent="0">
              <a:buNone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2159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177800" lvl="1" indent="-177800">
              <a:tabLst>
                <a:tab pos="266700" algn="l"/>
              </a:tabLst>
            </a:pPr>
            <a:endParaRPr lang="en-US" sz="2000" dirty="0">
              <a:latin typeface="+mn-lt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177800" lvl="1" indent="-177800">
              <a:tabLst>
                <a:tab pos="266700" algn="l"/>
              </a:tabLst>
            </a:pPr>
            <a:r>
              <a:rPr lang="en-US" sz="2000" dirty="0">
                <a:latin typeface="+mn-lt"/>
                <a:cs typeface="Courier New" panose="02070309020205020404" pitchFamily="49" charset="0"/>
                <a:sym typeface="Wingdings" panose="05000000000000000000" pitchFamily="2" charset="2"/>
              </a:rPr>
              <a:t>More advanced would be the usage of multi-dimensional arrays, which we will not cover, as we shouldn’t use them anyway.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6" name="Rechteck 5"/>
          <p:cNvSpPr/>
          <p:nvPr/>
        </p:nvSpPr>
        <p:spPr>
          <a:xfrm>
            <a:off x="334800" y="1774557"/>
            <a:ext cx="11522238" cy="20313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Allocates space for a single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on the heap</a:t>
            </a: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Now use p as a normal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pointer.</a:t>
            </a: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Short version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Important: Don’t forget to delete heap objects</a:t>
            </a:r>
          </a:p>
          <a:p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Allocate space for an array on the heap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Now, size doesn’t need to be known at compile time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Delete this with the array delete operator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584" y="1852423"/>
            <a:ext cx="368102" cy="41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91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 smtClean="0"/>
              <a:t>Heap on Embedded</a:t>
            </a:r>
            <a:endParaRPr lang="en-US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On </a:t>
            </a:r>
            <a:r>
              <a:rPr lang="de-DE" dirty="0" err="1" smtClean="0"/>
              <a:t>embedded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virtual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, a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physical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reserved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heap</a:t>
            </a:r>
            <a:endParaRPr lang="de-DE" dirty="0"/>
          </a:p>
          <a:p>
            <a:r>
              <a:rPr lang="de-DE" dirty="0" smtClean="0"/>
              <a:t>Size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area</a:t>
            </a:r>
            <a:r>
              <a:rPr lang="de-DE" dirty="0" smtClean="0"/>
              <a:t> </a:t>
            </a:r>
            <a:r>
              <a:rPr lang="de-DE" dirty="0" err="1" smtClean="0"/>
              <a:t>needs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specified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building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endParaRPr lang="de-DE" dirty="0" smtClean="0"/>
          </a:p>
          <a:p>
            <a:pPr>
              <a:buFont typeface="Wingdings" panose="05000000000000000000" pitchFamily="2" charset="2"/>
              <a:buChar char="è"/>
            </a:pPr>
            <a:r>
              <a:rPr lang="de-DE" dirty="0" smtClean="0">
                <a:sym typeface="Wingdings" panose="05000000000000000000" pitchFamily="2" charset="2"/>
              </a:rPr>
              <a:t>Maximum </a:t>
            </a:r>
            <a:r>
              <a:rPr lang="de-DE" dirty="0" err="1" smtClean="0">
                <a:sym typeface="Wingdings" panose="05000000000000000000" pitchFamily="2" charset="2"/>
              </a:rPr>
              <a:t>heap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size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required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for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the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program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needs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to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be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determined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before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program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is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released</a:t>
            </a:r>
            <a:r>
              <a:rPr lang="de-DE" dirty="0" smtClean="0">
                <a:sym typeface="Wingdings" panose="05000000000000000000" pitchFamily="2" charset="2"/>
              </a:rPr>
              <a:t>, so </a:t>
            </a:r>
            <a:r>
              <a:rPr lang="de-DE" dirty="0" err="1" smtClean="0">
                <a:sym typeface="Wingdings" panose="05000000000000000000" pitchFamily="2" charset="2"/>
              </a:rPr>
              <a:t>that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no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heap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overflow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occurs</a:t>
            </a:r>
            <a:r>
              <a:rPr lang="de-DE" dirty="0" smtClean="0">
                <a:sym typeface="Wingdings" panose="05000000000000000000" pitchFamily="2" charset="2"/>
              </a:rPr>
              <a:t> </a:t>
            </a:r>
            <a:r>
              <a:rPr lang="de-DE" dirty="0" err="1" smtClean="0">
                <a:sym typeface="Wingdings" panose="05000000000000000000" pitchFamily="2" charset="2"/>
              </a:rPr>
              <a:t>during</a:t>
            </a:r>
            <a:r>
              <a:rPr lang="de-DE" dirty="0" smtClean="0">
                <a:sym typeface="Wingdings" panose="05000000000000000000" pitchFamily="2" charset="2"/>
              </a:rPr>
              <a:t> normal </a:t>
            </a:r>
            <a:r>
              <a:rPr lang="de-DE" dirty="0" err="1" smtClean="0">
                <a:sym typeface="Wingdings" panose="05000000000000000000" pitchFamily="2" charset="2"/>
              </a:rPr>
              <a:t>operation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Dynamic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allocation</a:t>
            </a:r>
            <a:r>
              <a:rPr lang="de-DE" dirty="0" smtClean="0"/>
              <a:t> in c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part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stdlib</a:t>
            </a:r>
            <a:r>
              <a:rPr lang="de-DE" dirty="0" smtClean="0"/>
              <a:t> </a:t>
            </a:r>
            <a:r>
              <a:rPr lang="de-DE" dirty="0" err="1" smtClean="0"/>
              <a:t>library</a:t>
            </a:r>
            <a:r>
              <a:rPr lang="de-DE" dirty="0" smtClean="0"/>
              <a:t>:</a:t>
            </a:r>
          </a:p>
          <a:p>
            <a:endParaRPr lang="de-DE" dirty="0" smtClean="0"/>
          </a:p>
          <a:p>
            <a:r>
              <a:rPr lang="de-DE" dirty="0" err="1"/>
              <a:t>m</a:t>
            </a:r>
            <a:r>
              <a:rPr lang="de-DE" dirty="0" err="1" smtClean="0"/>
              <a:t>alloc</a:t>
            </a:r>
            <a:r>
              <a:rPr lang="de-DE" dirty="0" smtClean="0"/>
              <a:t>()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calloc</a:t>
            </a:r>
            <a:r>
              <a:rPr lang="de-DE" dirty="0" smtClean="0"/>
              <a:t>()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reserving</a:t>
            </a:r>
            <a:r>
              <a:rPr lang="de-DE" dirty="0" smtClean="0"/>
              <a:t> </a:t>
            </a:r>
            <a:r>
              <a:rPr lang="de-DE" dirty="0" err="1" smtClean="0"/>
              <a:t>space</a:t>
            </a:r>
            <a:endParaRPr lang="de-DE" dirty="0" smtClean="0"/>
          </a:p>
          <a:p>
            <a:r>
              <a:rPr lang="de-DE" dirty="0" err="1"/>
              <a:t>r</a:t>
            </a:r>
            <a:r>
              <a:rPr lang="de-DE" dirty="0" err="1" smtClean="0"/>
              <a:t>ealloc</a:t>
            </a:r>
            <a:r>
              <a:rPr lang="de-DE" dirty="0" smtClean="0"/>
              <a:t>()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reallocating</a:t>
            </a:r>
            <a:r>
              <a:rPr lang="de-DE" dirty="0" smtClean="0"/>
              <a:t> a </a:t>
            </a:r>
            <a:r>
              <a:rPr lang="de-DE" dirty="0" err="1" smtClean="0"/>
              <a:t>reserved</a:t>
            </a:r>
            <a:r>
              <a:rPr lang="de-DE" dirty="0" smtClean="0"/>
              <a:t> block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another</a:t>
            </a:r>
            <a:r>
              <a:rPr lang="de-DE" dirty="0" smtClean="0"/>
              <a:t> </a:t>
            </a:r>
            <a:r>
              <a:rPr lang="de-DE" dirty="0" err="1" smtClean="0"/>
              <a:t>location</a:t>
            </a:r>
            <a:endParaRPr lang="de-DE" dirty="0" smtClean="0"/>
          </a:p>
          <a:p>
            <a:r>
              <a:rPr lang="de-DE" dirty="0" err="1"/>
              <a:t>f</a:t>
            </a:r>
            <a:r>
              <a:rPr lang="de-DE" dirty="0" err="1" smtClean="0"/>
              <a:t>ree</a:t>
            </a:r>
            <a:r>
              <a:rPr lang="de-DE" dirty="0" smtClean="0"/>
              <a:t>()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releasing</a:t>
            </a:r>
            <a:r>
              <a:rPr lang="de-DE" dirty="0" smtClean="0"/>
              <a:t> </a:t>
            </a:r>
            <a:r>
              <a:rPr lang="de-DE" dirty="0" err="1" smtClean="0"/>
              <a:t>allocated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C++ </a:t>
            </a:r>
            <a:r>
              <a:rPr lang="de-DE" dirty="0" err="1" smtClean="0"/>
              <a:t>provides</a:t>
            </a:r>
            <a:r>
              <a:rPr lang="de-DE" dirty="0" smtClean="0"/>
              <a:t> an </a:t>
            </a:r>
            <a:r>
              <a:rPr lang="de-DE" dirty="0" err="1" smtClean="0"/>
              <a:t>abstraction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managing</a:t>
            </a:r>
            <a:r>
              <a:rPr lang="de-DE" dirty="0" smtClean="0"/>
              <a:t> </a:t>
            </a:r>
            <a:r>
              <a:rPr lang="de-DE" dirty="0" err="1" smtClean="0"/>
              <a:t>dynamic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endParaRPr lang="de-DE" dirty="0" smtClean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68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 smtClean="0"/>
              <a:t>Interrupts</a:t>
            </a:r>
            <a:endParaRPr lang="en-US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sz="1800" dirty="0" smtClean="0"/>
              <a:t>Interrupt </a:t>
            </a:r>
            <a:r>
              <a:rPr lang="de-DE" sz="1800" dirty="0" err="1" smtClean="0"/>
              <a:t>is</a:t>
            </a:r>
            <a:r>
              <a:rPr lang="de-DE" sz="1800" dirty="0" smtClean="0"/>
              <a:t> a </a:t>
            </a:r>
            <a:r>
              <a:rPr lang="de-DE" sz="1800" dirty="0" err="1" smtClean="0"/>
              <a:t>signal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CPU </a:t>
            </a:r>
            <a:r>
              <a:rPr lang="de-DE" sz="1800" dirty="0" err="1" smtClean="0"/>
              <a:t>from</a:t>
            </a:r>
            <a:r>
              <a:rPr lang="de-DE" sz="1800" dirty="0" smtClean="0"/>
              <a:t> a </a:t>
            </a:r>
            <a:r>
              <a:rPr lang="de-DE" sz="1800" dirty="0" err="1" smtClean="0"/>
              <a:t>hardware</a:t>
            </a:r>
            <a:r>
              <a:rPr lang="de-DE" sz="1800" dirty="0" smtClean="0"/>
              <a:t> </a:t>
            </a:r>
            <a:r>
              <a:rPr lang="de-DE" sz="1800" dirty="0" err="1" smtClean="0"/>
              <a:t>or</a:t>
            </a:r>
            <a:r>
              <a:rPr lang="de-DE" sz="1800" dirty="0" smtClean="0"/>
              <a:t> </a:t>
            </a:r>
            <a:r>
              <a:rPr lang="de-DE" sz="1800" dirty="0" err="1" smtClean="0"/>
              <a:t>software</a:t>
            </a:r>
            <a:r>
              <a:rPr lang="de-DE" sz="1800" dirty="0" smtClean="0"/>
              <a:t> </a:t>
            </a:r>
            <a:r>
              <a:rPr lang="de-DE" sz="1800" dirty="0" err="1" smtClean="0"/>
              <a:t>component</a:t>
            </a:r>
            <a:r>
              <a:rPr lang="de-DE" sz="1800" dirty="0" smtClean="0"/>
              <a:t> </a:t>
            </a:r>
            <a:r>
              <a:rPr lang="de-DE" sz="1800" dirty="0" err="1" smtClean="0"/>
              <a:t>that</a:t>
            </a:r>
            <a:r>
              <a:rPr lang="de-DE" sz="1800" dirty="0" smtClean="0"/>
              <a:t> </a:t>
            </a:r>
            <a:r>
              <a:rPr lang="de-DE" sz="1800" dirty="0" err="1" smtClean="0"/>
              <a:t>needs</a:t>
            </a:r>
            <a:r>
              <a:rPr lang="de-DE" sz="1800" dirty="0" smtClean="0"/>
              <a:t> immediate </a:t>
            </a:r>
            <a:r>
              <a:rPr lang="de-DE" sz="1800" dirty="0" err="1" smtClean="0"/>
              <a:t>attention</a:t>
            </a:r>
            <a:endParaRPr lang="de-DE" sz="1800" dirty="0" smtClean="0"/>
          </a:p>
          <a:p>
            <a:endParaRPr lang="de-DE" sz="1800" dirty="0"/>
          </a:p>
          <a:p>
            <a:r>
              <a:rPr lang="de-DE" sz="1800" dirty="0" smtClean="0"/>
              <a:t>Interrupts halt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current</a:t>
            </a:r>
            <a:r>
              <a:rPr lang="de-DE" sz="1800" dirty="0" smtClean="0"/>
              <a:t> </a:t>
            </a:r>
            <a:r>
              <a:rPr lang="de-DE" sz="1800" dirty="0" err="1" smtClean="0"/>
              <a:t>execution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switch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a </a:t>
            </a:r>
            <a:r>
              <a:rPr lang="de-DE" sz="1800" dirty="0" err="1" smtClean="0"/>
              <a:t>specual</a:t>
            </a:r>
            <a:r>
              <a:rPr lang="de-DE" sz="1800" dirty="0" smtClean="0"/>
              <a:t> </a:t>
            </a:r>
            <a:r>
              <a:rPr lang="de-DE" sz="1800" dirty="0" err="1" smtClean="0"/>
              <a:t>routine</a:t>
            </a:r>
            <a:r>
              <a:rPr lang="de-DE" sz="1800" dirty="0" smtClean="0"/>
              <a:t> </a:t>
            </a:r>
            <a:r>
              <a:rPr lang="de-DE" sz="1800" dirty="0" err="1" smtClean="0"/>
              <a:t>called</a:t>
            </a:r>
            <a:r>
              <a:rPr lang="de-DE" sz="1800" dirty="0" smtClean="0"/>
              <a:t> Interrupt Service Routine (ISR). This </a:t>
            </a:r>
            <a:r>
              <a:rPr lang="de-DE" sz="1800" dirty="0" err="1" smtClean="0"/>
              <a:t>handles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task</a:t>
            </a:r>
            <a:r>
              <a:rPr lang="de-DE" sz="1800" dirty="0" smtClean="0"/>
              <a:t> </a:t>
            </a:r>
            <a:r>
              <a:rPr lang="de-DE" sz="1800" dirty="0" err="1" smtClean="0"/>
              <a:t>that</a:t>
            </a:r>
            <a:r>
              <a:rPr lang="de-DE" sz="1800" dirty="0" smtClean="0"/>
              <a:t> </a:t>
            </a:r>
            <a:r>
              <a:rPr lang="de-DE" sz="1800" dirty="0" err="1" smtClean="0"/>
              <a:t>needs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done</a:t>
            </a:r>
            <a:r>
              <a:rPr lang="de-DE" sz="1800" dirty="0" smtClean="0"/>
              <a:t> </a:t>
            </a:r>
            <a:r>
              <a:rPr lang="de-DE" sz="1800" dirty="0" err="1" smtClean="0"/>
              <a:t>when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specific</a:t>
            </a:r>
            <a:r>
              <a:rPr lang="de-DE" sz="1800" dirty="0" smtClean="0"/>
              <a:t> </a:t>
            </a:r>
            <a:r>
              <a:rPr lang="de-DE" sz="1800" dirty="0" err="1" smtClean="0"/>
              <a:t>interrupt</a:t>
            </a:r>
            <a:r>
              <a:rPr lang="de-DE" sz="1800" dirty="0" smtClean="0"/>
              <a:t> </a:t>
            </a:r>
            <a:r>
              <a:rPr lang="de-DE" sz="1800" dirty="0" err="1" smtClean="0"/>
              <a:t>is</a:t>
            </a:r>
            <a:r>
              <a:rPr lang="de-DE" sz="1800" dirty="0" smtClean="0"/>
              <a:t> </a:t>
            </a:r>
            <a:r>
              <a:rPr lang="de-DE" sz="1800" dirty="0" err="1" smtClean="0"/>
              <a:t>triggered</a:t>
            </a:r>
            <a:endParaRPr lang="de-DE" sz="1800" dirty="0" smtClean="0"/>
          </a:p>
          <a:p>
            <a:endParaRPr lang="de-DE" sz="1800" dirty="0" smtClean="0"/>
          </a:p>
          <a:p>
            <a:r>
              <a:rPr lang="de-DE" sz="1800" dirty="0" smtClean="0"/>
              <a:t>Interrupts </a:t>
            </a:r>
            <a:r>
              <a:rPr lang="de-DE" sz="1800" dirty="0" err="1" smtClean="0"/>
              <a:t>can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generated</a:t>
            </a:r>
            <a:r>
              <a:rPr lang="de-DE" sz="1800" dirty="0" smtClean="0"/>
              <a:t> </a:t>
            </a:r>
            <a:r>
              <a:rPr lang="de-DE" sz="1800" dirty="0" err="1" smtClean="0"/>
              <a:t>by</a:t>
            </a:r>
            <a:r>
              <a:rPr lang="de-DE" sz="1800" dirty="0" smtClean="0"/>
              <a:t> </a:t>
            </a:r>
            <a:r>
              <a:rPr lang="de-DE" sz="1800" dirty="0" err="1" smtClean="0"/>
              <a:t>hardware</a:t>
            </a:r>
            <a:r>
              <a:rPr lang="de-DE" sz="1800" dirty="0" smtClean="0"/>
              <a:t> </a:t>
            </a:r>
            <a:r>
              <a:rPr lang="de-DE" sz="1800" dirty="0" err="1" smtClean="0"/>
              <a:t>modules</a:t>
            </a:r>
            <a:r>
              <a:rPr lang="de-DE" sz="1800" dirty="0" smtClean="0"/>
              <a:t> </a:t>
            </a:r>
            <a:r>
              <a:rPr lang="de-DE" sz="1800" dirty="0" err="1" smtClean="0"/>
              <a:t>or</a:t>
            </a:r>
            <a:r>
              <a:rPr lang="de-DE" sz="1800" dirty="0" smtClean="0"/>
              <a:t> </a:t>
            </a:r>
            <a:r>
              <a:rPr lang="de-DE" sz="1800" dirty="0" err="1" smtClean="0"/>
              <a:t>software</a:t>
            </a:r>
            <a:endParaRPr lang="de-DE" sz="1800" dirty="0" smtClean="0"/>
          </a:p>
          <a:p>
            <a:pPr lvl="1"/>
            <a:r>
              <a:rPr lang="de-DE" sz="1600" dirty="0" smtClean="0"/>
              <a:t>Hardware Interrupts: </a:t>
            </a:r>
            <a:r>
              <a:rPr lang="de-DE" sz="1600" dirty="0" err="1" smtClean="0"/>
              <a:t>Caused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an electronic </a:t>
            </a:r>
            <a:r>
              <a:rPr lang="de-DE" sz="1600" dirty="0" err="1" smtClean="0"/>
              <a:t>signal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an </a:t>
            </a:r>
            <a:r>
              <a:rPr lang="de-DE" sz="1600" dirty="0" err="1" smtClean="0"/>
              <a:t>external</a:t>
            </a:r>
            <a:r>
              <a:rPr lang="de-DE" sz="1600" dirty="0" smtClean="0"/>
              <a:t> </a:t>
            </a:r>
            <a:r>
              <a:rPr lang="de-DE" sz="1600" dirty="0" err="1" smtClean="0"/>
              <a:t>hardware</a:t>
            </a:r>
            <a:r>
              <a:rPr lang="de-DE" sz="1600" dirty="0" smtClean="0"/>
              <a:t> </a:t>
            </a:r>
            <a:r>
              <a:rPr lang="de-DE" sz="1600" dirty="0" err="1" smtClean="0"/>
              <a:t>module</a:t>
            </a:r>
            <a:endParaRPr lang="de-DE" sz="1600" dirty="0" smtClean="0"/>
          </a:p>
          <a:p>
            <a:pPr lvl="1"/>
            <a:r>
              <a:rPr lang="de-DE" sz="1600" dirty="0" smtClean="0"/>
              <a:t>	</a:t>
            </a:r>
            <a:r>
              <a:rPr lang="de-DE" sz="1600" dirty="0" err="1" smtClean="0"/>
              <a:t>Examples</a:t>
            </a:r>
            <a:r>
              <a:rPr lang="de-DE" sz="1600" dirty="0" smtClean="0"/>
              <a:t>: </a:t>
            </a:r>
            <a:r>
              <a:rPr lang="de-DE" sz="1600" dirty="0" err="1" smtClean="0"/>
              <a:t>Timer</a:t>
            </a:r>
            <a:r>
              <a:rPr lang="de-DE" sz="1600" dirty="0" smtClean="0"/>
              <a:t> </a:t>
            </a:r>
            <a:r>
              <a:rPr lang="de-DE" sz="1600" dirty="0" err="1" smtClean="0"/>
              <a:t>event</a:t>
            </a:r>
            <a:r>
              <a:rPr lang="de-DE" sz="1600" dirty="0" smtClean="0"/>
              <a:t>, I/O </a:t>
            </a:r>
            <a:r>
              <a:rPr lang="de-DE" sz="1600" dirty="0" err="1" smtClean="0"/>
              <a:t>event</a:t>
            </a:r>
            <a:r>
              <a:rPr lang="de-DE" sz="1600" dirty="0" smtClean="0"/>
              <a:t>, </a:t>
            </a:r>
            <a:r>
              <a:rPr lang="de-DE" sz="1600" dirty="0" err="1" smtClean="0"/>
              <a:t>new</a:t>
            </a:r>
            <a:r>
              <a:rPr lang="de-DE" sz="1600" dirty="0" smtClean="0"/>
              <a:t> </a:t>
            </a:r>
            <a:r>
              <a:rPr lang="de-DE" sz="1600" dirty="0" err="1" smtClean="0"/>
              <a:t>message</a:t>
            </a:r>
            <a:r>
              <a:rPr lang="de-DE" sz="1600" dirty="0" smtClean="0"/>
              <a:t> </a:t>
            </a:r>
            <a:r>
              <a:rPr lang="de-DE" sz="1600" dirty="0" err="1" smtClean="0"/>
              <a:t>from</a:t>
            </a:r>
            <a:r>
              <a:rPr lang="de-DE" sz="1600" dirty="0" smtClean="0"/>
              <a:t> a </a:t>
            </a:r>
            <a:r>
              <a:rPr lang="de-DE" sz="1600" dirty="0" err="1" smtClean="0"/>
              <a:t>bus</a:t>
            </a:r>
            <a:r>
              <a:rPr lang="de-DE" sz="1600" dirty="0" smtClean="0"/>
              <a:t> </a:t>
            </a:r>
            <a:r>
              <a:rPr lang="de-DE" sz="1600" dirty="0" err="1" smtClean="0"/>
              <a:t>network</a:t>
            </a:r>
            <a:endParaRPr lang="de-DE" sz="1600" dirty="0" smtClean="0"/>
          </a:p>
          <a:p>
            <a:pPr lvl="1"/>
            <a:r>
              <a:rPr lang="de-DE" sz="1600" dirty="0" smtClean="0"/>
              <a:t>Software Interrupts: Interrupt </a:t>
            </a:r>
            <a:r>
              <a:rPr lang="de-DE" sz="1600" dirty="0" err="1" smtClean="0"/>
              <a:t>signal</a:t>
            </a:r>
            <a:r>
              <a:rPr lang="de-DE" sz="1600" dirty="0" smtClean="0"/>
              <a:t> </a:t>
            </a:r>
            <a:r>
              <a:rPr lang="de-DE" sz="1600" dirty="0" err="1" smtClean="0"/>
              <a:t>triggered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software</a:t>
            </a:r>
            <a:endParaRPr lang="de-DE" sz="1600" dirty="0" smtClean="0"/>
          </a:p>
          <a:p>
            <a:pPr lvl="1"/>
            <a:r>
              <a:rPr lang="de-DE" sz="1600" dirty="0" smtClean="0"/>
              <a:t>	</a:t>
            </a:r>
            <a:r>
              <a:rPr lang="de-DE" sz="1600" dirty="0" err="1" smtClean="0"/>
              <a:t>Examples</a:t>
            </a:r>
            <a:r>
              <a:rPr lang="de-DE" sz="1600" dirty="0" smtClean="0"/>
              <a:t>: Managing inter-</a:t>
            </a:r>
            <a:r>
              <a:rPr lang="de-DE" sz="1600" dirty="0" err="1" smtClean="0"/>
              <a:t>process</a:t>
            </a:r>
            <a:r>
              <a:rPr lang="de-DE" sz="1600" dirty="0" smtClean="0"/>
              <a:t>-</a:t>
            </a:r>
            <a:r>
              <a:rPr lang="de-DE" sz="1600" dirty="0" err="1" smtClean="0"/>
              <a:t>communication</a:t>
            </a:r>
            <a:r>
              <a:rPr lang="de-DE" sz="1600" dirty="0" smtClean="0"/>
              <a:t> in an </a:t>
            </a:r>
            <a:r>
              <a:rPr lang="de-DE" sz="1600" dirty="0" err="1" smtClean="0"/>
              <a:t>operating</a:t>
            </a:r>
            <a:r>
              <a:rPr lang="de-DE" sz="1600" dirty="0" smtClean="0"/>
              <a:t> </a:t>
            </a:r>
            <a:r>
              <a:rPr lang="de-DE" sz="1600" dirty="0" err="1" smtClean="0"/>
              <a:t>system</a:t>
            </a:r>
            <a:r>
              <a:rPr lang="de-DE" sz="1600" dirty="0" smtClean="0"/>
              <a:t>, </a:t>
            </a:r>
            <a:r>
              <a:rPr lang="de-DE" sz="1600" dirty="0" err="1" smtClean="0"/>
              <a:t>software</a:t>
            </a:r>
            <a:r>
              <a:rPr lang="de-DE" sz="1600" dirty="0" smtClean="0"/>
              <a:t> </a:t>
            </a:r>
            <a:r>
              <a:rPr lang="de-DE" sz="1600" dirty="0" err="1" smtClean="0"/>
              <a:t>implemented</a:t>
            </a:r>
            <a:r>
              <a:rPr lang="de-DE" sz="1600" dirty="0" smtClean="0"/>
              <a:t> 	</a:t>
            </a:r>
            <a:r>
              <a:rPr lang="de-DE" sz="1600" dirty="0" err="1" smtClean="0"/>
              <a:t>timer</a:t>
            </a:r>
            <a:r>
              <a:rPr lang="de-DE" sz="1600" dirty="0" smtClean="0"/>
              <a:t>, </a:t>
            </a:r>
            <a:r>
              <a:rPr lang="de-DE" sz="1600" dirty="0" err="1" smtClean="0"/>
              <a:t>thread</a:t>
            </a:r>
            <a:r>
              <a:rPr lang="de-DE" sz="1600" dirty="0" smtClean="0"/>
              <a:t> 	</a:t>
            </a:r>
            <a:r>
              <a:rPr lang="de-DE" sz="1600" dirty="0" err="1" smtClean="0"/>
              <a:t>synchronization</a:t>
            </a:r>
            <a:endParaRPr lang="de-DE" sz="1600" dirty="0" smtClean="0"/>
          </a:p>
          <a:p>
            <a:r>
              <a:rPr lang="de-DE" sz="1800" dirty="0" smtClean="0"/>
              <a:t>Interrupts </a:t>
            </a:r>
            <a:r>
              <a:rPr lang="de-DE" sz="1800" dirty="0" err="1" smtClean="0"/>
              <a:t>have</a:t>
            </a:r>
            <a:r>
              <a:rPr lang="de-DE" sz="1800" dirty="0" smtClean="0"/>
              <a:t> </a:t>
            </a:r>
            <a:r>
              <a:rPr lang="de-DE" sz="1800" dirty="0" err="1" smtClean="0"/>
              <a:t>assignable</a:t>
            </a:r>
            <a:r>
              <a:rPr lang="de-DE" sz="1800" dirty="0" smtClean="0"/>
              <a:t> </a:t>
            </a:r>
            <a:r>
              <a:rPr lang="de-DE" sz="1800" dirty="0" err="1" smtClean="0"/>
              <a:t>priorities</a:t>
            </a:r>
            <a:r>
              <a:rPr lang="de-DE" sz="1800" dirty="0" smtClean="0"/>
              <a:t> on </a:t>
            </a:r>
            <a:r>
              <a:rPr lang="de-DE" sz="1800" dirty="0" err="1" smtClean="0"/>
              <a:t>most</a:t>
            </a:r>
            <a:r>
              <a:rPr lang="de-DE" sz="1800" dirty="0" smtClean="0"/>
              <a:t> </a:t>
            </a:r>
            <a:r>
              <a:rPr lang="de-DE" sz="1800" dirty="0" err="1" smtClean="0"/>
              <a:t>hardware</a:t>
            </a:r>
            <a:r>
              <a:rPr lang="de-DE" sz="1800" dirty="0" smtClean="0"/>
              <a:t> </a:t>
            </a:r>
            <a:r>
              <a:rPr lang="de-DE" sz="1800" dirty="0" err="1" smtClean="0"/>
              <a:t>architectures</a:t>
            </a:r>
            <a:r>
              <a:rPr lang="de-DE" sz="1800" dirty="0" smtClean="0"/>
              <a:t>, </a:t>
            </a:r>
            <a:r>
              <a:rPr lang="de-DE" sz="1800" dirty="0" err="1" smtClean="0"/>
              <a:t>where</a:t>
            </a:r>
            <a:r>
              <a:rPr lang="de-DE" sz="1800" dirty="0" smtClean="0"/>
              <a:t> </a:t>
            </a:r>
            <a:r>
              <a:rPr lang="de-DE" sz="1800" dirty="0" err="1" smtClean="0"/>
              <a:t>higher</a:t>
            </a:r>
            <a:r>
              <a:rPr lang="de-DE" sz="1800" dirty="0" smtClean="0"/>
              <a:t> </a:t>
            </a:r>
            <a:r>
              <a:rPr lang="de-DE" sz="1800" dirty="0" err="1" smtClean="0"/>
              <a:t>priority</a:t>
            </a:r>
            <a:r>
              <a:rPr lang="de-DE" sz="1800" dirty="0" smtClean="0"/>
              <a:t> </a:t>
            </a:r>
            <a:r>
              <a:rPr lang="de-DE" sz="1800" dirty="0" err="1" smtClean="0"/>
              <a:t>interrupts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handled</a:t>
            </a:r>
            <a:r>
              <a:rPr lang="de-DE" sz="1800" dirty="0" smtClean="0"/>
              <a:t> </a:t>
            </a:r>
            <a:r>
              <a:rPr lang="de-DE" sz="1800" dirty="0" err="1" smtClean="0"/>
              <a:t>first</a:t>
            </a:r>
            <a:endParaRPr lang="de-DE" sz="1800" dirty="0" smtClean="0"/>
          </a:p>
          <a:p>
            <a:r>
              <a:rPr lang="de-DE" sz="1800" dirty="0" smtClean="0"/>
              <a:t>Pointer </a:t>
            </a:r>
            <a:r>
              <a:rPr lang="de-DE" sz="1800" dirty="0" err="1" smtClean="0"/>
              <a:t>addresses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corresponding</a:t>
            </a:r>
            <a:r>
              <a:rPr lang="de-DE" sz="1800" dirty="0" smtClean="0"/>
              <a:t> ISR-s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stored</a:t>
            </a:r>
            <a:r>
              <a:rPr lang="de-DE" sz="1800" dirty="0" smtClean="0"/>
              <a:t> in </a:t>
            </a:r>
            <a:r>
              <a:rPr lang="de-DE" sz="1800" dirty="0" err="1" smtClean="0"/>
              <a:t>the</a:t>
            </a:r>
            <a:r>
              <a:rPr lang="de-DE" sz="1800" dirty="0" smtClean="0"/>
              <a:t> Interrupt </a:t>
            </a:r>
            <a:r>
              <a:rPr lang="de-DE" sz="1800" dirty="0" err="1" smtClean="0"/>
              <a:t>Vector</a:t>
            </a:r>
            <a:r>
              <a:rPr lang="de-DE" sz="1800" dirty="0" smtClean="0"/>
              <a:t> Table. 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 smtClean="0"/>
          </a:p>
          <a:p>
            <a:pPr marL="0" indent="0">
              <a:buNone/>
            </a:pPr>
            <a:endParaRPr lang="de-DE" sz="160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3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/>
              <a:t>Interrupts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11377824" cy="4968552"/>
          </a:xfrm>
        </p:spPr>
        <p:txBody>
          <a:bodyPr/>
          <a:lstStyle/>
          <a:p>
            <a:pPr marL="0" indent="0">
              <a:buNone/>
            </a:pPr>
            <a:r>
              <a:rPr lang="de-DE" b="1" dirty="0" smtClean="0"/>
              <a:t>Interrupt </a:t>
            </a:r>
            <a:r>
              <a:rPr lang="de-DE" b="1" dirty="0" err="1" smtClean="0"/>
              <a:t>execution</a:t>
            </a:r>
            <a:r>
              <a:rPr lang="de-DE" b="1" dirty="0" smtClean="0"/>
              <a:t> </a:t>
            </a:r>
            <a:r>
              <a:rPr lang="de-DE" b="1" dirty="0" err="1" smtClean="0"/>
              <a:t>steps</a:t>
            </a:r>
            <a:r>
              <a:rPr lang="de-DE" b="1" dirty="0" smtClean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Hardware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module</a:t>
            </a:r>
            <a:r>
              <a:rPr lang="de-DE" dirty="0" smtClean="0"/>
              <a:t> </a:t>
            </a:r>
            <a:r>
              <a:rPr lang="de-DE" dirty="0" err="1" smtClean="0"/>
              <a:t>triggers</a:t>
            </a:r>
            <a:r>
              <a:rPr lang="de-DE" dirty="0" smtClean="0"/>
              <a:t> an </a:t>
            </a:r>
            <a:r>
              <a:rPr lang="de-DE" dirty="0" err="1" smtClean="0"/>
              <a:t>interrupt</a:t>
            </a:r>
            <a:r>
              <a:rPr lang="de-DE" dirty="0" smtClean="0"/>
              <a:t> </a:t>
            </a:r>
            <a:r>
              <a:rPr lang="de-DE" dirty="0" err="1" smtClean="0"/>
              <a:t>signal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err="1" smtClean="0"/>
              <a:t>Similarly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calls</a:t>
            </a:r>
            <a:r>
              <a:rPr lang="de-DE" dirty="0" smtClean="0"/>
              <a:t>, a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switch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performed</a:t>
            </a:r>
            <a:r>
              <a:rPr lang="de-DE" dirty="0" smtClean="0"/>
              <a:t>.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including</a:t>
            </a:r>
            <a:r>
              <a:rPr lang="de-DE" dirty="0" smtClean="0"/>
              <a:t> </a:t>
            </a:r>
            <a:r>
              <a:rPr lang="de-DE" dirty="0" err="1" smtClean="0"/>
              <a:t>Program</a:t>
            </a:r>
            <a:r>
              <a:rPr lang="de-DE" dirty="0" smtClean="0"/>
              <a:t> Counter </a:t>
            </a:r>
            <a:r>
              <a:rPr lang="de-DE" dirty="0" err="1" smtClean="0"/>
              <a:t>and</a:t>
            </a:r>
            <a:r>
              <a:rPr lang="de-DE" dirty="0" smtClean="0"/>
              <a:t> CPU </a:t>
            </a:r>
            <a:r>
              <a:rPr lang="de-DE" dirty="0" err="1" smtClean="0"/>
              <a:t>register</a:t>
            </a:r>
            <a:r>
              <a:rPr lang="de-DE" dirty="0" smtClean="0"/>
              <a:t> </a:t>
            </a:r>
            <a:r>
              <a:rPr lang="de-DE" dirty="0" err="1" smtClean="0"/>
              <a:t>content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saved</a:t>
            </a:r>
            <a:r>
              <a:rPr lang="de-DE" dirty="0" smtClean="0"/>
              <a:t> on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stack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The </a:t>
            </a:r>
            <a:r>
              <a:rPr lang="de-DE" dirty="0" err="1" smtClean="0"/>
              <a:t>Program</a:t>
            </a:r>
            <a:r>
              <a:rPr lang="de-DE" dirty="0" smtClean="0"/>
              <a:t> Counter </a:t>
            </a:r>
            <a:r>
              <a:rPr lang="de-DE" dirty="0" err="1" smtClean="0"/>
              <a:t>jumps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corresponding</a:t>
            </a:r>
            <a:r>
              <a:rPr lang="de-DE" dirty="0" smtClean="0"/>
              <a:t> </a:t>
            </a:r>
            <a:r>
              <a:rPr lang="de-DE" dirty="0" err="1" smtClean="0"/>
              <a:t>adress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triggered</a:t>
            </a:r>
            <a:r>
              <a:rPr lang="de-DE" dirty="0" smtClean="0"/>
              <a:t> </a:t>
            </a:r>
            <a:r>
              <a:rPr lang="de-DE" dirty="0" err="1" smtClean="0"/>
              <a:t>interrupt</a:t>
            </a:r>
            <a:r>
              <a:rPr lang="de-DE" dirty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fetching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adress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interrupt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The Interrupt Service Routine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endParaRPr lang="de-DE" dirty="0" smtClean="0"/>
          </a:p>
          <a:p>
            <a:pPr marL="457200" indent="-457200">
              <a:buFont typeface="+mj-lt"/>
              <a:buAutoNum type="arabicPeriod"/>
            </a:pPr>
            <a:r>
              <a:rPr lang="de-DE" dirty="0" smtClean="0"/>
              <a:t>CPU </a:t>
            </a:r>
            <a:r>
              <a:rPr lang="de-DE" dirty="0" err="1" smtClean="0"/>
              <a:t>returns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interrupt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popping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stack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restoring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previous</a:t>
            </a:r>
            <a:r>
              <a:rPr lang="de-DE" dirty="0" smtClean="0"/>
              <a:t> </a:t>
            </a:r>
            <a:r>
              <a:rPr lang="de-DE" dirty="0" err="1" smtClean="0"/>
              <a:t>context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was </a:t>
            </a:r>
            <a:r>
              <a:rPr lang="de-DE" dirty="0" err="1" smtClean="0"/>
              <a:t>executed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interrupt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 smtClean="0"/>
              <a:t>Traps</a:t>
            </a:r>
            <a:endParaRPr lang="en-US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Traps </a:t>
            </a:r>
            <a:r>
              <a:rPr lang="de-DE" dirty="0" err="1" smtClean="0"/>
              <a:t>are</a:t>
            </a:r>
            <a:r>
              <a:rPr lang="de-DE" dirty="0" smtClean="0"/>
              <a:t> a </a:t>
            </a:r>
            <a:r>
              <a:rPr lang="de-DE" dirty="0" err="1" smtClean="0"/>
              <a:t>special</a:t>
            </a:r>
            <a:r>
              <a:rPr lang="de-DE" dirty="0" smtClean="0"/>
              <a:t> type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interrupts</a:t>
            </a:r>
            <a:r>
              <a:rPr lang="de-DE" dirty="0" smtClean="0"/>
              <a:t>.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exclusively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generated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 smtClean="0"/>
              <a:t>Traps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synchronous</a:t>
            </a:r>
            <a:r>
              <a:rPr lang="de-DE" dirty="0" smtClean="0"/>
              <a:t>,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occur</a:t>
            </a:r>
            <a:r>
              <a:rPr lang="de-DE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a </a:t>
            </a:r>
            <a:r>
              <a:rPr lang="de-DE" dirty="0" err="1" smtClean="0"/>
              <a:t>direct</a:t>
            </a:r>
            <a:r>
              <a:rPr lang="de-DE" dirty="0" smtClean="0"/>
              <a:t> </a:t>
            </a:r>
            <a:r>
              <a:rPr lang="de-DE" dirty="0" err="1" smtClean="0"/>
              <a:t>result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 </a:t>
            </a:r>
            <a:r>
              <a:rPr lang="de-DE" dirty="0" err="1" smtClean="0"/>
              <a:t>executing</a:t>
            </a:r>
            <a:r>
              <a:rPr lang="de-DE" dirty="0" smtClean="0"/>
              <a:t> an </a:t>
            </a:r>
            <a:r>
              <a:rPr lang="de-DE" dirty="0" err="1" smtClean="0"/>
              <a:t>instruction</a:t>
            </a:r>
            <a:r>
              <a:rPr lang="de-DE" dirty="0" smtClean="0"/>
              <a:t> in a </a:t>
            </a:r>
            <a:r>
              <a:rPr lang="de-DE" dirty="0" err="1" smtClean="0"/>
              <a:t>program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In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r>
              <a:rPr lang="de-DE" dirty="0" smtClean="0"/>
              <a:t>, traps </a:t>
            </a:r>
            <a:r>
              <a:rPr lang="de-DE" dirty="0" err="1" smtClean="0"/>
              <a:t>have</a:t>
            </a:r>
            <a:r>
              <a:rPr lang="de-DE" dirty="0" smtClean="0"/>
              <a:t> a </a:t>
            </a:r>
            <a:r>
              <a:rPr lang="de-DE" dirty="0" err="1" smtClean="0"/>
              <a:t>higher</a:t>
            </a:r>
            <a:r>
              <a:rPr lang="de-DE" dirty="0" smtClean="0"/>
              <a:t> </a:t>
            </a:r>
            <a:r>
              <a:rPr lang="de-DE" dirty="0" err="1" smtClean="0"/>
              <a:t>priority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interrupts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Traps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typically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exception</a:t>
            </a:r>
            <a:r>
              <a:rPr lang="de-DE" dirty="0" smtClean="0"/>
              <a:t> </a:t>
            </a:r>
            <a:r>
              <a:rPr lang="de-DE" dirty="0" err="1" smtClean="0"/>
              <a:t>handling</a:t>
            </a:r>
            <a:r>
              <a:rPr lang="de-DE" dirty="0" smtClean="0"/>
              <a:t>,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triggered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a </a:t>
            </a:r>
            <a:r>
              <a:rPr lang="de-DE" dirty="0" err="1" smtClean="0"/>
              <a:t>condition</a:t>
            </a:r>
            <a:r>
              <a:rPr lang="de-DE" dirty="0" smtClean="0"/>
              <a:t> </a:t>
            </a:r>
            <a:r>
              <a:rPr lang="de-DE" dirty="0" err="1" smtClean="0"/>
              <a:t>occurs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execution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CPU </a:t>
            </a:r>
            <a:r>
              <a:rPr lang="de-DE" dirty="0" err="1" smtClean="0"/>
              <a:t>can</a:t>
            </a:r>
            <a:r>
              <a:rPr lang="de-DE" dirty="0" smtClean="0"/>
              <a:t> not </a:t>
            </a:r>
            <a:r>
              <a:rPr lang="de-DE" dirty="0" err="1" smtClean="0"/>
              <a:t>resolve</a:t>
            </a:r>
            <a:r>
              <a:rPr lang="de-DE" dirty="0" smtClean="0"/>
              <a:t> </a:t>
            </a:r>
            <a:r>
              <a:rPr lang="de-DE" dirty="0" err="1" smtClean="0"/>
              <a:t>normally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 err="1" smtClean="0"/>
              <a:t>Similarly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Interrupts, a </a:t>
            </a:r>
            <a:r>
              <a:rPr lang="de-DE" dirty="0" err="1" smtClean="0"/>
              <a:t>trap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r>
              <a:rPr lang="de-DE" dirty="0" smtClean="0"/>
              <a:t> </a:t>
            </a:r>
            <a:r>
              <a:rPr lang="de-DE" dirty="0" err="1" smtClean="0"/>
              <a:t>contains</a:t>
            </a:r>
            <a:r>
              <a:rPr lang="de-DE" dirty="0" smtClean="0"/>
              <a:t> </a:t>
            </a:r>
            <a:r>
              <a:rPr lang="de-DE" dirty="0" err="1" smtClean="0"/>
              <a:t>pointers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trap</a:t>
            </a:r>
            <a:r>
              <a:rPr lang="de-DE" dirty="0" smtClean="0"/>
              <a:t> </a:t>
            </a:r>
            <a:r>
              <a:rPr lang="de-DE" dirty="0" err="1" smtClean="0"/>
              <a:t>handlers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executed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trap</a:t>
            </a:r>
            <a:r>
              <a:rPr lang="de-DE" dirty="0" smtClean="0"/>
              <a:t> </a:t>
            </a:r>
            <a:r>
              <a:rPr lang="de-DE" dirty="0" err="1" smtClean="0"/>
              <a:t>occurs</a:t>
            </a:r>
            <a:r>
              <a:rPr lang="de-DE" dirty="0" smtClean="0"/>
              <a:t>.</a:t>
            </a:r>
            <a:endParaRPr lang="de-DE" sz="1200" dirty="0"/>
          </a:p>
          <a:p>
            <a:pPr marL="0" indent="0">
              <a:buNone/>
            </a:pPr>
            <a:endParaRPr lang="de-DE" sz="1400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74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/>
              <a:t>Traps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 err="1"/>
              <a:t>Examples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traps:</a:t>
            </a:r>
          </a:p>
          <a:p>
            <a:r>
              <a:rPr lang="de-DE" dirty="0"/>
              <a:t>Division </a:t>
            </a:r>
            <a:r>
              <a:rPr lang="de-DE" dirty="0" err="1"/>
              <a:t>by</a:t>
            </a:r>
            <a:r>
              <a:rPr lang="de-DE" dirty="0"/>
              <a:t> Zero </a:t>
            </a:r>
            <a:r>
              <a:rPr lang="de-DE" dirty="0" err="1"/>
              <a:t>error</a:t>
            </a:r>
            <a:r>
              <a:rPr lang="de-DE" dirty="0"/>
              <a:t>: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attempts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divide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zero</a:t>
            </a:r>
            <a:endParaRPr lang="de-DE" dirty="0"/>
          </a:p>
          <a:p>
            <a:r>
              <a:rPr lang="de-DE" dirty="0"/>
              <a:t>Page fault: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an invalid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address</a:t>
            </a:r>
            <a:endParaRPr lang="de-DE" dirty="0"/>
          </a:p>
          <a:p>
            <a:r>
              <a:rPr lang="de-DE" dirty="0" err="1"/>
              <a:t>Protection</a:t>
            </a:r>
            <a:r>
              <a:rPr lang="de-DE" dirty="0"/>
              <a:t> traps: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protected</a:t>
            </a:r>
            <a:r>
              <a:rPr lang="de-DE" dirty="0"/>
              <a:t> </a:t>
            </a:r>
            <a:r>
              <a:rPr lang="de-DE" dirty="0" err="1"/>
              <a:t>memory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peripheral</a:t>
            </a:r>
            <a:r>
              <a:rPr lang="de-DE" dirty="0"/>
              <a:t> </a:t>
            </a:r>
            <a:r>
              <a:rPr lang="de-DE" dirty="0" err="1"/>
              <a:t>adresses</a:t>
            </a:r>
            <a:endParaRPr lang="de-DE" dirty="0"/>
          </a:p>
          <a:p>
            <a:r>
              <a:rPr lang="de-DE" dirty="0"/>
              <a:t>User </a:t>
            </a:r>
            <a:r>
              <a:rPr lang="de-DE" dirty="0" err="1"/>
              <a:t>triggered</a:t>
            </a:r>
            <a:r>
              <a:rPr lang="de-DE" dirty="0"/>
              <a:t> </a:t>
            </a:r>
            <a:r>
              <a:rPr lang="de-DE" dirty="0" err="1"/>
              <a:t>trap</a:t>
            </a:r>
            <a:r>
              <a:rPr lang="de-DE" dirty="0"/>
              <a:t>: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call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Similarly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interrupts</a:t>
            </a:r>
            <a:r>
              <a:rPr lang="de-DE" dirty="0"/>
              <a:t>, </a:t>
            </a:r>
            <a:r>
              <a:rPr lang="de-DE" dirty="0" err="1"/>
              <a:t>when</a:t>
            </a:r>
            <a:r>
              <a:rPr lang="de-DE" dirty="0"/>
              <a:t> a </a:t>
            </a:r>
            <a:r>
              <a:rPr lang="de-DE" dirty="0" err="1"/>
              <a:t>trap</a:t>
            </a:r>
            <a:r>
              <a:rPr lang="de-DE" dirty="0"/>
              <a:t> </a:t>
            </a:r>
            <a:r>
              <a:rPr lang="de-DE" dirty="0" err="1"/>
              <a:t>occurs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trap</a:t>
            </a:r>
            <a:r>
              <a:rPr lang="de-DE" dirty="0"/>
              <a:t> </a:t>
            </a:r>
            <a:r>
              <a:rPr lang="de-DE" dirty="0" err="1"/>
              <a:t>handler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fetching</a:t>
            </a:r>
            <a:r>
              <a:rPr lang="de-DE" dirty="0"/>
              <a:t> </a:t>
            </a:r>
            <a:r>
              <a:rPr lang="de-DE" dirty="0" err="1"/>
              <a:t>its</a:t>
            </a:r>
            <a:r>
              <a:rPr lang="de-DE" dirty="0"/>
              <a:t> </a:t>
            </a:r>
            <a:r>
              <a:rPr lang="de-DE" dirty="0" err="1"/>
              <a:t>adress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trap</a:t>
            </a:r>
            <a:r>
              <a:rPr lang="de-DE" dirty="0"/>
              <a:t>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table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corresponding</a:t>
            </a:r>
            <a:r>
              <a:rPr lang="de-DE" dirty="0"/>
              <a:t> </a:t>
            </a:r>
            <a:r>
              <a:rPr lang="de-DE" dirty="0" err="1"/>
              <a:t>trap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Trap </a:t>
            </a:r>
            <a:r>
              <a:rPr lang="de-DE" b="1" dirty="0" err="1"/>
              <a:t>handling</a:t>
            </a:r>
            <a:r>
              <a:rPr lang="de-DE" b="1" dirty="0"/>
              <a:t> </a:t>
            </a:r>
            <a:r>
              <a:rPr lang="de-DE" b="1" dirty="0" err="1"/>
              <a:t>depends</a:t>
            </a:r>
            <a:r>
              <a:rPr lang="de-DE" b="1" dirty="0"/>
              <a:t> on </a:t>
            </a:r>
            <a:r>
              <a:rPr lang="de-DE" b="1" dirty="0" err="1"/>
              <a:t>the</a:t>
            </a:r>
            <a:r>
              <a:rPr lang="de-DE" b="1" dirty="0"/>
              <a:t> type:</a:t>
            </a:r>
          </a:p>
          <a:p>
            <a:r>
              <a:rPr lang="de-DE" dirty="0"/>
              <a:t>System 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triggered</a:t>
            </a:r>
            <a:r>
              <a:rPr lang="de-DE" dirty="0"/>
              <a:t> </a:t>
            </a:r>
            <a:r>
              <a:rPr lang="de-DE" dirty="0" err="1"/>
              <a:t>trap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operating</a:t>
            </a:r>
            <a:r>
              <a:rPr lang="de-DE" dirty="0"/>
              <a:t>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executing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. </a:t>
            </a:r>
            <a:r>
              <a:rPr lang="de-DE" dirty="0" err="1"/>
              <a:t>Usually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scheduling</a:t>
            </a:r>
            <a:r>
              <a:rPr lang="de-DE" dirty="0"/>
              <a:t>.</a:t>
            </a:r>
          </a:p>
          <a:p>
            <a:r>
              <a:rPr lang="de-DE" dirty="0" err="1"/>
              <a:t>Faults</a:t>
            </a:r>
            <a:r>
              <a:rPr lang="de-DE" dirty="0"/>
              <a:t>: The </a:t>
            </a:r>
            <a:r>
              <a:rPr lang="de-DE" dirty="0" err="1"/>
              <a:t>trap</a:t>
            </a:r>
            <a:r>
              <a:rPr lang="de-DE" dirty="0"/>
              <a:t> </a:t>
            </a:r>
            <a:r>
              <a:rPr lang="de-DE" dirty="0" err="1"/>
              <a:t>handler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able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potentially</a:t>
            </a:r>
            <a:r>
              <a:rPr lang="de-DE" dirty="0"/>
              <a:t> </a:t>
            </a:r>
            <a:r>
              <a:rPr lang="de-DE" dirty="0" err="1"/>
              <a:t>recover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issue</a:t>
            </a:r>
            <a:endParaRPr lang="de-DE" dirty="0"/>
          </a:p>
          <a:p>
            <a:r>
              <a:rPr lang="de-DE" dirty="0"/>
              <a:t>Aborts: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recoverable</a:t>
            </a:r>
            <a:r>
              <a:rPr lang="de-DE" dirty="0"/>
              <a:t>, </a:t>
            </a:r>
            <a:r>
              <a:rPr lang="de-DE" dirty="0" err="1"/>
              <a:t>trap</a:t>
            </a:r>
            <a:r>
              <a:rPr lang="de-DE" dirty="0"/>
              <a:t> </a:t>
            </a:r>
            <a:r>
              <a:rPr lang="de-DE" dirty="0" err="1"/>
              <a:t>handler</a:t>
            </a:r>
            <a:r>
              <a:rPr lang="de-DE" dirty="0"/>
              <a:t> </a:t>
            </a:r>
            <a:r>
              <a:rPr lang="de-DE" dirty="0" err="1"/>
              <a:t>aborts</a:t>
            </a:r>
            <a:r>
              <a:rPr lang="de-DE" dirty="0"/>
              <a:t> </a:t>
            </a:r>
            <a:r>
              <a:rPr lang="de-DE" dirty="0" err="1"/>
              <a:t>program</a:t>
            </a:r>
            <a:r>
              <a:rPr lang="de-DE" dirty="0"/>
              <a:t> </a:t>
            </a:r>
            <a:r>
              <a:rPr lang="de-DE" dirty="0" err="1"/>
              <a:t>execution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additionally</a:t>
            </a:r>
            <a:r>
              <a:rPr lang="de-DE" dirty="0"/>
              <a:t> log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trap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debugging</a:t>
            </a:r>
            <a:r>
              <a:rPr lang="de-DE" dirty="0"/>
              <a:t> </a:t>
            </a:r>
            <a:r>
              <a:rPr lang="de-DE" dirty="0" err="1"/>
              <a:t>purposes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1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Stack, Heap and Exceptions</a:t>
            </a:r>
          </a:p>
          <a:p>
            <a:r>
              <a:rPr lang="en-US" dirty="0" smtClean="0"/>
              <a:t>Startup Sequence</a:t>
            </a:r>
            <a:endParaRPr lang="en-US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Embedded Systems </a:t>
            </a:r>
            <a:r>
              <a:rPr lang="de-DE" dirty="0" err="1" smtClean="0"/>
              <a:t>require</a:t>
            </a:r>
            <a:r>
              <a:rPr lang="de-DE" dirty="0" smtClean="0"/>
              <a:t> </a:t>
            </a:r>
            <a:r>
              <a:rPr lang="de-DE" dirty="0" err="1" smtClean="0"/>
              <a:t>startup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execute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Depending</a:t>
            </a:r>
            <a:r>
              <a:rPr lang="de-DE" dirty="0" smtClean="0"/>
              <a:t> on Controller: Setting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oscillator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multiplier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correct</a:t>
            </a:r>
            <a:r>
              <a:rPr lang="de-DE" dirty="0" smtClean="0"/>
              <a:t> </a:t>
            </a:r>
            <a:r>
              <a:rPr lang="de-DE" dirty="0" err="1" smtClean="0"/>
              <a:t>core</a:t>
            </a:r>
            <a:r>
              <a:rPr lang="de-DE" dirty="0" smtClean="0"/>
              <a:t> </a:t>
            </a:r>
            <a:r>
              <a:rPr lang="de-DE" dirty="0" err="1" smtClean="0"/>
              <a:t>clock</a:t>
            </a:r>
            <a:r>
              <a:rPr lang="de-DE" dirty="0" smtClean="0"/>
              <a:t> </a:t>
            </a:r>
            <a:r>
              <a:rPr lang="de-DE" dirty="0" err="1" smtClean="0"/>
              <a:t>speed</a:t>
            </a:r>
            <a:endParaRPr lang="de-DE" dirty="0" smtClean="0"/>
          </a:p>
          <a:p>
            <a:pPr lvl="1"/>
            <a:r>
              <a:rPr lang="de-DE" dirty="0" smtClean="0"/>
              <a:t>Setting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interrupt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r>
              <a:rPr lang="de-DE" dirty="0" smtClean="0"/>
              <a:t> </a:t>
            </a:r>
            <a:r>
              <a:rPr lang="de-DE" dirty="0" err="1" smtClean="0"/>
              <a:t>adress</a:t>
            </a:r>
            <a:endParaRPr lang="de-DE" dirty="0" smtClean="0"/>
          </a:p>
          <a:p>
            <a:pPr lvl="1"/>
            <a:r>
              <a:rPr lang="de-DE" dirty="0" smtClean="0"/>
              <a:t>Setting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trap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r>
              <a:rPr lang="de-DE" dirty="0" smtClean="0"/>
              <a:t> </a:t>
            </a:r>
            <a:r>
              <a:rPr lang="de-DE" dirty="0" err="1" smtClean="0"/>
              <a:t>adress</a:t>
            </a:r>
            <a:endParaRPr lang="de-DE" dirty="0" smtClean="0"/>
          </a:p>
          <a:p>
            <a:pPr lvl="1"/>
            <a:r>
              <a:rPr lang="de-DE" dirty="0" smtClean="0"/>
              <a:t>Setting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stack</a:t>
            </a:r>
            <a:r>
              <a:rPr lang="de-DE" dirty="0" smtClean="0"/>
              <a:t> </a:t>
            </a:r>
            <a:r>
              <a:rPr lang="de-DE" dirty="0" err="1" smtClean="0"/>
              <a:t>adress</a:t>
            </a:r>
            <a:endParaRPr lang="de-DE" dirty="0" smtClean="0"/>
          </a:p>
          <a:p>
            <a:pPr lvl="1"/>
            <a:r>
              <a:rPr lang="de-DE" dirty="0" smtClean="0"/>
              <a:t>Setting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heap</a:t>
            </a:r>
            <a:r>
              <a:rPr lang="de-DE" dirty="0" smtClean="0"/>
              <a:t> </a:t>
            </a:r>
            <a:r>
              <a:rPr lang="de-DE" dirty="0" err="1" smtClean="0"/>
              <a:t>adress</a:t>
            </a:r>
            <a:endParaRPr lang="de-DE" dirty="0" smtClean="0"/>
          </a:p>
          <a:p>
            <a:pPr lvl="1"/>
            <a:r>
              <a:rPr lang="de-DE" dirty="0" smtClean="0"/>
              <a:t>Setting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start</a:t>
            </a:r>
            <a:r>
              <a:rPr lang="de-DE" dirty="0" smtClean="0"/>
              <a:t> </a:t>
            </a:r>
            <a:r>
              <a:rPr lang="de-DE" dirty="0" err="1" smtClean="0"/>
              <a:t>vector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starts</a:t>
            </a:r>
            <a:endParaRPr lang="de-DE" dirty="0" smtClean="0"/>
          </a:p>
          <a:p>
            <a:pPr lvl="1"/>
            <a:r>
              <a:rPr lang="de-DE" dirty="0" err="1" smtClean="0"/>
              <a:t>Initializing</a:t>
            </a:r>
            <a:r>
              <a:rPr lang="de-DE" dirty="0" smtClean="0"/>
              <a:t> RAM </a:t>
            </a:r>
            <a:r>
              <a:rPr lang="de-DE" dirty="0" err="1" smtClean="0"/>
              <a:t>sections</a:t>
            </a:r>
            <a:r>
              <a:rPr lang="de-DE" dirty="0" smtClean="0"/>
              <a:t> (</a:t>
            </a:r>
            <a:r>
              <a:rPr lang="de-DE" dirty="0" err="1" smtClean="0"/>
              <a:t>initializing</a:t>
            </a:r>
            <a:r>
              <a:rPr lang="de-DE" dirty="0" smtClean="0"/>
              <a:t> </a:t>
            </a:r>
            <a:r>
              <a:rPr lang="de-DE" dirty="0" err="1" smtClean="0"/>
              <a:t>init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, </a:t>
            </a:r>
            <a:r>
              <a:rPr lang="de-DE" dirty="0" err="1" smtClean="0"/>
              <a:t>setting</a:t>
            </a:r>
            <a:r>
              <a:rPr lang="de-DE" dirty="0" smtClean="0"/>
              <a:t> </a:t>
            </a:r>
            <a:r>
              <a:rPr lang="de-DE" dirty="0" err="1" smtClean="0"/>
              <a:t>uninit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0)</a:t>
            </a:r>
          </a:p>
          <a:p>
            <a:pPr lvl="1"/>
            <a:r>
              <a:rPr lang="de-DE" dirty="0" err="1" smtClean="0"/>
              <a:t>Initializing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C/</a:t>
            </a:r>
            <a:r>
              <a:rPr lang="de-DE" dirty="0"/>
              <a:t>C</a:t>
            </a:r>
            <a:r>
              <a:rPr lang="de-DE" dirty="0" smtClean="0"/>
              <a:t>++ </a:t>
            </a:r>
            <a:r>
              <a:rPr lang="de-DE" dirty="0" err="1" smtClean="0"/>
              <a:t>library</a:t>
            </a:r>
            <a:endParaRPr lang="de-DE" dirty="0" smtClean="0"/>
          </a:p>
          <a:p>
            <a:pPr lvl="1"/>
            <a:endParaRPr lang="de-DE" dirty="0"/>
          </a:p>
          <a:p>
            <a:r>
              <a:rPr lang="de-DE" dirty="0" smtClean="0"/>
              <a:t>This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called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startup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 smtClean="0"/>
          </a:p>
          <a:p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chip</a:t>
            </a:r>
            <a:r>
              <a:rPr lang="de-DE" dirty="0" smtClean="0"/>
              <a:t> </a:t>
            </a:r>
            <a:r>
              <a:rPr lang="de-DE" dirty="0" err="1" smtClean="0"/>
              <a:t>vendors</a:t>
            </a:r>
            <a:r>
              <a:rPr lang="de-DE" dirty="0" smtClean="0"/>
              <a:t> </a:t>
            </a:r>
            <a:r>
              <a:rPr lang="de-DE" dirty="0" err="1" smtClean="0"/>
              <a:t>provide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r>
              <a:rPr lang="de-DE" dirty="0" smtClean="0"/>
              <a:t> </a:t>
            </a:r>
            <a:r>
              <a:rPr lang="de-DE" dirty="0" err="1" smtClean="0"/>
              <a:t>environments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an IDE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startup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debugging</a:t>
            </a:r>
            <a:r>
              <a:rPr lang="de-DE" dirty="0" smtClean="0"/>
              <a:t> </a:t>
            </a:r>
            <a:r>
              <a:rPr lang="de-DE" dirty="0" err="1" smtClean="0"/>
              <a:t>capabilities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already</a:t>
            </a:r>
            <a:r>
              <a:rPr lang="de-DE" dirty="0" smtClean="0"/>
              <a:t> </a:t>
            </a:r>
            <a:r>
              <a:rPr lang="de-DE" dirty="0" err="1" smtClean="0"/>
              <a:t>preconfigured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set</a:t>
            </a:r>
            <a:r>
              <a:rPr lang="de-DE" dirty="0" smtClean="0"/>
              <a:t> </a:t>
            </a:r>
            <a:r>
              <a:rPr lang="de-DE" dirty="0" err="1" smtClean="0"/>
              <a:t>up</a:t>
            </a:r>
            <a:r>
              <a:rPr lang="de-DE" dirty="0" smtClean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1314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70FB7D-DF2E-D145-81F3-138AC6F08AA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5360" y="3707507"/>
            <a:ext cx="11540728" cy="5040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7C830-49D6-A5BB-169A-B684ABFE7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9928" y="980728"/>
            <a:ext cx="11396712" cy="49685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Embedded Systems</a:t>
            </a:r>
          </a:p>
          <a:p>
            <a:pPr>
              <a:lnSpc>
                <a:spcPct val="150000"/>
              </a:lnSpc>
            </a:pPr>
            <a:r>
              <a:rPr lang="en-US" dirty="0"/>
              <a:t>Architectures</a:t>
            </a:r>
          </a:p>
          <a:p>
            <a:pPr>
              <a:lnSpc>
                <a:spcPct val="150000"/>
              </a:lnSpc>
            </a:pPr>
            <a:r>
              <a:rPr lang="en-US" dirty="0"/>
              <a:t>Parallel Computing</a:t>
            </a:r>
          </a:p>
          <a:p>
            <a:pPr>
              <a:lnSpc>
                <a:spcPct val="150000"/>
              </a:lnSpc>
            </a:pPr>
            <a:r>
              <a:rPr lang="en-US" dirty="0"/>
              <a:t>Comparison of different Embedded CPUs</a:t>
            </a:r>
          </a:p>
          <a:p>
            <a:pPr>
              <a:lnSpc>
                <a:spcPct val="150000"/>
              </a:lnSpc>
            </a:pPr>
            <a:r>
              <a:rPr lang="en-US" dirty="0"/>
              <a:t>Memory Types and Linking</a:t>
            </a:r>
          </a:p>
          <a:p>
            <a:pPr>
              <a:lnSpc>
                <a:spcPct val="150000"/>
              </a:lnSpc>
            </a:pPr>
            <a:r>
              <a:rPr lang="en-US" dirty="0"/>
              <a:t>Stack, Heap and Exceptions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AUTOSAR Guidelines</a:t>
            </a:r>
          </a:p>
          <a:p>
            <a:pPr>
              <a:lnSpc>
                <a:spcPct val="150000"/>
              </a:lnSpc>
            </a:pPr>
            <a:r>
              <a:rPr lang="en-US" dirty="0"/>
              <a:t>RTOS</a:t>
            </a:r>
          </a:p>
        </p:txBody>
      </p:sp>
    </p:spTree>
    <p:extLst>
      <p:ext uri="{BB962C8B-B14F-4D97-AF65-F5344CB8AC3E}">
        <p14:creationId xmlns:p14="http://schemas.microsoft.com/office/powerpoint/2010/main" val="328599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AUTOSAR Guidelines</a:t>
            </a:r>
          </a:p>
          <a:p>
            <a:r>
              <a:rPr lang="en-US" dirty="0" smtClean="0"/>
              <a:t>Coding Standards</a:t>
            </a:r>
            <a:endParaRPr lang="en-US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7926733" cy="4968552"/>
          </a:xfrm>
        </p:spPr>
        <p:txBody>
          <a:bodyPr/>
          <a:lstStyle/>
          <a:p>
            <a:pPr marL="215900" lvl="1" indent="0">
              <a:buNone/>
            </a:pPr>
            <a:r>
              <a:rPr lang="de-DE" sz="1400" b="1" dirty="0" err="1" smtClean="0"/>
              <a:t>Coding</a:t>
            </a:r>
            <a:r>
              <a:rPr lang="de-DE" sz="1400" b="1" dirty="0" smtClean="0"/>
              <a:t> Standards:</a:t>
            </a:r>
          </a:p>
          <a:p>
            <a:pPr marL="215900" lvl="1" indent="0">
              <a:buNone/>
            </a:pPr>
            <a:r>
              <a:rPr lang="de-DE" sz="1400" dirty="0" err="1" smtClean="0"/>
              <a:t>Coding</a:t>
            </a:r>
            <a:r>
              <a:rPr lang="de-DE" sz="1400" dirty="0" smtClean="0"/>
              <a:t> </a:t>
            </a:r>
            <a:r>
              <a:rPr lang="de-DE" sz="1400" dirty="0" err="1" smtClean="0"/>
              <a:t>standards</a:t>
            </a:r>
            <a:r>
              <a:rPr lang="de-DE" sz="1400" dirty="0" smtClean="0"/>
              <a:t> AUTOSAR (</a:t>
            </a:r>
            <a:r>
              <a:rPr lang="de-DE" sz="1400" dirty="0" err="1"/>
              <a:t>AUTomotive</a:t>
            </a:r>
            <a:r>
              <a:rPr lang="de-DE" sz="1400" dirty="0"/>
              <a:t> Open System </a:t>
            </a:r>
            <a:r>
              <a:rPr lang="de-DE" sz="1400" dirty="0" err="1"/>
              <a:t>ARchitecture</a:t>
            </a:r>
            <a:r>
              <a:rPr lang="de-DE" sz="1400" dirty="0" smtClean="0"/>
              <a:t>) </a:t>
            </a:r>
            <a:r>
              <a:rPr lang="de-DE" sz="1400" dirty="0" err="1" smtClean="0"/>
              <a:t>and</a:t>
            </a:r>
            <a:r>
              <a:rPr lang="de-DE" sz="1400" dirty="0" smtClean="0"/>
              <a:t> MISRA (</a:t>
            </a:r>
            <a:r>
              <a:rPr lang="en-US" sz="1400" dirty="0"/>
              <a:t>Motor Industry Software Reliability </a:t>
            </a:r>
            <a:r>
              <a:rPr lang="en-US" sz="1400" dirty="0" smtClean="0"/>
              <a:t>Association) were developed to increase the quality of embedded software systems for safety critical applications</a:t>
            </a:r>
          </a:p>
          <a:p>
            <a:pPr marL="215900" lvl="1" indent="0">
              <a:buNone/>
            </a:pPr>
            <a:r>
              <a:rPr lang="en-US" sz="1400" dirty="0" smtClean="0"/>
              <a:t>Coding guidelines help avoid coming programming mistakes that can lead to dangerous bugs such as:</a:t>
            </a:r>
          </a:p>
          <a:p>
            <a:pPr lvl="1"/>
            <a:r>
              <a:rPr lang="de-DE" sz="1400" dirty="0" err="1" smtClean="0"/>
              <a:t>Undefined</a:t>
            </a:r>
            <a:r>
              <a:rPr lang="de-DE" sz="1400" dirty="0" smtClean="0"/>
              <a:t> </a:t>
            </a:r>
            <a:r>
              <a:rPr lang="de-DE" sz="1400" dirty="0" err="1" smtClean="0"/>
              <a:t>behaviours</a:t>
            </a:r>
            <a:endParaRPr lang="de-DE" sz="1400" dirty="0" smtClean="0"/>
          </a:p>
          <a:p>
            <a:pPr lvl="1"/>
            <a:r>
              <a:rPr lang="de-DE" sz="1400" dirty="0" smtClean="0"/>
              <a:t>Memory </a:t>
            </a:r>
            <a:r>
              <a:rPr lang="de-DE" sz="1400" dirty="0" err="1" smtClean="0"/>
              <a:t>corruption</a:t>
            </a:r>
            <a:endParaRPr lang="de-DE" sz="1400" dirty="0" smtClean="0"/>
          </a:p>
          <a:p>
            <a:pPr lvl="1"/>
            <a:r>
              <a:rPr lang="de-DE" sz="1400" dirty="0" err="1" smtClean="0"/>
              <a:t>Concurrency</a:t>
            </a:r>
            <a:r>
              <a:rPr lang="de-DE" sz="1400" dirty="0" smtClean="0"/>
              <a:t> </a:t>
            </a:r>
            <a:r>
              <a:rPr lang="de-DE" sz="1400" dirty="0" err="1" smtClean="0"/>
              <a:t>issues</a:t>
            </a:r>
            <a:endParaRPr lang="de-DE" sz="1400" dirty="0" smtClean="0"/>
          </a:p>
          <a:p>
            <a:pPr marL="215900" lvl="1" indent="0">
              <a:buNone/>
            </a:pPr>
            <a:r>
              <a:rPr lang="de-DE" sz="1400" dirty="0" smtClean="0"/>
              <a:t>These </a:t>
            </a:r>
            <a:r>
              <a:rPr lang="de-DE" sz="1400" dirty="0" err="1" smtClean="0"/>
              <a:t>guidelines</a:t>
            </a:r>
            <a:r>
              <a:rPr lang="de-DE" sz="1400" dirty="0" smtClean="0"/>
              <a:t> also </a:t>
            </a:r>
            <a:r>
              <a:rPr lang="de-DE" sz="1400" dirty="0" err="1" smtClean="0"/>
              <a:t>aim</a:t>
            </a:r>
            <a:r>
              <a:rPr lang="de-DE" sz="1400" dirty="0" smtClean="0"/>
              <a:t> </a:t>
            </a:r>
            <a:r>
              <a:rPr lang="de-DE" sz="1400" dirty="0" err="1" smtClean="0"/>
              <a:t>to</a:t>
            </a:r>
            <a:r>
              <a:rPr lang="de-DE" sz="1400" dirty="0" smtClean="0"/>
              <a:t> </a:t>
            </a:r>
            <a:r>
              <a:rPr lang="de-DE" sz="1400" dirty="0" err="1" smtClean="0"/>
              <a:t>increase</a:t>
            </a:r>
            <a:r>
              <a:rPr lang="de-DE" sz="1400" dirty="0" smtClean="0"/>
              <a:t> </a:t>
            </a:r>
            <a:r>
              <a:rPr lang="de-DE" sz="1400" dirty="0" err="1" smtClean="0"/>
              <a:t>maintainability</a:t>
            </a:r>
            <a:r>
              <a:rPr lang="de-DE" sz="1400" dirty="0" smtClean="0"/>
              <a:t> und </a:t>
            </a:r>
            <a:r>
              <a:rPr lang="de-DE" sz="1400" dirty="0" err="1" smtClean="0"/>
              <a:t>readability</a:t>
            </a:r>
            <a:r>
              <a:rPr lang="de-DE" sz="1400" dirty="0" smtClean="0"/>
              <a:t>  </a:t>
            </a:r>
            <a:r>
              <a:rPr lang="de-DE" sz="1400" dirty="0" err="1" smtClean="0"/>
              <a:t>of</a:t>
            </a:r>
            <a:r>
              <a:rPr lang="de-DE" sz="1400" dirty="0" smtClean="0"/>
              <a:t>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code</a:t>
            </a:r>
            <a:r>
              <a:rPr lang="de-DE" sz="1400" dirty="0" smtClean="0"/>
              <a:t> </a:t>
            </a:r>
          </a:p>
          <a:p>
            <a:pPr marL="215900" lvl="1" indent="0">
              <a:buNone/>
            </a:pPr>
            <a:endParaRPr lang="de-DE" sz="1400" dirty="0" smtClean="0"/>
          </a:p>
          <a:p>
            <a:pPr marL="215900" lvl="1" indent="0">
              <a:buNone/>
            </a:pPr>
            <a:r>
              <a:rPr lang="de-DE" sz="1400" b="1" dirty="0" smtClean="0"/>
              <a:t>AUTOSAR:</a:t>
            </a:r>
            <a:endParaRPr lang="de-DE" sz="1400" b="1" dirty="0"/>
          </a:p>
          <a:p>
            <a:pPr lvl="1"/>
            <a:r>
              <a:rPr lang="de-DE" sz="1400" dirty="0" err="1" smtClean="0"/>
              <a:t>No</a:t>
            </a:r>
            <a:r>
              <a:rPr lang="de-DE" sz="1400" dirty="0" smtClean="0"/>
              <a:t> </a:t>
            </a:r>
            <a:r>
              <a:rPr lang="de-DE" sz="1400" dirty="0" err="1" smtClean="0"/>
              <a:t>appropiate</a:t>
            </a:r>
            <a:r>
              <a:rPr lang="de-DE" sz="1400" dirty="0" smtClean="0"/>
              <a:t> </a:t>
            </a:r>
            <a:r>
              <a:rPr lang="de-DE" sz="1400" dirty="0" err="1" smtClean="0"/>
              <a:t>coding</a:t>
            </a:r>
            <a:r>
              <a:rPr lang="de-DE" sz="1400" dirty="0" smtClean="0"/>
              <a:t> </a:t>
            </a:r>
            <a:r>
              <a:rPr lang="de-DE" sz="1400" dirty="0" err="1" smtClean="0"/>
              <a:t>standard</a:t>
            </a:r>
            <a:r>
              <a:rPr lang="de-DE" sz="1400" dirty="0" smtClean="0"/>
              <a:t> </a:t>
            </a:r>
            <a:r>
              <a:rPr lang="de-DE" sz="1400" dirty="0" err="1" smtClean="0"/>
              <a:t>exist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C++11 </a:t>
            </a:r>
            <a:r>
              <a:rPr lang="de-DE" sz="1400" dirty="0" err="1" smtClean="0"/>
              <a:t>and</a:t>
            </a:r>
            <a:r>
              <a:rPr lang="de-DE" sz="1400" dirty="0" smtClean="0"/>
              <a:t> 14 </a:t>
            </a:r>
            <a:r>
              <a:rPr lang="de-DE" sz="1400" dirty="0" err="1" smtClean="0"/>
              <a:t>for</a:t>
            </a:r>
            <a:r>
              <a:rPr lang="de-DE" sz="1400" dirty="0" smtClean="0"/>
              <a:t> </a:t>
            </a:r>
            <a:r>
              <a:rPr lang="de-DE" sz="1400" dirty="0" err="1" smtClean="0"/>
              <a:t>safety</a:t>
            </a:r>
            <a:r>
              <a:rPr lang="de-DE" sz="1400" dirty="0" smtClean="0"/>
              <a:t> </a:t>
            </a:r>
            <a:r>
              <a:rPr lang="de-DE" sz="1400" dirty="0" err="1" smtClean="0"/>
              <a:t>critical</a:t>
            </a:r>
            <a:r>
              <a:rPr lang="de-DE" sz="1400" dirty="0" smtClean="0"/>
              <a:t> </a:t>
            </a:r>
            <a:r>
              <a:rPr lang="de-DE" sz="1400" dirty="0" err="1" smtClean="0"/>
              <a:t>software</a:t>
            </a:r>
            <a:r>
              <a:rPr lang="de-DE" sz="1400" dirty="0" smtClean="0"/>
              <a:t> at </a:t>
            </a:r>
            <a:r>
              <a:rPr lang="de-DE" sz="1400" dirty="0" err="1" smtClean="0"/>
              <a:t>the</a:t>
            </a:r>
            <a:r>
              <a:rPr lang="de-DE" sz="1400" dirty="0" smtClean="0"/>
              <a:t> time </a:t>
            </a:r>
            <a:r>
              <a:rPr lang="de-DE" sz="1400" dirty="0" err="1" smtClean="0"/>
              <a:t>of</a:t>
            </a:r>
            <a:r>
              <a:rPr lang="de-DE" sz="1400" dirty="0" smtClean="0"/>
              <a:t> ist </a:t>
            </a:r>
            <a:r>
              <a:rPr lang="de-DE" sz="1400" dirty="0" err="1" smtClean="0"/>
              <a:t>release</a:t>
            </a:r>
            <a:endParaRPr lang="de-DE" sz="1400" dirty="0" smtClean="0"/>
          </a:p>
          <a:p>
            <a:pPr lvl="1"/>
            <a:r>
              <a:rPr lang="de-DE" sz="1400" dirty="0" err="1" smtClean="0"/>
              <a:t>Latest</a:t>
            </a:r>
            <a:r>
              <a:rPr lang="de-DE" sz="1400" dirty="0" smtClean="0"/>
              <a:t> MISRA </a:t>
            </a:r>
            <a:r>
              <a:rPr lang="de-DE" sz="1400" dirty="0" err="1" smtClean="0"/>
              <a:t>guideline</a:t>
            </a:r>
            <a:r>
              <a:rPr lang="de-DE" sz="1400" dirty="0" smtClean="0"/>
              <a:t> at </a:t>
            </a:r>
            <a:r>
              <a:rPr lang="de-DE" sz="1400" dirty="0" err="1" smtClean="0"/>
              <a:t>that</a:t>
            </a:r>
            <a:r>
              <a:rPr lang="de-DE" sz="1400" dirty="0" smtClean="0"/>
              <a:t> time was </a:t>
            </a:r>
            <a:r>
              <a:rPr lang="de-DE" sz="1400" dirty="0" err="1" smtClean="0"/>
              <a:t>for</a:t>
            </a:r>
            <a:r>
              <a:rPr lang="de-DE" sz="1400" dirty="0" smtClean="0"/>
              <a:t> C++ 2008</a:t>
            </a:r>
          </a:p>
          <a:p>
            <a:pPr lvl="1"/>
            <a:r>
              <a:rPr lang="de-DE" sz="1400" dirty="0" smtClean="0"/>
              <a:t>In 2019 </a:t>
            </a:r>
            <a:r>
              <a:rPr lang="de-DE" sz="1400" dirty="0" err="1" smtClean="0"/>
              <a:t>it</a:t>
            </a:r>
            <a:r>
              <a:rPr lang="de-DE" sz="1400" dirty="0" smtClean="0"/>
              <a:t> was </a:t>
            </a:r>
            <a:r>
              <a:rPr lang="de-DE" sz="1400" dirty="0" err="1" smtClean="0"/>
              <a:t>announced</a:t>
            </a:r>
            <a:r>
              <a:rPr lang="de-DE" sz="1400" dirty="0" smtClean="0"/>
              <a:t> </a:t>
            </a:r>
            <a:r>
              <a:rPr lang="de-DE" sz="1400" dirty="0" err="1" smtClean="0"/>
              <a:t>that</a:t>
            </a:r>
            <a:r>
              <a:rPr lang="de-DE" sz="1400" dirty="0" smtClean="0"/>
              <a:t> </a:t>
            </a:r>
            <a:r>
              <a:rPr lang="de-DE" sz="1400" dirty="0" err="1" smtClean="0"/>
              <a:t>later</a:t>
            </a:r>
            <a:r>
              <a:rPr lang="de-DE" sz="1400" dirty="0" smtClean="0"/>
              <a:t> </a:t>
            </a:r>
            <a:r>
              <a:rPr lang="de-DE" sz="1400" dirty="0" err="1" smtClean="0"/>
              <a:t>releases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MISRA will </a:t>
            </a:r>
            <a:r>
              <a:rPr lang="de-DE" sz="1400" dirty="0" err="1" smtClean="0"/>
              <a:t>incorporate</a:t>
            </a:r>
            <a:r>
              <a:rPr lang="de-DE" sz="1400" dirty="0" smtClean="0"/>
              <a:t> AUTOSAR </a:t>
            </a:r>
            <a:r>
              <a:rPr lang="de-DE" sz="1400" dirty="0" err="1" smtClean="0"/>
              <a:t>coding</a:t>
            </a:r>
            <a:r>
              <a:rPr lang="de-DE" sz="1400" dirty="0" smtClean="0"/>
              <a:t> </a:t>
            </a:r>
            <a:r>
              <a:rPr lang="de-DE" sz="1400" dirty="0" err="1" smtClean="0"/>
              <a:t>guidlines</a:t>
            </a:r>
            <a:r>
              <a:rPr lang="de-DE" sz="1400" dirty="0" smtClean="0"/>
              <a:t>, a separate AUTOSAR </a:t>
            </a:r>
            <a:r>
              <a:rPr lang="de-DE" sz="1400" dirty="0" err="1" smtClean="0"/>
              <a:t>guidline</a:t>
            </a:r>
            <a:r>
              <a:rPr lang="de-DE" sz="1400" dirty="0" smtClean="0"/>
              <a:t> will not </a:t>
            </a:r>
            <a:r>
              <a:rPr lang="de-DE" sz="1400" dirty="0" err="1" smtClean="0"/>
              <a:t>be</a:t>
            </a:r>
            <a:r>
              <a:rPr lang="de-DE" sz="1400" dirty="0" smtClean="0"/>
              <a:t> </a:t>
            </a:r>
            <a:r>
              <a:rPr lang="de-DE" sz="1400" dirty="0" err="1" smtClean="0"/>
              <a:t>released</a:t>
            </a:r>
            <a:r>
              <a:rPr lang="de-DE" sz="1400" dirty="0" smtClean="0"/>
              <a:t> </a:t>
            </a:r>
            <a:r>
              <a:rPr lang="de-DE" sz="1400" dirty="0" err="1" smtClean="0"/>
              <a:t>anymore</a:t>
            </a:r>
            <a:endParaRPr lang="de-DE" sz="1400" dirty="0" smtClean="0"/>
          </a:p>
          <a:p>
            <a:pPr lvl="1"/>
            <a:r>
              <a:rPr lang="de-DE" sz="1400" dirty="0" err="1" smtClean="0"/>
              <a:t>Newest</a:t>
            </a:r>
            <a:r>
              <a:rPr lang="de-DE" sz="1400" dirty="0" smtClean="0"/>
              <a:t> MISRA </a:t>
            </a:r>
            <a:r>
              <a:rPr lang="de-DE" sz="1400" dirty="0" err="1" smtClean="0"/>
              <a:t>guideline</a:t>
            </a:r>
            <a:r>
              <a:rPr lang="de-DE" sz="1400" dirty="0" smtClean="0"/>
              <a:t> </a:t>
            </a:r>
            <a:r>
              <a:rPr lang="de-DE" sz="1400" dirty="0" err="1" smtClean="0"/>
              <a:t>for</a:t>
            </a:r>
            <a:r>
              <a:rPr lang="de-DE" sz="1400" dirty="0" smtClean="0"/>
              <a:t> C++ 23 </a:t>
            </a:r>
            <a:r>
              <a:rPr lang="de-DE" sz="1400" dirty="0" err="1" smtClean="0"/>
              <a:t>incorporates</a:t>
            </a:r>
            <a:r>
              <a:rPr lang="de-DE" sz="1400" dirty="0" smtClean="0"/>
              <a:t> AUTOSAR </a:t>
            </a:r>
            <a:r>
              <a:rPr lang="de-DE" sz="1400" dirty="0" err="1" smtClean="0"/>
              <a:t>guidelines</a:t>
            </a:r>
            <a:r>
              <a:rPr lang="de-DE" sz="1400" dirty="0" smtClean="0"/>
              <a:t>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well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68</a:t>
            </a:fld>
            <a:endParaRPr lang="en-US" dirty="0"/>
          </a:p>
        </p:txBody>
      </p:sp>
      <p:grpSp>
        <p:nvGrpSpPr>
          <p:cNvPr id="8" name="Gruppieren 7"/>
          <p:cNvGrpSpPr>
            <a:grpSpLocks noChangeAspect="1"/>
          </p:cNvGrpSpPr>
          <p:nvPr/>
        </p:nvGrpSpPr>
        <p:grpSpPr>
          <a:xfrm>
            <a:off x="8283956" y="4797152"/>
            <a:ext cx="3406193" cy="438337"/>
            <a:chOff x="4727848" y="3861048"/>
            <a:chExt cx="6690678" cy="861012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7848" y="3861048"/>
              <a:ext cx="6690678" cy="645568"/>
            </a:xfrm>
            <a:prstGeom prst="rect">
              <a:avLst/>
            </a:prstGeom>
          </p:spPr>
        </p:pic>
        <p:sp>
          <p:nvSpPr>
            <p:cNvPr id="7" name="Textfeld 6"/>
            <p:cNvSpPr txBox="1"/>
            <p:nvPr/>
          </p:nvSpPr>
          <p:spPr>
            <a:xfrm>
              <a:off x="9000132" y="4506617"/>
              <a:ext cx="1342033" cy="215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Source: www.autosar.org</a:t>
              </a:r>
              <a:endParaRPr lang="de-DE" sz="800" dirty="0"/>
            </a:p>
          </p:txBody>
        </p:sp>
      </p:grpSp>
      <p:pic>
        <p:nvPicPr>
          <p:cNvPr id="15" name="Grafik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451" y="1235034"/>
            <a:ext cx="2608809" cy="2337982"/>
          </a:xfrm>
          <a:prstGeom prst="rect">
            <a:avLst/>
          </a:prstGeom>
        </p:spPr>
      </p:pic>
      <p:sp>
        <p:nvSpPr>
          <p:cNvPr id="16" name="Textfeld 15"/>
          <p:cNvSpPr txBox="1"/>
          <p:nvPr/>
        </p:nvSpPr>
        <p:spPr>
          <a:xfrm>
            <a:off x="10263944" y="3573016"/>
            <a:ext cx="1385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Source: www.misra.org.uk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930748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AUTOSAR Guidelines</a:t>
            </a:r>
          </a:p>
          <a:p>
            <a:r>
              <a:rPr lang="de-DE" dirty="0" smtClean="0"/>
              <a:t>Memory Management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dirty="0" smtClean="0"/>
              <a:t>Dynamic Memory </a:t>
            </a:r>
            <a:r>
              <a:rPr lang="de-DE" sz="1600" dirty="0" err="1" smtClean="0"/>
              <a:t>management</a:t>
            </a:r>
            <a:r>
              <a:rPr lang="de-DE" sz="1600" dirty="0" smtClean="0"/>
              <a:t>:</a:t>
            </a:r>
          </a:p>
          <a:p>
            <a:pPr marL="0" indent="0">
              <a:buNone/>
            </a:pPr>
            <a:r>
              <a:rPr lang="de-DE" sz="1600" dirty="0" smtClean="0"/>
              <a:t>Dynamic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a flexible </a:t>
            </a:r>
            <a:r>
              <a:rPr lang="de-DE" sz="1600" dirty="0" err="1" smtClean="0"/>
              <a:t>tool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extend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lifecycle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objects</a:t>
            </a:r>
            <a:r>
              <a:rPr lang="de-DE" sz="1600" dirty="0" smtClean="0"/>
              <a:t> outside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functions</a:t>
            </a:r>
            <a:r>
              <a:rPr lang="de-DE" sz="1600" dirty="0" smtClean="0"/>
              <a:t> </a:t>
            </a:r>
            <a:r>
              <a:rPr lang="de-DE" sz="1600" dirty="0" err="1" smtClean="0"/>
              <a:t>where</a:t>
            </a:r>
            <a:r>
              <a:rPr lang="de-DE" sz="1600" dirty="0" smtClean="0"/>
              <a:t> </a:t>
            </a:r>
            <a:r>
              <a:rPr lang="de-DE" sz="1600" dirty="0" err="1" smtClean="0"/>
              <a:t>it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created</a:t>
            </a:r>
            <a:r>
              <a:rPr lang="de-DE" sz="1600" dirty="0" smtClean="0"/>
              <a:t>. </a:t>
            </a:r>
            <a:r>
              <a:rPr lang="de-DE" sz="1600" dirty="0" err="1" smtClean="0"/>
              <a:t>It</a:t>
            </a:r>
            <a:r>
              <a:rPr lang="de-DE" sz="1600" dirty="0" smtClean="0"/>
              <a:t> also </a:t>
            </a:r>
            <a:r>
              <a:rPr lang="de-DE" sz="1600" dirty="0" err="1" smtClean="0"/>
              <a:t>introduces</a:t>
            </a:r>
            <a:r>
              <a:rPr lang="de-DE" sz="1600" dirty="0" smtClean="0"/>
              <a:t> additional </a:t>
            </a:r>
            <a:r>
              <a:rPr lang="de-DE" sz="1600" dirty="0" err="1" smtClean="0"/>
              <a:t>challenges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risks</a:t>
            </a:r>
            <a:r>
              <a:rPr lang="de-DE" sz="1600" dirty="0" smtClean="0"/>
              <a:t>, </a:t>
            </a:r>
            <a:r>
              <a:rPr lang="de-DE" sz="1600" dirty="0" err="1" smtClean="0"/>
              <a:t>therefore</a:t>
            </a:r>
            <a:r>
              <a:rPr lang="de-DE" sz="1600" dirty="0" smtClean="0"/>
              <a:t> </a:t>
            </a:r>
            <a:r>
              <a:rPr lang="de-DE" sz="1600" dirty="0" err="1" smtClean="0"/>
              <a:t>static</a:t>
            </a:r>
            <a:r>
              <a:rPr lang="de-DE" sz="1600" dirty="0" smtClean="0"/>
              <a:t> </a:t>
            </a:r>
            <a:r>
              <a:rPr lang="de-DE" sz="1600" dirty="0" err="1" smtClean="0"/>
              <a:t>allocation</a:t>
            </a:r>
            <a:r>
              <a:rPr lang="de-DE" sz="1600" dirty="0" smtClean="0"/>
              <a:t> </a:t>
            </a:r>
            <a:r>
              <a:rPr lang="de-DE" sz="1600" dirty="0" err="1" smtClean="0"/>
              <a:t>should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prefered</a:t>
            </a:r>
            <a:r>
              <a:rPr lang="de-DE" sz="1600" dirty="0" smtClean="0"/>
              <a:t> </a:t>
            </a:r>
            <a:r>
              <a:rPr lang="de-DE" sz="1600" dirty="0" err="1" smtClean="0"/>
              <a:t>if</a:t>
            </a:r>
            <a:r>
              <a:rPr lang="de-DE" sz="1600" dirty="0" smtClean="0"/>
              <a:t> </a:t>
            </a:r>
            <a:r>
              <a:rPr lang="de-DE" sz="1600" dirty="0" err="1" smtClean="0"/>
              <a:t>possible</a:t>
            </a:r>
            <a:r>
              <a:rPr lang="de-DE" sz="1600" dirty="0" smtClean="0"/>
              <a:t>. </a:t>
            </a:r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r>
              <a:rPr lang="de-DE" sz="1600" dirty="0" smtClean="0"/>
              <a:t>AUTOSAR </a:t>
            </a:r>
            <a:r>
              <a:rPr lang="de-DE" sz="1600" dirty="0" err="1" smtClean="0"/>
              <a:t>defines</a:t>
            </a:r>
            <a:r>
              <a:rPr lang="de-DE" sz="1600" dirty="0"/>
              <a:t> </a:t>
            </a:r>
            <a:r>
              <a:rPr lang="de-DE" sz="1600" dirty="0" err="1" smtClean="0"/>
              <a:t>various</a:t>
            </a:r>
            <a:r>
              <a:rPr lang="de-DE" sz="1600" dirty="0" smtClean="0"/>
              <a:t> </a:t>
            </a:r>
            <a:r>
              <a:rPr lang="de-DE" sz="1600" dirty="0" err="1" smtClean="0"/>
              <a:t>guidelines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dynamic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management</a:t>
            </a:r>
            <a:r>
              <a:rPr lang="de-DE" sz="1600" dirty="0" smtClean="0"/>
              <a:t> </a:t>
            </a:r>
            <a:r>
              <a:rPr lang="de-DE" sz="1600" dirty="0" err="1" smtClean="0"/>
              <a:t>usage</a:t>
            </a:r>
            <a:r>
              <a:rPr lang="de-DE" sz="1600" dirty="0" smtClean="0"/>
              <a:t>:</a:t>
            </a:r>
          </a:p>
          <a:p>
            <a:pPr marL="0" indent="0">
              <a:buNone/>
            </a:pPr>
            <a:endParaRPr lang="de-DE" sz="1600" dirty="0" smtClean="0"/>
          </a:p>
          <a:p>
            <a:r>
              <a:rPr lang="de-DE" sz="1600" b="1" dirty="0" smtClean="0"/>
              <a:t>Memory </a:t>
            </a:r>
            <a:r>
              <a:rPr lang="de-DE" sz="1600" b="1" dirty="0" err="1" smtClean="0"/>
              <a:t>leaks</a:t>
            </a:r>
            <a:r>
              <a:rPr lang="de-DE" sz="1600" b="1" dirty="0" smtClean="0"/>
              <a:t>: </a:t>
            </a:r>
            <a:r>
              <a:rPr lang="de-DE" sz="1600" dirty="0" err="1" smtClean="0"/>
              <a:t>Avoid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leaks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using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RAII design </a:t>
            </a:r>
            <a:r>
              <a:rPr lang="de-DE" sz="1600" dirty="0" err="1" smtClean="0"/>
              <a:t>pattern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allocation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release</a:t>
            </a:r>
            <a:r>
              <a:rPr lang="de-DE" sz="1600" dirty="0" smtClean="0"/>
              <a:t>. </a:t>
            </a:r>
            <a:r>
              <a:rPr lang="de-DE" sz="1600" dirty="0" err="1" smtClean="0"/>
              <a:t>Explicitly</a:t>
            </a:r>
            <a:r>
              <a:rPr lang="de-DE" sz="1600" dirty="0" smtClean="0"/>
              <a:t> </a:t>
            </a:r>
            <a:r>
              <a:rPr lang="de-DE" sz="1600" dirty="0" err="1" smtClean="0"/>
              <a:t>calling</a:t>
            </a:r>
            <a:r>
              <a:rPr lang="de-DE" sz="1600" dirty="0" smtClean="0"/>
              <a:t> </a:t>
            </a:r>
            <a:r>
              <a:rPr lang="de-DE" sz="1600" dirty="0" err="1" smtClean="0"/>
              <a:t>new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delete</a:t>
            </a:r>
            <a:r>
              <a:rPr lang="de-DE" sz="1600" dirty="0" smtClean="0"/>
              <a:t> </a:t>
            </a:r>
            <a:r>
              <a:rPr lang="de-DE" sz="1600" dirty="0" err="1" smtClean="0"/>
              <a:t>operators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prohibited</a:t>
            </a:r>
            <a:r>
              <a:rPr lang="de-DE" sz="1600" dirty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force</a:t>
            </a:r>
            <a:r>
              <a:rPr lang="de-DE" sz="1600" dirty="0"/>
              <a:t> </a:t>
            </a:r>
            <a:r>
              <a:rPr lang="de-DE" sz="1600" dirty="0" err="1" smtClean="0"/>
              <a:t>programmers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use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manager</a:t>
            </a:r>
            <a:r>
              <a:rPr lang="de-DE" sz="1600" dirty="0" smtClean="0"/>
              <a:t> </a:t>
            </a:r>
            <a:r>
              <a:rPr lang="de-DE" sz="1600" dirty="0" err="1" smtClean="0"/>
              <a:t>objects</a:t>
            </a:r>
            <a:r>
              <a:rPr lang="de-DE" sz="1600" dirty="0" smtClean="0"/>
              <a:t>.</a:t>
            </a:r>
          </a:p>
          <a:p>
            <a:r>
              <a:rPr lang="de-DE" sz="1600" b="1" dirty="0" smtClean="0"/>
              <a:t>Memory </a:t>
            </a:r>
            <a:r>
              <a:rPr lang="de-DE" sz="1600" b="1" dirty="0" err="1" smtClean="0"/>
              <a:t>fragmentation</a:t>
            </a:r>
            <a:r>
              <a:rPr lang="de-DE" sz="1600" b="1" dirty="0" smtClean="0"/>
              <a:t>: </a:t>
            </a:r>
            <a:r>
              <a:rPr lang="de-DE" sz="1600" dirty="0" smtClean="0"/>
              <a:t>Memory </a:t>
            </a:r>
            <a:r>
              <a:rPr lang="de-DE" sz="1600" dirty="0" err="1" smtClean="0"/>
              <a:t>allocator</a:t>
            </a:r>
            <a:r>
              <a:rPr lang="de-DE" sz="1600" dirty="0" smtClean="0"/>
              <a:t> </a:t>
            </a:r>
            <a:r>
              <a:rPr lang="de-DE" sz="1600" dirty="0" err="1" smtClean="0"/>
              <a:t>used</a:t>
            </a:r>
            <a:r>
              <a:rPr lang="de-DE" sz="1600" dirty="0" smtClean="0"/>
              <a:t>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project</a:t>
            </a:r>
            <a:r>
              <a:rPr lang="de-DE" sz="1600" dirty="0" smtClean="0"/>
              <a:t> </a:t>
            </a:r>
            <a:r>
              <a:rPr lang="de-DE" sz="1600" dirty="0" err="1" smtClean="0"/>
              <a:t>needs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avoid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fragmentation</a:t>
            </a:r>
            <a:endParaRPr lang="de-DE" sz="1600" dirty="0" smtClean="0"/>
          </a:p>
          <a:p>
            <a:r>
              <a:rPr lang="de-DE" sz="1600" b="1" dirty="0" smtClean="0"/>
              <a:t>Invalid </a:t>
            </a:r>
            <a:r>
              <a:rPr lang="de-DE" sz="1600" b="1" dirty="0" err="1" smtClean="0"/>
              <a:t>memory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access</a:t>
            </a:r>
            <a:r>
              <a:rPr lang="de-DE" sz="1600" b="1" dirty="0" smtClean="0"/>
              <a:t>: </a:t>
            </a:r>
            <a:r>
              <a:rPr lang="de-DE" sz="1600" dirty="0" smtClean="0"/>
              <a:t>C-style </a:t>
            </a:r>
            <a:r>
              <a:rPr lang="de-DE" sz="1600" dirty="0" err="1" smtClean="0"/>
              <a:t>functions</a:t>
            </a:r>
            <a:r>
              <a:rPr lang="de-DE" sz="1600" dirty="0" smtClean="0"/>
              <a:t> </a:t>
            </a:r>
            <a:r>
              <a:rPr lang="de-DE" sz="1600" dirty="0" err="1" smtClean="0"/>
              <a:t>malloc</a:t>
            </a:r>
            <a:r>
              <a:rPr lang="de-DE" sz="1600" dirty="0" smtClean="0"/>
              <a:t>/</a:t>
            </a:r>
            <a:r>
              <a:rPr lang="de-DE" sz="1600" dirty="0" err="1" smtClean="0"/>
              <a:t>calloc</a:t>
            </a:r>
            <a:r>
              <a:rPr lang="de-DE" sz="1600" dirty="0" smtClean="0"/>
              <a:t>/</a:t>
            </a:r>
            <a:r>
              <a:rPr lang="de-DE" sz="1600" dirty="0" err="1" smtClean="0"/>
              <a:t>realloc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prohibited</a:t>
            </a:r>
            <a:r>
              <a:rPr lang="de-DE" sz="1600" dirty="0"/>
              <a:t> </a:t>
            </a:r>
            <a:r>
              <a:rPr lang="de-DE" sz="1600" dirty="0" err="1" smtClean="0"/>
              <a:t>as</a:t>
            </a:r>
            <a:r>
              <a:rPr lang="de-DE" sz="1600" dirty="0" smtClean="0"/>
              <a:t> </a:t>
            </a:r>
            <a:r>
              <a:rPr lang="de-DE" sz="1600" dirty="0" err="1" smtClean="0"/>
              <a:t>they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not type </a:t>
            </a:r>
            <a:r>
              <a:rPr lang="de-DE" sz="1600" dirty="0" err="1" smtClean="0"/>
              <a:t>safe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not </a:t>
            </a:r>
            <a:r>
              <a:rPr lang="de-DE" sz="1600" dirty="0" err="1" smtClean="0"/>
              <a:t>use</a:t>
            </a:r>
            <a:r>
              <a:rPr lang="de-DE" sz="1600" dirty="0" smtClean="0"/>
              <a:t> </a:t>
            </a:r>
            <a:r>
              <a:rPr lang="de-DE" sz="1600" dirty="0" err="1" smtClean="0"/>
              <a:t>constructors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destructors</a:t>
            </a:r>
            <a:r>
              <a:rPr lang="de-DE" sz="1600" dirty="0" smtClean="0"/>
              <a:t>. Memory </a:t>
            </a:r>
            <a:r>
              <a:rPr lang="de-DE" sz="1600" dirty="0" err="1" smtClean="0"/>
              <a:t>allocator</a:t>
            </a:r>
            <a:r>
              <a:rPr lang="de-DE" sz="1600" dirty="0" smtClean="0"/>
              <a:t> </a:t>
            </a:r>
            <a:r>
              <a:rPr lang="de-DE" sz="1600" dirty="0" err="1" smtClean="0"/>
              <a:t>needs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guarantee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objects</a:t>
            </a:r>
            <a:r>
              <a:rPr lang="de-DE" sz="1600" dirty="0" smtClean="0"/>
              <a:t> do not </a:t>
            </a:r>
            <a:r>
              <a:rPr lang="de-DE" sz="1600" dirty="0" err="1" smtClean="0"/>
              <a:t>overlap</a:t>
            </a:r>
            <a:r>
              <a:rPr lang="de-DE" sz="1600" dirty="0" smtClean="0"/>
              <a:t> in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endParaRPr lang="de-DE" sz="1600" dirty="0" smtClean="0"/>
          </a:p>
          <a:p>
            <a:r>
              <a:rPr lang="de-DE" sz="1600" b="1" dirty="0" err="1" smtClean="0"/>
              <a:t>Erroneous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memory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allocations</a:t>
            </a:r>
            <a:r>
              <a:rPr lang="de-DE" sz="1600" b="1" dirty="0" smtClean="0"/>
              <a:t>: </a:t>
            </a:r>
            <a:r>
              <a:rPr lang="de-DE" sz="1600" dirty="0" err="1" smtClean="0"/>
              <a:t>Application</a:t>
            </a:r>
            <a:r>
              <a:rPr lang="de-DE" sz="1600" dirty="0" smtClean="0"/>
              <a:t> </a:t>
            </a:r>
            <a:r>
              <a:rPr lang="de-DE" sz="1600" dirty="0" err="1" smtClean="0"/>
              <a:t>program</a:t>
            </a:r>
            <a:r>
              <a:rPr lang="de-DE" sz="1600" dirty="0" smtClean="0"/>
              <a:t> </a:t>
            </a:r>
            <a:r>
              <a:rPr lang="de-DE" sz="1600" dirty="0" err="1" smtClean="0"/>
              <a:t>needs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define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maximum</a:t>
            </a:r>
            <a:r>
              <a:rPr lang="de-DE" sz="1600" dirty="0" smtClean="0"/>
              <a:t> </a:t>
            </a:r>
            <a:r>
              <a:rPr lang="de-DE" sz="1600" dirty="0" err="1" smtClean="0"/>
              <a:t>amount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dynamic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it</a:t>
            </a:r>
            <a:r>
              <a:rPr lang="de-DE" sz="1600" dirty="0" smtClean="0"/>
              <a:t> </a:t>
            </a:r>
            <a:r>
              <a:rPr lang="de-DE" sz="1600" dirty="0" err="1" smtClean="0"/>
              <a:t>needs</a:t>
            </a:r>
            <a:r>
              <a:rPr lang="de-DE" sz="1600" dirty="0" smtClean="0"/>
              <a:t>. </a:t>
            </a:r>
            <a:r>
              <a:rPr lang="de-DE" sz="1600" dirty="0" err="1" smtClean="0"/>
              <a:t>It</a:t>
            </a:r>
            <a:r>
              <a:rPr lang="de-DE" sz="1600" dirty="0" smtClean="0"/>
              <a:t> must not </a:t>
            </a:r>
            <a:r>
              <a:rPr lang="de-DE" sz="1600" dirty="0" err="1" smtClean="0"/>
              <a:t>run</a:t>
            </a:r>
            <a:r>
              <a:rPr lang="de-DE" sz="1600" dirty="0" smtClean="0"/>
              <a:t> out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during</a:t>
            </a:r>
            <a:r>
              <a:rPr lang="de-DE" sz="1600" dirty="0" smtClean="0"/>
              <a:t> </a:t>
            </a:r>
            <a:r>
              <a:rPr lang="de-DE" sz="1600" dirty="0" err="1" smtClean="0"/>
              <a:t>faultless</a:t>
            </a:r>
            <a:r>
              <a:rPr lang="de-DE" sz="1600" dirty="0" smtClean="0"/>
              <a:t> </a:t>
            </a:r>
            <a:r>
              <a:rPr lang="de-DE" sz="1600" dirty="0" err="1" smtClean="0"/>
              <a:t>execution</a:t>
            </a:r>
            <a:r>
              <a:rPr lang="de-DE" sz="1600" dirty="0" smtClean="0"/>
              <a:t>. Dynamic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should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pre-allocated</a:t>
            </a:r>
            <a:r>
              <a:rPr lang="de-DE" sz="1600" dirty="0" smtClean="0"/>
              <a:t> </a:t>
            </a:r>
            <a:r>
              <a:rPr lang="de-DE" sz="1600" dirty="0" err="1" smtClean="0"/>
              <a:t>before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run</a:t>
            </a:r>
            <a:r>
              <a:rPr lang="de-DE" sz="1600" dirty="0" smtClean="0"/>
              <a:t>-time </a:t>
            </a:r>
            <a:r>
              <a:rPr lang="de-DE" sz="1600" dirty="0" err="1" smtClean="0"/>
              <a:t>phase</a:t>
            </a:r>
            <a:r>
              <a:rPr lang="de-DE" sz="1600" dirty="0" smtClean="0"/>
              <a:t>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program</a:t>
            </a:r>
            <a:r>
              <a:rPr lang="de-DE" sz="1600" dirty="0" smtClean="0"/>
              <a:t>.</a:t>
            </a:r>
          </a:p>
          <a:p>
            <a:r>
              <a:rPr lang="de-DE" sz="1600" b="1" dirty="0" smtClean="0"/>
              <a:t>Not </a:t>
            </a:r>
            <a:r>
              <a:rPr lang="de-DE" sz="1600" b="1" dirty="0" err="1" smtClean="0"/>
              <a:t>deterministic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execution</a:t>
            </a:r>
            <a:r>
              <a:rPr lang="de-DE" sz="1600" b="1" dirty="0" smtClean="0"/>
              <a:t> time </a:t>
            </a:r>
            <a:r>
              <a:rPr lang="de-DE" sz="1600" b="1" dirty="0" err="1" smtClean="0"/>
              <a:t>of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memory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allocation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and</a:t>
            </a:r>
            <a:r>
              <a:rPr lang="de-DE" sz="1600" b="1" dirty="0" smtClean="0"/>
              <a:t> </a:t>
            </a:r>
            <a:r>
              <a:rPr lang="de-DE" sz="1600" b="1" dirty="0" err="1" smtClean="0"/>
              <a:t>deallocation</a:t>
            </a:r>
            <a:r>
              <a:rPr lang="de-DE" sz="1600" b="1" dirty="0" smtClean="0"/>
              <a:t>: </a:t>
            </a:r>
            <a:r>
              <a:rPr lang="de-DE" sz="1600" dirty="0" smtClean="0"/>
              <a:t>Memory </a:t>
            </a:r>
            <a:r>
              <a:rPr lang="de-DE" sz="1600" dirty="0" err="1" smtClean="0"/>
              <a:t>allocator</a:t>
            </a:r>
            <a:r>
              <a:rPr lang="de-DE" sz="1600" dirty="0" smtClean="0"/>
              <a:t> </a:t>
            </a:r>
            <a:r>
              <a:rPr lang="de-DE" sz="1600" dirty="0" err="1" smtClean="0"/>
              <a:t>needs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guarantee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allocation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deallocation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executed</a:t>
            </a:r>
            <a:r>
              <a:rPr lang="de-DE" sz="1600" dirty="0" smtClean="0"/>
              <a:t> in a </a:t>
            </a:r>
            <a:r>
              <a:rPr lang="de-DE" sz="1600" dirty="0" err="1" smtClean="0"/>
              <a:t>defined</a:t>
            </a:r>
            <a:r>
              <a:rPr lang="de-DE" sz="1600" dirty="0" smtClean="0"/>
              <a:t> time </a:t>
            </a:r>
            <a:r>
              <a:rPr lang="de-DE" sz="1600" dirty="0" err="1" smtClean="0"/>
              <a:t>constraint</a:t>
            </a:r>
            <a:r>
              <a:rPr lang="de-DE" sz="1600" dirty="0" smtClean="0"/>
              <a:t>. Time </a:t>
            </a:r>
            <a:r>
              <a:rPr lang="de-DE" sz="1600" dirty="0" err="1" smtClean="0"/>
              <a:t>constraint</a:t>
            </a:r>
            <a:r>
              <a:rPr lang="de-DE" sz="1600" dirty="0" smtClean="0"/>
              <a:t> </a:t>
            </a:r>
            <a:r>
              <a:rPr lang="de-DE" sz="1600" dirty="0" err="1" smtClean="0"/>
              <a:t>needs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meet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</a:t>
            </a:r>
            <a:r>
              <a:rPr lang="de-DE" sz="1600" dirty="0" err="1" smtClean="0"/>
              <a:t>maximum</a:t>
            </a:r>
            <a:r>
              <a:rPr lang="de-DE" sz="1600" dirty="0" smtClean="0"/>
              <a:t> </a:t>
            </a:r>
            <a:r>
              <a:rPr lang="de-DE" sz="1600" dirty="0" err="1" smtClean="0"/>
              <a:t>reaction</a:t>
            </a:r>
            <a:r>
              <a:rPr lang="de-DE" sz="1600" dirty="0" smtClean="0"/>
              <a:t> time </a:t>
            </a:r>
            <a:r>
              <a:rPr lang="de-DE" sz="1600" dirty="0" err="1" smtClean="0"/>
              <a:t>of</a:t>
            </a:r>
            <a:r>
              <a:rPr lang="de-DE" sz="1600" dirty="0" smtClean="0"/>
              <a:t> </a:t>
            </a:r>
            <a:r>
              <a:rPr lang="de-DE" sz="1600" dirty="0" err="1" smtClean="0"/>
              <a:t>the</a:t>
            </a:r>
            <a:r>
              <a:rPr lang="de-DE" sz="1600" dirty="0" smtClean="0"/>
              <a:t> real-time </a:t>
            </a:r>
            <a:r>
              <a:rPr lang="de-DE" sz="1600" dirty="0" err="1" smtClean="0"/>
              <a:t>system</a:t>
            </a:r>
            <a:r>
              <a:rPr lang="de-DE" sz="1600" dirty="0" smtClean="0"/>
              <a:t>.</a:t>
            </a:r>
            <a:endParaRPr lang="de-DE" sz="16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45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Embedded Systems</a:t>
            </a:r>
          </a:p>
          <a:p>
            <a:r>
              <a:rPr lang="de-DE" dirty="0" err="1" smtClean="0">
                <a:solidFill>
                  <a:schemeClr val="tx2"/>
                </a:solidFill>
              </a:rPr>
              <a:t>Introduction</a:t>
            </a:r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Embedded Systems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computer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cpu</a:t>
            </a:r>
            <a:r>
              <a:rPr lang="de-DE" dirty="0" smtClean="0"/>
              <a:t>, </a:t>
            </a:r>
            <a:r>
              <a:rPr lang="de-DE" dirty="0" err="1" smtClean="0"/>
              <a:t>memory</a:t>
            </a:r>
            <a:r>
              <a:rPr lang="de-DE" dirty="0" smtClean="0"/>
              <a:t>, </a:t>
            </a:r>
            <a:r>
              <a:rPr lang="de-DE" dirty="0" err="1" smtClean="0"/>
              <a:t>io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integrated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a </a:t>
            </a:r>
            <a:r>
              <a:rPr lang="de-DE" dirty="0" err="1" smtClean="0"/>
              <a:t>technical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fullfill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DE" dirty="0" smtClean="0"/>
          </a:p>
          <a:p>
            <a:r>
              <a:rPr lang="de-DE" dirty="0" err="1" smtClean="0"/>
              <a:t>No</a:t>
            </a:r>
            <a:r>
              <a:rPr lang="de-DE" dirty="0" smtClean="0"/>
              <a:t> </a:t>
            </a:r>
            <a:r>
              <a:rPr lang="de-DE" dirty="0" err="1" smtClean="0"/>
              <a:t>specific</a:t>
            </a:r>
            <a:r>
              <a:rPr lang="de-DE" dirty="0" smtClean="0"/>
              <a:t> </a:t>
            </a:r>
            <a:r>
              <a:rPr lang="de-DE" dirty="0" err="1" smtClean="0"/>
              <a:t>standard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defines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exact</a:t>
            </a:r>
            <a:r>
              <a:rPr lang="de-DE" dirty="0" smtClean="0"/>
              <a:t> </a:t>
            </a:r>
            <a:r>
              <a:rPr lang="de-DE" dirty="0" err="1" smtClean="0"/>
              <a:t>definition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an </a:t>
            </a:r>
            <a:r>
              <a:rPr lang="de-DE" dirty="0" err="1" smtClean="0"/>
              <a:t>embedded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Key </a:t>
            </a:r>
            <a:r>
              <a:rPr lang="de-DE" dirty="0" err="1" smtClean="0"/>
              <a:t>features</a:t>
            </a:r>
            <a:r>
              <a:rPr lang="de-DE" dirty="0" smtClean="0"/>
              <a:t>:</a:t>
            </a:r>
          </a:p>
          <a:p>
            <a:pPr lvl="1"/>
            <a:r>
              <a:rPr lang="de-DE" dirty="0" err="1" smtClean="0"/>
              <a:t>Specialized</a:t>
            </a:r>
            <a:r>
              <a:rPr lang="de-DE" dirty="0" smtClean="0"/>
              <a:t> in </a:t>
            </a:r>
            <a:r>
              <a:rPr lang="de-DE" dirty="0" err="1" smtClean="0"/>
              <a:t>functionality</a:t>
            </a:r>
            <a:endParaRPr lang="de-DE" dirty="0" smtClean="0"/>
          </a:p>
          <a:p>
            <a:pPr lvl="1"/>
            <a:r>
              <a:rPr lang="de-DE" dirty="0" smtClean="0"/>
              <a:t>In </a:t>
            </a:r>
            <a:r>
              <a:rPr lang="de-DE" dirty="0" err="1" smtClean="0"/>
              <a:t>most</a:t>
            </a:r>
            <a:r>
              <a:rPr lang="de-DE" dirty="0" smtClean="0"/>
              <a:t> </a:t>
            </a:r>
            <a:r>
              <a:rPr lang="de-DE" dirty="0" err="1" smtClean="0"/>
              <a:t>cases</a:t>
            </a:r>
            <a:r>
              <a:rPr lang="de-DE" dirty="0" smtClean="0"/>
              <a:t> Real-time Operation </a:t>
            </a:r>
            <a:r>
              <a:rPr lang="de-DE" dirty="0" err="1" smtClean="0"/>
              <a:t>capable</a:t>
            </a:r>
            <a:endParaRPr lang="de-DE" dirty="0" smtClean="0"/>
          </a:p>
          <a:p>
            <a:pPr lvl="1"/>
            <a:r>
              <a:rPr lang="de-DE" dirty="0" smtClean="0"/>
              <a:t>Limited </a:t>
            </a:r>
            <a:r>
              <a:rPr lang="de-DE" dirty="0" err="1" smtClean="0"/>
              <a:t>resources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Common </a:t>
            </a:r>
            <a:r>
              <a:rPr lang="de-DE" dirty="0" err="1" smtClean="0"/>
              <a:t>examples</a:t>
            </a:r>
            <a:r>
              <a:rPr lang="de-DE" dirty="0" smtClean="0"/>
              <a:t>:</a:t>
            </a:r>
          </a:p>
          <a:p>
            <a:pPr lvl="1"/>
            <a:r>
              <a:rPr lang="de-DE" dirty="0" smtClean="0"/>
              <a:t>Smartphones</a:t>
            </a:r>
          </a:p>
          <a:p>
            <a:pPr lvl="1"/>
            <a:r>
              <a:rPr lang="de-DE" dirty="0" err="1" smtClean="0"/>
              <a:t>Wearables</a:t>
            </a:r>
            <a:endParaRPr lang="de-DE" dirty="0" smtClean="0"/>
          </a:p>
          <a:p>
            <a:pPr lvl="1"/>
            <a:r>
              <a:rPr lang="de-DE" dirty="0" smtClean="0"/>
              <a:t>Automotive ECU-s</a:t>
            </a:r>
          </a:p>
          <a:p>
            <a:pPr marL="215900" lvl="1" indent="0">
              <a:buNone/>
            </a:pPr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170" name="Picture 2" descr="https://images.samsung.com/is/image/samsung/p6pim/de/2401/gallery/de-galaxy-s24-plus-sm-s926bzvgeub-thumb-53931199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4" y="1436646"/>
            <a:ext cx="314325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10047593" y="4381567"/>
            <a:ext cx="14606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Source: www.samsung.com</a:t>
            </a:r>
            <a:endParaRPr lang="de-DE" sz="800" dirty="0"/>
          </a:p>
        </p:txBody>
      </p:sp>
      <p:pic>
        <p:nvPicPr>
          <p:cNvPr id="7172" name="Picture 4" descr="https://ecotron.ai/wp-content/uploads/2020/10/EAXVA04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784" y="3319756"/>
            <a:ext cx="4783012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7608168" y="5644853"/>
            <a:ext cx="10230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Source: ecotron.ai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30055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AUTOSAR </a:t>
            </a:r>
            <a:r>
              <a:rPr lang="en-US" dirty="0" smtClean="0">
                <a:solidFill>
                  <a:schemeClr val="bg2"/>
                </a:solidFill>
              </a:rPr>
              <a:t>Guidelines</a:t>
            </a:r>
            <a:endParaRPr lang="de-DE" dirty="0" smtClean="0"/>
          </a:p>
          <a:p>
            <a:r>
              <a:rPr lang="de-DE" dirty="0" err="1" smtClean="0"/>
              <a:t>Deterministic</a:t>
            </a:r>
            <a:r>
              <a:rPr lang="de-DE" dirty="0" smtClean="0"/>
              <a:t> </a:t>
            </a:r>
            <a:r>
              <a:rPr lang="de-DE" dirty="0" err="1" smtClean="0"/>
              <a:t>Behaviour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 err="1" smtClean="0"/>
              <a:t>Safety</a:t>
            </a:r>
            <a:r>
              <a:rPr lang="de-DE" sz="1800" dirty="0" smtClean="0"/>
              <a:t> </a:t>
            </a:r>
            <a:r>
              <a:rPr lang="de-DE" sz="1800" dirty="0" err="1" smtClean="0"/>
              <a:t>critical</a:t>
            </a:r>
            <a:r>
              <a:rPr lang="de-DE" sz="1800" dirty="0" smtClean="0"/>
              <a:t> </a:t>
            </a:r>
            <a:r>
              <a:rPr lang="de-DE" sz="1800" dirty="0" err="1" smtClean="0"/>
              <a:t>applications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mostly</a:t>
            </a:r>
            <a:r>
              <a:rPr lang="de-DE" sz="1800" dirty="0" smtClean="0"/>
              <a:t> </a:t>
            </a:r>
            <a:r>
              <a:rPr lang="de-DE" sz="1800" dirty="0" err="1" smtClean="0"/>
              <a:t>systems</a:t>
            </a:r>
            <a:r>
              <a:rPr lang="de-DE" sz="1800" dirty="0" smtClean="0"/>
              <a:t> </a:t>
            </a:r>
            <a:r>
              <a:rPr lang="de-DE" sz="1800" dirty="0" err="1" smtClean="0"/>
              <a:t>with</a:t>
            </a:r>
            <a:r>
              <a:rPr lang="de-DE" sz="1800" dirty="0" smtClean="0"/>
              <a:t> </a:t>
            </a:r>
            <a:r>
              <a:rPr lang="de-DE" sz="1800" dirty="0" err="1" smtClean="0"/>
              <a:t>hard</a:t>
            </a:r>
            <a:r>
              <a:rPr lang="de-DE" sz="1800" dirty="0" smtClean="0"/>
              <a:t> real-time </a:t>
            </a:r>
            <a:r>
              <a:rPr lang="de-DE" sz="1800" dirty="0" err="1" smtClean="0"/>
              <a:t>requirements</a:t>
            </a:r>
            <a:r>
              <a:rPr lang="de-DE" sz="1800" dirty="0" smtClean="0"/>
              <a:t>, </a:t>
            </a:r>
            <a:r>
              <a:rPr lang="de-DE" sz="1800" dirty="0" err="1" smtClean="0"/>
              <a:t>operations</a:t>
            </a:r>
            <a:r>
              <a:rPr lang="de-DE" sz="1800" dirty="0" smtClean="0"/>
              <a:t> </a:t>
            </a:r>
            <a:r>
              <a:rPr lang="de-DE" sz="1800" dirty="0" err="1" smtClean="0"/>
              <a:t>with</a:t>
            </a:r>
            <a:r>
              <a:rPr lang="de-DE" sz="1800" dirty="0" smtClean="0"/>
              <a:t> non-</a:t>
            </a:r>
            <a:r>
              <a:rPr lang="de-DE" sz="1800" dirty="0" err="1" smtClean="0"/>
              <a:t>deterministic</a:t>
            </a:r>
            <a:r>
              <a:rPr lang="de-DE" sz="1800" dirty="0" smtClean="0"/>
              <a:t> </a:t>
            </a:r>
            <a:r>
              <a:rPr lang="de-DE" sz="1800" dirty="0" err="1" smtClean="0"/>
              <a:t>runtime</a:t>
            </a:r>
            <a:r>
              <a:rPr lang="de-DE" sz="1800" dirty="0" smtClean="0"/>
              <a:t> </a:t>
            </a:r>
            <a:r>
              <a:rPr lang="de-DE" sz="1800" dirty="0" err="1" smtClean="0"/>
              <a:t>need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avoided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guarantee</a:t>
            </a:r>
            <a:r>
              <a:rPr lang="de-DE" sz="1800" dirty="0" smtClean="0"/>
              <a:t> response-time </a:t>
            </a:r>
            <a:r>
              <a:rPr lang="de-DE" sz="1800" dirty="0" err="1" smtClean="0"/>
              <a:t>constraints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met</a:t>
            </a:r>
            <a:r>
              <a:rPr lang="de-DE" sz="1800" dirty="0" smtClean="0"/>
              <a:t> in </a:t>
            </a:r>
            <a:r>
              <a:rPr lang="de-DE" sz="1800" dirty="0" err="1" smtClean="0"/>
              <a:t>every</a:t>
            </a:r>
            <a:r>
              <a:rPr lang="de-DE" sz="1800" dirty="0" smtClean="0"/>
              <a:t> </a:t>
            </a:r>
            <a:r>
              <a:rPr lang="de-DE" sz="1800" dirty="0" err="1" smtClean="0"/>
              <a:t>condition</a:t>
            </a:r>
            <a:endParaRPr lang="de-DE" sz="1800" dirty="0" smtClean="0"/>
          </a:p>
          <a:p>
            <a:r>
              <a:rPr lang="de-DE" sz="1800" b="1" dirty="0" err="1" smtClean="0"/>
              <a:t>Dynamic_cast</a:t>
            </a:r>
            <a:r>
              <a:rPr lang="de-DE" sz="1800" dirty="0" smtClean="0"/>
              <a:t>: </a:t>
            </a:r>
            <a:r>
              <a:rPr lang="de-DE" sz="1800" dirty="0" err="1" smtClean="0"/>
              <a:t>relies</a:t>
            </a:r>
            <a:r>
              <a:rPr lang="de-DE" sz="1800" dirty="0" smtClean="0"/>
              <a:t> on </a:t>
            </a:r>
            <a:r>
              <a:rPr lang="de-DE" sz="1800" dirty="0" err="1" smtClean="0"/>
              <a:t>runtime</a:t>
            </a:r>
            <a:r>
              <a:rPr lang="de-DE" sz="1800" dirty="0" smtClean="0"/>
              <a:t> type </a:t>
            </a:r>
            <a:r>
              <a:rPr lang="de-DE" sz="1800" dirty="0" err="1" smtClean="0"/>
              <a:t>information</a:t>
            </a:r>
            <a:r>
              <a:rPr lang="de-DE" sz="1800" dirty="0" smtClean="0"/>
              <a:t>, </a:t>
            </a:r>
            <a:r>
              <a:rPr lang="de-DE" sz="1800" dirty="0" err="1" smtClean="0"/>
              <a:t>which</a:t>
            </a:r>
            <a:r>
              <a:rPr lang="de-DE" sz="1800" dirty="0" smtClean="0"/>
              <a:t> </a:t>
            </a:r>
            <a:r>
              <a:rPr lang="de-DE" sz="1800" dirty="0" err="1" smtClean="0"/>
              <a:t>causes</a:t>
            </a:r>
            <a:r>
              <a:rPr lang="de-DE" sz="1800" dirty="0" smtClean="0"/>
              <a:t> a </a:t>
            </a:r>
            <a:r>
              <a:rPr lang="de-DE" sz="1800" dirty="0" err="1" smtClean="0"/>
              <a:t>performance</a:t>
            </a:r>
            <a:r>
              <a:rPr lang="de-DE" sz="1800" dirty="0" smtClean="0"/>
              <a:t> </a:t>
            </a:r>
            <a:r>
              <a:rPr lang="de-DE" sz="1800" dirty="0" err="1" smtClean="0"/>
              <a:t>overhead</a:t>
            </a:r>
            <a:r>
              <a:rPr lang="de-DE" sz="1800" dirty="0" smtClean="0"/>
              <a:t>. Additional </a:t>
            </a:r>
            <a:r>
              <a:rPr lang="de-DE" sz="1800" dirty="0" err="1" smtClean="0"/>
              <a:t>operations</a:t>
            </a:r>
            <a:r>
              <a:rPr lang="de-DE" sz="1800" dirty="0" smtClean="0"/>
              <a:t> </a:t>
            </a:r>
            <a:r>
              <a:rPr lang="de-DE" sz="1800" dirty="0" err="1" smtClean="0"/>
              <a:t>can</a:t>
            </a:r>
            <a:r>
              <a:rPr lang="de-DE" sz="1800" dirty="0" smtClean="0"/>
              <a:t> </a:t>
            </a:r>
            <a:r>
              <a:rPr lang="de-DE" sz="1800" dirty="0" err="1" smtClean="0"/>
              <a:t>introduce</a:t>
            </a:r>
            <a:r>
              <a:rPr lang="de-DE" sz="1800" dirty="0" smtClean="0"/>
              <a:t> non-</a:t>
            </a:r>
            <a:r>
              <a:rPr lang="de-DE" sz="1800" dirty="0" err="1" smtClean="0"/>
              <a:t>deterministic</a:t>
            </a:r>
            <a:r>
              <a:rPr lang="de-DE" sz="1800" dirty="0" smtClean="0"/>
              <a:t> </a:t>
            </a:r>
            <a:r>
              <a:rPr lang="de-DE" sz="1800" dirty="0" err="1" smtClean="0"/>
              <a:t>timing</a:t>
            </a:r>
            <a:endParaRPr lang="de-DE" sz="1800" dirty="0" smtClean="0"/>
          </a:p>
          <a:p>
            <a:r>
              <a:rPr lang="de-DE" sz="1800" b="1" dirty="0" err="1" smtClean="0"/>
              <a:t>Worst</a:t>
            </a:r>
            <a:r>
              <a:rPr lang="de-DE" sz="1800" b="1" dirty="0" err="1"/>
              <a:t>-</a:t>
            </a:r>
            <a:r>
              <a:rPr lang="de-DE" sz="1800" b="1" dirty="0" err="1" smtClean="0"/>
              <a:t>case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execution</a:t>
            </a:r>
            <a:r>
              <a:rPr lang="de-DE" sz="1800" b="1" dirty="0" smtClean="0"/>
              <a:t> time: </a:t>
            </a:r>
            <a:r>
              <a:rPr lang="de-DE" sz="1800" dirty="0" err="1" smtClean="0"/>
              <a:t>execution</a:t>
            </a:r>
            <a:r>
              <a:rPr lang="de-DE" sz="1800" dirty="0" smtClean="0"/>
              <a:t> time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program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possible</a:t>
            </a:r>
            <a:r>
              <a:rPr lang="de-DE" sz="1800" dirty="0" smtClean="0"/>
              <a:t> </a:t>
            </a:r>
            <a:r>
              <a:rPr lang="de-DE" sz="1800" dirty="0" err="1" smtClean="0"/>
              <a:t>exceptions</a:t>
            </a:r>
            <a:r>
              <a:rPr lang="de-DE" sz="1800" dirty="0" smtClean="0"/>
              <a:t> </a:t>
            </a:r>
            <a:r>
              <a:rPr lang="de-DE" sz="1800" dirty="0" err="1" smtClean="0"/>
              <a:t>within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program</a:t>
            </a:r>
            <a:r>
              <a:rPr lang="de-DE" sz="1800" dirty="0" smtClean="0"/>
              <a:t> </a:t>
            </a:r>
            <a:r>
              <a:rPr lang="de-DE" sz="1800" dirty="0" err="1" smtClean="0"/>
              <a:t>should</a:t>
            </a:r>
            <a:r>
              <a:rPr lang="de-DE" sz="1800" dirty="0" smtClean="0"/>
              <a:t>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analyzed</a:t>
            </a:r>
            <a:r>
              <a:rPr lang="de-DE" sz="1800" dirty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make</a:t>
            </a:r>
            <a:r>
              <a:rPr lang="de-DE" sz="1800" dirty="0" smtClean="0"/>
              <a:t> </a:t>
            </a:r>
            <a:r>
              <a:rPr lang="de-DE" sz="1800" dirty="0" err="1" smtClean="0"/>
              <a:t>sure</a:t>
            </a:r>
            <a:r>
              <a:rPr lang="de-DE" sz="1800" dirty="0" smtClean="0"/>
              <a:t> mit </a:t>
            </a:r>
            <a:r>
              <a:rPr lang="de-DE" sz="1800" dirty="0" err="1" smtClean="0"/>
              <a:t>meets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time </a:t>
            </a:r>
            <a:r>
              <a:rPr lang="de-DE" sz="1800" dirty="0" err="1" smtClean="0"/>
              <a:t>constraint</a:t>
            </a:r>
            <a:r>
              <a:rPr lang="de-DE" sz="1800" dirty="0" smtClean="0"/>
              <a:t> </a:t>
            </a:r>
            <a:r>
              <a:rPr lang="de-DE" sz="1800" dirty="0" err="1" smtClean="0"/>
              <a:t>requirements</a:t>
            </a:r>
            <a:r>
              <a:rPr lang="de-DE" sz="1800" dirty="0" smtClean="0"/>
              <a:t>.</a:t>
            </a:r>
          </a:p>
          <a:p>
            <a:r>
              <a:rPr lang="de-DE" sz="1800" b="1" dirty="0" smtClean="0"/>
              <a:t>Dynamic </a:t>
            </a:r>
            <a:r>
              <a:rPr lang="de-DE" sz="1800" b="1" dirty="0" err="1" smtClean="0"/>
              <a:t>memory</a:t>
            </a:r>
            <a:r>
              <a:rPr lang="de-DE" sz="1800" b="1" dirty="0"/>
              <a:t> </a:t>
            </a:r>
            <a:r>
              <a:rPr lang="de-DE" sz="1800" b="1" dirty="0" err="1" smtClean="0"/>
              <a:t>management</a:t>
            </a:r>
            <a:r>
              <a:rPr lang="de-DE" sz="1800" b="1" dirty="0" smtClean="0"/>
              <a:t>: </a:t>
            </a:r>
            <a:r>
              <a:rPr lang="de-DE" sz="1800" dirty="0" smtClean="0"/>
              <a:t>Dynamic </a:t>
            </a:r>
            <a:r>
              <a:rPr lang="de-DE" sz="1800" dirty="0" err="1" smtClean="0"/>
              <a:t>memory</a:t>
            </a:r>
            <a:r>
              <a:rPr lang="de-DE" sz="1800" dirty="0" smtClean="0"/>
              <a:t> </a:t>
            </a:r>
            <a:r>
              <a:rPr lang="de-DE" sz="1800" dirty="0" err="1" smtClean="0"/>
              <a:t>allocation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deallocation</a:t>
            </a:r>
            <a:r>
              <a:rPr lang="de-DE" sz="1800" dirty="0" smtClean="0"/>
              <a:t> </a:t>
            </a:r>
            <a:r>
              <a:rPr lang="de-DE" sz="1800" dirty="0" err="1" smtClean="0"/>
              <a:t>should</a:t>
            </a:r>
            <a:r>
              <a:rPr lang="de-DE" sz="1800" dirty="0" smtClean="0"/>
              <a:t> </a:t>
            </a:r>
            <a:r>
              <a:rPr lang="de-DE" sz="1800" dirty="0" err="1" smtClean="0"/>
              <a:t>guarantee</a:t>
            </a:r>
            <a:r>
              <a:rPr lang="de-DE" sz="1800" dirty="0" smtClean="0"/>
              <a:t> a </a:t>
            </a:r>
            <a:r>
              <a:rPr lang="de-DE" sz="1800" dirty="0" err="1" smtClean="0"/>
              <a:t>maximum</a:t>
            </a:r>
            <a:r>
              <a:rPr lang="de-DE" sz="1800" dirty="0" smtClean="0"/>
              <a:t> </a:t>
            </a:r>
            <a:r>
              <a:rPr lang="de-DE" sz="1800" dirty="0" err="1" smtClean="0"/>
              <a:t>execution</a:t>
            </a:r>
            <a:r>
              <a:rPr lang="de-DE" sz="1800" dirty="0" smtClean="0"/>
              <a:t> time.</a:t>
            </a:r>
          </a:p>
          <a:p>
            <a:r>
              <a:rPr lang="de-DE" sz="1800" b="1" dirty="0" err="1" smtClean="0"/>
              <a:t>Recursive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function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calls</a:t>
            </a:r>
            <a:r>
              <a:rPr lang="de-DE" sz="1800" b="1" dirty="0" smtClean="0"/>
              <a:t>: </a:t>
            </a:r>
            <a:r>
              <a:rPr lang="de-DE" sz="1800" dirty="0" err="1" smtClean="0"/>
              <a:t>Avoid</a:t>
            </a:r>
            <a:r>
              <a:rPr lang="de-DE" sz="1800" dirty="0" smtClean="0"/>
              <a:t> </a:t>
            </a:r>
            <a:r>
              <a:rPr lang="de-DE" sz="1800" dirty="0" err="1" smtClean="0"/>
              <a:t>recursive</a:t>
            </a:r>
            <a:r>
              <a:rPr lang="de-DE" sz="1800" dirty="0" smtClean="0"/>
              <a:t> </a:t>
            </a:r>
            <a:r>
              <a:rPr lang="de-DE" sz="1800" dirty="0" err="1" smtClean="0"/>
              <a:t>function</a:t>
            </a:r>
            <a:r>
              <a:rPr lang="de-DE" sz="1800" dirty="0" smtClean="0"/>
              <a:t> </a:t>
            </a:r>
            <a:r>
              <a:rPr lang="de-DE" sz="1800" dirty="0" err="1" smtClean="0"/>
              <a:t>calls</a:t>
            </a:r>
            <a:r>
              <a:rPr lang="de-DE" sz="1800" dirty="0" smtClean="0"/>
              <a:t>, </a:t>
            </a:r>
            <a:r>
              <a:rPr lang="de-DE" sz="1800" dirty="0" err="1" smtClean="0"/>
              <a:t>as</a:t>
            </a:r>
            <a:r>
              <a:rPr lang="de-DE" sz="1800" dirty="0" smtClean="0"/>
              <a:t> </a:t>
            </a:r>
            <a:r>
              <a:rPr lang="de-DE" sz="1800" dirty="0" err="1" smtClean="0"/>
              <a:t>it</a:t>
            </a:r>
            <a:r>
              <a:rPr lang="de-DE" sz="1800" dirty="0" smtClean="0"/>
              <a:t> </a:t>
            </a:r>
            <a:r>
              <a:rPr lang="de-DE" sz="1800" dirty="0" err="1" smtClean="0"/>
              <a:t>can</a:t>
            </a:r>
            <a:r>
              <a:rPr lang="de-DE" sz="1800" dirty="0" smtClean="0"/>
              <a:t> </a:t>
            </a:r>
            <a:r>
              <a:rPr lang="de-DE" sz="1800" dirty="0" err="1" smtClean="0"/>
              <a:t>become</a:t>
            </a:r>
            <a:r>
              <a:rPr lang="de-DE" sz="1800" dirty="0" smtClean="0"/>
              <a:t> </a:t>
            </a:r>
            <a:r>
              <a:rPr lang="de-DE" sz="1800" dirty="0" err="1" smtClean="0"/>
              <a:t>difficult</a:t>
            </a:r>
            <a:r>
              <a:rPr lang="de-DE" sz="1800" dirty="0" smtClean="0"/>
              <a:t> </a:t>
            </a:r>
            <a:r>
              <a:rPr lang="de-DE" sz="1800" dirty="0" err="1" smtClean="0"/>
              <a:t>for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programmer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</a:t>
            </a:r>
            <a:r>
              <a:rPr lang="de-DE" sz="1800" dirty="0" err="1" smtClean="0"/>
              <a:t>keep</a:t>
            </a:r>
            <a:r>
              <a:rPr lang="de-DE" sz="1800" dirty="0" smtClean="0"/>
              <a:t> </a:t>
            </a:r>
            <a:r>
              <a:rPr lang="de-DE" sz="1800" dirty="0" err="1" smtClean="0"/>
              <a:t>track</a:t>
            </a:r>
            <a:r>
              <a:rPr lang="de-DE" sz="1800" dirty="0" smtClean="0"/>
              <a:t> </a:t>
            </a:r>
            <a:r>
              <a:rPr lang="de-DE" sz="1800" dirty="0" err="1" smtClean="0"/>
              <a:t>of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call</a:t>
            </a:r>
            <a:r>
              <a:rPr lang="de-DE" sz="1800" dirty="0" smtClean="0"/>
              <a:t> </a:t>
            </a:r>
            <a:r>
              <a:rPr lang="de-DE" sz="1800" dirty="0" err="1" smtClean="0"/>
              <a:t>depth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resulting</a:t>
            </a:r>
            <a:r>
              <a:rPr lang="de-DE" sz="1800" dirty="0" smtClean="0"/>
              <a:t> </a:t>
            </a:r>
            <a:r>
              <a:rPr lang="de-DE" sz="1800" dirty="0" err="1" smtClean="0"/>
              <a:t>stack</a:t>
            </a:r>
            <a:r>
              <a:rPr lang="de-DE" sz="1800" dirty="0" smtClean="0"/>
              <a:t> </a:t>
            </a:r>
            <a:r>
              <a:rPr lang="de-DE" sz="1800" dirty="0" err="1" smtClean="0"/>
              <a:t>size</a:t>
            </a:r>
            <a:r>
              <a:rPr lang="de-DE" sz="1800" dirty="0" smtClean="0"/>
              <a:t>. A potential </a:t>
            </a:r>
            <a:r>
              <a:rPr lang="de-DE" sz="1800" dirty="0" err="1" smtClean="0"/>
              <a:t>stack</a:t>
            </a:r>
            <a:r>
              <a:rPr lang="de-DE" sz="1800" dirty="0" smtClean="0"/>
              <a:t> </a:t>
            </a:r>
            <a:r>
              <a:rPr lang="de-DE" sz="1800" dirty="0" err="1" smtClean="0"/>
              <a:t>overflow</a:t>
            </a:r>
            <a:r>
              <a:rPr lang="de-DE" sz="1800" dirty="0" smtClean="0"/>
              <a:t> </a:t>
            </a:r>
            <a:r>
              <a:rPr lang="de-DE" sz="1800" dirty="0" err="1" smtClean="0"/>
              <a:t>can</a:t>
            </a:r>
            <a:r>
              <a:rPr lang="de-DE" sz="1800" dirty="0" smtClean="0"/>
              <a:t> </a:t>
            </a:r>
            <a:r>
              <a:rPr lang="de-DE" sz="1800" dirty="0" err="1" smtClean="0"/>
              <a:t>cause</a:t>
            </a:r>
            <a:r>
              <a:rPr lang="de-DE" sz="1800" dirty="0" smtClean="0"/>
              <a:t> </a:t>
            </a:r>
            <a:r>
              <a:rPr lang="de-DE" sz="1800" dirty="0" err="1" smtClean="0"/>
              <a:t>memory</a:t>
            </a:r>
            <a:r>
              <a:rPr lang="de-DE" sz="1800" dirty="0" smtClean="0"/>
              <a:t> </a:t>
            </a:r>
            <a:r>
              <a:rPr lang="de-DE" sz="1800" dirty="0" err="1" smtClean="0"/>
              <a:t>corruption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exceptions</a:t>
            </a:r>
            <a:r>
              <a:rPr lang="de-DE" sz="1800" dirty="0" smtClean="0"/>
              <a:t>.</a:t>
            </a:r>
          </a:p>
          <a:p>
            <a:r>
              <a:rPr lang="de-DE" sz="1800" b="1" dirty="0" err="1" smtClean="0"/>
              <a:t>Program</a:t>
            </a:r>
            <a:r>
              <a:rPr lang="de-DE" sz="1800" b="1" dirty="0" smtClean="0"/>
              <a:t> </a:t>
            </a:r>
            <a:r>
              <a:rPr lang="de-DE" sz="1800" b="1" dirty="0" err="1" smtClean="0"/>
              <a:t>termination</a:t>
            </a:r>
            <a:r>
              <a:rPr lang="de-DE" sz="1800" b="1" dirty="0" smtClean="0"/>
              <a:t>: </a:t>
            </a:r>
            <a:r>
              <a:rPr lang="en-US" sz="1800" dirty="0"/>
              <a:t>Program should not be abruptly terminated, in particular no invocation of </a:t>
            </a:r>
            <a:r>
              <a:rPr lang="en-US" sz="1800" dirty="0" err="1"/>
              <a:t>std</a:t>
            </a:r>
            <a:r>
              <a:rPr lang="en-US" sz="1800" dirty="0"/>
              <a:t>::abort(), </a:t>
            </a:r>
            <a:r>
              <a:rPr lang="en-US" sz="1800" dirty="0" err="1"/>
              <a:t>std</a:t>
            </a:r>
            <a:r>
              <a:rPr lang="en-US" sz="1800" dirty="0"/>
              <a:t>::</a:t>
            </a:r>
            <a:r>
              <a:rPr lang="en-US" sz="1800" dirty="0" err="1"/>
              <a:t>quick_exit</a:t>
            </a:r>
            <a:r>
              <a:rPr lang="en-US" sz="1800" dirty="0"/>
              <a:t>(), </a:t>
            </a:r>
            <a:r>
              <a:rPr lang="en-US" sz="1800" dirty="0" err="1"/>
              <a:t>std</a:t>
            </a:r>
            <a:r>
              <a:rPr lang="en-US" sz="1800" dirty="0"/>
              <a:t>::_Exit(), </a:t>
            </a:r>
            <a:r>
              <a:rPr lang="en-US" sz="1800" dirty="0" err="1"/>
              <a:t>std</a:t>
            </a:r>
            <a:r>
              <a:rPr lang="en-US" sz="1800" dirty="0"/>
              <a:t>::terminate</a:t>
            </a:r>
            <a:r>
              <a:rPr lang="en-US" sz="1800" dirty="0" smtClean="0"/>
              <a:t>(). This sudden stop of execution is non-deterministic.</a:t>
            </a:r>
            <a:endParaRPr lang="en-US" sz="1800" b="1" dirty="0"/>
          </a:p>
          <a:p>
            <a:endParaRPr lang="de-DE" b="1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69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AUTOSAR </a:t>
            </a:r>
            <a:r>
              <a:rPr lang="en-US" dirty="0" smtClean="0">
                <a:solidFill>
                  <a:schemeClr val="bg2"/>
                </a:solidFill>
              </a:rPr>
              <a:t>Guidelines</a:t>
            </a:r>
            <a:endParaRPr lang="de-DE" dirty="0" smtClean="0"/>
          </a:p>
          <a:p>
            <a:r>
              <a:rPr lang="de-DE" dirty="0" smtClean="0"/>
              <a:t>Strong </a:t>
            </a:r>
            <a:r>
              <a:rPr lang="de-DE" dirty="0" err="1" smtClean="0"/>
              <a:t>Typing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 smtClean="0"/>
              <a:t>Variable </a:t>
            </a:r>
            <a:r>
              <a:rPr lang="de-DE" sz="1800" dirty="0" err="1" smtClean="0"/>
              <a:t>Types</a:t>
            </a:r>
            <a:r>
              <a:rPr lang="de-DE" sz="1800" dirty="0" smtClean="0"/>
              <a:t>:</a:t>
            </a:r>
          </a:p>
          <a:p>
            <a:r>
              <a:rPr lang="de-DE" sz="1800" dirty="0" smtClean="0"/>
              <a:t>Do not </a:t>
            </a:r>
            <a:r>
              <a:rPr lang="de-DE" sz="1800" dirty="0" err="1" smtClean="0"/>
              <a:t>use</a:t>
            </a:r>
            <a:r>
              <a:rPr lang="de-DE" sz="1800" dirty="0" smtClean="0"/>
              <a:t> </a:t>
            </a:r>
            <a:r>
              <a:rPr lang="de-DE" sz="1800" dirty="0" err="1" smtClean="0"/>
              <a:t>basic</a:t>
            </a:r>
            <a:r>
              <a:rPr lang="de-DE" sz="1800" dirty="0" smtClean="0"/>
              <a:t> </a:t>
            </a:r>
            <a:r>
              <a:rPr lang="de-DE" sz="1800" dirty="0" err="1" smtClean="0"/>
              <a:t>numerical</a:t>
            </a:r>
            <a:r>
              <a:rPr lang="de-DE" sz="1800" dirty="0" smtClean="0"/>
              <a:t> </a:t>
            </a:r>
            <a:r>
              <a:rPr lang="de-DE" sz="1800" dirty="0" err="1" smtClean="0"/>
              <a:t>types</a:t>
            </a:r>
            <a:r>
              <a:rPr lang="de-DE" sz="1800" dirty="0" smtClean="0"/>
              <a:t> </a:t>
            </a:r>
            <a:r>
              <a:rPr lang="de-DE" sz="1800" dirty="0" err="1"/>
              <a:t>char</a:t>
            </a:r>
            <a:r>
              <a:rPr lang="de-DE" sz="1800" dirty="0"/>
              <a:t>, </a:t>
            </a:r>
            <a:r>
              <a:rPr lang="de-DE" sz="1800" dirty="0" err="1"/>
              <a:t>int</a:t>
            </a:r>
            <a:r>
              <a:rPr lang="de-DE" sz="1800" dirty="0"/>
              <a:t>, </a:t>
            </a:r>
            <a:r>
              <a:rPr lang="de-DE" sz="1800" dirty="0" err="1"/>
              <a:t>short</a:t>
            </a:r>
            <a:r>
              <a:rPr lang="de-DE" sz="1800" dirty="0"/>
              <a:t>, </a:t>
            </a:r>
            <a:r>
              <a:rPr lang="de-DE" sz="1800" dirty="0" err="1" smtClean="0"/>
              <a:t>long</a:t>
            </a:r>
            <a:r>
              <a:rPr lang="de-DE" sz="1800" dirty="0" smtClean="0"/>
              <a:t>, </a:t>
            </a:r>
            <a:r>
              <a:rPr lang="de-DE" sz="1800" dirty="0" err="1" smtClean="0"/>
              <a:t>as</a:t>
            </a:r>
            <a:r>
              <a:rPr lang="de-DE" sz="1800" dirty="0" smtClean="0"/>
              <a:t> </a:t>
            </a:r>
            <a:r>
              <a:rPr lang="de-DE" sz="1800" dirty="0" err="1" smtClean="0"/>
              <a:t>they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architecture</a:t>
            </a:r>
            <a:r>
              <a:rPr lang="de-DE" sz="1800" dirty="0" smtClean="0"/>
              <a:t>/</a:t>
            </a:r>
            <a:r>
              <a:rPr lang="de-DE" sz="1800" dirty="0" err="1" smtClean="0"/>
              <a:t>compiler</a:t>
            </a:r>
            <a:r>
              <a:rPr lang="de-DE" sz="1800" dirty="0" smtClean="0"/>
              <a:t> </a:t>
            </a:r>
            <a:r>
              <a:rPr lang="de-DE" sz="1800" dirty="0" err="1" smtClean="0"/>
              <a:t>specific</a:t>
            </a:r>
            <a:r>
              <a:rPr lang="de-DE" sz="1800" dirty="0" smtClean="0"/>
              <a:t>.</a:t>
            </a:r>
          </a:p>
          <a:p>
            <a:pPr marL="215900" lvl="1" indent="0">
              <a:buNone/>
            </a:pPr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specific-length</a:t>
            </a:r>
            <a:r>
              <a:rPr lang="de-DE" dirty="0" smtClean="0"/>
              <a:t> </a:t>
            </a:r>
            <a:r>
              <a:rPr lang="de-DE" dirty="0" err="1" smtClean="0"/>
              <a:t>types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&lt;</a:t>
            </a:r>
            <a:r>
              <a:rPr lang="de-DE" dirty="0" err="1" smtClean="0"/>
              <a:t>cstdint</a:t>
            </a:r>
            <a:r>
              <a:rPr lang="de-DE" dirty="0" smtClean="0"/>
              <a:t>&gt; </a:t>
            </a:r>
            <a:r>
              <a:rPr lang="de-DE" dirty="0" err="1" smtClean="0"/>
              <a:t>header</a:t>
            </a:r>
            <a:r>
              <a:rPr lang="de-DE" dirty="0" smtClean="0"/>
              <a:t>. (</a:t>
            </a:r>
            <a:r>
              <a:rPr lang="de-DE" dirty="0" err="1" smtClean="0"/>
              <a:t>std</a:t>
            </a:r>
            <a:r>
              <a:rPr lang="de-DE" dirty="0" smtClean="0"/>
              <a:t>::int8_t, </a:t>
            </a:r>
            <a:r>
              <a:rPr lang="de-DE" dirty="0" err="1" smtClean="0"/>
              <a:t>std</a:t>
            </a:r>
            <a:r>
              <a:rPr lang="de-DE" dirty="0" smtClean="0"/>
              <a:t>::int16_t,…)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 smtClean="0"/>
              <a:t>Variable </a:t>
            </a:r>
            <a:r>
              <a:rPr lang="de-DE" sz="1800" dirty="0" err="1" smtClean="0"/>
              <a:t>Conversion</a:t>
            </a:r>
            <a:endParaRPr lang="de-DE" sz="1800" dirty="0" smtClean="0"/>
          </a:p>
          <a:p>
            <a:pPr marL="0" indent="0">
              <a:buNone/>
            </a:pPr>
            <a:r>
              <a:rPr lang="de-DE" sz="1800" dirty="0" err="1" smtClean="0"/>
              <a:t>Avoid</a:t>
            </a:r>
            <a:r>
              <a:rPr lang="de-DE" sz="1800" dirty="0" smtClean="0"/>
              <a:t> </a:t>
            </a:r>
            <a:r>
              <a:rPr lang="de-DE" sz="1800" dirty="0" err="1" smtClean="0"/>
              <a:t>data</a:t>
            </a:r>
            <a:r>
              <a:rPr lang="de-DE" sz="1800" dirty="0" smtClean="0"/>
              <a:t> </a:t>
            </a:r>
            <a:r>
              <a:rPr lang="de-DE" sz="1800" dirty="0" err="1" smtClean="0"/>
              <a:t>loss</a:t>
            </a:r>
            <a:r>
              <a:rPr lang="de-DE" sz="1800" dirty="0" smtClean="0"/>
              <a:t> </a:t>
            </a:r>
            <a:r>
              <a:rPr lang="de-DE" sz="1800" dirty="0" err="1" smtClean="0"/>
              <a:t>during</a:t>
            </a:r>
            <a:r>
              <a:rPr lang="de-DE" sz="1800" dirty="0" smtClean="0"/>
              <a:t> </a:t>
            </a:r>
            <a:r>
              <a:rPr lang="de-DE" sz="1800" dirty="0" err="1" smtClean="0"/>
              <a:t>data</a:t>
            </a:r>
            <a:r>
              <a:rPr lang="de-DE" sz="1800" dirty="0" smtClean="0"/>
              <a:t> type </a:t>
            </a:r>
            <a:r>
              <a:rPr lang="de-DE" sz="1800" dirty="0" err="1" smtClean="0"/>
              <a:t>conversion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possible</a:t>
            </a:r>
            <a:r>
              <a:rPr lang="de-DE" sz="1800" dirty="0" smtClean="0"/>
              <a:t> </a:t>
            </a:r>
            <a:r>
              <a:rPr lang="de-DE" sz="1800" dirty="0" err="1" smtClean="0"/>
              <a:t>overflow</a:t>
            </a:r>
            <a:r>
              <a:rPr lang="de-DE" sz="1800" dirty="0"/>
              <a:t> </a:t>
            </a:r>
            <a:r>
              <a:rPr lang="de-DE" sz="1800" dirty="0" err="1" smtClean="0"/>
              <a:t>conditions</a:t>
            </a:r>
            <a:endParaRPr lang="de-DE" sz="1800" dirty="0" smtClean="0"/>
          </a:p>
          <a:p>
            <a:r>
              <a:rPr lang="de-DE" sz="1800" dirty="0" smtClean="0"/>
              <a:t>Constant </a:t>
            </a:r>
            <a:r>
              <a:rPr lang="de-DE" sz="1800" dirty="0" err="1" smtClean="0"/>
              <a:t>values</a:t>
            </a:r>
            <a:r>
              <a:rPr lang="de-DE" sz="1800" dirty="0" smtClean="0"/>
              <a:t> </a:t>
            </a:r>
            <a:r>
              <a:rPr lang="de-DE" sz="1800" dirty="0" err="1" smtClean="0"/>
              <a:t>should</a:t>
            </a:r>
            <a:r>
              <a:rPr lang="de-DE" sz="1800" dirty="0" smtClean="0"/>
              <a:t> not </a:t>
            </a:r>
            <a:r>
              <a:rPr lang="de-DE" sz="1800" dirty="0" err="1" smtClean="0"/>
              <a:t>be</a:t>
            </a:r>
            <a:r>
              <a:rPr lang="de-DE" sz="1800" dirty="0" smtClean="0"/>
              <a:t> </a:t>
            </a:r>
            <a:r>
              <a:rPr lang="de-DE" sz="1800" dirty="0" err="1" smtClean="0"/>
              <a:t>explicitly</a:t>
            </a:r>
            <a:r>
              <a:rPr lang="de-DE" sz="1800" dirty="0" smtClean="0"/>
              <a:t> </a:t>
            </a:r>
            <a:r>
              <a:rPr lang="de-DE" sz="1800" dirty="0" err="1" smtClean="0"/>
              <a:t>converted</a:t>
            </a:r>
            <a:r>
              <a:rPr lang="de-DE" sz="1800" dirty="0" smtClean="0"/>
              <a:t> </a:t>
            </a:r>
            <a:r>
              <a:rPr lang="de-DE" sz="1800" dirty="0" err="1" smtClean="0"/>
              <a:t>from</a:t>
            </a:r>
            <a:r>
              <a:rPr lang="de-DE" sz="1800" dirty="0" smtClean="0"/>
              <a:t> </a:t>
            </a:r>
            <a:r>
              <a:rPr lang="de-DE" sz="1800" dirty="0" err="1" smtClean="0"/>
              <a:t>floating</a:t>
            </a:r>
            <a:r>
              <a:rPr lang="de-DE" sz="1800" dirty="0" smtClean="0"/>
              <a:t> </a:t>
            </a:r>
            <a:r>
              <a:rPr lang="de-DE" sz="1800" dirty="0" err="1" smtClean="0"/>
              <a:t>to</a:t>
            </a:r>
            <a:r>
              <a:rPr lang="de-DE" sz="1800" dirty="0" smtClean="0"/>
              <a:t> integral</a:t>
            </a:r>
          </a:p>
          <a:p>
            <a:pPr marL="0" indent="0">
              <a:buNone/>
            </a:pPr>
            <a:endParaRPr lang="de-DE" sz="1600" dirty="0" smtClean="0"/>
          </a:p>
          <a:p>
            <a:endParaRPr lang="de-DE" sz="1600" dirty="0" smtClean="0"/>
          </a:p>
          <a:p>
            <a:pPr marL="0" indent="0">
              <a:buNone/>
            </a:pPr>
            <a:endParaRPr lang="de-DE" sz="1600" dirty="0"/>
          </a:p>
          <a:p>
            <a:endParaRPr lang="de-DE" sz="1600" dirty="0" smtClean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/>
          </a:p>
          <a:p>
            <a:pPr marL="0" indent="0">
              <a:buNone/>
            </a:pPr>
            <a:endParaRPr lang="de-DE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10" name="Pfeil nach rechts 9"/>
          <p:cNvSpPr/>
          <p:nvPr/>
        </p:nvSpPr>
        <p:spPr>
          <a:xfrm>
            <a:off x="5907310" y="4433671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334800" y="3861048"/>
            <a:ext cx="5293179" cy="14401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f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4.5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int8_t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x1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int8_t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)(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f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de-DE" sz="12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Non-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compliant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–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conversion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in a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cvalue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 </a:t>
            </a:r>
            <a:endParaRPr lang="de-DE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6677327" y="3861048"/>
            <a:ext cx="5177473" cy="14401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f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4.5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int8_t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x1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int8_t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f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de-DE" sz="12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lvl="1"/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Compliant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, x1 = -4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 </a:t>
            </a:r>
            <a:endParaRPr lang="de-DE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50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AUTOSAR </a:t>
            </a:r>
            <a:r>
              <a:rPr lang="en-US" dirty="0" smtClean="0">
                <a:solidFill>
                  <a:schemeClr val="bg2"/>
                </a:solidFill>
              </a:rPr>
              <a:t>Guidelines</a:t>
            </a:r>
            <a:endParaRPr lang="de-DE" i="1" dirty="0" smtClean="0"/>
          </a:p>
          <a:p>
            <a:r>
              <a:rPr lang="de-DE" dirty="0" smtClean="0"/>
              <a:t>Strong </a:t>
            </a:r>
            <a:r>
              <a:rPr lang="de-DE" dirty="0" err="1" smtClean="0"/>
              <a:t>Typing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13" name="Rechteck 12"/>
          <p:cNvSpPr/>
          <p:nvPr/>
        </p:nvSpPr>
        <p:spPr>
          <a:xfrm>
            <a:off x="334800" y="913211"/>
            <a:ext cx="11426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Integer </a:t>
            </a:r>
            <a:r>
              <a:rPr lang="de-DE" dirty="0" err="1"/>
              <a:t>conversion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not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loss</a:t>
            </a:r>
            <a:r>
              <a:rPr lang="de-DE" dirty="0"/>
              <a:t>.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conversion</a:t>
            </a:r>
            <a:r>
              <a:rPr lang="de-DE" dirty="0"/>
              <a:t>, </a:t>
            </a:r>
            <a:r>
              <a:rPr lang="de-DE" dirty="0" err="1"/>
              <a:t>casts</a:t>
            </a:r>
            <a:r>
              <a:rPr lang="de-DE" dirty="0"/>
              <a:t>, </a:t>
            </a:r>
            <a:r>
              <a:rPr lang="de-DE" dirty="0" err="1"/>
              <a:t>overflows</a:t>
            </a:r>
            <a:r>
              <a:rPr lang="de-DE" dirty="0"/>
              <a:t>, </a:t>
            </a:r>
            <a:r>
              <a:rPr lang="de-DE" dirty="0" err="1"/>
              <a:t>underflows</a:t>
            </a:r>
            <a:r>
              <a:rPr lang="de-DE" dirty="0"/>
              <a:t>, </a:t>
            </a:r>
            <a:r>
              <a:rPr lang="de-DE" dirty="0" err="1"/>
              <a:t>wrap-arounds</a:t>
            </a:r>
            <a:r>
              <a:rPr lang="de-DE" dirty="0"/>
              <a:t>.</a:t>
            </a:r>
          </a:p>
        </p:txBody>
      </p:sp>
      <p:sp>
        <p:nvSpPr>
          <p:cNvPr id="15" name="Pfeil nach rechts 14"/>
          <p:cNvSpPr/>
          <p:nvPr/>
        </p:nvSpPr>
        <p:spPr>
          <a:xfrm>
            <a:off x="5987987" y="2498864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442779" y="2153668"/>
            <a:ext cx="5293179" cy="9810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int8_t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Function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int8_t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int8_t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// Non-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compliant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-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may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lead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to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overflow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 </a:t>
            </a:r>
            <a:endParaRPr lang="de-DE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6744072" y="2032558"/>
            <a:ext cx="5177473" cy="1350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f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4.5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int8_t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x1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int8_t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f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endParaRPr lang="de-DE" sz="12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Compliant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, x1 = -4</a:t>
            </a:r>
            <a:endParaRPr lang="de-DE" sz="12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 </a:t>
            </a:r>
            <a:endParaRPr lang="de-DE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446599" y="1678933"/>
            <a:ext cx="11520000" cy="411310"/>
          </a:xfrm>
        </p:spPr>
        <p:txBody>
          <a:bodyPr/>
          <a:lstStyle/>
          <a:p>
            <a:r>
              <a:rPr lang="de-DE" sz="1800" dirty="0" smtClean="0"/>
              <a:t>Overflow:</a:t>
            </a:r>
            <a:endParaRPr lang="de-DE" sz="1800" dirty="0"/>
          </a:p>
        </p:txBody>
      </p:sp>
      <p:sp>
        <p:nvSpPr>
          <p:cNvPr id="21" name="Textplatzhalter 2"/>
          <p:cNvSpPr txBox="1">
            <a:spLocks/>
          </p:cNvSpPr>
          <p:nvPr/>
        </p:nvSpPr>
        <p:spPr>
          <a:xfrm>
            <a:off x="442779" y="3689555"/>
            <a:ext cx="11520000" cy="411310"/>
          </a:xfrm>
          <a:prstGeom prst="rect">
            <a:avLst/>
          </a:prstGeom>
        </p:spPr>
        <p:txBody>
          <a:bodyPr lIns="0" tIns="0" rIns="0" bIns="0"/>
          <a:lstStyle>
            <a:lvl1pPr marL="215900" indent="-215900" algn="l" defTabSz="215900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431800" algn="l"/>
              </a:tabLst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 smtClean="0"/>
              <a:t>Wrap</a:t>
            </a:r>
            <a:r>
              <a:rPr lang="de-DE" sz="1800" dirty="0" smtClean="0"/>
              <a:t> </a:t>
            </a:r>
            <a:r>
              <a:rPr lang="de-DE" sz="1800" dirty="0" err="1" smtClean="0"/>
              <a:t>around</a:t>
            </a:r>
            <a:r>
              <a:rPr lang="de-DE" sz="1800" dirty="0" smtClean="0"/>
              <a:t>:</a:t>
            </a:r>
            <a:endParaRPr lang="de-DE" sz="1800" dirty="0"/>
          </a:p>
        </p:txBody>
      </p:sp>
      <p:sp>
        <p:nvSpPr>
          <p:cNvPr id="22" name="Pfeil nach rechts 21"/>
          <p:cNvSpPr/>
          <p:nvPr/>
        </p:nvSpPr>
        <p:spPr>
          <a:xfrm>
            <a:off x="5987987" y="4632690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442779" y="4287494"/>
            <a:ext cx="5293179" cy="9810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uint8_t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795E26"/>
                </a:solidFill>
                <a:latin typeface="Consolas" panose="020B0609020204030204" pitchFamily="49" charset="0"/>
              </a:rPr>
              <a:t>Fn4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uint8_t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uint8_t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// Non-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compliant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-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may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lead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to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wrap-around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6744072" y="4166384"/>
            <a:ext cx="5177473" cy="135084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uint16_t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795E26"/>
                </a:solidFill>
                <a:latin typeface="Consolas" panose="020B0609020204030204" pitchFamily="49" charset="0"/>
              </a:rPr>
              <a:t>Fn4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uint8_t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uint8_t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uint16_t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sz="12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de-DE" sz="12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compliant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–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uint16_t 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type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is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enogh</a:t>
            </a:r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to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avoid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overflow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de-DE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93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3" grpId="0" animBg="1"/>
      <p:bldP spid="2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AUTOSAR </a:t>
            </a:r>
            <a:r>
              <a:rPr lang="en-US" dirty="0" smtClean="0">
                <a:solidFill>
                  <a:schemeClr val="bg2"/>
                </a:solidFill>
              </a:rPr>
              <a:t>Guidelines</a:t>
            </a:r>
            <a:endParaRPr lang="de-DE" dirty="0"/>
          </a:p>
          <a:p>
            <a:r>
              <a:rPr lang="de-DE" dirty="0"/>
              <a:t>Strong </a:t>
            </a:r>
            <a:r>
              <a:rPr lang="de-DE" dirty="0" err="1"/>
              <a:t>Typing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12" name="Textplatzhalter 2"/>
          <p:cNvSpPr txBox="1">
            <a:spLocks/>
          </p:cNvSpPr>
          <p:nvPr/>
        </p:nvSpPr>
        <p:spPr>
          <a:xfrm>
            <a:off x="479376" y="1283627"/>
            <a:ext cx="11520000" cy="411310"/>
          </a:xfrm>
          <a:prstGeom prst="rect">
            <a:avLst/>
          </a:prstGeom>
        </p:spPr>
        <p:txBody>
          <a:bodyPr lIns="0" tIns="0" rIns="0" bIns="0"/>
          <a:lstStyle>
            <a:lvl1pPr marL="215900" indent="-215900" algn="l" defTabSz="215900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431800" algn="l"/>
              </a:tabLst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 smtClean="0"/>
              <a:t>Implicit</a:t>
            </a:r>
            <a:r>
              <a:rPr lang="de-DE" sz="1800" dirty="0" smtClean="0"/>
              <a:t> type </a:t>
            </a:r>
            <a:r>
              <a:rPr lang="de-DE" sz="1800" dirty="0" err="1" smtClean="0"/>
              <a:t>conversion</a:t>
            </a:r>
            <a:r>
              <a:rPr lang="de-DE" sz="1800" dirty="0" smtClean="0"/>
              <a:t>:</a:t>
            </a:r>
            <a:endParaRPr lang="de-DE" sz="1800" dirty="0"/>
          </a:p>
        </p:txBody>
      </p:sp>
      <p:sp>
        <p:nvSpPr>
          <p:cNvPr id="13" name="Textplatzhalter 2"/>
          <p:cNvSpPr txBox="1">
            <a:spLocks/>
          </p:cNvSpPr>
          <p:nvPr/>
        </p:nvSpPr>
        <p:spPr>
          <a:xfrm>
            <a:off x="479376" y="3356992"/>
            <a:ext cx="11520000" cy="411310"/>
          </a:xfrm>
          <a:prstGeom prst="rect">
            <a:avLst/>
          </a:prstGeom>
        </p:spPr>
        <p:txBody>
          <a:bodyPr lIns="0" tIns="0" rIns="0" bIns="0"/>
          <a:lstStyle>
            <a:lvl1pPr marL="215900" indent="-215900" algn="l" defTabSz="215900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215900" algn="l"/>
              </a:tabLst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31800" indent="-215900" algn="l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§"/>
              <a:tabLst>
                <a:tab pos="431800" algn="l"/>
              </a:tabLst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2pPr>
            <a:lvl3pPr marL="647700" indent="-215900" algn="l" defTabSz="215900" rtl="0" eaLnBrk="1" fontAlgn="base" hangingPunct="1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3pPr>
            <a:lvl4pPr marL="863600" indent="-215900" algn="l" defTabSz="215900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-"/>
              <a:tabLst>
                <a:tab pos="86360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4pPr>
            <a:lvl5pPr marL="863600" indent="-2159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 err="1" smtClean="0"/>
              <a:t>Unions</a:t>
            </a:r>
            <a:r>
              <a:rPr lang="de-DE" sz="1800" dirty="0" smtClean="0"/>
              <a:t>: Do not </a:t>
            </a:r>
            <a:r>
              <a:rPr lang="de-DE" sz="1800" dirty="0" err="1" smtClean="0"/>
              <a:t>use</a:t>
            </a:r>
            <a:r>
              <a:rPr lang="de-DE" sz="1800" dirty="0" smtClean="0"/>
              <a:t> </a:t>
            </a:r>
            <a:r>
              <a:rPr lang="de-DE" sz="1800" dirty="0" err="1" smtClean="0"/>
              <a:t>unions</a:t>
            </a:r>
            <a:r>
              <a:rPr lang="de-DE" sz="1800" dirty="0" smtClean="0"/>
              <a:t>, </a:t>
            </a:r>
            <a:r>
              <a:rPr lang="de-DE" sz="1800" dirty="0" err="1" smtClean="0"/>
              <a:t>they</a:t>
            </a:r>
            <a:r>
              <a:rPr lang="de-DE" sz="1800" dirty="0" smtClean="0"/>
              <a:t> </a:t>
            </a:r>
            <a:r>
              <a:rPr lang="de-DE" sz="1800" dirty="0" err="1" smtClean="0"/>
              <a:t>can</a:t>
            </a:r>
            <a:r>
              <a:rPr lang="de-DE" sz="1800" dirty="0" smtClean="0"/>
              <a:t> </a:t>
            </a:r>
            <a:r>
              <a:rPr lang="de-DE" sz="1800" dirty="0" err="1" smtClean="0"/>
              <a:t>have</a:t>
            </a:r>
            <a:r>
              <a:rPr lang="de-DE" sz="1800" dirty="0" smtClean="0"/>
              <a:t> </a:t>
            </a:r>
            <a:r>
              <a:rPr lang="de-DE" sz="1800" dirty="0" err="1" smtClean="0"/>
              <a:t>undefined</a:t>
            </a:r>
            <a:r>
              <a:rPr lang="de-DE" sz="1800" dirty="0" smtClean="0"/>
              <a:t> </a:t>
            </a:r>
            <a:r>
              <a:rPr lang="de-DE" sz="1800" dirty="0" err="1" smtClean="0"/>
              <a:t>behavior</a:t>
            </a:r>
            <a:r>
              <a:rPr lang="de-DE" sz="1800" dirty="0" smtClean="0"/>
              <a:t> </a:t>
            </a:r>
            <a:r>
              <a:rPr lang="de-DE" sz="1800" dirty="0" err="1" smtClean="0"/>
              <a:t>and</a:t>
            </a:r>
            <a:r>
              <a:rPr lang="de-DE" sz="1800" dirty="0" smtClean="0"/>
              <a:t> </a:t>
            </a:r>
            <a:r>
              <a:rPr lang="de-DE" sz="1800" dirty="0" err="1" smtClean="0"/>
              <a:t>are</a:t>
            </a:r>
            <a:r>
              <a:rPr lang="de-DE" sz="1800" dirty="0" smtClean="0"/>
              <a:t> </a:t>
            </a:r>
            <a:r>
              <a:rPr lang="de-DE" sz="1800" dirty="0" err="1" smtClean="0"/>
              <a:t>platform</a:t>
            </a:r>
            <a:r>
              <a:rPr lang="de-DE" sz="1800" dirty="0" smtClean="0"/>
              <a:t> </a:t>
            </a:r>
            <a:r>
              <a:rPr lang="de-DE" sz="1800" dirty="0" err="1" smtClean="0"/>
              <a:t>dependent</a:t>
            </a:r>
            <a:r>
              <a:rPr lang="de-DE" sz="1800" dirty="0" smtClean="0"/>
              <a:t>. The </a:t>
            </a:r>
            <a:r>
              <a:rPr lang="de-DE" sz="1800" dirty="0" err="1" smtClean="0"/>
              <a:t>way</a:t>
            </a:r>
            <a:r>
              <a:rPr lang="de-DE" sz="1800" dirty="0" smtClean="0"/>
              <a:t> </a:t>
            </a:r>
            <a:r>
              <a:rPr lang="de-DE" sz="1800" dirty="0" err="1" smtClean="0"/>
              <a:t>the</a:t>
            </a:r>
            <a:r>
              <a:rPr lang="de-DE" sz="1800" dirty="0" smtClean="0"/>
              <a:t> </a:t>
            </a:r>
            <a:r>
              <a:rPr lang="de-DE" sz="1800" dirty="0" err="1" smtClean="0"/>
              <a:t>data</a:t>
            </a:r>
            <a:r>
              <a:rPr lang="de-DE" sz="1800" dirty="0" smtClean="0"/>
              <a:t> </a:t>
            </a:r>
            <a:r>
              <a:rPr lang="de-DE" sz="1800" dirty="0" err="1" smtClean="0"/>
              <a:t>is</a:t>
            </a:r>
            <a:r>
              <a:rPr lang="de-DE" sz="1800" dirty="0" smtClean="0"/>
              <a:t> </a:t>
            </a:r>
            <a:r>
              <a:rPr lang="de-DE" sz="1800" dirty="0" err="1" smtClean="0"/>
              <a:t>laid</a:t>
            </a:r>
            <a:r>
              <a:rPr lang="de-DE" sz="1800" dirty="0" smtClean="0"/>
              <a:t> out in </a:t>
            </a:r>
            <a:r>
              <a:rPr lang="de-DE" sz="1800" dirty="0" err="1" smtClean="0"/>
              <a:t>memory</a:t>
            </a:r>
            <a:r>
              <a:rPr lang="de-DE" sz="1800" dirty="0" smtClean="0"/>
              <a:t> </a:t>
            </a:r>
            <a:r>
              <a:rPr lang="de-DE" sz="1800" dirty="0" err="1" smtClean="0"/>
              <a:t>can</a:t>
            </a:r>
            <a:r>
              <a:rPr lang="de-DE" sz="1800" dirty="0" smtClean="0"/>
              <a:t> </a:t>
            </a:r>
            <a:r>
              <a:rPr lang="de-DE" sz="1800" dirty="0" err="1" smtClean="0"/>
              <a:t>vary</a:t>
            </a:r>
            <a:r>
              <a:rPr lang="de-DE" sz="1800" dirty="0" smtClean="0"/>
              <a:t> </a:t>
            </a:r>
            <a:r>
              <a:rPr lang="de-DE" sz="1800" dirty="0" err="1" smtClean="0"/>
              <a:t>across</a:t>
            </a:r>
            <a:r>
              <a:rPr lang="de-DE" sz="1800" dirty="0" smtClean="0"/>
              <a:t> different </a:t>
            </a:r>
            <a:r>
              <a:rPr lang="de-DE" sz="1800" dirty="0" err="1" smtClean="0"/>
              <a:t>harware</a:t>
            </a:r>
            <a:r>
              <a:rPr lang="de-DE" sz="1800" dirty="0" smtClean="0"/>
              <a:t> </a:t>
            </a:r>
            <a:r>
              <a:rPr lang="de-DE" sz="1800" dirty="0" err="1" smtClean="0"/>
              <a:t>architectures</a:t>
            </a:r>
            <a:endParaRPr lang="de-DE" sz="1800" dirty="0" smtClean="0"/>
          </a:p>
        </p:txBody>
      </p:sp>
      <p:sp>
        <p:nvSpPr>
          <p:cNvPr id="15" name="Pfeil nach rechts 14"/>
          <p:cNvSpPr/>
          <p:nvPr/>
        </p:nvSpPr>
        <p:spPr>
          <a:xfrm>
            <a:off x="5967409" y="2195940"/>
            <a:ext cx="50405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422201" y="1850744"/>
            <a:ext cx="5293179" cy="9810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de-DE" sz="12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uint16_t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uint32_t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new_speed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speed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de-DE" sz="12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de-DE" sz="12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Non-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compliant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– </a:t>
            </a:r>
            <a:r>
              <a:rPr lang="de-DE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implicit</a:t>
            </a:r>
            <a:r>
              <a:rPr lang="de-DE" sz="1200" dirty="0">
                <a:solidFill>
                  <a:srgbClr val="008000"/>
                </a:solidFill>
                <a:latin typeface="Consolas" panose="020B0609020204030204" pitchFamily="49" charset="0"/>
              </a:rPr>
              <a:t> type </a:t>
            </a:r>
            <a:r>
              <a:rPr lang="de-DE" sz="12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conversion</a:t>
            </a:r>
            <a:endParaRPr lang="de-DE" sz="12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F5C8C57-3E90-8741-9581-31D0A874DCE4}"/>
              </a:ext>
            </a:extLst>
          </p:cNvPr>
          <p:cNvSpPr/>
          <p:nvPr/>
        </p:nvSpPr>
        <p:spPr>
          <a:xfrm>
            <a:off x="6745917" y="1850744"/>
            <a:ext cx="5177473" cy="9810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>
            <a:noAutofit/>
          </a:bodyPr>
          <a:lstStyle/>
          <a:p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uint16_t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speed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endParaRPr lang="en-US" sz="12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uint32_t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new_speed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&gt;&lt;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uint32_t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speed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// compliant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407368" y="4046584"/>
            <a:ext cx="11522238" cy="1569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spAutoFit/>
          </a:bodyPr>
          <a:lstStyle/>
          <a:p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Intensity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floatvalue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intvalue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Intensity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floatvalue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3.5f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    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Make the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floatvalue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active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intvalue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200" dirty="0" smtClean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Non-compliant – invalid value</a:t>
            </a:r>
            <a:endParaRPr lang="en-US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8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AUTOSAR Guidelines</a:t>
            </a:r>
            <a:endParaRPr lang="de-DE" dirty="0"/>
          </a:p>
          <a:p>
            <a:r>
              <a:rPr lang="de-DE" dirty="0" smtClean="0"/>
              <a:t>Global Variable </a:t>
            </a:r>
            <a:r>
              <a:rPr lang="de-DE" dirty="0" err="1" smtClean="0"/>
              <a:t>Usage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b="1" dirty="0"/>
              <a:t>Global </a:t>
            </a:r>
            <a:r>
              <a:rPr lang="de-DE" b="1" dirty="0" smtClean="0"/>
              <a:t>Variable Rules:</a:t>
            </a:r>
            <a:endParaRPr lang="de-DE" b="1" dirty="0"/>
          </a:p>
          <a:p>
            <a:endParaRPr lang="de-DE" dirty="0"/>
          </a:p>
          <a:p>
            <a:pPr lvl="1"/>
            <a:r>
              <a:rPr lang="de-DE" dirty="0"/>
              <a:t>Limit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global variables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avoid</a:t>
            </a:r>
            <a:r>
              <a:rPr lang="de-DE" dirty="0"/>
              <a:t> </a:t>
            </a:r>
            <a:r>
              <a:rPr lang="de-DE" dirty="0" err="1"/>
              <a:t>unexpected</a:t>
            </a:r>
            <a:r>
              <a:rPr lang="de-DE" dirty="0"/>
              <a:t> </a:t>
            </a:r>
            <a:r>
              <a:rPr lang="de-DE" dirty="0" err="1"/>
              <a:t>dependencies</a:t>
            </a:r>
            <a:endParaRPr lang="de-DE" dirty="0"/>
          </a:p>
          <a:p>
            <a:pPr lvl="1"/>
            <a:r>
              <a:rPr lang="de-DE" dirty="0"/>
              <a:t>Do not </a:t>
            </a:r>
            <a:r>
              <a:rPr lang="de-DE" dirty="0" err="1"/>
              <a:t>use</a:t>
            </a:r>
            <a:r>
              <a:rPr lang="de-DE" dirty="0"/>
              <a:t> global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static</a:t>
            </a:r>
            <a:r>
              <a:rPr lang="de-DE" dirty="0"/>
              <a:t> non-POD type </a:t>
            </a:r>
            <a:r>
              <a:rPr lang="de-DE" dirty="0" smtClean="0"/>
              <a:t>variables</a:t>
            </a:r>
          </a:p>
          <a:p>
            <a:pPr lvl="1"/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include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header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in multiple </a:t>
            </a:r>
            <a:r>
              <a:rPr lang="de-DE" dirty="0" err="1" smtClean="0"/>
              <a:t>translation</a:t>
            </a:r>
            <a:r>
              <a:rPr lang="de-DE" dirty="0" smtClean="0"/>
              <a:t> </a:t>
            </a:r>
            <a:r>
              <a:rPr lang="de-DE" dirty="0" err="1" smtClean="0"/>
              <a:t>units</a:t>
            </a:r>
            <a:r>
              <a:rPr lang="de-DE" dirty="0" smtClean="0"/>
              <a:t>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violating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Definition </a:t>
            </a:r>
            <a:r>
              <a:rPr lang="de-DE" dirty="0" err="1" smtClean="0"/>
              <a:t>rule</a:t>
            </a:r>
            <a:r>
              <a:rPr lang="de-DE" dirty="0" smtClean="0"/>
              <a:t>. Header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not </a:t>
            </a:r>
            <a:r>
              <a:rPr lang="de-DE" dirty="0" err="1" smtClean="0"/>
              <a:t>supposed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contain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produce</a:t>
            </a:r>
            <a:r>
              <a:rPr lang="de-DE" dirty="0" smtClean="0"/>
              <a:t> </a:t>
            </a:r>
            <a:r>
              <a:rPr lang="de-DE" dirty="0" err="1" smtClean="0"/>
              <a:t>definitions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global </a:t>
            </a:r>
            <a:r>
              <a:rPr lang="de-DE" dirty="0" err="1" smtClean="0"/>
              <a:t>object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occupy</a:t>
            </a:r>
            <a:r>
              <a:rPr lang="de-DE" dirty="0" smtClean="0"/>
              <a:t> </a:t>
            </a:r>
            <a:r>
              <a:rPr lang="de-DE" dirty="0" err="1" smtClean="0"/>
              <a:t>storage</a:t>
            </a:r>
            <a:r>
              <a:rPr lang="de-DE" dirty="0" smtClean="0"/>
              <a:t>. </a:t>
            </a:r>
          </a:p>
          <a:p>
            <a:pPr lvl="1"/>
            <a:r>
              <a:rPr lang="de-DE" dirty="0" smtClean="0"/>
              <a:t>Objects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function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external</a:t>
            </a:r>
            <a:r>
              <a:rPr lang="de-DE" dirty="0" smtClean="0"/>
              <a:t> </a:t>
            </a:r>
            <a:r>
              <a:rPr lang="de-DE" dirty="0" err="1" smtClean="0"/>
              <a:t>linkage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declared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header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endParaRPr lang="de-DE" dirty="0" smtClean="0"/>
          </a:p>
          <a:p>
            <a:endParaRPr lang="de-DE" dirty="0"/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local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passed</a:t>
            </a:r>
            <a:r>
              <a:rPr lang="de-DE" dirty="0" smtClean="0"/>
              <a:t> variables </a:t>
            </a:r>
            <a:r>
              <a:rPr lang="de-DE" dirty="0" err="1" smtClean="0"/>
              <a:t>whenever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increase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clarity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modularity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Define</a:t>
            </a:r>
            <a:r>
              <a:rPr lang="de-DE" dirty="0" smtClean="0"/>
              <a:t> </a:t>
            </a:r>
            <a:r>
              <a:rPr lang="de-DE" dirty="0" err="1" smtClean="0"/>
              <a:t>interfaces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3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70FB7D-DF2E-D145-81F3-138AC6F08AA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5360" y="4158605"/>
            <a:ext cx="11540728" cy="5040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7C830-49D6-A5BB-169A-B684ABFE7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9928" y="980728"/>
            <a:ext cx="11396712" cy="49685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Embedded Systems</a:t>
            </a:r>
          </a:p>
          <a:p>
            <a:pPr>
              <a:lnSpc>
                <a:spcPct val="150000"/>
              </a:lnSpc>
            </a:pPr>
            <a:r>
              <a:rPr lang="en-US" dirty="0"/>
              <a:t>Architectures</a:t>
            </a:r>
          </a:p>
          <a:p>
            <a:pPr>
              <a:lnSpc>
                <a:spcPct val="150000"/>
              </a:lnSpc>
            </a:pPr>
            <a:r>
              <a:rPr lang="en-US" dirty="0"/>
              <a:t>Parallel Computing</a:t>
            </a:r>
          </a:p>
          <a:p>
            <a:pPr>
              <a:lnSpc>
                <a:spcPct val="150000"/>
              </a:lnSpc>
            </a:pPr>
            <a:r>
              <a:rPr lang="en-US" dirty="0"/>
              <a:t>Comparison of different Embedded CPUs</a:t>
            </a:r>
          </a:p>
          <a:p>
            <a:pPr>
              <a:lnSpc>
                <a:spcPct val="150000"/>
              </a:lnSpc>
            </a:pPr>
            <a:r>
              <a:rPr lang="en-US" dirty="0"/>
              <a:t>Memory Types and Linking</a:t>
            </a:r>
          </a:p>
          <a:p>
            <a:pPr>
              <a:lnSpc>
                <a:spcPct val="150000"/>
              </a:lnSpc>
            </a:pPr>
            <a:r>
              <a:rPr lang="en-US" dirty="0"/>
              <a:t>Stack, Heap and Exceptions</a:t>
            </a:r>
          </a:p>
          <a:p>
            <a:pPr>
              <a:lnSpc>
                <a:spcPct val="150000"/>
              </a:lnSpc>
            </a:pPr>
            <a:r>
              <a:rPr lang="en-US" dirty="0"/>
              <a:t>AUTOSAR Guidelines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RTOS</a:t>
            </a:r>
          </a:p>
        </p:txBody>
      </p:sp>
    </p:spTree>
    <p:extLst>
      <p:ext uri="{BB962C8B-B14F-4D97-AF65-F5344CB8AC3E}">
        <p14:creationId xmlns:p14="http://schemas.microsoft.com/office/powerpoint/2010/main" val="201023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bg2"/>
                </a:solidFill>
              </a:rPr>
              <a:t>RTOS</a:t>
            </a:r>
            <a:endParaRPr lang="de-DE" dirty="0"/>
          </a:p>
          <a:p>
            <a:r>
              <a:rPr lang="de-DE" dirty="0" smtClean="0"/>
              <a:t>OS </a:t>
            </a:r>
            <a:r>
              <a:rPr lang="de-DE" dirty="0" err="1" smtClean="0"/>
              <a:t>Overview</a:t>
            </a:r>
            <a:endParaRPr lang="de-DE" dirty="0"/>
          </a:p>
          <a:p>
            <a:endParaRPr lang="de-DE" b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>
          <a:xfrm>
            <a:off x="334800" y="980728"/>
            <a:ext cx="8137464" cy="4968552"/>
          </a:xfrm>
        </p:spPr>
        <p:txBody>
          <a:bodyPr/>
          <a:lstStyle/>
          <a:p>
            <a:r>
              <a:rPr lang="de-DE" dirty="0" smtClean="0"/>
              <a:t>Operating </a:t>
            </a:r>
            <a:r>
              <a:rPr lang="de-DE" dirty="0" err="1" smtClean="0"/>
              <a:t>systems</a:t>
            </a:r>
            <a:r>
              <a:rPr lang="de-DE" dirty="0" smtClean="0"/>
              <a:t> manage </a:t>
            </a:r>
            <a:r>
              <a:rPr lang="de-DE" dirty="0" err="1" smtClean="0"/>
              <a:t>hardware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resources</a:t>
            </a:r>
            <a:r>
              <a:rPr lang="de-DE" dirty="0" smtClean="0"/>
              <a:t> on a </a:t>
            </a:r>
            <a:r>
              <a:rPr lang="de-DE" dirty="0" err="1" smtClean="0"/>
              <a:t>system</a:t>
            </a:r>
            <a:r>
              <a:rPr lang="de-DE" dirty="0" smtClean="0"/>
              <a:t>. </a:t>
            </a:r>
          </a:p>
          <a:p>
            <a:endParaRPr lang="de-DE" dirty="0" smtClean="0"/>
          </a:p>
          <a:p>
            <a:r>
              <a:rPr lang="de-DE" dirty="0" smtClean="0"/>
              <a:t>On general-</a:t>
            </a:r>
            <a:r>
              <a:rPr lang="de-DE" dirty="0" err="1" smtClean="0"/>
              <a:t>purpose</a:t>
            </a:r>
            <a:r>
              <a:rPr lang="de-DE" dirty="0" smtClean="0"/>
              <a:t> </a:t>
            </a:r>
            <a:r>
              <a:rPr lang="de-DE" dirty="0" err="1" smtClean="0"/>
              <a:t>computing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 like PC-s </a:t>
            </a:r>
            <a:r>
              <a:rPr lang="de-DE" dirty="0" err="1" smtClean="0"/>
              <a:t>always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an </a:t>
            </a:r>
            <a:r>
              <a:rPr lang="de-DE" dirty="0" err="1" smtClean="0"/>
              <a:t>operating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provide</a:t>
            </a:r>
            <a:r>
              <a:rPr lang="de-DE" dirty="0" smtClean="0"/>
              <a:t> general-</a:t>
            </a:r>
            <a:r>
              <a:rPr lang="de-DE" dirty="0" err="1" smtClean="0"/>
              <a:t>purpose</a:t>
            </a:r>
            <a:r>
              <a:rPr lang="de-DE" dirty="0" smtClean="0"/>
              <a:t> </a:t>
            </a:r>
            <a:r>
              <a:rPr lang="de-DE" dirty="0" err="1" smtClean="0"/>
              <a:t>capabilities</a:t>
            </a:r>
            <a:r>
              <a:rPr lang="de-DE" dirty="0" smtClean="0"/>
              <a:t>. 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Most Embedded Systems also </a:t>
            </a:r>
            <a:r>
              <a:rPr lang="de-DE" dirty="0" err="1" smtClean="0"/>
              <a:t>use</a:t>
            </a:r>
            <a:r>
              <a:rPr lang="de-DE" dirty="0" smtClean="0"/>
              <a:t> an </a:t>
            </a:r>
            <a:r>
              <a:rPr lang="de-DE" dirty="0" err="1" smtClean="0"/>
              <a:t>operating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, bare-</a:t>
            </a:r>
            <a:r>
              <a:rPr lang="de-DE" dirty="0" err="1" smtClean="0"/>
              <a:t>metal</a:t>
            </a:r>
            <a:r>
              <a:rPr lang="de-DE" dirty="0" smtClean="0"/>
              <a:t> </a:t>
            </a:r>
            <a:r>
              <a:rPr lang="de-DE" dirty="0" err="1" smtClean="0"/>
              <a:t>programming</a:t>
            </a:r>
            <a:r>
              <a:rPr lang="de-DE" dirty="0" smtClean="0"/>
              <a:t> (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OS) on simple </a:t>
            </a:r>
            <a:r>
              <a:rPr lang="de-DE" dirty="0" err="1" smtClean="0"/>
              <a:t>systems</a:t>
            </a:r>
            <a:r>
              <a:rPr lang="de-DE" dirty="0" smtClean="0"/>
              <a:t> also </a:t>
            </a:r>
            <a:r>
              <a:rPr lang="de-DE" dirty="0" err="1" smtClean="0"/>
              <a:t>possible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safety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timing</a:t>
            </a:r>
            <a:r>
              <a:rPr lang="de-DE" dirty="0" smtClean="0"/>
              <a:t> </a:t>
            </a:r>
            <a:r>
              <a:rPr lang="de-DE" dirty="0" err="1" smtClean="0"/>
              <a:t>critical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applications</a:t>
            </a:r>
            <a:r>
              <a:rPr lang="de-DE" dirty="0"/>
              <a:t> </a:t>
            </a:r>
            <a:r>
              <a:rPr lang="de-DE" dirty="0" smtClean="0"/>
              <a:t>an </a:t>
            </a:r>
            <a:r>
              <a:rPr lang="de-DE" dirty="0" err="1" smtClean="0"/>
              <a:t>operating</a:t>
            </a:r>
            <a:r>
              <a:rPr lang="de-DE" dirty="0" smtClean="0"/>
              <a:t> </a:t>
            </a:r>
            <a:r>
              <a:rPr lang="de-DE" dirty="0" err="1" smtClean="0"/>
              <a:t>system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garantees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tasks</a:t>
            </a:r>
            <a:r>
              <a:rPr lang="de-DE" dirty="0" smtClean="0"/>
              <a:t> </a:t>
            </a:r>
            <a:r>
              <a:rPr lang="de-DE" dirty="0" err="1" smtClean="0"/>
              <a:t>meet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specified</a:t>
            </a:r>
            <a:r>
              <a:rPr lang="de-DE" dirty="0" smtClean="0"/>
              <a:t> time </a:t>
            </a:r>
            <a:r>
              <a:rPr lang="de-DE" dirty="0" err="1" smtClean="0"/>
              <a:t>constraints</a:t>
            </a:r>
            <a:r>
              <a:rPr lang="de-DE" dirty="0" smtClean="0"/>
              <a:t>, </a:t>
            </a:r>
            <a:r>
              <a:rPr lang="de-DE" dirty="0" err="1" smtClean="0"/>
              <a:t>called</a:t>
            </a:r>
            <a:r>
              <a:rPr lang="de-DE" dirty="0" smtClean="0"/>
              <a:t> Real-Time Operating System (RTOS)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5" name="Rechteck 4"/>
          <p:cNvSpPr/>
          <p:nvPr/>
        </p:nvSpPr>
        <p:spPr>
          <a:xfrm>
            <a:off x="8616280" y="5157192"/>
            <a:ext cx="2880320" cy="50405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Hardware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8616280" y="4293096"/>
            <a:ext cx="2880320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Operating System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8616280" y="3429000"/>
            <a:ext cx="2880320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Applications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8616280" y="2564904"/>
            <a:ext cx="2880320" cy="50405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User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Pfeil nach unten 8"/>
          <p:cNvSpPr/>
          <p:nvPr/>
        </p:nvSpPr>
        <p:spPr>
          <a:xfrm>
            <a:off x="9408368" y="4801691"/>
            <a:ext cx="288032" cy="35319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Pfeil nach unten 9"/>
          <p:cNvSpPr/>
          <p:nvPr/>
        </p:nvSpPr>
        <p:spPr>
          <a:xfrm rot="10800000">
            <a:off x="10488488" y="4794845"/>
            <a:ext cx="288032" cy="35319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 nach unten 10"/>
          <p:cNvSpPr/>
          <p:nvPr/>
        </p:nvSpPr>
        <p:spPr>
          <a:xfrm>
            <a:off x="9408368" y="3949054"/>
            <a:ext cx="288032" cy="35319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Pfeil nach unten 11"/>
          <p:cNvSpPr/>
          <p:nvPr/>
        </p:nvSpPr>
        <p:spPr>
          <a:xfrm rot="10800000">
            <a:off x="10488488" y="3942208"/>
            <a:ext cx="288032" cy="35319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unten 12"/>
          <p:cNvSpPr/>
          <p:nvPr/>
        </p:nvSpPr>
        <p:spPr>
          <a:xfrm>
            <a:off x="9408368" y="3078076"/>
            <a:ext cx="288032" cy="35319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Pfeil nach unten 13"/>
          <p:cNvSpPr/>
          <p:nvPr/>
        </p:nvSpPr>
        <p:spPr>
          <a:xfrm rot="10800000">
            <a:off x="10488488" y="3071230"/>
            <a:ext cx="288032" cy="35319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657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RTOS</a:t>
            </a:r>
            <a:endParaRPr lang="de-DE" dirty="0"/>
          </a:p>
          <a:p>
            <a:r>
              <a:rPr lang="de-DE" dirty="0" smtClean="0"/>
              <a:t>OS </a:t>
            </a:r>
            <a:r>
              <a:rPr lang="de-DE" dirty="0" err="1" smtClean="0"/>
              <a:t>vs</a:t>
            </a:r>
            <a:r>
              <a:rPr lang="de-DE" dirty="0" smtClean="0"/>
              <a:t> RTOS </a:t>
            </a:r>
            <a:r>
              <a:rPr lang="de-DE" dirty="0" err="1"/>
              <a:t>D</a:t>
            </a:r>
            <a:r>
              <a:rPr lang="de-DE" dirty="0" err="1" smtClean="0"/>
              <a:t>ifferences</a:t>
            </a:r>
            <a:endParaRPr lang="de-DE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600" dirty="0" err="1" smtClean="0"/>
              <a:t>Differences</a:t>
            </a:r>
            <a:r>
              <a:rPr lang="de-DE" sz="1600" dirty="0" smtClean="0"/>
              <a:t> </a:t>
            </a:r>
            <a:r>
              <a:rPr lang="de-DE" sz="1600" dirty="0" err="1" smtClean="0"/>
              <a:t>between</a:t>
            </a:r>
            <a:r>
              <a:rPr lang="de-DE" sz="1600" dirty="0" smtClean="0"/>
              <a:t> a general-</a:t>
            </a:r>
            <a:r>
              <a:rPr lang="de-DE" sz="1600" dirty="0" err="1" smtClean="0"/>
              <a:t>purpose</a:t>
            </a:r>
            <a:r>
              <a:rPr lang="de-DE" sz="1600" dirty="0" smtClean="0"/>
              <a:t> OS (GPOS) </a:t>
            </a:r>
            <a:r>
              <a:rPr lang="de-DE" sz="1600" dirty="0" err="1" smtClean="0"/>
              <a:t>and</a:t>
            </a:r>
            <a:r>
              <a:rPr lang="de-DE" sz="1600" dirty="0" smtClean="0"/>
              <a:t> an RTOS:</a:t>
            </a:r>
          </a:p>
          <a:p>
            <a:pPr marL="0" indent="0">
              <a:buNone/>
            </a:pPr>
            <a:endParaRPr lang="de-DE" sz="1600" dirty="0"/>
          </a:p>
          <a:p>
            <a:r>
              <a:rPr lang="de-DE" sz="1600" b="1" dirty="0" err="1" smtClean="0"/>
              <a:t>Scheduling</a:t>
            </a:r>
            <a:r>
              <a:rPr lang="de-DE" sz="1600" b="1" dirty="0" smtClean="0"/>
              <a:t>: </a:t>
            </a:r>
          </a:p>
          <a:p>
            <a:pPr lvl="1"/>
            <a:r>
              <a:rPr lang="de-DE" sz="1600" dirty="0" smtClean="0"/>
              <a:t>GPOS </a:t>
            </a:r>
            <a:r>
              <a:rPr lang="de-DE" sz="1600" dirty="0" err="1" smtClean="0"/>
              <a:t>employs</a:t>
            </a:r>
            <a:r>
              <a:rPr lang="de-DE" sz="1600" dirty="0" smtClean="0"/>
              <a:t> </a:t>
            </a:r>
            <a:r>
              <a:rPr lang="de-DE" sz="1600" dirty="0" err="1" smtClean="0"/>
              <a:t>scheduling</a:t>
            </a:r>
            <a:r>
              <a:rPr lang="de-DE" sz="1600" dirty="0" smtClean="0"/>
              <a:t> </a:t>
            </a:r>
            <a:r>
              <a:rPr lang="de-DE" sz="1600" dirty="0" err="1" smtClean="0"/>
              <a:t>algorithms</a:t>
            </a:r>
            <a:r>
              <a:rPr lang="de-DE" sz="1600" dirty="0" smtClean="0"/>
              <a:t> like Round Robin, </a:t>
            </a:r>
            <a:r>
              <a:rPr lang="de-DE" sz="1600" dirty="0" err="1" smtClean="0"/>
              <a:t>Priority</a:t>
            </a:r>
            <a:r>
              <a:rPr lang="de-DE" sz="1600" dirty="0" smtClean="0"/>
              <a:t> </a:t>
            </a:r>
            <a:r>
              <a:rPr lang="de-DE" sz="1600" dirty="0" err="1" smtClean="0"/>
              <a:t>Scheduling</a:t>
            </a:r>
            <a:r>
              <a:rPr lang="de-DE" sz="1600" dirty="0" smtClean="0"/>
              <a:t>, Fair Share. </a:t>
            </a:r>
            <a:r>
              <a:rPr lang="de-DE" sz="1600" dirty="0" err="1" smtClean="0"/>
              <a:t>It</a:t>
            </a:r>
            <a:r>
              <a:rPr lang="de-DE" sz="1600" dirty="0" smtClean="0"/>
              <a:t> </a:t>
            </a:r>
            <a:r>
              <a:rPr lang="de-DE" sz="1600" dirty="0" err="1" smtClean="0"/>
              <a:t>aims</a:t>
            </a:r>
            <a:r>
              <a:rPr lang="de-DE" sz="1600" dirty="0" smtClean="0"/>
              <a:t> </a:t>
            </a:r>
            <a:r>
              <a:rPr lang="de-DE" sz="1600" dirty="0" err="1" smtClean="0"/>
              <a:t>for</a:t>
            </a:r>
            <a:r>
              <a:rPr lang="de-DE" sz="1600" dirty="0" smtClean="0"/>
              <a:t> optimal </a:t>
            </a:r>
            <a:r>
              <a:rPr lang="de-DE" sz="1600" dirty="0" err="1" smtClean="0"/>
              <a:t>resource</a:t>
            </a:r>
            <a:r>
              <a:rPr lang="de-DE" sz="1600" dirty="0" smtClean="0"/>
              <a:t> </a:t>
            </a:r>
            <a:r>
              <a:rPr lang="de-DE" sz="1600" dirty="0" err="1" smtClean="0"/>
              <a:t>utilization</a:t>
            </a:r>
            <a:r>
              <a:rPr lang="de-DE" sz="1600" dirty="0" smtClean="0"/>
              <a:t> </a:t>
            </a:r>
            <a:r>
              <a:rPr lang="de-DE" sz="1600" dirty="0" err="1" smtClean="0"/>
              <a:t>across</a:t>
            </a:r>
            <a:r>
              <a:rPr lang="de-DE" sz="1600" dirty="0" smtClean="0"/>
              <a:t> all </a:t>
            </a:r>
            <a:r>
              <a:rPr lang="de-DE" sz="1600" dirty="0" err="1" smtClean="0"/>
              <a:t>tasks</a:t>
            </a:r>
            <a:r>
              <a:rPr lang="de-DE" sz="1600" dirty="0" smtClean="0"/>
              <a:t> but </a:t>
            </a:r>
            <a:r>
              <a:rPr lang="de-DE" sz="1600" dirty="0" err="1" smtClean="0"/>
              <a:t>does</a:t>
            </a:r>
            <a:r>
              <a:rPr lang="de-DE" sz="1600" dirty="0" smtClean="0"/>
              <a:t> not </a:t>
            </a:r>
            <a:r>
              <a:rPr lang="de-DE" sz="1600" dirty="0" err="1" smtClean="0"/>
              <a:t>garantee</a:t>
            </a:r>
            <a:r>
              <a:rPr lang="de-DE" sz="1600" dirty="0" smtClean="0"/>
              <a:t> </a:t>
            </a:r>
            <a:r>
              <a:rPr lang="de-DE" sz="1600" dirty="0" err="1" smtClean="0"/>
              <a:t>specific</a:t>
            </a:r>
            <a:r>
              <a:rPr lang="de-DE" sz="1600" dirty="0" smtClean="0"/>
              <a:t> time </a:t>
            </a:r>
            <a:r>
              <a:rPr lang="de-DE" sz="1600" dirty="0" err="1" smtClean="0"/>
              <a:t>constraints</a:t>
            </a:r>
            <a:r>
              <a:rPr lang="de-DE" sz="1600" dirty="0" smtClean="0"/>
              <a:t> </a:t>
            </a:r>
            <a:r>
              <a:rPr lang="de-DE" sz="1600" dirty="0" err="1" smtClean="0"/>
              <a:t>or</a:t>
            </a:r>
            <a:r>
              <a:rPr lang="de-DE" sz="1600" dirty="0" smtClean="0"/>
              <a:t> </a:t>
            </a:r>
            <a:r>
              <a:rPr lang="de-DE" sz="1600" dirty="0" err="1" smtClean="0"/>
              <a:t>deadlines</a:t>
            </a:r>
            <a:endParaRPr lang="de-DE" sz="1600" dirty="0" smtClean="0"/>
          </a:p>
          <a:p>
            <a:pPr lvl="1"/>
            <a:r>
              <a:rPr lang="de-DE" sz="1600" dirty="0" smtClean="0"/>
              <a:t>RTOS </a:t>
            </a:r>
            <a:r>
              <a:rPr lang="de-DE" sz="1600" dirty="0" err="1" smtClean="0"/>
              <a:t>implements</a:t>
            </a:r>
            <a:r>
              <a:rPr lang="de-DE" sz="1600" dirty="0" smtClean="0"/>
              <a:t> a </a:t>
            </a:r>
            <a:r>
              <a:rPr lang="de-DE" sz="1600" dirty="0" err="1" smtClean="0"/>
              <a:t>deterministic</a:t>
            </a:r>
            <a:r>
              <a:rPr lang="de-DE" sz="1600" dirty="0" smtClean="0"/>
              <a:t> </a:t>
            </a:r>
            <a:r>
              <a:rPr lang="de-DE" sz="1600" dirty="0" err="1" smtClean="0"/>
              <a:t>scheduling</a:t>
            </a:r>
            <a:r>
              <a:rPr lang="de-DE" sz="1600" dirty="0" smtClean="0"/>
              <a:t> like Rate Monotonic </a:t>
            </a:r>
            <a:r>
              <a:rPr lang="de-DE" sz="1600" dirty="0" err="1" smtClean="0"/>
              <a:t>Scheduling</a:t>
            </a:r>
            <a:r>
              <a:rPr lang="de-DE" sz="1600" dirty="0" smtClean="0"/>
              <a:t>, </a:t>
            </a:r>
            <a:r>
              <a:rPr lang="de-DE" sz="1600" dirty="0" err="1" smtClean="0"/>
              <a:t>Earliest</a:t>
            </a:r>
            <a:r>
              <a:rPr lang="de-DE" sz="1600" dirty="0" smtClean="0"/>
              <a:t> Deadline First. </a:t>
            </a:r>
            <a:r>
              <a:rPr lang="de-DE" sz="1600" dirty="0" err="1" smtClean="0"/>
              <a:t>Priority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ensure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</a:t>
            </a:r>
            <a:r>
              <a:rPr lang="de-DE" sz="1600" dirty="0" err="1" smtClean="0"/>
              <a:t>tasks</a:t>
            </a:r>
            <a:r>
              <a:rPr lang="de-DE" sz="1600" dirty="0" smtClean="0"/>
              <a:t> </a:t>
            </a:r>
            <a:r>
              <a:rPr lang="de-DE" sz="1600" dirty="0" err="1" smtClean="0"/>
              <a:t>meet</a:t>
            </a:r>
            <a:r>
              <a:rPr lang="de-DE" sz="1600" dirty="0" smtClean="0"/>
              <a:t> </a:t>
            </a:r>
            <a:r>
              <a:rPr lang="de-DE" sz="1600" dirty="0" err="1" smtClean="0"/>
              <a:t>their</a:t>
            </a:r>
            <a:r>
              <a:rPr lang="de-DE" sz="1600" dirty="0" smtClean="0"/>
              <a:t> </a:t>
            </a:r>
            <a:r>
              <a:rPr lang="de-DE" sz="1600" dirty="0" err="1" smtClean="0"/>
              <a:t>specified</a:t>
            </a:r>
            <a:r>
              <a:rPr lang="de-DE" sz="1600" dirty="0" smtClean="0"/>
              <a:t> </a:t>
            </a:r>
            <a:r>
              <a:rPr lang="de-DE" sz="1600" dirty="0" err="1" smtClean="0"/>
              <a:t>deadlines</a:t>
            </a:r>
            <a:endParaRPr lang="de-DE" sz="1600" dirty="0" smtClean="0"/>
          </a:p>
          <a:p>
            <a:r>
              <a:rPr lang="de-DE" sz="1600" b="1" dirty="0" smtClean="0"/>
              <a:t>Interrupt Handling:</a:t>
            </a:r>
          </a:p>
          <a:p>
            <a:pPr lvl="1"/>
            <a:r>
              <a:rPr lang="de-DE" sz="1600" dirty="0" smtClean="0"/>
              <a:t>GPOS </a:t>
            </a:r>
            <a:r>
              <a:rPr lang="de-DE" sz="1600" dirty="0" err="1" smtClean="0"/>
              <a:t>handles</a:t>
            </a:r>
            <a:r>
              <a:rPr lang="de-DE" sz="1600" dirty="0" smtClean="0"/>
              <a:t> </a:t>
            </a:r>
            <a:r>
              <a:rPr lang="de-DE" sz="1600" dirty="0" err="1" smtClean="0"/>
              <a:t>interrupts</a:t>
            </a:r>
            <a:r>
              <a:rPr lang="de-DE" sz="1600" dirty="0" smtClean="0"/>
              <a:t> on OS </a:t>
            </a:r>
            <a:r>
              <a:rPr lang="de-DE" sz="1600" dirty="0" err="1" smtClean="0"/>
              <a:t>level</a:t>
            </a:r>
            <a:r>
              <a:rPr lang="de-DE" sz="1600" dirty="0" smtClean="0"/>
              <a:t>. Interrupt </a:t>
            </a:r>
            <a:r>
              <a:rPr lang="de-DE" sz="1600" dirty="0" err="1" smtClean="0"/>
              <a:t>handling</a:t>
            </a:r>
            <a:r>
              <a:rPr lang="de-DE" sz="1600" dirty="0" smtClean="0"/>
              <a:t> </a:t>
            </a:r>
            <a:r>
              <a:rPr lang="de-DE" sz="1600" dirty="0" err="1" smtClean="0"/>
              <a:t>can</a:t>
            </a:r>
            <a:r>
              <a:rPr lang="de-DE" sz="1600" dirty="0" smtClean="0"/>
              <a:t> </a:t>
            </a:r>
            <a:r>
              <a:rPr lang="de-DE" sz="1600" dirty="0" err="1" smtClean="0"/>
              <a:t>be</a:t>
            </a:r>
            <a:r>
              <a:rPr lang="de-DE" sz="1600" dirty="0" smtClean="0"/>
              <a:t> </a:t>
            </a:r>
            <a:r>
              <a:rPr lang="de-DE" sz="1600" dirty="0" err="1" smtClean="0"/>
              <a:t>delayed</a:t>
            </a:r>
            <a:r>
              <a:rPr lang="de-DE" sz="1600" dirty="0" smtClean="0"/>
              <a:t> </a:t>
            </a:r>
            <a:r>
              <a:rPr lang="de-DE" sz="1600" dirty="0" err="1" smtClean="0"/>
              <a:t>by</a:t>
            </a:r>
            <a:r>
              <a:rPr lang="de-DE" sz="1600" dirty="0" smtClean="0"/>
              <a:t> </a:t>
            </a:r>
            <a:r>
              <a:rPr lang="de-DE" sz="1600" dirty="0" err="1" smtClean="0"/>
              <a:t>other</a:t>
            </a:r>
            <a:r>
              <a:rPr lang="de-DE" sz="1600" dirty="0" smtClean="0"/>
              <a:t> </a:t>
            </a:r>
            <a:r>
              <a:rPr lang="de-DE" sz="1600" dirty="0" err="1" smtClean="0"/>
              <a:t>tasks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does</a:t>
            </a:r>
            <a:r>
              <a:rPr lang="de-DE" sz="1600" dirty="0" smtClean="0"/>
              <a:t> not </a:t>
            </a:r>
            <a:r>
              <a:rPr lang="de-DE" sz="1600" dirty="0" err="1" smtClean="0"/>
              <a:t>guarantee</a:t>
            </a:r>
            <a:r>
              <a:rPr lang="de-DE" sz="1600" dirty="0" smtClean="0"/>
              <a:t> a </a:t>
            </a:r>
            <a:r>
              <a:rPr lang="de-DE" sz="1600" dirty="0" err="1" smtClean="0"/>
              <a:t>specific</a:t>
            </a:r>
            <a:r>
              <a:rPr lang="de-DE" sz="1600" dirty="0" smtClean="0"/>
              <a:t> </a:t>
            </a:r>
            <a:r>
              <a:rPr lang="de-DE" sz="1600" dirty="0" err="1" smtClean="0"/>
              <a:t>reaction</a:t>
            </a:r>
            <a:r>
              <a:rPr lang="de-DE" sz="1600" dirty="0" smtClean="0"/>
              <a:t> time</a:t>
            </a:r>
          </a:p>
          <a:p>
            <a:pPr lvl="1"/>
            <a:r>
              <a:rPr lang="de-DE" sz="1600" dirty="0" smtClean="0"/>
              <a:t>RTOS </a:t>
            </a:r>
            <a:r>
              <a:rPr lang="de-DE" sz="1600" dirty="0" err="1" smtClean="0"/>
              <a:t>can</a:t>
            </a:r>
            <a:r>
              <a:rPr lang="de-DE" sz="1600" dirty="0" smtClean="0"/>
              <a:t> handle </a:t>
            </a:r>
            <a:r>
              <a:rPr lang="de-DE" sz="1600" dirty="0" err="1" smtClean="0"/>
              <a:t>interrupts</a:t>
            </a:r>
            <a:r>
              <a:rPr lang="de-DE" sz="1600" dirty="0" smtClean="0"/>
              <a:t> </a:t>
            </a:r>
            <a:r>
              <a:rPr lang="de-DE" sz="1600" dirty="0" err="1" smtClean="0"/>
              <a:t>with</a:t>
            </a:r>
            <a:r>
              <a:rPr lang="de-DE" sz="1600" dirty="0" smtClean="0"/>
              <a:t> </a:t>
            </a:r>
            <a:r>
              <a:rPr lang="de-DE" sz="1600" dirty="0" err="1" smtClean="0"/>
              <a:t>higher</a:t>
            </a:r>
            <a:r>
              <a:rPr lang="de-DE" sz="1600" dirty="0" smtClean="0"/>
              <a:t> </a:t>
            </a:r>
            <a:r>
              <a:rPr lang="de-DE" sz="1600" dirty="0" err="1" smtClean="0"/>
              <a:t>priority</a:t>
            </a:r>
            <a:r>
              <a:rPr lang="de-DE" sz="1600" dirty="0" smtClean="0"/>
              <a:t>, </a:t>
            </a:r>
            <a:r>
              <a:rPr lang="de-DE" sz="1600" dirty="0" err="1" smtClean="0"/>
              <a:t>ensuring</a:t>
            </a:r>
            <a:r>
              <a:rPr lang="de-DE" sz="1600" dirty="0" smtClean="0"/>
              <a:t> </a:t>
            </a:r>
            <a:r>
              <a:rPr lang="de-DE" sz="1600" dirty="0" err="1" smtClean="0"/>
              <a:t>that</a:t>
            </a:r>
            <a:r>
              <a:rPr lang="de-DE" sz="1600" dirty="0" smtClean="0"/>
              <a:t> high </a:t>
            </a:r>
            <a:r>
              <a:rPr lang="de-DE" sz="1600" dirty="0" err="1" smtClean="0"/>
              <a:t>priority</a:t>
            </a:r>
            <a:r>
              <a:rPr lang="de-DE" sz="1600" dirty="0" smtClean="0"/>
              <a:t> </a:t>
            </a:r>
            <a:r>
              <a:rPr lang="de-DE" sz="1600" dirty="0" err="1" smtClean="0"/>
              <a:t>interrupts</a:t>
            </a:r>
            <a:r>
              <a:rPr lang="de-DE" sz="1600" dirty="0" smtClean="0"/>
              <a:t> </a:t>
            </a:r>
            <a:r>
              <a:rPr lang="de-DE" sz="1600" dirty="0" err="1" smtClean="0"/>
              <a:t>are</a:t>
            </a:r>
            <a:r>
              <a:rPr lang="de-DE" sz="1600" dirty="0" smtClean="0"/>
              <a:t> </a:t>
            </a:r>
            <a:r>
              <a:rPr lang="de-DE" sz="1600" dirty="0" err="1" smtClean="0"/>
              <a:t>handled</a:t>
            </a:r>
            <a:r>
              <a:rPr lang="de-DE" sz="1600" dirty="0" smtClean="0"/>
              <a:t> </a:t>
            </a:r>
            <a:r>
              <a:rPr lang="de-DE" sz="1600" dirty="0" err="1" smtClean="0"/>
              <a:t>immediately</a:t>
            </a:r>
            <a:r>
              <a:rPr lang="de-DE" sz="1600" dirty="0" smtClean="0"/>
              <a:t>.</a:t>
            </a:r>
          </a:p>
          <a:p>
            <a:r>
              <a:rPr lang="de-DE" sz="1600" b="1" dirty="0" smtClean="0"/>
              <a:t>Memory Management:</a:t>
            </a:r>
          </a:p>
          <a:p>
            <a:pPr lvl="1"/>
            <a:r>
              <a:rPr lang="de-DE" sz="1600" dirty="0" smtClean="0"/>
              <a:t>GPOS </a:t>
            </a:r>
            <a:r>
              <a:rPr lang="de-DE" sz="1600" dirty="0" err="1" smtClean="0"/>
              <a:t>typically</a:t>
            </a:r>
            <a:r>
              <a:rPr lang="de-DE" sz="1600" dirty="0" smtClean="0"/>
              <a:t> </a:t>
            </a:r>
            <a:r>
              <a:rPr lang="de-DE" sz="1600" dirty="0" err="1" smtClean="0"/>
              <a:t>emply</a:t>
            </a:r>
            <a:r>
              <a:rPr lang="de-DE" sz="1600" dirty="0" smtClean="0"/>
              <a:t> </a:t>
            </a:r>
            <a:r>
              <a:rPr lang="de-DE" sz="1600" dirty="0" err="1" smtClean="0"/>
              <a:t>dynamic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management</a:t>
            </a:r>
            <a:r>
              <a:rPr lang="de-DE" sz="1600" dirty="0" smtClean="0"/>
              <a:t>, </a:t>
            </a:r>
            <a:r>
              <a:rPr lang="de-DE" sz="1600" dirty="0" err="1" smtClean="0"/>
              <a:t>including</a:t>
            </a:r>
            <a:r>
              <a:rPr lang="de-DE" sz="1600" dirty="0" smtClean="0"/>
              <a:t> </a:t>
            </a:r>
            <a:r>
              <a:rPr lang="de-DE" sz="1600" dirty="0" err="1" smtClean="0"/>
              <a:t>virtual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paging</a:t>
            </a:r>
            <a:r>
              <a:rPr lang="de-DE" sz="1600" dirty="0" smtClean="0"/>
              <a:t>. </a:t>
            </a:r>
            <a:r>
              <a:rPr lang="de-DE" sz="1600" dirty="0" err="1" smtClean="0"/>
              <a:t>It</a:t>
            </a:r>
            <a:r>
              <a:rPr lang="de-DE" sz="1600" dirty="0" smtClean="0"/>
              <a:t> </a:t>
            </a:r>
            <a:r>
              <a:rPr lang="de-DE" sz="1600" dirty="0" err="1" smtClean="0"/>
              <a:t>optimizes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usage</a:t>
            </a:r>
            <a:r>
              <a:rPr lang="de-DE" sz="1600" dirty="0" smtClean="0"/>
              <a:t>, but </a:t>
            </a:r>
            <a:r>
              <a:rPr lang="de-DE" sz="1600" dirty="0" err="1" smtClean="0"/>
              <a:t>introduces</a:t>
            </a:r>
            <a:r>
              <a:rPr lang="de-DE" sz="1600" dirty="0" smtClean="0"/>
              <a:t> </a:t>
            </a:r>
            <a:r>
              <a:rPr lang="de-DE" sz="1600" dirty="0" err="1" smtClean="0"/>
              <a:t>unpredictability</a:t>
            </a:r>
            <a:r>
              <a:rPr lang="de-DE" sz="1600" dirty="0" smtClean="0"/>
              <a:t> in </a:t>
            </a:r>
            <a:r>
              <a:rPr lang="de-DE" sz="1600" dirty="0" err="1" smtClean="0"/>
              <a:t>execution</a:t>
            </a:r>
            <a:r>
              <a:rPr lang="de-DE" sz="1600" dirty="0" smtClean="0"/>
              <a:t> </a:t>
            </a:r>
            <a:r>
              <a:rPr lang="de-DE" sz="1600" dirty="0" err="1" smtClean="0"/>
              <a:t>times</a:t>
            </a:r>
            <a:endParaRPr lang="de-DE" sz="1600" dirty="0" smtClean="0"/>
          </a:p>
          <a:p>
            <a:pPr lvl="1"/>
            <a:r>
              <a:rPr lang="de-DE" sz="1600" dirty="0" smtClean="0"/>
              <a:t>RTOS </a:t>
            </a:r>
            <a:r>
              <a:rPr lang="de-DE" sz="1600" dirty="0" err="1" smtClean="0"/>
              <a:t>memory</a:t>
            </a:r>
            <a:r>
              <a:rPr lang="de-DE" sz="1600" dirty="0" smtClean="0"/>
              <a:t> </a:t>
            </a:r>
            <a:r>
              <a:rPr lang="de-DE" sz="1600" dirty="0" err="1" smtClean="0"/>
              <a:t>management</a:t>
            </a:r>
            <a:r>
              <a:rPr lang="de-DE" sz="1600" dirty="0" smtClean="0"/>
              <a:t> </a:t>
            </a:r>
            <a:r>
              <a:rPr lang="de-DE" sz="1600" dirty="0" err="1" smtClean="0"/>
              <a:t>is</a:t>
            </a:r>
            <a:r>
              <a:rPr lang="de-DE" sz="1600" dirty="0" smtClean="0"/>
              <a:t> </a:t>
            </a:r>
            <a:r>
              <a:rPr lang="de-DE" sz="1600" dirty="0" err="1" smtClean="0"/>
              <a:t>typically</a:t>
            </a:r>
            <a:r>
              <a:rPr lang="de-DE" sz="1600" dirty="0" smtClean="0"/>
              <a:t> </a:t>
            </a:r>
            <a:r>
              <a:rPr lang="de-DE" sz="1600" dirty="0" err="1" smtClean="0"/>
              <a:t>static</a:t>
            </a:r>
            <a:r>
              <a:rPr lang="de-DE" sz="1600" dirty="0" smtClean="0"/>
              <a:t> </a:t>
            </a:r>
            <a:r>
              <a:rPr lang="de-DE" sz="1600" dirty="0" err="1" smtClean="0"/>
              <a:t>or</a:t>
            </a:r>
            <a:r>
              <a:rPr lang="de-DE" sz="1600" dirty="0" smtClean="0"/>
              <a:t> minimal </a:t>
            </a:r>
            <a:r>
              <a:rPr lang="de-DE" sz="1600" dirty="0" err="1" smtClean="0"/>
              <a:t>to</a:t>
            </a:r>
            <a:r>
              <a:rPr lang="de-DE" sz="1600" dirty="0" smtClean="0"/>
              <a:t> </a:t>
            </a:r>
            <a:r>
              <a:rPr lang="de-DE" sz="1600" dirty="0" err="1" smtClean="0"/>
              <a:t>avoid</a:t>
            </a:r>
            <a:r>
              <a:rPr lang="de-DE" sz="1600" dirty="0" smtClean="0"/>
              <a:t> </a:t>
            </a:r>
            <a:r>
              <a:rPr lang="de-DE" sz="1600" dirty="0" err="1" smtClean="0"/>
              <a:t>delays</a:t>
            </a:r>
            <a:r>
              <a:rPr lang="de-DE" sz="1600" dirty="0" smtClean="0"/>
              <a:t> </a:t>
            </a:r>
            <a:r>
              <a:rPr lang="de-DE" sz="1600" dirty="0" err="1" smtClean="0"/>
              <a:t>and</a:t>
            </a:r>
            <a:r>
              <a:rPr lang="de-DE" sz="1600" dirty="0" smtClean="0"/>
              <a:t> </a:t>
            </a:r>
            <a:r>
              <a:rPr lang="de-DE" sz="1600" dirty="0" err="1" smtClean="0"/>
              <a:t>unpredictable</a:t>
            </a:r>
            <a:r>
              <a:rPr lang="de-DE" sz="1600" dirty="0" smtClean="0"/>
              <a:t> </a:t>
            </a:r>
            <a:r>
              <a:rPr lang="de-DE" sz="1600" dirty="0" err="1" smtClean="0"/>
              <a:t>behavior</a:t>
            </a:r>
            <a:r>
              <a:rPr lang="de-DE" sz="1600" dirty="0" smtClean="0"/>
              <a:t>. </a:t>
            </a:r>
            <a:r>
              <a:rPr lang="de-DE" sz="1600" dirty="0" err="1" smtClean="0"/>
              <a:t>Many</a:t>
            </a:r>
            <a:r>
              <a:rPr lang="de-DE" sz="1600" dirty="0" smtClean="0"/>
              <a:t> RTOS do not </a:t>
            </a:r>
            <a:r>
              <a:rPr lang="de-DE" sz="1600" dirty="0" err="1" smtClean="0"/>
              <a:t>use</a:t>
            </a:r>
            <a:r>
              <a:rPr lang="de-DE" sz="1600" dirty="0" smtClean="0"/>
              <a:t> </a:t>
            </a:r>
            <a:r>
              <a:rPr lang="de-DE" sz="1600" dirty="0" err="1" smtClean="0"/>
              <a:t>virtual</a:t>
            </a:r>
            <a:r>
              <a:rPr lang="de-DE" sz="1600" dirty="0" smtClean="0"/>
              <a:t> </a:t>
            </a:r>
            <a:r>
              <a:rPr lang="de-DE" sz="1600" dirty="0" err="1" smtClean="0"/>
              <a:t>memory</a:t>
            </a:r>
            <a:r>
              <a:rPr lang="de-DE" sz="1600" dirty="0"/>
              <a:t> </a:t>
            </a:r>
            <a:r>
              <a:rPr lang="de-DE" sz="1600" dirty="0" err="1" smtClean="0"/>
              <a:t>management</a:t>
            </a:r>
            <a:r>
              <a:rPr lang="de-DE" sz="1600" dirty="0" smtClean="0"/>
              <a:t>.</a:t>
            </a:r>
            <a:endParaRPr lang="de-DE" sz="160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0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RTOS</a:t>
            </a:r>
            <a:endParaRPr lang="de-DE" dirty="0"/>
          </a:p>
          <a:p>
            <a:r>
              <a:rPr lang="de-DE" dirty="0" smtClean="0"/>
              <a:t>RTOS </a:t>
            </a:r>
            <a:r>
              <a:rPr lang="de-DE" dirty="0" err="1" smtClean="0"/>
              <a:t>Examples</a:t>
            </a:r>
            <a:endParaRPr lang="de-DE" dirty="0"/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b="1" dirty="0" err="1" smtClean="0"/>
              <a:t>FreeRTOS</a:t>
            </a:r>
            <a:r>
              <a:rPr lang="de-DE" b="1" dirty="0" smtClean="0"/>
              <a:t>:</a:t>
            </a:r>
            <a:r>
              <a:rPr lang="de-DE" dirty="0" smtClean="0"/>
              <a:t> open </a:t>
            </a:r>
            <a:r>
              <a:rPr lang="de-DE" dirty="0" err="1" smtClean="0"/>
              <a:t>source</a:t>
            </a:r>
            <a:r>
              <a:rPr lang="de-DE" dirty="0" smtClean="0"/>
              <a:t>, MIT </a:t>
            </a:r>
            <a:r>
              <a:rPr lang="de-DE" dirty="0" err="1" smtClean="0"/>
              <a:t>license</a:t>
            </a:r>
            <a:r>
              <a:rPr lang="de-DE" dirty="0" smtClean="0"/>
              <a:t>. </a:t>
            </a:r>
            <a:r>
              <a:rPr lang="de-DE" dirty="0" err="1" smtClean="0"/>
              <a:t>Currently</a:t>
            </a:r>
            <a:r>
              <a:rPr lang="de-DE" dirty="0" smtClean="0"/>
              <a:t> </a:t>
            </a:r>
            <a:r>
              <a:rPr lang="de-DE" dirty="0" err="1" smtClean="0"/>
              <a:t>developed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maintained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Amazon.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cost</a:t>
            </a:r>
            <a:r>
              <a:rPr lang="de-DE" dirty="0" smtClean="0"/>
              <a:t>-sensitive </a:t>
            </a:r>
            <a:r>
              <a:rPr lang="de-DE" dirty="0" err="1" smtClean="0"/>
              <a:t>automotive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endParaRPr lang="de-DE" dirty="0" smtClean="0"/>
          </a:p>
          <a:p>
            <a:endParaRPr lang="de-DE" dirty="0" smtClean="0"/>
          </a:p>
          <a:p>
            <a:r>
              <a:rPr lang="de-DE" b="1" dirty="0" err="1" smtClean="0"/>
              <a:t>SafeRTOS</a:t>
            </a:r>
            <a:r>
              <a:rPr lang="de-DE" b="1" dirty="0" smtClean="0"/>
              <a:t>: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FreeRTOS</a:t>
            </a:r>
            <a:r>
              <a:rPr lang="de-DE" dirty="0" smtClean="0"/>
              <a:t>, but </a:t>
            </a:r>
            <a:r>
              <a:rPr lang="de-DE" dirty="0" err="1" smtClean="0"/>
              <a:t>with</a:t>
            </a:r>
            <a:r>
              <a:rPr lang="de-DE" dirty="0" smtClean="0"/>
              <a:t> additional </a:t>
            </a:r>
            <a:r>
              <a:rPr lang="de-DE" dirty="0" err="1" smtClean="0"/>
              <a:t>memory</a:t>
            </a:r>
            <a:r>
              <a:rPr lang="de-DE" dirty="0" smtClean="0"/>
              <a:t> </a:t>
            </a:r>
            <a:r>
              <a:rPr lang="de-DE" dirty="0" err="1"/>
              <a:t>s</a:t>
            </a:r>
            <a:r>
              <a:rPr lang="de-DE" dirty="0" err="1" smtClean="0"/>
              <a:t>afety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higher</a:t>
            </a:r>
            <a:r>
              <a:rPr lang="de-DE" dirty="0" smtClean="0"/>
              <a:t> </a:t>
            </a:r>
            <a:r>
              <a:rPr lang="de-DE" dirty="0" err="1" smtClean="0"/>
              <a:t>task</a:t>
            </a:r>
            <a:r>
              <a:rPr lang="de-DE" dirty="0" smtClean="0"/>
              <a:t> </a:t>
            </a:r>
            <a:r>
              <a:rPr lang="de-DE" dirty="0" err="1" smtClean="0"/>
              <a:t>separation</a:t>
            </a:r>
            <a:r>
              <a:rPr lang="de-DE" dirty="0" smtClean="0"/>
              <a:t>. ASIL-D </a:t>
            </a:r>
            <a:r>
              <a:rPr lang="de-DE" dirty="0" err="1" smtClean="0"/>
              <a:t>certified</a:t>
            </a:r>
            <a:r>
              <a:rPr lang="de-DE" dirty="0" smtClean="0"/>
              <a:t>.</a:t>
            </a:r>
          </a:p>
          <a:p>
            <a:endParaRPr lang="de-DE" dirty="0" smtClean="0"/>
          </a:p>
          <a:p>
            <a:r>
              <a:rPr lang="de-DE" b="1" dirty="0" smtClean="0"/>
              <a:t>AUTOSAR OS: </a:t>
            </a:r>
            <a:r>
              <a:rPr lang="de-DE" dirty="0" err="1" smtClean="0"/>
              <a:t>Specification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standardised</a:t>
            </a:r>
            <a:r>
              <a:rPr lang="de-DE" dirty="0" smtClean="0"/>
              <a:t> </a:t>
            </a:r>
            <a:r>
              <a:rPr lang="de-DE" dirty="0" err="1" smtClean="0"/>
              <a:t>automotive</a:t>
            </a:r>
            <a:r>
              <a:rPr lang="de-DE" dirty="0" smtClean="0"/>
              <a:t> RTOS. </a:t>
            </a:r>
            <a:r>
              <a:rPr lang="de-DE" dirty="0" err="1" smtClean="0"/>
              <a:t>Compliant</a:t>
            </a:r>
            <a:r>
              <a:rPr lang="de-DE" dirty="0" smtClean="0"/>
              <a:t> OS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offered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multiple </a:t>
            </a:r>
            <a:r>
              <a:rPr lang="de-DE" dirty="0" err="1" smtClean="0"/>
              <a:t>vendors</a:t>
            </a:r>
            <a:endParaRPr lang="de-DE" dirty="0" smtClean="0"/>
          </a:p>
          <a:p>
            <a:endParaRPr lang="de-DE" dirty="0"/>
          </a:p>
          <a:p>
            <a:r>
              <a:rPr lang="de-DE" b="1" dirty="0"/>
              <a:t>QNX Neutrino </a:t>
            </a:r>
            <a:r>
              <a:rPr lang="de-DE" b="1" dirty="0" smtClean="0"/>
              <a:t>RTOS: </a:t>
            </a:r>
            <a:r>
              <a:rPr lang="de-DE" dirty="0" smtClean="0"/>
              <a:t>ASIL-D </a:t>
            </a:r>
            <a:r>
              <a:rPr lang="de-DE" dirty="0" err="1" smtClean="0"/>
              <a:t>Safety</a:t>
            </a:r>
            <a:r>
              <a:rPr lang="de-DE" dirty="0" smtClean="0"/>
              <a:t> </a:t>
            </a:r>
            <a:r>
              <a:rPr lang="de-DE" dirty="0" err="1" smtClean="0"/>
              <a:t>certified</a:t>
            </a:r>
            <a:r>
              <a:rPr lang="de-DE" dirty="0" smtClean="0"/>
              <a:t> RTOS, </a:t>
            </a:r>
            <a:r>
              <a:rPr lang="de-DE" dirty="0" err="1" smtClean="0"/>
              <a:t>developed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BlackBerry QNX.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b="1" dirty="0" err="1" smtClean="0"/>
              <a:t>Nvidia</a:t>
            </a:r>
            <a:r>
              <a:rPr lang="de-DE" b="1" dirty="0" smtClean="0"/>
              <a:t> Drive OS: </a:t>
            </a:r>
            <a:r>
              <a:rPr lang="de-DE" dirty="0" smtClean="0"/>
              <a:t>Hybrid OS,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run</a:t>
            </a:r>
            <a:r>
              <a:rPr lang="de-DE" dirty="0" smtClean="0"/>
              <a:t> </a:t>
            </a:r>
            <a:r>
              <a:rPr lang="de-DE" dirty="0" err="1" smtClean="0"/>
              <a:t>both</a:t>
            </a:r>
            <a:r>
              <a:rPr lang="de-DE" dirty="0" smtClean="0"/>
              <a:t> RTOS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general</a:t>
            </a:r>
            <a:r>
              <a:rPr lang="de-DE" dirty="0" smtClean="0"/>
              <a:t> </a:t>
            </a:r>
            <a:r>
              <a:rPr lang="de-DE" dirty="0" err="1" smtClean="0"/>
              <a:t>purpose</a:t>
            </a:r>
            <a:r>
              <a:rPr lang="de-DE" dirty="0" smtClean="0"/>
              <a:t> OS </a:t>
            </a:r>
            <a:r>
              <a:rPr lang="de-DE" dirty="0" err="1" smtClean="0"/>
              <a:t>environments</a:t>
            </a:r>
            <a:r>
              <a:rPr lang="de-DE" dirty="0" smtClean="0"/>
              <a:t> at </a:t>
            </a:r>
            <a:r>
              <a:rPr lang="de-DE" dirty="0" err="1" smtClean="0"/>
              <a:t>the</a:t>
            </a:r>
            <a:r>
              <a:rPr lang="de-DE" dirty="0" smtClean="0"/>
              <a:t> same time. </a:t>
            </a:r>
            <a:r>
              <a:rPr lang="de-DE" dirty="0" err="1" smtClean="0"/>
              <a:t>Developed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Nvidia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Nvidia</a:t>
            </a:r>
            <a:r>
              <a:rPr lang="de-DE" dirty="0" smtClean="0"/>
              <a:t> </a:t>
            </a:r>
            <a:r>
              <a:rPr lang="de-DE" dirty="0" err="1" smtClean="0"/>
              <a:t>SoC</a:t>
            </a:r>
            <a:r>
              <a:rPr lang="de-DE" dirty="0" smtClean="0"/>
              <a:t> </a:t>
            </a:r>
            <a:r>
              <a:rPr lang="de-DE" dirty="0" err="1" smtClean="0"/>
              <a:t>platforms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81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591C738F-80AD-F782-0ECB-0F234C3DB151}"/>
              </a:ext>
            </a:extLst>
          </p:cNvPr>
          <p:cNvSpPr/>
          <p:nvPr/>
        </p:nvSpPr>
        <p:spPr>
          <a:xfrm>
            <a:off x="0" y="0"/>
            <a:ext cx="12192000" cy="61087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Workshop 1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337220" y="1968777"/>
            <a:ext cx="11523265" cy="1316208"/>
          </a:xfrm>
        </p:spPr>
        <p:txBody>
          <a:bodyPr/>
          <a:lstStyle/>
          <a:p>
            <a:endParaRPr lang="en-US" noProof="0" dirty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Embedded Systems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</a:rPr>
              <a:t>Aachen, </a:t>
            </a:r>
            <a:r>
              <a:rPr lang="en-US" dirty="0" smtClean="0">
                <a:solidFill>
                  <a:schemeClr val="bg1"/>
                </a:solidFill>
              </a:rPr>
              <a:t>October</a:t>
            </a:r>
            <a:r>
              <a:rPr lang="en-US" noProof="0" dirty="0" smtClean="0">
                <a:solidFill>
                  <a:schemeClr val="bg1"/>
                </a:solidFill>
              </a:rPr>
              <a:t> 30, </a:t>
            </a:r>
            <a:r>
              <a:rPr lang="en-US" noProof="0" dirty="0">
                <a:solidFill>
                  <a:schemeClr val="bg1"/>
                </a:solidFill>
              </a:rPr>
              <a:t>2024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Fabian Thomsen</a:t>
            </a:r>
            <a:r>
              <a:rPr lang="en-US" noProof="0" dirty="0" smtClean="0">
                <a:solidFill>
                  <a:schemeClr val="bg1"/>
                </a:solidFill>
              </a:rPr>
              <a:t>, </a:t>
            </a:r>
            <a:r>
              <a:rPr lang="en-US" noProof="0" dirty="0">
                <a:solidFill>
                  <a:schemeClr val="bg1"/>
                </a:solidFill>
              </a:rPr>
              <a:t>M.Sc.</a:t>
            </a:r>
          </a:p>
        </p:txBody>
      </p:sp>
      <p:sp>
        <p:nvSpPr>
          <p:cNvPr id="13" name="Rechteck: eine Ecke abgerundet 12">
            <a:extLst>
              <a:ext uri="{FF2B5EF4-FFF2-40B4-BE49-F238E27FC236}">
                <a16:creationId xmlns:a16="http://schemas.microsoft.com/office/drawing/2014/main" id="{101D909E-8E3F-C98F-94E6-F64745930231}"/>
              </a:ext>
            </a:extLst>
          </p:cNvPr>
          <p:cNvSpPr/>
          <p:nvPr/>
        </p:nvSpPr>
        <p:spPr>
          <a:xfrm rot="10800000">
            <a:off x="9809018" y="-1"/>
            <a:ext cx="2382982" cy="982413"/>
          </a:xfrm>
          <a:prstGeom prst="round1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Bild 2">
            <a:extLst>
              <a:ext uri="{FF2B5EF4-FFF2-40B4-BE49-F238E27FC236}">
                <a16:creationId xmlns:a16="http://schemas.microsoft.com/office/drawing/2014/main" id="{011C6986-AE02-7DC1-B918-BD8094EB2C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6794" y="198374"/>
            <a:ext cx="1707515" cy="5657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E03D4999-200E-7379-8586-E16669FD77CE}"/>
              </a:ext>
            </a:extLst>
          </p:cNvPr>
          <p:cNvGrpSpPr/>
          <p:nvPr/>
        </p:nvGrpSpPr>
        <p:grpSpPr>
          <a:xfrm>
            <a:off x="8343362" y="1709809"/>
            <a:ext cx="1872208" cy="1648924"/>
            <a:chOff x="3503712" y="3670176"/>
            <a:chExt cx="1418456" cy="1249288"/>
          </a:xfrm>
          <a:solidFill>
            <a:schemeClr val="bg1"/>
          </a:solidFill>
        </p:grpSpPr>
        <p:pic>
          <p:nvPicPr>
            <p:cNvPr id="20" name="Grafik 19" descr="Fragezeichen mit einfarbiger Füllung">
              <a:extLst>
                <a:ext uri="{FF2B5EF4-FFF2-40B4-BE49-F238E27FC236}">
                  <a16:creationId xmlns:a16="http://schemas.microsoft.com/office/drawing/2014/main" id="{44C21FC4-D722-E114-AF99-8DF615F59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07768" y="3670176"/>
              <a:ext cx="914400" cy="914400"/>
            </a:xfrm>
            <a:prstGeom prst="rect">
              <a:avLst/>
            </a:prstGeom>
          </p:spPr>
        </p:pic>
        <p:pic>
          <p:nvPicPr>
            <p:cNvPr id="21" name="Grafik 20" descr="Kundenbewertung mit einfarbiger Füllung">
              <a:extLst>
                <a:ext uri="{FF2B5EF4-FFF2-40B4-BE49-F238E27FC236}">
                  <a16:creationId xmlns:a16="http://schemas.microsoft.com/office/drawing/2014/main" id="{C152B806-9C21-681B-FF9C-0066173FD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03712" y="4005064"/>
              <a:ext cx="914400" cy="914400"/>
            </a:xfrm>
            <a:prstGeom prst="rect">
              <a:avLst/>
            </a:prstGeom>
          </p:spPr>
        </p:pic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0E42CE12-D66B-795B-0AFC-FDFD3AA9EA7C}"/>
              </a:ext>
            </a:extLst>
          </p:cNvPr>
          <p:cNvGrpSpPr/>
          <p:nvPr/>
        </p:nvGrpSpPr>
        <p:grpSpPr>
          <a:xfrm>
            <a:off x="7257697" y="3429000"/>
            <a:ext cx="3384376" cy="1604088"/>
            <a:chOff x="7187946" y="2888242"/>
            <a:chExt cx="3384376" cy="1604088"/>
          </a:xfrm>
        </p:grpSpPr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D17977A6-A95D-07D3-6D45-74C372542785}"/>
                </a:ext>
              </a:extLst>
            </p:cNvPr>
            <p:cNvSpPr txBox="1"/>
            <p:nvPr/>
          </p:nvSpPr>
          <p:spPr>
            <a:xfrm>
              <a:off x="7187946" y="2888242"/>
              <a:ext cx="338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ctr">
                <a:buNone/>
              </a:pPr>
              <a:r>
                <a:rPr lang="en-US" sz="3600" b="1" dirty="0">
                  <a:solidFill>
                    <a:schemeClr val="bg1"/>
                  </a:solidFill>
                </a:rPr>
                <a:t>Q &amp; A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5A9B2077-9712-477B-CB75-24BD06DF8759}"/>
                </a:ext>
              </a:extLst>
            </p:cNvPr>
            <p:cNvSpPr txBox="1"/>
            <p:nvPr/>
          </p:nvSpPr>
          <p:spPr>
            <a:xfrm>
              <a:off x="7187946" y="3845999"/>
              <a:ext cx="338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indent="0" algn="ctr">
                <a:buNone/>
              </a:pPr>
              <a:r>
                <a:rPr lang="en-US" sz="3600" b="1" dirty="0">
                  <a:solidFill>
                    <a:schemeClr val="bg1"/>
                  </a:solidFill>
                </a:rPr>
                <a:t>Feedback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90B66C3F-3069-C900-F463-265EDBB96975}"/>
                </a:ext>
              </a:extLst>
            </p:cNvPr>
            <p:cNvCxnSpPr>
              <a:cxnSpLocks/>
            </p:cNvCxnSpPr>
            <p:nvPr/>
          </p:nvCxnSpPr>
          <p:spPr>
            <a:xfrm>
              <a:off x="7548775" y="3690286"/>
              <a:ext cx="2662718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257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>
                <a:solidFill>
                  <a:schemeClr val="bg2"/>
                </a:solidFill>
              </a:rPr>
              <a:t>Embedded Systems</a:t>
            </a:r>
          </a:p>
          <a:p>
            <a:r>
              <a:rPr lang="de-DE" dirty="0" err="1" smtClean="0">
                <a:solidFill>
                  <a:schemeClr val="tx2"/>
                </a:solidFill>
              </a:rPr>
              <a:t>Differences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to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programming</a:t>
            </a:r>
            <a:r>
              <a:rPr lang="de-DE" dirty="0" smtClean="0">
                <a:solidFill>
                  <a:schemeClr val="tx2"/>
                </a:solidFill>
              </a:rPr>
              <a:t> </a:t>
            </a:r>
            <a:r>
              <a:rPr lang="de-DE" dirty="0" err="1" smtClean="0">
                <a:solidFill>
                  <a:schemeClr val="tx2"/>
                </a:solidFill>
              </a:rPr>
              <a:t>for</a:t>
            </a:r>
            <a:r>
              <a:rPr lang="de-DE" dirty="0" smtClean="0">
                <a:solidFill>
                  <a:schemeClr val="tx2"/>
                </a:solidFill>
              </a:rPr>
              <a:t> PC</a:t>
            </a:r>
            <a:endParaRPr lang="de-DE" dirty="0">
              <a:solidFill>
                <a:schemeClr val="tx2"/>
              </a:solidFill>
            </a:endParaRP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Developing</a:t>
            </a:r>
            <a:r>
              <a:rPr lang="de-DE" dirty="0" smtClean="0"/>
              <a:t> Software </a:t>
            </a:r>
            <a:r>
              <a:rPr lang="de-DE" dirty="0" err="1" smtClean="0"/>
              <a:t>for</a:t>
            </a:r>
            <a:r>
              <a:rPr lang="de-DE" dirty="0" smtClean="0"/>
              <a:t> Embedded </a:t>
            </a:r>
            <a:r>
              <a:rPr lang="de-DE" dirty="0" err="1" smtClean="0"/>
              <a:t>differs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developing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PC-s in different </a:t>
            </a:r>
            <a:r>
              <a:rPr lang="de-DE" dirty="0" err="1" smtClean="0"/>
              <a:t>aspects</a:t>
            </a:r>
            <a:r>
              <a:rPr lang="de-DE" dirty="0" smtClean="0"/>
              <a:t>:</a:t>
            </a:r>
          </a:p>
          <a:p>
            <a:pPr marL="0" indent="0">
              <a:buNone/>
            </a:pPr>
            <a:endParaRPr lang="de-DE" dirty="0" smtClean="0"/>
          </a:p>
          <a:p>
            <a:r>
              <a:rPr lang="de-DE" dirty="0" smtClean="0"/>
              <a:t>Memory </a:t>
            </a:r>
            <a:r>
              <a:rPr lang="de-DE" dirty="0" err="1" smtClean="0"/>
              <a:t>management</a:t>
            </a:r>
            <a:endParaRPr lang="de-DE" dirty="0" smtClean="0"/>
          </a:p>
          <a:p>
            <a:r>
              <a:rPr lang="de-DE" dirty="0" err="1" smtClean="0"/>
              <a:t>Resource</a:t>
            </a:r>
            <a:r>
              <a:rPr lang="de-DE" dirty="0" smtClean="0"/>
              <a:t> </a:t>
            </a:r>
            <a:r>
              <a:rPr lang="de-DE" dirty="0" err="1" smtClean="0"/>
              <a:t>allocation</a:t>
            </a:r>
            <a:endParaRPr lang="de-DE" dirty="0" smtClean="0"/>
          </a:p>
          <a:p>
            <a:r>
              <a:rPr lang="de-DE" dirty="0" err="1" smtClean="0"/>
              <a:t>Available</a:t>
            </a:r>
            <a:r>
              <a:rPr lang="de-DE" dirty="0" smtClean="0"/>
              <a:t> </a:t>
            </a:r>
            <a:r>
              <a:rPr lang="de-DE" dirty="0" err="1" smtClean="0"/>
              <a:t>resources</a:t>
            </a:r>
            <a:endParaRPr lang="de-DE" dirty="0" smtClean="0"/>
          </a:p>
          <a:p>
            <a:r>
              <a:rPr lang="de-DE" dirty="0" smtClean="0"/>
              <a:t>Hardware </a:t>
            </a:r>
            <a:r>
              <a:rPr lang="de-DE" dirty="0" err="1" smtClean="0"/>
              <a:t>interaction</a:t>
            </a:r>
            <a:endParaRPr lang="de-DE" dirty="0" smtClean="0"/>
          </a:p>
          <a:p>
            <a:r>
              <a:rPr lang="de-DE" dirty="0" smtClean="0"/>
              <a:t>Operating System</a:t>
            </a:r>
          </a:p>
          <a:p>
            <a:r>
              <a:rPr lang="de-DE" dirty="0" smtClean="0"/>
              <a:t>Compiler </a:t>
            </a:r>
            <a:r>
              <a:rPr lang="de-DE" dirty="0" err="1" smtClean="0"/>
              <a:t>behavior</a:t>
            </a:r>
            <a:endParaRPr lang="de-DE" dirty="0" smtClean="0"/>
          </a:p>
          <a:p>
            <a:r>
              <a:rPr lang="de-DE" dirty="0" smtClean="0"/>
              <a:t>Hardware </a:t>
            </a:r>
            <a:r>
              <a:rPr lang="de-DE" dirty="0" err="1" smtClean="0"/>
              <a:t>architecture</a:t>
            </a:r>
            <a:r>
              <a:rPr lang="de-DE" dirty="0" smtClean="0"/>
              <a:t> </a:t>
            </a:r>
            <a:r>
              <a:rPr lang="de-DE" dirty="0" err="1" smtClean="0"/>
              <a:t>dependent</a:t>
            </a:r>
            <a:r>
              <a:rPr lang="de-DE" dirty="0" smtClean="0"/>
              <a:t> variables</a:t>
            </a:r>
          </a:p>
          <a:p>
            <a:r>
              <a:rPr lang="de-DE" dirty="0" smtClean="0"/>
              <a:t>Debugging</a:t>
            </a:r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safety</a:t>
            </a:r>
            <a:r>
              <a:rPr lang="de-DE" dirty="0" smtClean="0"/>
              <a:t> </a:t>
            </a:r>
            <a:r>
              <a:rPr lang="de-DE" dirty="0" err="1" smtClean="0"/>
              <a:t>critical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C++ </a:t>
            </a:r>
            <a:r>
              <a:rPr lang="de-DE" dirty="0" err="1" smtClean="0"/>
              <a:t>features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not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58435E4-A45A-4423-96D3-4E945C51256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05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6B70FB7D-DF2E-D145-81F3-138AC6F08AA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5360" y="1441351"/>
            <a:ext cx="11540728" cy="5040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7C830-49D6-A5BB-169A-B684ABFE7F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9928" y="980728"/>
            <a:ext cx="11396712" cy="496855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Embedded Systems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Architectures</a:t>
            </a:r>
          </a:p>
          <a:p>
            <a:pPr>
              <a:lnSpc>
                <a:spcPct val="150000"/>
              </a:lnSpc>
            </a:pPr>
            <a:r>
              <a:rPr lang="en-US" dirty="0"/>
              <a:t>Parallel Computing</a:t>
            </a:r>
          </a:p>
          <a:p>
            <a:pPr>
              <a:lnSpc>
                <a:spcPct val="150000"/>
              </a:lnSpc>
            </a:pPr>
            <a:r>
              <a:rPr lang="en-US" dirty="0"/>
              <a:t>Memory Types and Linking</a:t>
            </a:r>
          </a:p>
          <a:p>
            <a:pPr>
              <a:lnSpc>
                <a:spcPct val="150000"/>
              </a:lnSpc>
            </a:pPr>
            <a:r>
              <a:rPr lang="en-US" dirty="0"/>
              <a:t>Stack, Heap and Exceptions</a:t>
            </a:r>
          </a:p>
          <a:p>
            <a:pPr>
              <a:lnSpc>
                <a:spcPct val="150000"/>
              </a:lnSpc>
            </a:pPr>
            <a:r>
              <a:rPr lang="en-US" dirty="0"/>
              <a:t>AUTOSAR Guidelines</a:t>
            </a:r>
          </a:p>
          <a:p>
            <a:pPr>
              <a:lnSpc>
                <a:spcPct val="150000"/>
              </a:lnSpc>
            </a:pPr>
            <a:r>
              <a:rPr lang="en-US" dirty="0"/>
              <a:t>RTOS</a:t>
            </a:r>
          </a:p>
        </p:txBody>
      </p:sp>
    </p:spTree>
    <p:extLst>
      <p:ext uri="{BB962C8B-B14F-4D97-AF65-F5344CB8AC3E}">
        <p14:creationId xmlns:p14="http://schemas.microsoft.com/office/powerpoint/2010/main" val="153407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EE4P_STYLE_ID" val="6cd991bf-f022-4378-96e7-2c338aeb3f5a"/>
  <p:tag name="EE4P_LANGUAGE_ID" val="103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DAS_Systems_BASIC_Master">
  <a:themeElements>
    <a:clrScheme name="RWTH Farben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_Master_RWTH_Verwaltung_ohne_addin_16zu9.pot [Kompatibilitätsmodus]" id="{31793575-807D-424B-A95D-BD1FA51D6B9C}" vid="{EDE4B280-3FBA-4B2F-94A9-F36ED973D88A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DC1095E8E727944AF076DC56D0D93BB" ma:contentTypeVersion="15" ma:contentTypeDescription="Ein neues Dokument erstellen." ma:contentTypeScope="" ma:versionID="32ed77bdd6deff97ff2273a7d546c5a2">
  <xsd:schema xmlns:xsd="http://www.w3.org/2001/XMLSchema" xmlns:xs="http://www.w3.org/2001/XMLSchema" xmlns:p="http://schemas.microsoft.com/office/2006/metadata/properties" xmlns:ns2="4fb95d03-b6e5-4f22-a1e1-56277b59b9f1" xmlns:ns3="84b79380-0b27-46ab-9094-1a9833df88e4" targetNamespace="http://schemas.microsoft.com/office/2006/metadata/properties" ma:root="true" ma:fieldsID="8af263ebb81788a16bd03ce1c1fe0394" ns2:_="" ns3:_="">
    <xsd:import namespace="4fb95d03-b6e5-4f22-a1e1-56277b59b9f1"/>
    <xsd:import namespace="84b79380-0b27-46ab-9094-1a9833df88e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b95d03-b6e5-4f22-a1e1-56277b59b9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Bildmarkierungen" ma:readOnly="false" ma:fieldId="{5cf76f15-5ced-4ddc-b409-7134ff3c332f}" ma:taxonomyMulti="true" ma:sspId="40609ad3-149c-4bde-a811-4673a4d7622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b79380-0b27-46ab-9094-1a9833df88e4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1be22636-61a3-4c99-8d96-20f4c5181865}" ma:internalName="TaxCatchAll" ma:showField="CatchAllData" ma:web="84b79380-0b27-46ab-9094-1a9833df88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fb95d03-b6e5-4f22-a1e1-56277b59b9f1">
      <Terms xmlns="http://schemas.microsoft.com/office/infopath/2007/PartnerControls"/>
    </lcf76f155ced4ddcb4097134ff3c332f>
    <TaxCatchAll xmlns="84b79380-0b27-46ab-9094-1a9833df88e4" xsi:nil="true"/>
  </documentManagement>
</p:properties>
</file>

<file path=customXml/itemProps1.xml><?xml version="1.0" encoding="utf-8"?>
<ds:datastoreItem xmlns:ds="http://schemas.openxmlformats.org/officeDocument/2006/customXml" ds:itemID="{04DA275E-0AAB-4803-9119-F8B06F10BF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819CB1-0191-46BA-8473-8FF56330A8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b95d03-b6e5-4f22-a1e1-56277b59b9f1"/>
    <ds:schemaRef ds:uri="84b79380-0b27-46ab-9094-1a9833df88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F2DF9C9-466E-4FCA-9FE7-799231249F03}">
  <ds:schemaRefs>
    <ds:schemaRef ds:uri="http://schemas.microsoft.com/office/2006/metadata/properties"/>
    <ds:schemaRef ds:uri="84b79380-0b27-46ab-9094-1a9833df88e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4fb95d03-b6e5-4f22-a1e1-56277b59b9f1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I-Praesentation_Standard</Template>
  <TotalTime>0</TotalTime>
  <Words>9019</Words>
  <Application>Microsoft Office PowerPoint</Application>
  <PresentationFormat>Breitbild</PresentationFormat>
  <Paragraphs>1576</Paragraphs>
  <Slides>79</Slides>
  <Notes>14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79</vt:i4>
      </vt:variant>
    </vt:vector>
  </HeadingPairs>
  <TitlesOfParts>
    <vt:vector size="91" baseType="lpstr">
      <vt:lpstr>ＭＳ Ｐゴシック</vt:lpstr>
      <vt:lpstr>Arial</vt:lpstr>
      <vt:lpstr>Arial-BoldMT</vt:lpstr>
      <vt:lpstr>ArialMT</vt:lpstr>
      <vt:lpstr>Calibri</vt:lpstr>
      <vt:lpstr>Cambria Math</vt:lpstr>
      <vt:lpstr>Consolas</vt:lpstr>
      <vt:lpstr>Courier New</vt:lpstr>
      <vt:lpstr>Symbol</vt:lpstr>
      <vt:lpstr>Wingdings</vt:lpstr>
      <vt:lpstr>ADAS_Systems_BASIC_Master</vt:lpstr>
      <vt:lpstr>think-cell 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Philip Westerkamp</dc:creator>
  <cp:lastModifiedBy>Gergely Bilkei-Gorzo</cp:lastModifiedBy>
  <cp:revision>1333</cp:revision>
  <cp:lastPrinted>2024-09-03T06:52:46Z</cp:lastPrinted>
  <dcterms:created xsi:type="dcterms:W3CDTF">2021-03-10T13:35:24Z</dcterms:created>
  <dcterms:modified xsi:type="dcterms:W3CDTF">2024-10-29T17:01:43Z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0x0101002DC1095E8E727944AF076DC56D0D93BB</vt:lpwstr>
  </property>
</Properties>
</file>