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6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153"/>
  </p:notesMasterIdLst>
  <p:handoutMasterIdLst>
    <p:handoutMasterId r:id="rId154"/>
  </p:handoutMasterIdLst>
  <p:sldIdLst>
    <p:sldId id="256" r:id="rId5"/>
    <p:sldId id="478" r:id="rId6"/>
    <p:sldId id="323" r:id="rId7"/>
    <p:sldId id="479" r:id="rId8"/>
    <p:sldId id="262" r:id="rId9"/>
    <p:sldId id="288" r:id="rId10"/>
    <p:sldId id="447" r:id="rId11"/>
    <p:sldId id="408" r:id="rId12"/>
    <p:sldId id="289" r:id="rId13"/>
    <p:sldId id="325" r:id="rId14"/>
    <p:sldId id="326" r:id="rId15"/>
    <p:sldId id="327" r:id="rId16"/>
    <p:sldId id="328" r:id="rId17"/>
    <p:sldId id="329" r:id="rId18"/>
    <p:sldId id="330" r:id="rId19"/>
    <p:sldId id="331" r:id="rId20"/>
    <p:sldId id="332" r:id="rId21"/>
    <p:sldId id="333" r:id="rId22"/>
    <p:sldId id="334" r:id="rId23"/>
    <p:sldId id="339" r:id="rId24"/>
    <p:sldId id="340" r:id="rId25"/>
    <p:sldId id="335" r:id="rId26"/>
    <p:sldId id="336" r:id="rId27"/>
    <p:sldId id="410" r:id="rId28"/>
    <p:sldId id="337" r:id="rId29"/>
    <p:sldId id="338" r:id="rId30"/>
    <p:sldId id="341" r:id="rId31"/>
    <p:sldId id="347" r:id="rId32"/>
    <p:sldId id="342" r:id="rId33"/>
    <p:sldId id="411" r:id="rId34"/>
    <p:sldId id="345" r:id="rId35"/>
    <p:sldId id="412" r:id="rId36"/>
    <p:sldId id="448" r:id="rId37"/>
    <p:sldId id="368" r:id="rId38"/>
    <p:sldId id="449" r:id="rId39"/>
    <p:sldId id="470" r:id="rId40"/>
    <p:sldId id="471" r:id="rId41"/>
    <p:sldId id="473" r:id="rId42"/>
    <p:sldId id="472" r:id="rId43"/>
    <p:sldId id="474" r:id="rId44"/>
    <p:sldId id="366" r:id="rId45"/>
    <p:sldId id="450" r:id="rId46"/>
    <p:sldId id="353" r:id="rId47"/>
    <p:sldId id="354" r:id="rId48"/>
    <p:sldId id="355" r:id="rId49"/>
    <p:sldId id="451" r:id="rId50"/>
    <p:sldId id="343" r:id="rId51"/>
    <p:sldId id="413" r:id="rId52"/>
    <p:sldId id="350" r:id="rId53"/>
    <p:sldId id="348" r:id="rId54"/>
    <p:sldId id="349" r:id="rId55"/>
    <p:sldId id="414" r:id="rId56"/>
    <p:sldId id="351" r:id="rId57"/>
    <p:sldId id="352" r:id="rId58"/>
    <p:sldId id="415" r:id="rId59"/>
    <p:sldId id="362" r:id="rId60"/>
    <p:sldId id="356" r:id="rId61"/>
    <p:sldId id="357" r:id="rId62"/>
    <p:sldId id="358" r:id="rId63"/>
    <p:sldId id="417" r:id="rId64"/>
    <p:sldId id="359" r:id="rId65"/>
    <p:sldId id="369" r:id="rId66"/>
    <p:sldId id="360" r:id="rId67"/>
    <p:sldId id="361" r:id="rId68"/>
    <p:sldId id="452" r:id="rId69"/>
    <p:sldId id="394" r:id="rId70"/>
    <p:sldId id="371" r:id="rId71"/>
    <p:sldId id="372" r:id="rId72"/>
    <p:sldId id="374" r:id="rId73"/>
    <p:sldId id="373" r:id="rId74"/>
    <p:sldId id="376" r:id="rId75"/>
    <p:sldId id="375"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461" r:id="rId93"/>
    <p:sldId id="453" r:id="rId94"/>
    <p:sldId id="395" r:id="rId95"/>
    <p:sldId id="396" r:id="rId96"/>
    <p:sldId id="416" r:id="rId97"/>
    <p:sldId id="397" r:id="rId98"/>
    <p:sldId id="401" r:id="rId99"/>
    <p:sldId id="402" r:id="rId100"/>
    <p:sldId id="454" r:id="rId101"/>
    <p:sldId id="399" r:id="rId102"/>
    <p:sldId id="400" r:id="rId103"/>
    <p:sldId id="403" r:id="rId104"/>
    <p:sldId id="404" r:id="rId105"/>
    <p:sldId id="405" r:id="rId106"/>
    <p:sldId id="407" r:id="rId107"/>
    <p:sldId id="455" r:id="rId108"/>
    <p:sldId id="419" r:id="rId109"/>
    <p:sldId id="420" r:id="rId110"/>
    <p:sldId id="421" r:id="rId111"/>
    <p:sldId id="422" r:id="rId112"/>
    <p:sldId id="423" r:id="rId113"/>
    <p:sldId id="424" r:id="rId114"/>
    <p:sldId id="425" r:id="rId115"/>
    <p:sldId id="426" r:id="rId116"/>
    <p:sldId id="427" r:id="rId117"/>
    <p:sldId id="428" r:id="rId118"/>
    <p:sldId id="456" r:id="rId119"/>
    <p:sldId id="430" r:id="rId120"/>
    <p:sldId id="431" r:id="rId121"/>
    <p:sldId id="432" r:id="rId122"/>
    <p:sldId id="433" r:id="rId123"/>
    <p:sldId id="434" r:id="rId124"/>
    <p:sldId id="457" r:id="rId125"/>
    <p:sldId id="436" r:id="rId126"/>
    <p:sldId id="438" r:id="rId127"/>
    <p:sldId id="437" r:id="rId128"/>
    <p:sldId id="439" r:id="rId129"/>
    <p:sldId id="458" r:id="rId130"/>
    <p:sldId id="441" r:id="rId131"/>
    <p:sldId id="442" r:id="rId132"/>
    <p:sldId id="444" r:id="rId133"/>
    <p:sldId id="445" r:id="rId134"/>
    <p:sldId id="443" r:id="rId135"/>
    <p:sldId id="446" r:id="rId136"/>
    <p:sldId id="459" r:id="rId137"/>
    <p:sldId id="462" r:id="rId138"/>
    <p:sldId id="463" r:id="rId139"/>
    <p:sldId id="464" r:id="rId140"/>
    <p:sldId id="460" r:id="rId141"/>
    <p:sldId id="466" r:id="rId142"/>
    <p:sldId id="467" r:id="rId143"/>
    <p:sldId id="468" r:id="rId144"/>
    <p:sldId id="469" r:id="rId145"/>
    <p:sldId id="475" r:id="rId146"/>
    <p:sldId id="481" r:id="rId147"/>
    <p:sldId id="480" r:id="rId148"/>
    <p:sldId id="477" r:id="rId149"/>
    <p:sldId id="482" r:id="rId150"/>
    <p:sldId id="324" r:id="rId151"/>
    <p:sldId id="409" r:id="rId152"/>
  </p:sldIdLst>
  <p:sldSz cx="12192000" cy="6858000"/>
  <p:notesSz cx="6858000" cy="9144000"/>
  <p:custDataLst>
    <p:tags r:id="rId15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 id="323"/>
          </p14:sldIdLst>
        </p14:section>
        <p14:section name="Lecture Introduction" id="{8D7F6AFA-0861-4F58-A965-DD99FD4FFA7C}">
          <p14:sldIdLst>
            <p14:sldId id="479"/>
            <p14:sldId id="262"/>
            <p14:sldId id="288"/>
          </p14:sldIdLst>
        </p14:section>
        <p14:section name="Fundamental Datatypes" id="{6DF67FDD-9B6F-462B-8E2A-41DD51D081B7}">
          <p14:sldIdLst>
            <p14:sldId id="447"/>
            <p14:sldId id="408"/>
            <p14:sldId id="289"/>
            <p14:sldId id="325"/>
            <p14:sldId id="326"/>
            <p14:sldId id="327"/>
            <p14:sldId id="328"/>
            <p14:sldId id="329"/>
            <p14:sldId id="330"/>
            <p14:sldId id="331"/>
            <p14:sldId id="332"/>
            <p14:sldId id="333"/>
            <p14:sldId id="334"/>
            <p14:sldId id="339"/>
            <p14:sldId id="340"/>
            <p14:sldId id="335"/>
            <p14:sldId id="336"/>
            <p14:sldId id="410"/>
            <p14:sldId id="337"/>
            <p14:sldId id="338"/>
            <p14:sldId id="341"/>
            <p14:sldId id="347"/>
            <p14:sldId id="342"/>
            <p14:sldId id="411"/>
            <p14:sldId id="345"/>
            <p14:sldId id="412"/>
          </p14:sldIdLst>
        </p14:section>
        <p14:section name="Basic IO" id="{6301D693-1938-48C8-8F32-4788B17BF97B}">
          <p14:sldIdLst>
            <p14:sldId id="448"/>
            <p14:sldId id="368"/>
          </p14:sldIdLst>
        </p14:section>
        <p14:section name="Control structures" id="{CAAA6C9E-5B74-4947-92BF-3E6160FFECFE}">
          <p14:sldIdLst>
            <p14:sldId id="449"/>
            <p14:sldId id="470"/>
            <p14:sldId id="471"/>
            <p14:sldId id="473"/>
            <p14:sldId id="472"/>
            <p14:sldId id="474"/>
            <p14:sldId id="366"/>
          </p14:sldIdLst>
        </p14:section>
        <p14:section name="Visibility &amp; Namespaces" id="{E36C1B98-5E9E-4543-A336-9800819F3B65}">
          <p14:sldIdLst>
            <p14:sldId id="450"/>
            <p14:sldId id="353"/>
            <p14:sldId id="354"/>
            <p14:sldId id="355"/>
          </p14:sldIdLst>
        </p14:section>
        <p14:section name="Memory, pointers and arrays" id="{EFD5C0AC-9965-4BE5-B30F-B9F356447A21}">
          <p14:sldIdLst>
            <p14:sldId id="451"/>
            <p14:sldId id="343"/>
            <p14:sldId id="413"/>
            <p14:sldId id="350"/>
            <p14:sldId id="348"/>
            <p14:sldId id="349"/>
            <p14:sldId id="414"/>
            <p14:sldId id="351"/>
            <p14:sldId id="352"/>
            <p14:sldId id="415"/>
            <p14:sldId id="362"/>
            <p14:sldId id="356"/>
            <p14:sldId id="357"/>
            <p14:sldId id="358"/>
            <p14:sldId id="417"/>
            <p14:sldId id="359"/>
            <p14:sldId id="369"/>
            <p14:sldId id="360"/>
            <p14:sldId id="361"/>
          </p14:sldIdLst>
        </p14:section>
        <p14:section name="Functions" id="{3953572A-769D-44B5-9B2E-B53C20F9266C}">
          <p14:sldIdLst>
            <p14:sldId id="452"/>
            <p14:sldId id="394"/>
            <p14:sldId id="371"/>
            <p14:sldId id="372"/>
            <p14:sldId id="374"/>
            <p14:sldId id="373"/>
            <p14:sldId id="376"/>
            <p14:sldId id="375"/>
            <p14:sldId id="377"/>
            <p14:sldId id="378"/>
            <p14:sldId id="379"/>
            <p14:sldId id="380"/>
            <p14:sldId id="381"/>
            <p14:sldId id="382"/>
            <p14:sldId id="383"/>
            <p14:sldId id="384"/>
            <p14:sldId id="385"/>
            <p14:sldId id="386"/>
            <p14:sldId id="387"/>
            <p14:sldId id="388"/>
            <p14:sldId id="389"/>
            <p14:sldId id="390"/>
            <p14:sldId id="391"/>
            <p14:sldId id="392"/>
            <p14:sldId id="461"/>
          </p14:sldIdLst>
        </p14:section>
        <p14:section name="Compound datatypes" id="{7D9C4435-B33B-42E5-9CA3-CEC61AF05140}">
          <p14:sldIdLst>
            <p14:sldId id="453"/>
            <p14:sldId id="395"/>
            <p14:sldId id="396"/>
            <p14:sldId id="416"/>
            <p14:sldId id="397"/>
            <p14:sldId id="401"/>
            <p14:sldId id="402"/>
          </p14:sldIdLst>
        </p14:section>
        <p14:section name="Classes &amp; Objects" id="{56741E69-5534-4726-B427-C35D06349B7E}">
          <p14:sldIdLst>
            <p14:sldId id="454"/>
            <p14:sldId id="399"/>
            <p14:sldId id="400"/>
            <p14:sldId id="403"/>
            <p14:sldId id="404"/>
            <p14:sldId id="405"/>
            <p14:sldId id="407"/>
          </p14:sldIdLst>
        </p14:section>
        <p14:section name="Operator overloading" id="{553C09D3-EDDC-4391-A2F8-B6F69601C7F8}">
          <p14:sldIdLst>
            <p14:sldId id="455"/>
            <p14:sldId id="419"/>
            <p14:sldId id="420"/>
            <p14:sldId id="421"/>
            <p14:sldId id="422"/>
            <p14:sldId id="423"/>
            <p14:sldId id="424"/>
            <p14:sldId id="425"/>
            <p14:sldId id="426"/>
            <p14:sldId id="427"/>
            <p14:sldId id="428"/>
          </p14:sldIdLst>
        </p14:section>
        <p14:section name="Exception handling" id="{BA2E2E52-505E-4DCE-B9DE-8CBFB59714BE}">
          <p14:sldIdLst>
            <p14:sldId id="456"/>
            <p14:sldId id="430"/>
            <p14:sldId id="431"/>
            <p14:sldId id="432"/>
            <p14:sldId id="433"/>
            <p14:sldId id="434"/>
          </p14:sldIdLst>
        </p14:section>
        <p14:section name="File IO" id="{1B81DBA4-69F1-4413-A032-5D69C41CD872}">
          <p14:sldIdLst>
            <p14:sldId id="457"/>
            <p14:sldId id="436"/>
            <p14:sldId id="438"/>
            <p14:sldId id="437"/>
            <p14:sldId id="439"/>
          </p14:sldIdLst>
        </p14:section>
        <p14:section name="Lambda expressions" id="{D2A00D7F-1819-4BD7-85FC-ABC8C26E4C2B}">
          <p14:sldIdLst>
            <p14:sldId id="458"/>
            <p14:sldId id="441"/>
            <p14:sldId id="442"/>
            <p14:sldId id="444"/>
            <p14:sldId id="445"/>
            <p14:sldId id="443"/>
            <p14:sldId id="446"/>
          </p14:sldIdLst>
        </p14:section>
        <p14:section name="Function Wrappers" id="{08ADDF5C-1FFC-4459-A03A-7443F2065BBC}">
          <p14:sldIdLst>
            <p14:sldId id="459"/>
            <p14:sldId id="462"/>
            <p14:sldId id="463"/>
            <p14:sldId id="464"/>
          </p14:sldIdLst>
        </p14:section>
        <p14:section name="Concurrency" id="{C16EF306-B47E-419D-879E-F9B7DC52A3B3}">
          <p14:sldIdLst>
            <p14:sldId id="460"/>
            <p14:sldId id="466"/>
            <p14:sldId id="467"/>
            <p14:sldId id="468"/>
            <p14:sldId id="469"/>
          </p14:sldIdLst>
        </p14:section>
        <p14:section name="And now?" id="{263A5D6F-A800-4729-85D3-6D1C0BCF5749}">
          <p14:sldIdLst>
            <p14:sldId id="475"/>
            <p14:sldId id="481"/>
            <p14:sldId id="480"/>
            <p14:sldId id="477"/>
            <p14:sldId id="482"/>
          </p14:sldIdLst>
        </p14:section>
        <p14:section name="Lecture References" id="{F1741FD5-AD49-4D87-8083-80089C1E6044}">
          <p14:sldIdLst>
            <p14:sldId id="324"/>
            <p14:sldId id="409"/>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2931"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AC75D5"/>
    <a:srgbClr val="CFAFE7"/>
    <a:srgbClr val="00B0F0"/>
    <a:srgbClr val="5EAFFF"/>
    <a:srgbClr val="00549F"/>
    <a:srgbClr val="FFED00"/>
    <a:srgbClr val="70AD47"/>
    <a:srgbClr val="8EBAE5"/>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2" autoAdjust="0"/>
    <p:restoredTop sz="76242" autoAdjust="0"/>
  </p:normalViewPr>
  <p:slideViewPr>
    <p:cSldViewPr showGuides="1">
      <p:cViewPr varScale="1">
        <p:scale>
          <a:sx n="80" d="100"/>
          <a:sy n="80" d="100"/>
        </p:scale>
        <p:origin x="1122" y="0"/>
      </p:cViewPr>
      <p:guideLst>
        <p:guide orient="horz" pos="799"/>
        <p:guide orient="horz" pos="482"/>
        <p:guide orient="horz" pos="119"/>
        <p:guide orient="horz" pos="2931"/>
        <p:guide pos="3840"/>
        <p:guide pos="211"/>
        <p:guide pos="7469"/>
        <p:guide pos="3704"/>
        <p:guide pos="3976"/>
        <p:guide orient="horz" pos="618"/>
      </p:guideLst>
    </p:cSldViewPr>
  </p:slideViewPr>
  <p:outlineViewPr>
    <p:cViewPr>
      <p:scale>
        <a:sx n="33" d="100"/>
        <a:sy n="33" d="100"/>
      </p:scale>
      <p:origin x="0" y="-72516"/>
    </p:cViewPr>
  </p:outlineViewPr>
  <p:notesTextViewPr>
    <p:cViewPr>
      <p:scale>
        <a:sx n="101" d="100"/>
        <a:sy n="101"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handoutMaster" Target="handoutMasters/handoutMaster1.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microsoft.com/office/2015/10/relationships/revisionInfo" Target="revisionInfo.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tags" Target="tags/tag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1880FF-5A4E-4F25-9CEE-0D75F7C3E5E1}" type="datetimeFigureOut">
              <a:rPr lang="de-DE" smtClean="0"/>
              <a:pPr/>
              <a:t>05.07.2024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7/5/2024</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2’s complement: Invert all bits and add 1</a:t>
            </a:r>
          </a:p>
          <a:p>
            <a:r>
              <a:rPr lang="en-US" dirty="0"/>
              <a:t>Reasons: zero &amp; adding</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10</a:t>
            </a:fld>
            <a:endParaRPr lang="en-US" dirty="0"/>
          </a:p>
        </p:txBody>
      </p:sp>
    </p:spTree>
    <p:extLst>
      <p:ext uri="{BB962C8B-B14F-4D97-AF65-F5344CB8AC3E}">
        <p14:creationId xmlns:p14="http://schemas.microsoft.com/office/powerpoint/2010/main" val="9319243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EXAMPLE ONLY DEMONSTRATES</a:t>
            </a:r>
            <a:r>
              <a:rPr lang="en-US" baseline="0" dirty="0"/>
              <a:t> THE SYNTAX. IT DOESN’T REALLY MAKE SENSE!</a:t>
            </a:r>
            <a:endParaRPr lang="en-US" dirty="0"/>
          </a:p>
          <a:p>
            <a:r>
              <a:rPr lang="en-US" dirty="0"/>
              <a:t>Definition: “class” + name</a:t>
            </a:r>
          </a:p>
          <a:p>
            <a:endParaRPr lang="en-US" dirty="0"/>
          </a:p>
          <a:p>
            <a:r>
              <a:rPr lang="en-US" dirty="0"/>
              <a:t>Class opens a namespace</a:t>
            </a:r>
          </a:p>
          <a:p>
            <a:endParaRPr lang="en-US" dirty="0"/>
          </a:p>
          <a:p>
            <a:r>
              <a:rPr lang="en-US" dirty="0"/>
              <a:t>All</a:t>
            </a:r>
            <a:r>
              <a:rPr lang="en-US" baseline="0" dirty="0"/>
              <a:t> members have access modifiers</a:t>
            </a:r>
          </a:p>
          <a:p>
            <a:r>
              <a:rPr lang="en-US" baseline="0" dirty="0"/>
              <a:t>Public (Everyone can use them)</a:t>
            </a:r>
          </a:p>
          <a:p>
            <a:r>
              <a:rPr lang="en-US" baseline="0" dirty="0"/>
              <a:t>Private (Only the class itself can use them)</a:t>
            </a:r>
          </a:p>
          <a:p>
            <a:r>
              <a:rPr lang="en-US" baseline="0" dirty="0"/>
              <a:t>Later: Protected (Class + subclasses)</a:t>
            </a:r>
          </a:p>
          <a:p>
            <a:endParaRPr lang="en-US" baseline="0" dirty="0"/>
          </a:p>
          <a:p>
            <a:r>
              <a:rPr lang="en-US" baseline="0" dirty="0"/>
              <a:t>Constructors </a:t>
            </a:r>
            <a:r>
              <a:rPr lang="en-US" baseline="0" dirty="0">
                <a:sym typeface="Wingdings" panose="05000000000000000000" pitchFamily="2" charset="2"/>
              </a:rPr>
              <a:t> Here default, copy, and two specialized constructors</a:t>
            </a:r>
          </a:p>
          <a:p>
            <a:pPr marL="171450" indent="-171450">
              <a:buFont typeface="Wingdings" panose="05000000000000000000" pitchFamily="2" charset="2"/>
              <a:buChar char="è"/>
            </a:pPr>
            <a:r>
              <a:rPr lang="en-US" baseline="0" dirty="0">
                <a:sym typeface="Wingdings" panose="05000000000000000000" pitchFamily="2" charset="2"/>
              </a:rPr>
              <a:t>If there is only one argument, it is called a converting constructor. To disable implicit type casts, use explicit</a:t>
            </a:r>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r>
              <a:rPr lang="en-US" baseline="0" dirty="0">
                <a:sym typeface="Wingdings" panose="05000000000000000000" pitchFamily="2" charset="2"/>
              </a:rPr>
              <a:t>Some methods  Like the constructors, we only declare these here</a:t>
            </a:r>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r>
              <a:rPr lang="en-US" baseline="0" dirty="0">
                <a:sym typeface="Wingdings" panose="05000000000000000000" pitchFamily="2" charset="2"/>
              </a:rPr>
              <a:t>Static member  belongs to the class, not to each </a:t>
            </a:r>
            <a:r>
              <a:rPr lang="en-US" baseline="0" dirty="0" smtClean="0">
                <a:sym typeface="Wingdings" panose="05000000000000000000" pitchFamily="2" charset="2"/>
              </a:rPr>
              <a:t>object</a:t>
            </a: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FUTURE: static methods</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100</a:t>
            </a:fld>
            <a:endParaRPr lang="en-US" dirty="0"/>
          </a:p>
        </p:txBody>
      </p:sp>
    </p:spTree>
    <p:extLst>
      <p:ext uri="{BB962C8B-B14F-4D97-AF65-F5344CB8AC3E}">
        <p14:creationId xmlns:p14="http://schemas.microsoft.com/office/powerpoint/2010/main" val="4428484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Include</a:t>
            </a:r>
            <a:r>
              <a:rPr lang="en-US" baseline="0" dirty="0"/>
              <a:t> the header</a:t>
            </a:r>
          </a:p>
          <a:p>
            <a:endParaRPr lang="en-US" baseline="0" dirty="0"/>
          </a:p>
          <a:p>
            <a:r>
              <a:rPr lang="en-US" baseline="0" dirty="0"/>
              <a:t>Default constructor</a:t>
            </a:r>
          </a:p>
          <a:p>
            <a:r>
              <a:rPr lang="en-US" baseline="0" dirty="0"/>
              <a:t>Initializer list</a:t>
            </a:r>
          </a:p>
          <a:p>
            <a:r>
              <a:rPr lang="en-US" baseline="0" dirty="0"/>
              <a:t>Delegating constructor</a:t>
            </a:r>
          </a:p>
          <a:p>
            <a:endParaRPr lang="en-US" baseline="0" dirty="0"/>
          </a:p>
          <a:p>
            <a:r>
              <a:rPr lang="en-US" baseline="0" dirty="0"/>
              <a:t>Member functions </a:t>
            </a:r>
            <a:r>
              <a:rPr lang="en-US" baseline="0" dirty="0">
                <a:sym typeface="Wingdings" panose="05000000000000000000" pitchFamily="2" charset="2"/>
              </a:rPr>
              <a:t> can directly access private members</a:t>
            </a:r>
          </a:p>
          <a:p>
            <a:endParaRPr lang="en-US" baseline="0" dirty="0">
              <a:sym typeface="Wingdings" panose="05000000000000000000" pitchFamily="2" charset="2"/>
            </a:endParaRPr>
          </a:p>
          <a:p>
            <a:r>
              <a:rPr lang="en-US" baseline="0" dirty="0">
                <a:sym typeface="Wingdings" panose="05000000000000000000" pitchFamily="2" charset="2"/>
              </a:rPr>
              <a:t>Also initialize static members</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101</a:t>
            </a:fld>
            <a:endParaRPr lang="en-US" dirty="0"/>
          </a:p>
        </p:txBody>
      </p:sp>
    </p:spTree>
    <p:extLst>
      <p:ext uri="{BB962C8B-B14F-4D97-AF65-F5344CB8AC3E}">
        <p14:creationId xmlns:p14="http://schemas.microsoft.com/office/powerpoint/2010/main" val="34612931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Define some point clouds</a:t>
            </a:r>
          </a:p>
          <a:p>
            <a:r>
              <a:rPr lang="en-US" dirty="0"/>
              <a:t>References</a:t>
            </a:r>
            <a:r>
              <a:rPr lang="en-US" baseline="0" dirty="0"/>
              <a:t> are possible as well</a:t>
            </a:r>
          </a:p>
          <a:p>
            <a:r>
              <a:rPr lang="en-US" baseline="0" dirty="0"/>
              <a:t>Access public members</a:t>
            </a:r>
          </a:p>
          <a:p>
            <a:r>
              <a:rPr lang="en-US" baseline="0" dirty="0"/>
              <a:t>Execute public functions</a:t>
            </a:r>
          </a:p>
          <a:p>
            <a:r>
              <a:rPr lang="en-US" baseline="0" dirty="0"/>
              <a:t>No access to private members!</a:t>
            </a:r>
          </a:p>
          <a:p>
            <a:endParaRPr lang="en-US" baseline="0" dirty="0"/>
          </a:p>
          <a:p>
            <a:r>
              <a:rPr lang="en-US" dirty="0"/>
              <a:t>Pointers are also possible</a:t>
            </a:r>
          </a:p>
          <a:p>
            <a:r>
              <a:rPr lang="en-US" dirty="0"/>
              <a:t>Members are then accessed with -&gt; instead of .</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102</a:t>
            </a:fld>
            <a:endParaRPr lang="en-US" dirty="0"/>
          </a:p>
        </p:txBody>
      </p:sp>
    </p:spTree>
    <p:extLst>
      <p:ext uri="{BB962C8B-B14F-4D97-AF65-F5344CB8AC3E}">
        <p14:creationId xmlns:p14="http://schemas.microsoft.com/office/powerpoint/2010/main" val="2938353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Note that </a:t>
            </a:r>
            <a:r>
              <a:rPr lang="en-US" dirty="0" err="1"/>
              <a:t>getPoint</a:t>
            </a:r>
            <a:r>
              <a:rPr lang="en-US" dirty="0"/>
              <a:t> returns</a:t>
            </a:r>
            <a:r>
              <a:rPr lang="en-US" baseline="0" dirty="0"/>
              <a:t> by value!</a:t>
            </a:r>
          </a:p>
          <a:p>
            <a:r>
              <a:rPr lang="en-US" baseline="0" dirty="0"/>
              <a:t>If </a:t>
            </a:r>
            <a:r>
              <a:rPr lang="en-US" baseline="0" dirty="0" err="1"/>
              <a:t>getPoint</a:t>
            </a:r>
            <a:r>
              <a:rPr lang="en-US" baseline="0" dirty="0"/>
              <a:t> would return a reference, it could not be declared </a:t>
            </a:r>
            <a:r>
              <a:rPr lang="en-US" baseline="0" dirty="0" err="1"/>
              <a:t>const</a:t>
            </a:r>
            <a:r>
              <a:rPr lang="en-US" baseline="0" dirty="0"/>
              <a:t> – so we would need to return a </a:t>
            </a:r>
            <a:r>
              <a:rPr lang="en-US" baseline="0" dirty="0" err="1"/>
              <a:t>const</a:t>
            </a:r>
            <a:r>
              <a:rPr lang="en-US" baseline="0" dirty="0"/>
              <a:t> reference</a:t>
            </a:r>
          </a:p>
          <a:p>
            <a:r>
              <a:rPr lang="en-US" baseline="0" dirty="0"/>
              <a:t>Often, there are two overloads of getters like this, one </a:t>
            </a:r>
            <a:r>
              <a:rPr lang="en-US" baseline="0" dirty="0" err="1"/>
              <a:t>const</a:t>
            </a:r>
            <a:r>
              <a:rPr lang="en-US" baseline="0" dirty="0"/>
              <a:t> returning </a:t>
            </a:r>
            <a:r>
              <a:rPr lang="en-US" baseline="0" dirty="0" err="1"/>
              <a:t>const</a:t>
            </a:r>
            <a:r>
              <a:rPr lang="en-US" baseline="0" dirty="0"/>
              <a:t> reference, one non-</a:t>
            </a:r>
            <a:r>
              <a:rPr lang="en-US" baseline="0" dirty="0" err="1"/>
              <a:t>const</a:t>
            </a:r>
            <a:r>
              <a:rPr lang="en-US" baseline="0" dirty="0"/>
              <a:t> returning non-</a:t>
            </a:r>
            <a:r>
              <a:rPr lang="en-US" baseline="0" dirty="0" err="1"/>
              <a:t>const</a:t>
            </a:r>
            <a:r>
              <a:rPr lang="en-US" baseline="0" dirty="0"/>
              <a:t> reference</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103</a:t>
            </a:fld>
            <a:endParaRPr lang="en-US" dirty="0"/>
          </a:p>
        </p:txBody>
      </p:sp>
    </p:spTree>
    <p:extLst>
      <p:ext uri="{BB962C8B-B14F-4D97-AF65-F5344CB8AC3E}">
        <p14:creationId xmlns:p14="http://schemas.microsoft.com/office/powerpoint/2010/main" val="21851598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104</a:t>
            </a:fld>
            <a:endParaRPr lang="en-US" dirty="0"/>
          </a:p>
        </p:txBody>
      </p:sp>
    </p:spTree>
    <p:extLst>
      <p:ext uri="{BB962C8B-B14F-4D97-AF65-F5344CB8AC3E}">
        <p14:creationId xmlns:p14="http://schemas.microsoft.com/office/powerpoint/2010/main" val="34736385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Rules</a:t>
            </a:r>
          </a:p>
          <a:p>
            <a:endParaRPr lang="en-US" dirty="0"/>
          </a:p>
          <a:p>
            <a:r>
              <a:rPr lang="en-US" dirty="0"/>
              <a:t>EXAMPLE</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105</a:t>
            </a:fld>
            <a:endParaRPr lang="en-US" dirty="0"/>
          </a:p>
        </p:txBody>
      </p:sp>
    </p:spTree>
    <p:extLst>
      <p:ext uri="{BB962C8B-B14F-4D97-AF65-F5344CB8AC3E}">
        <p14:creationId xmlns:p14="http://schemas.microsoft.com/office/powerpoint/2010/main" val="10086245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Note: this pointer is available in all member functions. Contains a pointer to the current object</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106</a:t>
            </a:fld>
            <a:endParaRPr lang="en-US" dirty="0"/>
          </a:p>
        </p:txBody>
      </p:sp>
    </p:spTree>
    <p:extLst>
      <p:ext uri="{BB962C8B-B14F-4D97-AF65-F5344CB8AC3E}">
        <p14:creationId xmlns:p14="http://schemas.microsoft.com/office/powerpoint/2010/main" val="16408320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107</a:t>
            </a:fld>
            <a:endParaRPr lang="en-US" dirty="0"/>
          </a:p>
        </p:txBody>
      </p:sp>
    </p:spTree>
    <p:extLst>
      <p:ext uri="{BB962C8B-B14F-4D97-AF65-F5344CB8AC3E}">
        <p14:creationId xmlns:p14="http://schemas.microsoft.com/office/powerpoint/2010/main" val="26336198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108</a:t>
            </a:fld>
            <a:endParaRPr lang="en-US" dirty="0"/>
          </a:p>
        </p:txBody>
      </p:sp>
    </p:spTree>
    <p:extLst>
      <p:ext uri="{BB962C8B-B14F-4D97-AF65-F5344CB8AC3E}">
        <p14:creationId xmlns:p14="http://schemas.microsoft.com/office/powerpoint/2010/main" val="11543437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109</a:t>
            </a:fld>
            <a:endParaRPr lang="en-US" dirty="0"/>
          </a:p>
        </p:txBody>
      </p:sp>
    </p:spTree>
    <p:extLst>
      <p:ext uri="{BB962C8B-B14F-4D97-AF65-F5344CB8AC3E}">
        <p14:creationId xmlns:p14="http://schemas.microsoft.com/office/powerpoint/2010/main" val="32964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Different</a:t>
            </a:r>
            <a:r>
              <a:rPr lang="en-US" baseline="0" dirty="0"/>
              <a:t> datatypes</a:t>
            </a:r>
          </a:p>
          <a:p>
            <a:r>
              <a:rPr lang="en-US" baseline="0" dirty="0"/>
              <a:t>Standard only defines minimum size</a:t>
            </a:r>
          </a:p>
          <a:p>
            <a:r>
              <a:rPr lang="en-US" dirty="0"/>
              <a:t>Modern systems use the usual</a:t>
            </a:r>
            <a:r>
              <a:rPr lang="en-US" baseline="0" dirty="0"/>
              <a:t> </a:t>
            </a:r>
            <a:r>
              <a:rPr lang="en-US" baseline="0" dirty="0" err="1"/>
              <a:t>bitsizes</a:t>
            </a:r>
            <a:r>
              <a:rPr lang="en-US" baseline="0" dirty="0"/>
              <a:t> shown (long is 32 bits on WIN, 64 on Unix)</a:t>
            </a:r>
          </a:p>
          <a:p>
            <a:r>
              <a:rPr lang="en-US" baseline="0" dirty="0"/>
              <a:t>Especially embedded systems may use sizes closer to minimum </a:t>
            </a:r>
            <a:r>
              <a:rPr lang="en-US" baseline="0" dirty="0" err="1"/>
              <a:t>bitsize</a:t>
            </a:r>
            <a:endParaRPr lang="en-US" baseline="0" dirty="0"/>
          </a:p>
          <a:p>
            <a:r>
              <a:rPr lang="en-US" baseline="0" dirty="0"/>
              <a:t>“Standard” datatype is </a:t>
            </a:r>
            <a:r>
              <a:rPr lang="en-US" baseline="0" dirty="0" err="1"/>
              <a:t>int</a:t>
            </a:r>
            <a:r>
              <a:rPr lang="en-US" baseline="0" dirty="0"/>
              <a:t>, but especially in embedded systems, you may want to save space and thus use short or char when no larger numbers are needed.</a:t>
            </a:r>
          </a:p>
          <a:p>
            <a:r>
              <a:rPr lang="en-US" baseline="0" dirty="0" err="1"/>
              <a:t>Sizeof</a:t>
            </a:r>
            <a:r>
              <a:rPr lang="en-US" baseline="0" dirty="0"/>
              <a:t> </a:t>
            </a:r>
            <a:r>
              <a:rPr lang="en-US" baseline="0" dirty="0">
                <a:sym typeface="Wingdings" panose="05000000000000000000" pitchFamily="2" charset="2"/>
              </a:rPr>
              <a:t> #bytes</a:t>
            </a:r>
            <a:endParaRPr lang="en-US" baseline="0"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a:t>
            </a:fld>
            <a:endParaRPr lang="en-US" dirty="0"/>
          </a:p>
        </p:txBody>
      </p:sp>
    </p:spTree>
    <p:extLst>
      <p:ext uri="{BB962C8B-B14F-4D97-AF65-F5344CB8AC3E}">
        <p14:creationId xmlns:p14="http://schemas.microsoft.com/office/powerpoint/2010/main" val="1336028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110</a:t>
            </a:fld>
            <a:endParaRPr lang="en-US" dirty="0"/>
          </a:p>
        </p:txBody>
      </p:sp>
    </p:spTree>
    <p:extLst>
      <p:ext uri="{BB962C8B-B14F-4D97-AF65-F5344CB8AC3E}">
        <p14:creationId xmlns:p14="http://schemas.microsoft.com/office/powerpoint/2010/main" val="30068607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Maybe mention move assignment here</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111</a:t>
            </a:fld>
            <a:endParaRPr lang="en-US" dirty="0"/>
          </a:p>
        </p:txBody>
      </p:sp>
    </p:spTree>
    <p:extLst>
      <p:ext uri="{BB962C8B-B14F-4D97-AF65-F5344CB8AC3E}">
        <p14:creationId xmlns:p14="http://schemas.microsoft.com/office/powerpoint/2010/main" val="266735923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could have also used the operator </a:t>
            </a:r>
            <a:r>
              <a:rPr lang="en-US" dirty="0" err="1"/>
              <a:t>std</a:t>
            </a:r>
            <a:r>
              <a:rPr lang="en-US" dirty="0"/>
              <a:t>::string here.</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112</a:t>
            </a:fld>
            <a:endParaRPr lang="en-US" dirty="0"/>
          </a:p>
        </p:txBody>
      </p:sp>
    </p:spTree>
    <p:extLst>
      <p:ext uri="{BB962C8B-B14F-4D97-AF65-F5344CB8AC3E}">
        <p14:creationId xmlns:p14="http://schemas.microsoft.com/office/powerpoint/2010/main" val="28413149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Point Example makes no sense.</a:t>
            </a:r>
            <a:r>
              <a:rPr lang="en-US" baseline="0" dirty="0"/>
              <a:t> So example from </a:t>
            </a:r>
            <a:r>
              <a:rPr lang="en-US" baseline="0" dirty="0" err="1"/>
              <a:t>cppreference</a:t>
            </a:r>
            <a:r>
              <a:rPr lang="en-US" baseline="0" dirty="0"/>
              <a:t>: </a:t>
            </a:r>
            <a:r>
              <a:rPr lang="en-US" dirty="0"/>
              <a:t>https://en.cppreference.com/w/cpp/language/operators</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113</a:t>
            </a:fld>
            <a:endParaRPr lang="en-US" dirty="0"/>
          </a:p>
        </p:txBody>
      </p:sp>
    </p:spTree>
    <p:extLst>
      <p:ext uri="{BB962C8B-B14F-4D97-AF65-F5344CB8AC3E}">
        <p14:creationId xmlns:p14="http://schemas.microsoft.com/office/powerpoint/2010/main" val="3084133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114</a:t>
            </a:fld>
            <a:endParaRPr lang="en-US" dirty="0"/>
          </a:p>
        </p:txBody>
      </p:sp>
    </p:spTree>
    <p:extLst>
      <p:ext uri="{BB962C8B-B14F-4D97-AF65-F5344CB8AC3E}">
        <p14:creationId xmlns:p14="http://schemas.microsoft.com/office/powerpoint/2010/main" val="192098015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115</a:t>
            </a:fld>
            <a:endParaRPr lang="en-US" dirty="0"/>
          </a:p>
        </p:txBody>
      </p:sp>
    </p:spTree>
    <p:extLst>
      <p:ext uri="{BB962C8B-B14F-4D97-AF65-F5344CB8AC3E}">
        <p14:creationId xmlns:p14="http://schemas.microsoft.com/office/powerpoint/2010/main" val="37944139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is actually a bit up to debate.</a:t>
            </a:r>
          </a:p>
          <a:p>
            <a:r>
              <a:rPr lang="en-US" dirty="0"/>
              <a:t>MANY old programs use the old mechanisms, so introducing Exceptions may crash them. Google for example entirely</a:t>
            </a:r>
            <a:r>
              <a:rPr lang="en-US" baseline="0" dirty="0"/>
              <a:t> bans exceptions for that reason.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116</a:t>
            </a:fld>
            <a:endParaRPr lang="en-US" dirty="0"/>
          </a:p>
        </p:txBody>
      </p:sp>
    </p:spTree>
    <p:extLst>
      <p:ext uri="{BB962C8B-B14F-4D97-AF65-F5344CB8AC3E}">
        <p14:creationId xmlns:p14="http://schemas.microsoft.com/office/powerpoint/2010/main" val="172904708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throw </a:t>
            </a:r>
            <a:r>
              <a:rPr lang="en-US" dirty="0" err="1"/>
              <a:t>std</a:t>
            </a:r>
            <a:r>
              <a:rPr lang="en-US" dirty="0"/>
              <a:t>::</a:t>
            </a:r>
            <a:r>
              <a:rPr lang="en-US" dirty="0" err="1"/>
              <a:t>invalid_argument</a:t>
            </a:r>
            <a:r>
              <a:rPr lang="en-US" dirty="0"/>
              <a:t>(</a:t>
            </a:r>
            <a:r>
              <a:rPr lang="en-US" dirty="0" err="1"/>
              <a:t>std</a:t>
            </a:r>
            <a:r>
              <a:rPr lang="en-US" dirty="0"/>
              <a:t>::string("No coordinate ") + </a:t>
            </a:r>
            <a:r>
              <a:rPr lang="en-US" dirty="0" err="1"/>
              <a:t>i</a:t>
            </a:r>
            <a:r>
              <a:rPr lang="en-US" dirty="0"/>
              <a:t>);</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117</a:t>
            </a:fld>
            <a:endParaRPr lang="en-US" dirty="0"/>
          </a:p>
        </p:txBody>
      </p:sp>
    </p:spTree>
    <p:extLst>
      <p:ext uri="{BB962C8B-B14F-4D97-AF65-F5344CB8AC3E}">
        <p14:creationId xmlns:p14="http://schemas.microsoft.com/office/powerpoint/2010/main" val="20335012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118</a:t>
            </a:fld>
            <a:endParaRPr lang="en-US" dirty="0"/>
          </a:p>
        </p:txBody>
      </p:sp>
    </p:spTree>
    <p:extLst>
      <p:ext uri="{BB962C8B-B14F-4D97-AF65-F5344CB8AC3E}">
        <p14:creationId xmlns:p14="http://schemas.microsoft.com/office/powerpoint/2010/main" val="378612450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119</a:t>
            </a:fld>
            <a:endParaRPr lang="en-US" dirty="0"/>
          </a:p>
        </p:txBody>
      </p:sp>
    </p:spTree>
    <p:extLst>
      <p:ext uri="{BB962C8B-B14F-4D97-AF65-F5344CB8AC3E}">
        <p14:creationId xmlns:p14="http://schemas.microsoft.com/office/powerpoint/2010/main" val="2356105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Fun fact:</a:t>
            </a:r>
            <a:r>
              <a:rPr lang="en-US" baseline="0" dirty="0"/>
              <a:t> When Gangnam style first reached more than </a:t>
            </a:r>
            <a:r>
              <a:rPr lang="en-US" dirty="0"/>
              <a:t>2,147,483,647 (~2 billion,</a:t>
            </a:r>
            <a:r>
              <a:rPr lang="en-US" baseline="0" dirty="0"/>
              <a:t> DE 2 </a:t>
            </a:r>
            <a:r>
              <a:rPr lang="en-US" baseline="0" dirty="0" err="1"/>
              <a:t>Milliarden</a:t>
            </a:r>
            <a:r>
              <a:rPr lang="en-US" baseline="0" dirty="0"/>
              <a:t>) views, </a:t>
            </a:r>
            <a:r>
              <a:rPr lang="en-US" baseline="0" dirty="0" err="1"/>
              <a:t>youtube</a:t>
            </a:r>
            <a:r>
              <a:rPr lang="en-US" baseline="0" dirty="0"/>
              <a:t> announced they had already changed from 32 bit </a:t>
            </a:r>
            <a:r>
              <a:rPr lang="en-US" baseline="0" dirty="0" err="1"/>
              <a:t>int</a:t>
            </a:r>
            <a:r>
              <a:rPr lang="en-US" baseline="0" dirty="0"/>
              <a:t> to 64 bit.</a:t>
            </a:r>
          </a:p>
          <a:p>
            <a:r>
              <a:rPr lang="en-US" baseline="0" dirty="0"/>
              <a:t>https://variety.com/2014/digital/news/no-psys-gangnam-style-did-not-break-youtube-video-counter-1201371888/ </a:t>
            </a:r>
          </a:p>
          <a:p>
            <a:endParaRPr lang="en-US" dirty="0"/>
          </a:p>
          <a:p>
            <a:r>
              <a:rPr lang="en-US" dirty="0"/>
              <a:t>Sol:</a:t>
            </a:r>
          </a:p>
          <a:p>
            <a:pPr marL="171450" indent="-171450">
              <a:buFontTx/>
              <a:buChar char="-"/>
            </a:pPr>
            <a:r>
              <a:rPr lang="en-US" dirty="0"/>
              <a:t>usually long or long </a:t>
            </a:r>
            <a:r>
              <a:rPr lang="en-US" dirty="0" err="1"/>
              <a:t>long</a:t>
            </a:r>
            <a:r>
              <a:rPr lang="en-US" dirty="0"/>
              <a:t>, depending on the </a:t>
            </a:r>
            <a:r>
              <a:rPr lang="en-US" dirty="0" err="1"/>
              <a:t>bitsize</a:t>
            </a:r>
            <a:r>
              <a:rPr lang="en-US" dirty="0"/>
              <a:t> of long.</a:t>
            </a:r>
          </a:p>
          <a:p>
            <a:pPr marL="171450" indent="-171450">
              <a:buFontTx/>
              <a:buChar char="-"/>
            </a:pPr>
            <a:r>
              <a:rPr lang="en-US" dirty="0"/>
              <a:t>Due</a:t>
            </a:r>
            <a:r>
              <a:rPr lang="en-US" baseline="0" dirty="0"/>
              <a:t> to two’s complement, we can store e.g. in </a:t>
            </a:r>
            <a:r>
              <a:rPr lang="en-US" baseline="0" dirty="0" err="1"/>
              <a:t>int</a:t>
            </a:r>
            <a:r>
              <a:rPr lang="en-US" baseline="0" dirty="0"/>
              <a:t> -2^31, but only +2^31-1</a:t>
            </a:r>
          </a:p>
          <a:p>
            <a:pPr marL="0" indent="0">
              <a:buFontTx/>
              <a:buNone/>
            </a:pP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a:t>
            </a:fld>
            <a:endParaRPr lang="en-US" dirty="0"/>
          </a:p>
        </p:txBody>
      </p:sp>
    </p:spTree>
    <p:extLst>
      <p:ext uri="{BB962C8B-B14F-4D97-AF65-F5344CB8AC3E}">
        <p14:creationId xmlns:p14="http://schemas.microsoft.com/office/powerpoint/2010/main" val="89077884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120</a:t>
            </a:fld>
            <a:endParaRPr lang="en-US" dirty="0"/>
          </a:p>
        </p:txBody>
      </p:sp>
    </p:spTree>
    <p:extLst>
      <p:ext uri="{BB962C8B-B14F-4D97-AF65-F5344CB8AC3E}">
        <p14:creationId xmlns:p14="http://schemas.microsoft.com/office/powerpoint/2010/main" val="414281734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121</a:t>
            </a:fld>
            <a:endParaRPr lang="en-US" dirty="0"/>
          </a:p>
        </p:txBody>
      </p:sp>
    </p:spTree>
    <p:extLst>
      <p:ext uri="{BB962C8B-B14F-4D97-AF65-F5344CB8AC3E}">
        <p14:creationId xmlns:p14="http://schemas.microsoft.com/office/powerpoint/2010/main" val="10520214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Bad not recoverable</a:t>
            </a:r>
          </a:p>
          <a:p>
            <a:r>
              <a:rPr lang="en-US" dirty="0"/>
              <a:t>Fail failed read/write operation, but stream still valid</a:t>
            </a:r>
          </a:p>
        </p:txBody>
      </p:sp>
      <p:sp>
        <p:nvSpPr>
          <p:cNvPr id="4" name="Foliennummernplatzhalter 3"/>
          <p:cNvSpPr>
            <a:spLocks noGrp="1"/>
          </p:cNvSpPr>
          <p:nvPr>
            <p:ph type="sldNum" sz="quarter" idx="5"/>
          </p:nvPr>
        </p:nvSpPr>
        <p:spPr/>
        <p:txBody>
          <a:bodyPr/>
          <a:lstStyle/>
          <a:p>
            <a:fld id="{45A0C133-2FF1-4A65-8FB9-994063EC256F}" type="slidenum">
              <a:rPr lang="en-US" smtClean="0"/>
              <a:pPr/>
              <a:t>123</a:t>
            </a:fld>
            <a:endParaRPr lang="en-US" dirty="0"/>
          </a:p>
        </p:txBody>
      </p:sp>
    </p:spTree>
    <p:extLst>
      <p:ext uri="{BB962C8B-B14F-4D97-AF65-F5344CB8AC3E}">
        <p14:creationId xmlns:p14="http://schemas.microsoft.com/office/powerpoint/2010/main" val="68918231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Get and put, </a:t>
            </a:r>
            <a:r>
              <a:rPr lang="en-US" dirty="0" err="1"/>
              <a:t>readline</a:t>
            </a:r>
            <a:r>
              <a:rPr lang="en-US" dirty="0"/>
              <a:t>, std::</a:t>
            </a:r>
            <a:r>
              <a:rPr lang="en-US" dirty="0" err="1"/>
              <a:t>to_string</a:t>
            </a:r>
            <a:r>
              <a:rPr lang="en-US" dirty="0"/>
              <a:t>, </a:t>
            </a:r>
            <a:r>
              <a:rPr lang="en-US" dirty="0" err="1"/>
              <a:t>stoi</a:t>
            </a:r>
            <a:r>
              <a:rPr lang="en-US" dirty="0"/>
              <a:t> etc., </a:t>
            </a:r>
            <a:r>
              <a:rPr lang="en-US" dirty="0" err="1"/>
              <a:t>seekp</a:t>
            </a:r>
            <a:r>
              <a:rPr lang="en-US" dirty="0"/>
              <a:t>, …</a:t>
            </a:r>
          </a:p>
        </p:txBody>
      </p:sp>
      <p:sp>
        <p:nvSpPr>
          <p:cNvPr id="4" name="Foliennummernplatzhalter 3"/>
          <p:cNvSpPr>
            <a:spLocks noGrp="1"/>
          </p:cNvSpPr>
          <p:nvPr>
            <p:ph type="sldNum" sz="quarter" idx="5"/>
          </p:nvPr>
        </p:nvSpPr>
        <p:spPr/>
        <p:txBody>
          <a:bodyPr/>
          <a:lstStyle/>
          <a:p>
            <a:fld id="{45A0C133-2FF1-4A65-8FB9-994063EC256F}" type="slidenum">
              <a:rPr lang="en-US" smtClean="0"/>
              <a:pPr/>
              <a:t>125</a:t>
            </a:fld>
            <a:endParaRPr lang="en-US" dirty="0"/>
          </a:p>
        </p:txBody>
      </p:sp>
    </p:spTree>
    <p:extLst>
      <p:ext uri="{BB962C8B-B14F-4D97-AF65-F5344CB8AC3E}">
        <p14:creationId xmlns:p14="http://schemas.microsoft.com/office/powerpoint/2010/main" val="31990630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126</a:t>
            </a:fld>
            <a:endParaRPr lang="en-US" dirty="0"/>
          </a:p>
        </p:txBody>
      </p:sp>
    </p:spTree>
    <p:extLst>
      <p:ext uri="{BB962C8B-B14F-4D97-AF65-F5344CB8AC3E}">
        <p14:creationId xmlns:p14="http://schemas.microsoft.com/office/powerpoint/2010/main" val="1873299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Std::sort works, because we have provided the &lt; operator which it internally uses</a:t>
            </a:r>
          </a:p>
          <a:p>
            <a:endParaRPr lang="en-US" dirty="0"/>
          </a:p>
          <a:p>
            <a:r>
              <a:rPr lang="en-US" dirty="0"/>
              <a:t>What if we want to sort e.g. in reverse order, or by distance to 0,0?</a:t>
            </a:r>
          </a:p>
        </p:txBody>
      </p:sp>
      <p:sp>
        <p:nvSpPr>
          <p:cNvPr id="4" name="Foliennummernplatzhalter 3"/>
          <p:cNvSpPr>
            <a:spLocks noGrp="1"/>
          </p:cNvSpPr>
          <p:nvPr>
            <p:ph type="sldNum" sz="quarter" idx="5"/>
          </p:nvPr>
        </p:nvSpPr>
        <p:spPr/>
        <p:txBody>
          <a:bodyPr/>
          <a:lstStyle/>
          <a:p>
            <a:fld id="{45A0C133-2FF1-4A65-8FB9-994063EC256F}" type="slidenum">
              <a:rPr lang="en-US" smtClean="0"/>
              <a:pPr/>
              <a:t>131</a:t>
            </a:fld>
            <a:endParaRPr lang="en-US" dirty="0"/>
          </a:p>
        </p:txBody>
      </p:sp>
    </p:spTree>
    <p:extLst>
      <p:ext uri="{BB962C8B-B14F-4D97-AF65-F5344CB8AC3E}">
        <p14:creationId xmlns:p14="http://schemas.microsoft.com/office/powerpoint/2010/main" val="220296875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need counter to be static because the comparator object will be copied a few times inside the recursively implemented sort </a:t>
            </a:r>
            <a:r>
              <a:rPr lang="en-US" dirty="0" smtClean="0"/>
              <a:t>function</a:t>
            </a:r>
          </a:p>
          <a:p>
            <a:r>
              <a:rPr lang="en-US" dirty="0" smtClean="0"/>
              <a:t>Other possibility: lambda with</a:t>
            </a:r>
            <a:r>
              <a:rPr lang="en-US" baseline="0" dirty="0" smtClean="0"/>
              <a:t> capture </a:t>
            </a:r>
            <a:r>
              <a:rPr lang="en-US" baseline="0" dirty="0" smtClean="0">
                <a:sym typeface="Wingdings" panose="05000000000000000000" pitchFamily="2" charset="2"/>
              </a:rPr>
              <a:t> later!</a:t>
            </a: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132</a:t>
            </a:fld>
            <a:endParaRPr lang="en-US" dirty="0"/>
          </a:p>
        </p:txBody>
      </p:sp>
    </p:spTree>
    <p:extLst>
      <p:ext uri="{BB962C8B-B14F-4D97-AF65-F5344CB8AC3E}">
        <p14:creationId xmlns:p14="http://schemas.microsoft.com/office/powerpoint/2010/main" val="179558496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133</a:t>
            </a:fld>
            <a:endParaRPr lang="en-US" dirty="0"/>
          </a:p>
        </p:txBody>
      </p:sp>
    </p:spTree>
    <p:extLst>
      <p:ext uri="{BB962C8B-B14F-4D97-AF65-F5344CB8AC3E}">
        <p14:creationId xmlns:p14="http://schemas.microsoft.com/office/powerpoint/2010/main" val="56182562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136</a:t>
            </a:fld>
            <a:endParaRPr lang="en-US" dirty="0"/>
          </a:p>
        </p:txBody>
      </p:sp>
    </p:spTree>
    <p:extLst>
      <p:ext uri="{BB962C8B-B14F-4D97-AF65-F5344CB8AC3E}">
        <p14:creationId xmlns:p14="http://schemas.microsoft.com/office/powerpoint/2010/main" val="291551612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137</a:t>
            </a:fld>
            <a:endParaRPr lang="en-US" dirty="0"/>
          </a:p>
        </p:txBody>
      </p:sp>
    </p:spTree>
    <p:extLst>
      <p:ext uri="{BB962C8B-B14F-4D97-AF65-F5344CB8AC3E}">
        <p14:creationId xmlns:p14="http://schemas.microsoft.com/office/powerpoint/2010/main" val="205766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Char, signed char &amp; unsigned char are always 3 different types. But “char” can be either signed or unsigned.</a:t>
            </a:r>
            <a:endParaRPr lang="en-US" dirty="0"/>
          </a:p>
          <a:p>
            <a:r>
              <a:rPr lang="en-US" dirty="0"/>
              <a:t>unsigned long </a:t>
            </a:r>
            <a:r>
              <a:rPr lang="en-US" dirty="0" err="1"/>
              <a:t>int</a:t>
            </a:r>
            <a:r>
              <a:rPr lang="en-US" dirty="0"/>
              <a:t> etc. can appear in arbitrary order. But don’t exploit this, as it makes everything</a:t>
            </a:r>
            <a:r>
              <a:rPr lang="en-US" baseline="0" dirty="0"/>
              <a:t> super unreadable</a:t>
            </a:r>
          </a:p>
        </p:txBody>
      </p:sp>
      <p:sp>
        <p:nvSpPr>
          <p:cNvPr id="4" name="Foliennummernplatzhalter 3"/>
          <p:cNvSpPr>
            <a:spLocks noGrp="1"/>
          </p:cNvSpPr>
          <p:nvPr>
            <p:ph type="sldNum" sz="quarter" idx="10"/>
          </p:nvPr>
        </p:nvSpPr>
        <p:spPr/>
        <p:txBody>
          <a:bodyPr/>
          <a:lstStyle/>
          <a:p>
            <a:fld id="{45A0C133-2FF1-4A65-8FB9-994063EC256F}" type="slidenum">
              <a:rPr lang="en-US" smtClean="0"/>
              <a:pPr/>
              <a:t>13</a:t>
            </a:fld>
            <a:endParaRPr lang="en-US" dirty="0"/>
          </a:p>
        </p:txBody>
      </p:sp>
    </p:spTree>
    <p:extLst>
      <p:ext uri="{BB962C8B-B14F-4D97-AF65-F5344CB8AC3E}">
        <p14:creationId xmlns:p14="http://schemas.microsoft.com/office/powerpoint/2010/main" val="146562120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We already see </a:t>
            </a:r>
            <a:r>
              <a:rPr lang="en-US" dirty="0" err="1" smtClean="0"/>
              <a:t>std</a:t>
            </a:r>
            <a:r>
              <a:rPr lang="en-US" dirty="0" smtClean="0"/>
              <a:t>::</a:t>
            </a:r>
            <a:r>
              <a:rPr lang="en-US" dirty="0" err="1" smtClean="0"/>
              <a:t>this_thread</a:t>
            </a:r>
            <a:endParaRPr lang="en-US" dirty="0" smtClean="0"/>
          </a:p>
          <a:p>
            <a:r>
              <a:rPr lang="en-US" dirty="0" smtClean="0"/>
              <a:t>And</a:t>
            </a:r>
            <a:r>
              <a:rPr lang="en-US" baseline="0" dirty="0" smtClean="0"/>
              <a:t> </a:t>
            </a:r>
            <a:r>
              <a:rPr lang="en-US" baseline="0" dirty="0" err="1" smtClean="0"/>
              <a:t>sleep_for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138</a:t>
            </a:fld>
            <a:endParaRPr lang="en-US" dirty="0"/>
          </a:p>
        </p:txBody>
      </p:sp>
    </p:spTree>
    <p:extLst>
      <p:ext uri="{BB962C8B-B14F-4D97-AF65-F5344CB8AC3E}">
        <p14:creationId xmlns:p14="http://schemas.microsoft.com/office/powerpoint/2010/main" val="391341158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139</a:t>
            </a:fld>
            <a:endParaRPr lang="en-US" dirty="0"/>
          </a:p>
        </p:txBody>
      </p:sp>
    </p:spTree>
    <p:extLst>
      <p:ext uri="{BB962C8B-B14F-4D97-AF65-F5344CB8AC3E}">
        <p14:creationId xmlns:p14="http://schemas.microsoft.com/office/powerpoint/2010/main" val="27821157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Idea:</a:t>
            </a:r>
            <a:r>
              <a:rPr lang="en-US" baseline="0" dirty="0" smtClean="0"/>
              <a:t> Take a chunk of data of a certain size</a:t>
            </a:r>
          </a:p>
          <a:p>
            <a:r>
              <a:rPr lang="en-US" baseline="0" dirty="0" smtClean="0"/>
              <a:t>Begin and end are iterators – like pointers, with which we can do pointer arithmetic</a:t>
            </a:r>
          </a:p>
          <a:p>
            <a:r>
              <a:rPr lang="en-US" baseline="0" dirty="0" smtClean="0"/>
              <a:t>(Or smaller, if the end is reached)</a:t>
            </a:r>
          </a:p>
          <a:p>
            <a:r>
              <a:rPr lang="en-US" baseline="0" dirty="0" smtClean="0"/>
              <a:t> </a:t>
            </a:r>
          </a:p>
          <a:p>
            <a:r>
              <a:rPr lang="en-US" baseline="0" dirty="0" smtClean="0"/>
              <a:t>Start a thread to process this chunk</a:t>
            </a:r>
          </a:p>
          <a:p>
            <a:r>
              <a:rPr lang="en-US" baseline="0" dirty="0" smtClean="0"/>
              <a:t>	</a:t>
            </a:r>
            <a:r>
              <a:rPr lang="en-US" baseline="0" dirty="0" err="1" smtClean="0"/>
              <a:t>emplace_back</a:t>
            </a:r>
            <a:r>
              <a:rPr lang="en-US" baseline="0" dirty="0" smtClean="0"/>
              <a:t> creates the thread in-place. Takes the arguments of the thread constructor</a:t>
            </a:r>
          </a:p>
          <a:p>
            <a:r>
              <a:rPr lang="en-US" baseline="0" dirty="0" smtClean="0"/>
              <a:t>Proceed to next chunk</a:t>
            </a:r>
          </a:p>
          <a:p>
            <a:endParaRPr lang="en-US" baseline="0" dirty="0" smtClean="0"/>
          </a:p>
          <a:p>
            <a:r>
              <a:rPr lang="en-US" baseline="0" dirty="0" smtClean="0"/>
              <a:t>In the end, wait for all threads to be finished</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140</a:t>
            </a:fld>
            <a:endParaRPr lang="en-US" dirty="0"/>
          </a:p>
        </p:txBody>
      </p:sp>
    </p:spTree>
    <p:extLst>
      <p:ext uri="{BB962C8B-B14F-4D97-AF65-F5344CB8AC3E}">
        <p14:creationId xmlns:p14="http://schemas.microsoft.com/office/powerpoint/2010/main" val="245062497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rotateFaster</a:t>
            </a:r>
            <a:r>
              <a:rPr lang="en-US" baseline="0" dirty="0" smtClean="0"/>
              <a:t> is faster, but not much.</a:t>
            </a:r>
          </a:p>
          <a:p>
            <a:r>
              <a:rPr lang="en-US" baseline="0" dirty="0" smtClean="0"/>
              <a:t>Play around witch </a:t>
            </a:r>
            <a:r>
              <a:rPr lang="en-US" baseline="0" dirty="0" err="1" smtClean="0"/>
              <a:t>chunkSize</a:t>
            </a:r>
            <a:r>
              <a:rPr lang="en-US" baseline="0" dirty="0" smtClean="0"/>
              <a:t> lets us change performance</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141</a:t>
            </a:fld>
            <a:endParaRPr lang="en-US" dirty="0"/>
          </a:p>
        </p:txBody>
      </p:sp>
    </p:spTree>
    <p:extLst>
      <p:ext uri="{BB962C8B-B14F-4D97-AF65-F5344CB8AC3E}">
        <p14:creationId xmlns:p14="http://schemas.microsoft.com/office/powerpoint/2010/main" val="1889543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143</a:t>
            </a:fld>
            <a:endParaRPr lang="en-US" dirty="0"/>
          </a:p>
        </p:txBody>
      </p:sp>
    </p:spTree>
    <p:extLst>
      <p:ext uri="{BB962C8B-B14F-4D97-AF65-F5344CB8AC3E}">
        <p14:creationId xmlns:p14="http://schemas.microsoft.com/office/powerpoint/2010/main" val="335627479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144</a:t>
            </a:fld>
            <a:endParaRPr lang="en-US" dirty="0"/>
          </a:p>
        </p:txBody>
      </p:sp>
    </p:spTree>
    <p:extLst>
      <p:ext uri="{BB962C8B-B14F-4D97-AF65-F5344CB8AC3E}">
        <p14:creationId xmlns:p14="http://schemas.microsoft.com/office/powerpoint/2010/main" val="73199475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147</a:t>
            </a:fld>
            <a:endParaRPr lang="en-US" dirty="0"/>
          </a:p>
        </p:txBody>
      </p:sp>
    </p:spTree>
    <p:extLst>
      <p:ext uri="{BB962C8B-B14F-4D97-AF65-F5344CB8AC3E}">
        <p14:creationId xmlns:p14="http://schemas.microsoft.com/office/powerpoint/2010/main" val="133260770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148</a:t>
            </a:fld>
            <a:endParaRPr lang="en-US" dirty="0"/>
          </a:p>
        </p:txBody>
      </p:sp>
    </p:spTree>
    <p:extLst>
      <p:ext uri="{BB962C8B-B14F-4D97-AF65-F5344CB8AC3E}">
        <p14:creationId xmlns:p14="http://schemas.microsoft.com/office/powerpoint/2010/main" val="76211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a:t>
            </a:fld>
            <a:endParaRPr lang="en-US" dirty="0"/>
          </a:p>
        </p:txBody>
      </p:sp>
    </p:spTree>
    <p:extLst>
      <p:ext uri="{BB962C8B-B14F-4D97-AF65-F5344CB8AC3E}">
        <p14:creationId xmlns:p14="http://schemas.microsoft.com/office/powerpoint/2010/main" val="2250853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Last line is actually valid</a:t>
            </a:r>
            <a:r>
              <a:rPr lang="en-US" baseline="0" dirty="0"/>
              <a:t> code, as the comma operator exists</a:t>
            </a:r>
          </a:p>
          <a:p>
            <a:r>
              <a:rPr lang="en-US" baseline="0" dirty="0">
                <a:sym typeface="Wingdings" panose="05000000000000000000" pitchFamily="2" charset="2"/>
              </a:rPr>
              <a:t> Executes all parts from left to right and returns the last result</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15</a:t>
            </a:fld>
            <a:endParaRPr lang="en-US" dirty="0"/>
          </a:p>
        </p:txBody>
      </p:sp>
    </p:spTree>
    <p:extLst>
      <p:ext uri="{BB962C8B-B14F-4D97-AF65-F5344CB8AC3E}">
        <p14:creationId xmlns:p14="http://schemas.microsoft.com/office/powerpoint/2010/main" val="402435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ourier New" panose="02070309020205020404" pitchFamily="49" charset="0"/>
                <a:sym typeface="Wingdings" panose="05000000000000000000" pitchFamily="2" charset="2"/>
              </a:rPr>
              <a:t>Difference of pre- and postfix operators is what they return when further used, e.g. assigned to other variables.</a:t>
            </a:r>
          </a:p>
          <a:p>
            <a:endParaRPr lang="en-US" dirty="0"/>
          </a:p>
          <a:p>
            <a:endParaRPr lang="en-US" dirty="0"/>
          </a:p>
          <a:p>
            <a:r>
              <a:rPr lang="en-US" dirty="0"/>
              <a:t>A=5,</a:t>
            </a:r>
          </a:p>
          <a:p>
            <a:r>
              <a:rPr lang="en-US" dirty="0"/>
              <a:t>B=3</a:t>
            </a:r>
          </a:p>
          <a:p>
            <a:r>
              <a:rPr lang="en-US" dirty="0"/>
              <a:t>C=5</a:t>
            </a:r>
          </a:p>
          <a:p>
            <a:endParaRPr lang="en-US"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16</a:t>
            </a:fld>
            <a:endParaRPr lang="en-US" dirty="0"/>
          </a:p>
        </p:txBody>
      </p:sp>
    </p:spTree>
    <p:extLst>
      <p:ext uri="{BB962C8B-B14F-4D97-AF65-F5344CB8AC3E}">
        <p14:creationId xmlns:p14="http://schemas.microsoft.com/office/powerpoint/2010/main" val="149658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17</a:t>
            </a:fld>
            <a:endParaRPr lang="en-US" dirty="0"/>
          </a:p>
        </p:txBody>
      </p:sp>
    </p:spTree>
    <p:extLst>
      <p:ext uri="{BB962C8B-B14F-4D97-AF65-F5344CB8AC3E}">
        <p14:creationId xmlns:p14="http://schemas.microsoft.com/office/powerpoint/2010/main" val="3296885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Bitwise</a:t>
            </a:r>
            <a:r>
              <a:rPr lang="en-US" baseline="0" dirty="0"/>
              <a:t> &lt;&lt; super efficient</a:t>
            </a:r>
          </a:p>
          <a:p>
            <a:r>
              <a:rPr lang="en-US" baseline="0" dirty="0" err="1"/>
              <a:t>Shorthands</a:t>
            </a:r>
            <a:r>
              <a:rPr lang="en-US" baseline="0" dirty="0"/>
              <a:t> for in place exist</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18</a:t>
            </a:fld>
            <a:endParaRPr lang="en-US" dirty="0"/>
          </a:p>
        </p:txBody>
      </p:sp>
    </p:spTree>
    <p:extLst>
      <p:ext uri="{BB962C8B-B14F-4D97-AF65-F5344CB8AC3E}">
        <p14:creationId xmlns:p14="http://schemas.microsoft.com/office/powerpoint/2010/main" val="355406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19</a:t>
            </a:fld>
            <a:endParaRPr lang="en-US" dirty="0"/>
          </a:p>
        </p:txBody>
      </p:sp>
    </p:spTree>
    <p:extLst>
      <p:ext uri="{BB962C8B-B14F-4D97-AF65-F5344CB8AC3E}">
        <p14:creationId xmlns:p14="http://schemas.microsoft.com/office/powerpoint/2010/main" val="764267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Char. Signed char &amp; unsigned char are always three different types!</a:t>
            </a:r>
          </a:p>
        </p:txBody>
      </p:sp>
      <p:sp>
        <p:nvSpPr>
          <p:cNvPr id="4" name="Foliennummernplatzhalter 3"/>
          <p:cNvSpPr>
            <a:spLocks noGrp="1"/>
          </p:cNvSpPr>
          <p:nvPr>
            <p:ph type="sldNum" sz="quarter" idx="10"/>
          </p:nvPr>
        </p:nvSpPr>
        <p:spPr/>
        <p:txBody>
          <a:bodyPr/>
          <a:lstStyle/>
          <a:p>
            <a:fld id="{45A0C133-2FF1-4A65-8FB9-994063EC256F}" type="slidenum">
              <a:rPr lang="en-US" smtClean="0"/>
              <a:pPr/>
              <a:t>20</a:t>
            </a:fld>
            <a:endParaRPr lang="en-US" dirty="0"/>
          </a:p>
        </p:txBody>
      </p:sp>
    </p:spTree>
    <p:extLst>
      <p:ext uri="{BB962C8B-B14F-4D97-AF65-F5344CB8AC3E}">
        <p14:creationId xmlns:p14="http://schemas.microsoft.com/office/powerpoint/2010/main" val="193447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ourier New" panose="02070309020205020404" pitchFamily="49" charset="0"/>
              <a:sym typeface="Wingdings" panose="05000000000000000000" pitchFamily="2" charset="2"/>
            </a:endParaRPr>
          </a:p>
          <a:p>
            <a:r>
              <a:rPr lang="en-US" dirty="0">
                <a:latin typeface="Courier New" panose="02070309020205020404" pitchFamily="49" charset="0"/>
                <a:cs typeface="Courier New" panose="02070309020205020404" pitchFamily="49" charset="0"/>
              </a:rPr>
              <a:t>Two types of operators:</a:t>
            </a:r>
          </a:p>
          <a:p>
            <a:pPr marL="171450" indent="-171450">
              <a:buFontTx/>
              <a:buChar char="-"/>
            </a:pPr>
            <a:r>
              <a:rPr lang="en-US" baseline="0" dirty="0">
                <a:latin typeface="Courier New" panose="02070309020205020404" pitchFamily="49" charset="0"/>
                <a:cs typeface="Courier New" panose="02070309020205020404" pitchFamily="49" charset="0"/>
              </a:rPr>
              <a:t>Operators used on bools</a:t>
            </a:r>
          </a:p>
          <a:p>
            <a:pPr marL="171450" indent="-171450">
              <a:buFontTx/>
              <a:buChar char="-"/>
            </a:pPr>
            <a:r>
              <a:rPr lang="en-US" baseline="0" dirty="0">
                <a:latin typeface="Courier New" panose="02070309020205020404" pitchFamily="49" charset="0"/>
                <a:cs typeface="Courier New" panose="02070309020205020404" pitchFamily="49" charset="0"/>
              </a:rPr>
              <a:t>Operators comparing other types and returning bools</a:t>
            </a:r>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cs typeface="Courier New" panose="02070309020205020404" pitchFamily="49" charset="0"/>
            </a:endParaRP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21</a:t>
            </a:fld>
            <a:endParaRPr lang="en-US" dirty="0"/>
          </a:p>
        </p:txBody>
      </p:sp>
    </p:spTree>
    <p:extLst>
      <p:ext uri="{BB962C8B-B14F-4D97-AF65-F5344CB8AC3E}">
        <p14:creationId xmlns:p14="http://schemas.microsoft.com/office/powerpoint/2010/main" val="226056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22</a:t>
            </a:fld>
            <a:endParaRPr lang="en-US" dirty="0"/>
          </a:p>
        </p:txBody>
      </p:sp>
    </p:spTree>
    <p:extLst>
      <p:ext uri="{BB962C8B-B14F-4D97-AF65-F5344CB8AC3E}">
        <p14:creationId xmlns:p14="http://schemas.microsoft.com/office/powerpoint/2010/main" val="3571640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Theoretically,</a:t>
            </a:r>
            <a:r>
              <a:rPr lang="en-US" baseline="0" dirty="0"/>
              <a:t> floats can be stored in any way. But 99.999% of systems use IEEE754</a:t>
            </a:r>
            <a:endParaRPr lang="en-US" dirty="0"/>
          </a:p>
          <a:p>
            <a:r>
              <a:rPr lang="en-US" dirty="0"/>
              <a:t>Here B=127</a:t>
            </a:r>
          </a:p>
        </p:txBody>
      </p:sp>
      <p:sp>
        <p:nvSpPr>
          <p:cNvPr id="4" name="Foliennummernplatzhalter 3"/>
          <p:cNvSpPr>
            <a:spLocks noGrp="1"/>
          </p:cNvSpPr>
          <p:nvPr>
            <p:ph type="sldNum" sz="quarter" idx="10"/>
          </p:nvPr>
        </p:nvSpPr>
        <p:spPr/>
        <p:txBody>
          <a:bodyPr/>
          <a:lstStyle/>
          <a:p>
            <a:fld id="{45A0C133-2FF1-4A65-8FB9-994063EC256F}" type="slidenum">
              <a:rPr lang="en-US" smtClean="0"/>
              <a:pPr/>
              <a:t>23</a:t>
            </a:fld>
            <a:endParaRPr lang="en-US" dirty="0"/>
          </a:p>
        </p:txBody>
      </p:sp>
    </p:spTree>
    <p:extLst>
      <p:ext uri="{BB962C8B-B14F-4D97-AF65-F5344CB8AC3E}">
        <p14:creationId xmlns:p14="http://schemas.microsoft.com/office/powerpoint/2010/main" val="2060535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Long double because processors today have 80bit floating</a:t>
            </a:r>
            <a:r>
              <a:rPr lang="en-US" baseline="0" dirty="0"/>
              <a:t> point units</a:t>
            </a:r>
          </a:p>
          <a:p>
            <a:endParaRPr lang="en-US" baseline="0"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24</a:t>
            </a:fld>
            <a:endParaRPr lang="en-US" dirty="0"/>
          </a:p>
        </p:txBody>
      </p:sp>
    </p:spTree>
    <p:extLst>
      <p:ext uri="{BB962C8B-B14F-4D97-AF65-F5344CB8AC3E}">
        <p14:creationId xmlns:p14="http://schemas.microsoft.com/office/powerpoint/2010/main" val="3007729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More</a:t>
            </a:r>
            <a:r>
              <a:rPr lang="en-US" baseline="0" dirty="0"/>
              <a:t> information in numeric limits exist, see </a:t>
            </a:r>
            <a:r>
              <a:rPr lang="en-US" baseline="0" dirty="0" err="1"/>
              <a:t>cppreference</a:t>
            </a:r>
            <a:endParaRPr lang="en-US" baseline="0" dirty="0"/>
          </a:p>
          <a:p>
            <a:r>
              <a:rPr lang="en-US" baseline="0" dirty="0"/>
              <a:t>Köln: </a:t>
            </a:r>
            <a:r>
              <a:rPr lang="en-US" baseline="0" dirty="0" err="1"/>
              <a:t>Koordinaten</a:t>
            </a:r>
            <a:r>
              <a:rPr lang="en-US" baseline="0" dirty="0"/>
              <a:t> ca. </a:t>
            </a:r>
            <a:r>
              <a:rPr lang="en-US" dirty="0"/>
              <a:t>355714.669 &amp; 5655049.424 . </a:t>
            </a:r>
            <a:r>
              <a:rPr lang="en-US" dirty="0" err="1"/>
              <a:t>Kritisch</a:t>
            </a:r>
            <a:r>
              <a:rPr lang="en-US" dirty="0"/>
              <a:t> </a:t>
            </a:r>
            <a:r>
              <a:rPr lang="en-US" dirty="0" err="1"/>
              <a:t>ist</a:t>
            </a:r>
            <a:r>
              <a:rPr lang="en-US" baseline="0" dirty="0"/>
              <a:t> der </a:t>
            </a:r>
            <a:r>
              <a:rPr lang="en-US" baseline="0" dirty="0" err="1"/>
              <a:t>größere</a:t>
            </a:r>
            <a:r>
              <a:rPr lang="en-US" baseline="0" dirty="0"/>
              <a:t> Wert</a:t>
            </a:r>
          </a:p>
          <a:p>
            <a:r>
              <a:rPr lang="en-US" sz="1200" b="0" kern="1200" dirty="0">
                <a:solidFill>
                  <a:schemeClr val="tx1"/>
                </a:solidFill>
                <a:effectLst/>
              </a:rPr>
              <a:t>float eps =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numeric_limits</a:t>
            </a:r>
            <a:r>
              <a:rPr lang="en-US" sz="1200" b="0" kern="1200" dirty="0">
                <a:solidFill>
                  <a:schemeClr val="tx1"/>
                </a:solidFill>
                <a:effectLst/>
              </a:rPr>
              <a:t>&lt;float&gt;::epsilon();</a:t>
            </a:r>
          </a:p>
          <a:p>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cout</a:t>
            </a:r>
            <a:r>
              <a:rPr lang="en-US" sz="1200" b="0" kern="1200" dirty="0">
                <a:solidFill>
                  <a:schemeClr val="tx1"/>
                </a:solidFill>
                <a:effectLst/>
              </a:rPr>
              <a:t>  &lt;&lt; 5655049.424f * eps;</a:t>
            </a:r>
          </a:p>
          <a:p>
            <a:r>
              <a:rPr lang="en-US" dirty="0">
                <a:sym typeface="Wingdings" panose="05000000000000000000" pitchFamily="2" charset="2"/>
              </a:rPr>
              <a:t> </a:t>
            </a:r>
            <a:r>
              <a:rPr lang="en-US" dirty="0"/>
              <a:t>0.674134 </a:t>
            </a:r>
            <a:r>
              <a:rPr lang="en-US" dirty="0">
                <a:sym typeface="Wingdings" panose="05000000000000000000" pitchFamily="2" charset="2"/>
              </a:rPr>
              <a:t> 67 cm  use double!</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25</a:t>
            </a:fld>
            <a:endParaRPr lang="en-US" dirty="0"/>
          </a:p>
        </p:txBody>
      </p:sp>
    </p:spTree>
    <p:extLst>
      <p:ext uri="{BB962C8B-B14F-4D97-AF65-F5344CB8AC3E}">
        <p14:creationId xmlns:p14="http://schemas.microsoft.com/office/powerpoint/2010/main" val="2693806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super unreadable,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unless you need to specify the exact bits of the number</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26</a:t>
            </a:fld>
            <a:endParaRPr lang="en-US" dirty="0"/>
          </a:p>
        </p:txBody>
      </p:sp>
    </p:spTree>
    <p:extLst>
      <p:ext uri="{BB962C8B-B14F-4D97-AF65-F5344CB8AC3E}">
        <p14:creationId xmlns:p14="http://schemas.microsoft.com/office/powerpoint/2010/main" val="665181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27</a:t>
            </a:fld>
            <a:endParaRPr lang="en-US" dirty="0"/>
          </a:p>
        </p:txBody>
      </p:sp>
    </p:spTree>
    <p:extLst>
      <p:ext uri="{BB962C8B-B14F-4D97-AF65-F5344CB8AC3E}">
        <p14:creationId xmlns:p14="http://schemas.microsoft.com/office/powerpoint/2010/main" val="3125521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28</a:t>
            </a:fld>
            <a:endParaRPr lang="en-US" dirty="0"/>
          </a:p>
        </p:txBody>
      </p:sp>
    </p:spTree>
    <p:extLst>
      <p:ext uri="{BB962C8B-B14F-4D97-AF65-F5344CB8AC3E}">
        <p14:creationId xmlns:p14="http://schemas.microsoft.com/office/powerpoint/2010/main" val="22197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29</a:t>
            </a:fld>
            <a:endParaRPr lang="en-US" dirty="0"/>
          </a:p>
        </p:txBody>
      </p:sp>
    </p:spTree>
    <p:extLst>
      <p:ext uri="{BB962C8B-B14F-4D97-AF65-F5344CB8AC3E}">
        <p14:creationId xmlns:p14="http://schemas.microsoft.com/office/powerpoint/2010/main" val="378503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161601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 still refers to </a:t>
            </a:r>
            <a:r>
              <a:rPr lang="en-US" dirty="0" err="1"/>
              <a:t>i</a:t>
            </a:r>
            <a:r>
              <a:rPr lang="en-US" dirty="0"/>
              <a:t>, but all are now</a:t>
            </a:r>
            <a:r>
              <a:rPr lang="en-US" baseline="0" dirty="0"/>
              <a:t> 47.</a:t>
            </a:r>
          </a:p>
          <a:p>
            <a:r>
              <a:rPr lang="en-US" baseline="0" dirty="0"/>
              <a:t>Only k will be 42</a:t>
            </a:r>
          </a:p>
          <a:p>
            <a:endParaRPr lang="en-US" baseline="0" dirty="0"/>
          </a:p>
          <a:p>
            <a:r>
              <a:rPr lang="en-US" baseline="0" dirty="0"/>
              <a:t>Not compile </a:t>
            </a:r>
            <a:r>
              <a:rPr lang="en-US" baseline="0" dirty="0">
                <a:sym typeface="Wingdings" panose="05000000000000000000" pitchFamily="2" charset="2"/>
              </a:rPr>
              <a:t> no initialization</a:t>
            </a:r>
          </a:p>
          <a:p>
            <a:endParaRPr lang="en-US" baseline="0" dirty="0">
              <a:sym typeface="Wingdings" panose="05000000000000000000" pitchFamily="2" charset="2"/>
            </a:endParaRPr>
          </a:p>
          <a:p>
            <a:r>
              <a:rPr lang="en-US" baseline="0" dirty="0">
                <a:sym typeface="Wingdings" panose="05000000000000000000" pitchFamily="2" charset="2"/>
              </a:rPr>
              <a:t>Compile just fine  only the other way around with </a:t>
            </a:r>
            <a:r>
              <a:rPr lang="en-US" baseline="0" dirty="0" err="1">
                <a:sym typeface="Wingdings" panose="05000000000000000000" pitchFamily="2" charset="2"/>
              </a:rPr>
              <a:t>constness</a:t>
            </a:r>
            <a:r>
              <a:rPr lang="en-US" baseline="0" dirty="0">
                <a:sym typeface="Wingdings" panose="05000000000000000000" pitchFamily="2" charset="2"/>
              </a:rPr>
              <a:t> would be problematic.</a:t>
            </a:r>
          </a:p>
          <a:p>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M=57 will not compile.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r>
              <a:rPr lang="en-US" baseline="0" dirty="0">
                <a:sym typeface="Wingdings" panose="05000000000000000000" pitchFamily="2" charset="2"/>
              </a:rPr>
              <a:t>I = 67 will change BOTH </a:t>
            </a:r>
            <a:r>
              <a:rPr lang="en-US" baseline="0" dirty="0" err="1">
                <a:sym typeface="Wingdings" panose="05000000000000000000" pitchFamily="2" charset="2"/>
              </a:rPr>
              <a:t>i</a:t>
            </a:r>
            <a:r>
              <a:rPr lang="en-US" baseline="0" dirty="0">
                <a:sym typeface="Wingdings" panose="05000000000000000000" pitchFamily="2" charset="2"/>
              </a:rPr>
              <a:t> and m to 67. A </a:t>
            </a:r>
            <a:r>
              <a:rPr lang="en-US" baseline="0" dirty="0" err="1">
                <a:sym typeface="Wingdings" panose="05000000000000000000" pitchFamily="2" charset="2"/>
              </a:rPr>
              <a:t>const</a:t>
            </a:r>
            <a:r>
              <a:rPr lang="en-US" baseline="0" dirty="0">
                <a:sym typeface="Wingdings" panose="05000000000000000000" pitchFamily="2" charset="2"/>
              </a:rPr>
              <a:t> reference is thus often called “read-only”.</a:t>
            </a:r>
          </a:p>
        </p:txBody>
      </p:sp>
      <p:sp>
        <p:nvSpPr>
          <p:cNvPr id="4" name="Foliennummernplatzhalter 3"/>
          <p:cNvSpPr>
            <a:spLocks noGrp="1"/>
          </p:cNvSpPr>
          <p:nvPr>
            <p:ph type="sldNum" sz="quarter" idx="10"/>
          </p:nvPr>
        </p:nvSpPr>
        <p:spPr/>
        <p:txBody>
          <a:bodyPr/>
          <a:lstStyle/>
          <a:p>
            <a:fld id="{45A0C133-2FF1-4A65-8FB9-994063EC256F}" type="slidenum">
              <a:rPr lang="en-US" smtClean="0"/>
              <a:pPr/>
              <a:t>30</a:t>
            </a:fld>
            <a:endParaRPr lang="en-US" dirty="0"/>
          </a:p>
        </p:txBody>
      </p:sp>
    </p:spTree>
    <p:extLst>
      <p:ext uri="{BB962C8B-B14F-4D97-AF65-F5344CB8AC3E}">
        <p14:creationId xmlns:p14="http://schemas.microsoft.com/office/powerpoint/2010/main" val="3474713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31</a:t>
            </a:fld>
            <a:endParaRPr lang="en-US" dirty="0"/>
          </a:p>
        </p:txBody>
      </p:sp>
    </p:spTree>
    <p:extLst>
      <p:ext uri="{BB962C8B-B14F-4D97-AF65-F5344CB8AC3E}">
        <p14:creationId xmlns:p14="http://schemas.microsoft.com/office/powerpoint/2010/main" val="1127111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Compile, but warn </a:t>
            </a:r>
            <a:r>
              <a:rPr lang="en-US" dirty="0">
                <a:sym typeface="Wingdings" panose="05000000000000000000" pitchFamily="2" charset="2"/>
              </a:rPr>
              <a:t> short + short is </a:t>
            </a:r>
            <a:r>
              <a:rPr lang="en-US" dirty="0" err="1">
                <a:sym typeface="Wingdings" panose="05000000000000000000" pitchFamily="2" charset="2"/>
              </a:rPr>
              <a:t>int</a:t>
            </a:r>
            <a:r>
              <a:rPr lang="en-US" dirty="0">
                <a:sym typeface="Wingdings" panose="05000000000000000000" pitchFamily="2" charset="2"/>
              </a:rPr>
              <a:t>!</a:t>
            </a:r>
          </a:p>
          <a:p>
            <a:endParaRPr lang="en-US" baseline="0" dirty="0">
              <a:sym typeface="Wingdings" panose="05000000000000000000" pitchFamily="2" charset="2"/>
            </a:endParaRPr>
          </a:p>
          <a:p>
            <a:r>
              <a:rPr lang="en-US" baseline="0" dirty="0">
                <a:sym typeface="Wingdings" panose="05000000000000000000" pitchFamily="2" charset="2"/>
              </a:rPr>
              <a:t>Compile, no warning  prints </a:t>
            </a:r>
            <a:r>
              <a:rPr lang="en-US" dirty="0"/>
              <a:t>4294967291 </a:t>
            </a:r>
            <a:r>
              <a:rPr lang="en-US" dirty="0">
                <a:sym typeface="Wingdings" panose="05000000000000000000" pitchFamily="2" charset="2"/>
              </a:rPr>
              <a:t> unsigned </a:t>
            </a:r>
            <a:r>
              <a:rPr lang="en-US" dirty="0" err="1">
                <a:sym typeface="Wingdings" panose="05000000000000000000" pitchFamily="2" charset="2"/>
              </a:rPr>
              <a:t>int</a:t>
            </a:r>
            <a:r>
              <a:rPr lang="en-US" dirty="0">
                <a:sym typeface="Wingdings" panose="05000000000000000000" pitchFamily="2" charset="2"/>
              </a:rPr>
              <a:t> + </a:t>
            </a:r>
            <a:r>
              <a:rPr lang="en-US" dirty="0" err="1">
                <a:sym typeface="Wingdings" panose="05000000000000000000" pitchFamily="2" charset="2"/>
              </a:rPr>
              <a:t>int</a:t>
            </a:r>
            <a:r>
              <a:rPr lang="en-US" dirty="0">
                <a:sym typeface="Wingdings" panose="05000000000000000000" pitchFamily="2" charset="2"/>
              </a:rPr>
              <a:t> is unsigned </a:t>
            </a:r>
            <a:r>
              <a:rPr lang="en-US" dirty="0" err="1">
                <a:sym typeface="Wingdings" panose="05000000000000000000" pitchFamily="2" charset="2"/>
              </a:rPr>
              <a:t>int</a:t>
            </a: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32</a:t>
            </a:fld>
            <a:endParaRPr lang="en-US" dirty="0"/>
          </a:p>
        </p:txBody>
      </p:sp>
    </p:spTree>
    <p:extLst>
      <p:ext uri="{BB962C8B-B14F-4D97-AF65-F5344CB8AC3E}">
        <p14:creationId xmlns:p14="http://schemas.microsoft.com/office/powerpoint/2010/main" val="3547633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33</a:t>
            </a:fld>
            <a:endParaRPr lang="en-US" dirty="0"/>
          </a:p>
        </p:txBody>
      </p:sp>
    </p:spTree>
    <p:extLst>
      <p:ext uri="{BB962C8B-B14F-4D97-AF65-F5344CB8AC3E}">
        <p14:creationId xmlns:p14="http://schemas.microsoft.com/office/powerpoint/2010/main" val="3212094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34</a:t>
            </a:fld>
            <a:endParaRPr lang="en-US" dirty="0"/>
          </a:p>
        </p:txBody>
      </p:sp>
    </p:spTree>
    <p:extLst>
      <p:ext uri="{BB962C8B-B14F-4D97-AF65-F5344CB8AC3E}">
        <p14:creationId xmlns:p14="http://schemas.microsoft.com/office/powerpoint/2010/main" val="3050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35</a:t>
            </a:fld>
            <a:endParaRPr lang="en-US" dirty="0"/>
          </a:p>
        </p:txBody>
      </p:sp>
    </p:spTree>
    <p:extLst>
      <p:ext uri="{BB962C8B-B14F-4D97-AF65-F5344CB8AC3E}">
        <p14:creationId xmlns:p14="http://schemas.microsoft.com/office/powerpoint/2010/main" val="3916570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can execute multiple steps in the initialization or condition parts by using the comma operator.</a:t>
            </a:r>
          </a:p>
        </p:txBody>
      </p:sp>
      <p:sp>
        <p:nvSpPr>
          <p:cNvPr id="4" name="Foliennummernplatzhalter 3"/>
          <p:cNvSpPr>
            <a:spLocks noGrp="1"/>
          </p:cNvSpPr>
          <p:nvPr>
            <p:ph type="sldNum" sz="quarter" idx="10"/>
          </p:nvPr>
        </p:nvSpPr>
        <p:spPr/>
        <p:txBody>
          <a:bodyPr/>
          <a:lstStyle/>
          <a:p>
            <a:fld id="{45A0C133-2FF1-4A65-8FB9-994063EC256F}" type="slidenum">
              <a:rPr lang="en-US" smtClean="0"/>
              <a:pPr/>
              <a:t>36</a:t>
            </a:fld>
            <a:endParaRPr lang="en-US" dirty="0"/>
          </a:p>
        </p:txBody>
      </p:sp>
    </p:spTree>
    <p:extLst>
      <p:ext uri="{BB962C8B-B14F-4D97-AF65-F5344CB8AC3E}">
        <p14:creationId xmlns:p14="http://schemas.microsoft.com/office/powerpoint/2010/main" val="710471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can execute multiple steps in the initialization or condition parts by using the comma operator.</a:t>
            </a:r>
          </a:p>
        </p:txBody>
      </p:sp>
      <p:sp>
        <p:nvSpPr>
          <p:cNvPr id="4" name="Foliennummernplatzhalter 3"/>
          <p:cNvSpPr>
            <a:spLocks noGrp="1"/>
          </p:cNvSpPr>
          <p:nvPr>
            <p:ph type="sldNum" sz="quarter" idx="10"/>
          </p:nvPr>
        </p:nvSpPr>
        <p:spPr/>
        <p:txBody>
          <a:bodyPr/>
          <a:lstStyle/>
          <a:p>
            <a:fld id="{45A0C133-2FF1-4A65-8FB9-994063EC256F}" type="slidenum">
              <a:rPr lang="en-US" smtClean="0"/>
              <a:pPr/>
              <a:t>37</a:t>
            </a:fld>
            <a:endParaRPr lang="en-US" dirty="0"/>
          </a:p>
        </p:txBody>
      </p:sp>
    </p:spTree>
    <p:extLst>
      <p:ext uri="{BB962C8B-B14F-4D97-AF65-F5344CB8AC3E}">
        <p14:creationId xmlns:p14="http://schemas.microsoft.com/office/powerpoint/2010/main" val="2025235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can execute multiple steps in the initialization or condition parts by using the comma operator.</a:t>
            </a:r>
          </a:p>
        </p:txBody>
      </p:sp>
      <p:sp>
        <p:nvSpPr>
          <p:cNvPr id="4" name="Foliennummernplatzhalter 3"/>
          <p:cNvSpPr>
            <a:spLocks noGrp="1"/>
          </p:cNvSpPr>
          <p:nvPr>
            <p:ph type="sldNum" sz="quarter" idx="10"/>
          </p:nvPr>
        </p:nvSpPr>
        <p:spPr/>
        <p:txBody>
          <a:bodyPr/>
          <a:lstStyle/>
          <a:p>
            <a:fld id="{45A0C133-2FF1-4A65-8FB9-994063EC256F}" type="slidenum">
              <a:rPr lang="en-US" smtClean="0"/>
              <a:pPr/>
              <a:t>38</a:t>
            </a:fld>
            <a:endParaRPr lang="en-US" dirty="0"/>
          </a:p>
        </p:txBody>
      </p:sp>
    </p:spTree>
    <p:extLst>
      <p:ext uri="{BB962C8B-B14F-4D97-AF65-F5344CB8AC3E}">
        <p14:creationId xmlns:p14="http://schemas.microsoft.com/office/powerpoint/2010/main" val="2302873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can execute multiple steps in the initialization or condition parts by using the comma operator.</a:t>
            </a:r>
          </a:p>
        </p:txBody>
      </p:sp>
      <p:sp>
        <p:nvSpPr>
          <p:cNvPr id="4" name="Foliennummernplatzhalter 3"/>
          <p:cNvSpPr>
            <a:spLocks noGrp="1"/>
          </p:cNvSpPr>
          <p:nvPr>
            <p:ph type="sldNum" sz="quarter" idx="10"/>
          </p:nvPr>
        </p:nvSpPr>
        <p:spPr/>
        <p:txBody>
          <a:bodyPr/>
          <a:lstStyle/>
          <a:p>
            <a:fld id="{45A0C133-2FF1-4A65-8FB9-994063EC256F}" type="slidenum">
              <a:rPr lang="en-US" smtClean="0"/>
              <a:pPr/>
              <a:t>39</a:t>
            </a:fld>
            <a:endParaRPr lang="en-US" dirty="0"/>
          </a:p>
        </p:txBody>
      </p:sp>
    </p:spTree>
    <p:extLst>
      <p:ext uri="{BB962C8B-B14F-4D97-AF65-F5344CB8AC3E}">
        <p14:creationId xmlns:p14="http://schemas.microsoft.com/office/powerpoint/2010/main" val="11157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can execute multiple steps in the initialization or condition parts by using the comma operator.</a:t>
            </a:r>
          </a:p>
        </p:txBody>
      </p:sp>
      <p:sp>
        <p:nvSpPr>
          <p:cNvPr id="4" name="Foliennummernplatzhalter 3"/>
          <p:cNvSpPr>
            <a:spLocks noGrp="1"/>
          </p:cNvSpPr>
          <p:nvPr>
            <p:ph type="sldNum" sz="quarter" idx="10"/>
          </p:nvPr>
        </p:nvSpPr>
        <p:spPr/>
        <p:txBody>
          <a:bodyPr/>
          <a:lstStyle/>
          <a:p>
            <a:fld id="{45A0C133-2FF1-4A65-8FB9-994063EC256F}" type="slidenum">
              <a:rPr lang="en-US" smtClean="0"/>
              <a:pPr/>
              <a:t>40</a:t>
            </a:fld>
            <a:endParaRPr lang="en-US" dirty="0"/>
          </a:p>
        </p:txBody>
      </p:sp>
    </p:spTree>
    <p:extLst>
      <p:ext uri="{BB962C8B-B14F-4D97-AF65-F5344CB8AC3E}">
        <p14:creationId xmlns:p14="http://schemas.microsoft.com/office/powerpoint/2010/main" val="3663495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lphaLcParenR"/>
            </a:pPr>
            <a:r>
              <a:rPr lang="en-US" dirty="0"/>
              <a:t>2..101</a:t>
            </a:r>
          </a:p>
          <a:p>
            <a:pPr marL="228600" indent="-228600">
              <a:buAutoNum type="alphaLcParenR"/>
            </a:pPr>
            <a:r>
              <a:rPr lang="en-US" dirty="0"/>
              <a:t>Sum </a:t>
            </a:r>
            <a:r>
              <a:rPr lang="en-US" dirty="0" err="1"/>
              <a:t>immer</a:t>
            </a:r>
            <a:r>
              <a:rPr lang="en-US" dirty="0"/>
              <a:t> 0</a:t>
            </a:r>
          </a:p>
          <a:p>
            <a:pPr marL="228600" indent="-228600">
              <a:buAutoNum type="alphaLcParenR"/>
            </a:pPr>
            <a:r>
              <a:rPr lang="en-US" dirty="0" err="1"/>
              <a:t>Klammern</a:t>
            </a:r>
            <a:r>
              <a:rPr lang="en-US" dirty="0"/>
              <a:t> </a:t>
            </a:r>
            <a:r>
              <a:rPr lang="en-US" dirty="0" err="1"/>
              <a:t>fehlen</a:t>
            </a:r>
            <a:endParaRPr lang="en-US" dirty="0"/>
          </a:p>
          <a:p>
            <a:pPr marL="228600" indent="-228600">
              <a:buAutoNum type="alphaLcParenR"/>
            </a:pPr>
            <a:r>
              <a:rPr lang="en-US" dirty="0"/>
              <a:t>0100 </a:t>
            </a:r>
            <a:r>
              <a:rPr lang="en-US" dirty="0" err="1"/>
              <a:t>ist</a:t>
            </a:r>
            <a:r>
              <a:rPr lang="en-US" dirty="0"/>
              <a:t> </a:t>
            </a:r>
            <a:r>
              <a:rPr lang="en-US" dirty="0" err="1"/>
              <a:t>Oktalzahl</a:t>
            </a:r>
            <a:endParaRPr lang="en-US" dirty="0"/>
          </a:p>
          <a:p>
            <a:pPr marL="228600" indent="-228600">
              <a:buAutoNum type="alphaLcParenR"/>
            </a:pPr>
            <a:r>
              <a:rPr lang="en-US" dirty="0" err="1"/>
              <a:t>Korrekt</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41</a:t>
            </a:fld>
            <a:endParaRPr lang="en-US" dirty="0"/>
          </a:p>
        </p:txBody>
      </p:sp>
    </p:spTree>
    <p:extLst>
      <p:ext uri="{BB962C8B-B14F-4D97-AF65-F5344CB8AC3E}">
        <p14:creationId xmlns:p14="http://schemas.microsoft.com/office/powerpoint/2010/main" val="260142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42</a:t>
            </a:fld>
            <a:endParaRPr lang="en-US" dirty="0"/>
          </a:p>
        </p:txBody>
      </p:sp>
    </p:spTree>
    <p:extLst>
      <p:ext uri="{BB962C8B-B14F-4D97-AF65-F5344CB8AC3E}">
        <p14:creationId xmlns:p14="http://schemas.microsoft.com/office/powerpoint/2010/main" val="3188880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43</a:t>
            </a:fld>
            <a:endParaRPr lang="en-US" dirty="0"/>
          </a:p>
        </p:txBody>
      </p:sp>
    </p:spTree>
    <p:extLst>
      <p:ext uri="{BB962C8B-B14F-4D97-AF65-F5344CB8AC3E}">
        <p14:creationId xmlns:p14="http://schemas.microsoft.com/office/powerpoint/2010/main" val="3770702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1</a:t>
            </a:r>
          </a:p>
          <a:p>
            <a:r>
              <a:rPr lang="en-US" dirty="0"/>
              <a:t>10</a:t>
            </a:r>
          </a:p>
          <a:p>
            <a:r>
              <a:rPr lang="en-US" dirty="0"/>
              <a:t>1</a:t>
            </a:r>
          </a:p>
          <a:p>
            <a:r>
              <a:rPr lang="en-US" dirty="0"/>
              <a:t>20</a:t>
            </a:r>
          </a:p>
          <a:p>
            <a:r>
              <a:rPr lang="en-US" dirty="0"/>
              <a:t>2</a:t>
            </a:r>
          </a:p>
        </p:txBody>
      </p:sp>
      <p:sp>
        <p:nvSpPr>
          <p:cNvPr id="4" name="Foliennummernplatzhalter 3"/>
          <p:cNvSpPr>
            <a:spLocks noGrp="1"/>
          </p:cNvSpPr>
          <p:nvPr>
            <p:ph type="sldNum" sz="quarter" idx="10"/>
          </p:nvPr>
        </p:nvSpPr>
        <p:spPr/>
        <p:txBody>
          <a:bodyPr/>
          <a:lstStyle/>
          <a:p>
            <a:fld id="{45A0C133-2FF1-4A65-8FB9-994063EC256F}" type="slidenum">
              <a:rPr lang="en-US" smtClean="0"/>
              <a:pPr/>
              <a:t>44</a:t>
            </a:fld>
            <a:endParaRPr lang="en-US" dirty="0"/>
          </a:p>
        </p:txBody>
      </p:sp>
    </p:spTree>
    <p:extLst>
      <p:ext uri="{BB962C8B-B14F-4D97-AF65-F5344CB8AC3E}">
        <p14:creationId xmlns:p14="http://schemas.microsoft.com/office/powerpoint/2010/main" val="3620872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makes</a:t>
            </a:r>
            <a:r>
              <a:rPr lang="en-US" baseline="0" dirty="0"/>
              <a:t> clear, why some examples use the </a:t>
            </a:r>
            <a:r>
              <a:rPr lang="en-US" baseline="0" dirty="0" err="1"/>
              <a:t>std</a:t>
            </a:r>
            <a:r>
              <a:rPr lang="en-US" baseline="0" dirty="0"/>
              <a:t>:: stuff, some others just „using namespace </a:t>
            </a:r>
            <a:r>
              <a:rPr lang="en-US" baseline="0" dirty="0" err="1"/>
              <a:t>std</a:t>
            </a:r>
            <a:r>
              <a:rPr lang="en-US" baseline="0" dirty="0"/>
              <a:t>“.</a:t>
            </a:r>
          </a:p>
          <a:p>
            <a:endParaRPr lang="en-US" baseline="0"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45</a:t>
            </a:fld>
            <a:endParaRPr lang="en-US" dirty="0"/>
          </a:p>
        </p:txBody>
      </p:sp>
    </p:spTree>
    <p:extLst>
      <p:ext uri="{BB962C8B-B14F-4D97-AF65-F5344CB8AC3E}">
        <p14:creationId xmlns:p14="http://schemas.microsoft.com/office/powerpoint/2010/main" val="3869975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46</a:t>
            </a:fld>
            <a:endParaRPr lang="en-US" dirty="0"/>
          </a:p>
        </p:txBody>
      </p:sp>
    </p:spTree>
    <p:extLst>
      <p:ext uri="{BB962C8B-B14F-4D97-AF65-F5344CB8AC3E}">
        <p14:creationId xmlns:p14="http://schemas.microsoft.com/office/powerpoint/2010/main" val="2508420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a:p>
            <a:endParaRPr lang="en-US"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47</a:t>
            </a:fld>
            <a:endParaRPr lang="en-US" dirty="0"/>
          </a:p>
        </p:txBody>
      </p:sp>
    </p:spTree>
    <p:extLst>
      <p:ext uri="{BB962C8B-B14F-4D97-AF65-F5344CB8AC3E}">
        <p14:creationId xmlns:p14="http://schemas.microsoft.com/office/powerpoint/2010/main" val="3143513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a:p>
            <a:endParaRPr lang="en-US" dirty="0"/>
          </a:p>
          <a:p>
            <a:endParaRPr lang="en-US" dirty="0"/>
          </a:p>
          <a:p>
            <a:endParaRPr lang="en-US"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48</a:t>
            </a:fld>
            <a:endParaRPr lang="en-US" dirty="0"/>
          </a:p>
        </p:txBody>
      </p:sp>
    </p:spTree>
    <p:extLst>
      <p:ext uri="{BB962C8B-B14F-4D97-AF65-F5344CB8AC3E}">
        <p14:creationId xmlns:p14="http://schemas.microsoft.com/office/powerpoint/2010/main" val="3796072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49</a:t>
            </a:fld>
            <a:endParaRPr lang="en-US" dirty="0"/>
          </a:p>
        </p:txBody>
      </p:sp>
    </p:spTree>
    <p:extLst>
      <p:ext uri="{BB962C8B-B14F-4D97-AF65-F5344CB8AC3E}">
        <p14:creationId xmlns:p14="http://schemas.microsoft.com/office/powerpoint/2010/main" val="372195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50</a:t>
            </a:fld>
            <a:endParaRPr lang="en-US" dirty="0"/>
          </a:p>
        </p:txBody>
      </p:sp>
    </p:spTree>
    <p:extLst>
      <p:ext uri="{BB962C8B-B14F-4D97-AF65-F5344CB8AC3E}">
        <p14:creationId xmlns:p14="http://schemas.microsoft.com/office/powerpoint/2010/main" val="2136695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51</a:t>
            </a:fld>
            <a:endParaRPr lang="en-US" dirty="0"/>
          </a:p>
        </p:txBody>
      </p:sp>
    </p:spTree>
    <p:extLst>
      <p:ext uri="{BB962C8B-B14F-4D97-AF65-F5344CB8AC3E}">
        <p14:creationId xmlns:p14="http://schemas.microsoft.com/office/powerpoint/2010/main" val="512828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Declare an </a:t>
            </a:r>
            <a:r>
              <a:rPr lang="en-US" dirty="0" err="1"/>
              <a:t>int</a:t>
            </a:r>
            <a:r>
              <a:rPr lang="en-US" dirty="0"/>
              <a:t> pointer x and an integer</a:t>
            </a:r>
            <a:r>
              <a:rPr lang="en-US" baseline="0" dirty="0"/>
              <a:t> y  </a:t>
            </a:r>
            <a:r>
              <a:rPr lang="en-US" baseline="0" dirty="0">
                <a:sym typeface="Wingdings" panose="05000000000000000000" pitchFamily="2" charset="2"/>
              </a:rPr>
              <a:t> no pointer!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dirty="0">
                <a:sym typeface="Wingdings" panose="05000000000000000000" pitchFamily="2" charset="2"/>
              </a:rPr>
              <a:t>Only declare one variable in one line for better readability!</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52</a:t>
            </a:fld>
            <a:endParaRPr lang="en-US" dirty="0"/>
          </a:p>
        </p:txBody>
      </p:sp>
    </p:spTree>
    <p:extLst>
      <p:ext uri="{BB962C8B-B14F-4D97-AF65-F5344CB8AC3E}">
        <p14:creationId xmlns:p14="http://schemas.microsoft.com/office/powerpoint/2010/main" val="2640180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53</a:t>
            </a:fld>
            <a:endParaRPr lang="en-US" dirty="0"/>
          </a:p>
        </p:txBody>
      </p:sp>
    </p:spTree>
    <p:extLst>
      <p:ext uri="{BB962C8B-B14F-4D97-AF65-F5344CB8AC3E}">
        <p14:creationId xmlns:p14="http://schemas.microsoft.com/office/powerpoint/2010/main" val="2744643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54</a:t>
            </a:fld>
            <a:endParaRPr lang="en-US" dirty="0"/>
          </a:p>
        </p:txBody>
      </p:sp>
    </p:spTree>
    <p:extLst>
      <p:ext uri="{BB962C8B-B14F-4D97-AF65-F5344CB8AC3E}">
        <p14:creationId xmlns:p14="http://schemas.microsoft.com/office/powerpoint/2010/main" val="19331137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Xp</a:t>
            </a:r>
            <a:r>
              <a:rPr lang="en-US" dirty="0"/>
              <a:t> in the end points to a variable no</a:t>
            </a:r>
            <a:r>
              <a:rPr lang="en-US" baseline="0" dirty="0"/>
              <a:t> longer visible </a:t>
            </a:r>
            <a:r>
              <a:rPr lang="en-US" baseline="0" dirty="0">
                <a:sym typeface="Wingdings" panose="05000000000000000000" pitchFamily="2" charset="2"/>
              </a:rPr>
              <a:t> the address might in the meantime be in use for anything and this simple snippet might crash our computer or mess up some other process.</a:t>
            </a:r>
          </a:p>
          <a:p>
            <a:r>
              <a:rPr lang="en-US" baseline="0" dirty="0">
                <a:sym typeface="Wingdings" panose="05000000000000000000" pitchFamily="2" charset="2"/>
              </a:rPr>
              <a:t> Assigning </a:t>
            </a:r>
            <a:r>
              <a:rPr lang="en-US" baseline="0" dirty="0" err="1">
                <a:sym typeface="Wingdings" panose="05000000000000000000" pitchFamily="2" charset="2"/>
              </a:rPr>
              <a:t>Nullptr</a:t>
            </a:r>
            <a:r>
              <a:rPr lang="en-US" baseline="0" dirty="0">
                <a:sym typeface="Wingdings" panose="05000000000000000000" pitchFamily="2" charset="2"/>
              </a:rPr>
              <a:t> at the end of the block would have prevented that</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55</a:t>
            </a:fld>
            <a:endParaRPr lang="en-US" dirty="0"/>
          </a:p>
        </p:txBody>
      </p:sp>
    </p:spTree>
    <p:extLst>
      <p:ext uri="{BB962C8B-B14F-4D97-AF65-F5344CB8AC3E}">
        <p14:creationId xmlns:p14="http://schemas.microsoft.com/office/powerpoint/2010/main" val="1808571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56</a:t>
            </a:fld>
            <a:endParaRPr lang="en-US" dirty="0"/>
          </a:p>
        </p:txBody>
      </p:sp>
    </p:spTree>
    <p:extLst>
      <p:ext uri="{BB962C8B-B14F-4D97-AF65-F5344CB8AC3E}">
        <p14:creationId xmlns:p14="http://schemas.microsoft.com/office/powerpoint/2010/main" val="6084865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57</a:t>
            </a:fld>
            <a:endParaRPr lang="en-US" dirty="0"/>
          </a:p>
        </p:txBody>
      </p:sp>
    </p:spTree>
    <p:extLst>
      <p:ext uri="{BB962C8B-B14F-4D97-AF65-F5344CB8AC3E}">
        <p14:creationId xmlns:p14="http://schemas.microsoft.com/office/powerpoint/2010/main" val="10151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Remember that variables</a:t>
            </a:r>
            <a:r>
              <a:rPr lang="en-US" baseline="0" dirty="0"/>
              <a:t> on the stack need to have their size known at compile time.</a:t>
            </a:r>
          </a:p>
          <a:p>
            <a:r>
              <a:rPr lang="en-US" baseline="0" dirty="0"/>
              <a:t>So the size can only be a literal, or a </a:t>
            </a:r>
            <a:r>
              <a:rPr lang="en-US" baseline="0" dirty="0" err="1"/>
              <a:t>constexpr</a:t>
            </a:r>
            <a:r>
              <a:rPr lang="en-US" baseline="0" dirty="0"/>
              <a:t>.</a:t>
            </a:r>
          </a:p>
          <a:p>
            <a:endParaRPr lang="en-US" baseline="0" dirty="0"/>
          </a:p>
          <a:p>
            <a:r>
              <a:rPr lang="en-US" baseline="0" dirty="0"/>
              <a:t>Pointer arithmetic for access</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58</a:t>
            </a:fld>
            <a:endParaRPr lang="en-US" dirty="0"/>
          </a:p>
        </p:txBody>
      </p:sp>
    </p:spTree>
    <p:extLst>
      <p:ext uri="{BB962C8B-B14F-4D97-AF65-F5344CB8AC3E}">
        <p14:creationId xmlns:p14="http://schemas.microsoft.com/office/powerpoint/2010/main" val="1650041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US" sz="1200" b="0" kern="1200" dirty="0">
                <a:solidFill>
                  <a:schemeClr val="tx1"/>
                </a:solidFill>
                <a:effectLst/>
              </a:rPr>
              <a:t>#include&lt;</a:t>
            </a:r>
            <a:r>
              <a:rPr lang="en-US" sz="1200" b="0" kern="1200" dirty="0" err="1">
                <a:solidFill>
                  <a:schemeClr val="tx1"/>
                </a:solidFill>
                <a:effectLst/>
              </a:rPr>
              <a:t>iostream</a:t>
            </a:r>
            <a:r>
              <a:rPr lang="en-US" sz="1200" b="0" kern="1200" dirty="0">
                <a:solidFill>
                  <a:schemeClr val="tx1"/>
                </a:solidFill>
                <a:effectLst/>
              </a:rPr>
              <a:t>&gt;</a:t>
            </a:r>
          </a:p>
          <a:p>
            <a:r>
              <a:rPr lang="en-US" sz="1200" b="0" kern="1200" dirty="0">
                <a:solidFill>
                  <a:schemeClr val="tx1"/>
                </a:solidFill>
                <a:effectLst/>
              </a:rPr>
              <a:t/>
            </a:r>
            <a:br>
              <a:rPr lang="en-US" sz="1200" b="0" kern="1200" dirty="0">
                <a:solidFill>
                  <a:schemeClr val="tx1"/>
                </a:solidFill>
                <a:effectLst/>
              </a:rPr>
            </a:br>
            <a:r>
              <a:rPr lang="en-US" sz="1200" b="0" kern="1200" dirty="0" err="1">
                <a:solidFill>
                  <a:schemeClr val="tx1"/>
                </a:solidFill>
                <a:effectLst/>
              </a:rPr>
              <a:t>int</a:t>
            </a:r>
            <a:r>
              <a:rPr lang="en-US" sz="1200" b="0" kern="1200" dirty="0">
                <a:solidFill>
                  <a:schemeClr val="tx1"/>
                </a:solidFill>
                <a:effectLst/>
              </a:rPr>
              <a:t> main() {</a:t>
            </a:r>
          </a:p>
          <a:p>
            <a:r>
              <a:rPr lang="en-US" sz="1200" b="0" kern="1200" dirty="0">
                <a:solidFill>
                  <a:schemeClr val="tx1"/>
                </a:solidFill>
                <a:effectLst/>
              </a:rPr>
              <a:t>    </a:t>
            </a:r>
            <a:r>
              <a:rPr lang="en-US" sz="1200" b="0" kern="1200" dirty="0" err="1">
                <a:solidFill>
                  <a:schemeClr val="tx1"/>
                </a:solidFill>
                <a:effectLst/>
              </a:rPr>
              <a:t>int</a:t>
            </a:r>
            <a:r>
              <a:rPr lang="en-US" sz="1200" b="0" kern="1200" dirty="0">
                <a:solidFill>
                  <a:schemeClr val="tx1"/>
                </a:solidFill>
                <a:effectLst/>
              </a:rPr>
              <a:t> a []{5,1,4,8,9,2,3,12,-5};</a:t>
            </a:r>
          </a:p>
          <a:p>
            <a:r>
              <a:rPr lang="en-US" sz="1200" b="0" kern="1200" dirty="0">
                <a:solidFill>
                  <a:schemeClr val="tx1"/>
                </a:solidFill>
                <a:effectLst/>
              </a:rPr>
              <a:t>    </a:t>
            </a:r>
            <a:r>
              <a:rPr lang="en-US" sz="1200" b="0" kern="1200" dirty="0" err="1">
                <a:solidFill>
                  <a:schemeClr val="tx1"/>
                </a:solidFill>
                <a:effectLst/>
              </a:rPr>
              <a:t>int</a:t>
            </a:r>
            <a:r>
              <a:rPr lang="en-US" sz="1200" b="0" kern="1200" dirty="0">
                <a:solidFill>
                  <a:schemeClr val="tx1"/>
                </a:solidFill>
                <a:effectLst/>
              </a:rPr>
              <a:t> key{-6};</a:t>
            </a:r>
          </a:p>
          <a:p>
            <a:r>
              <a:rPr lang="en-US" sz="1200" b="0" kern="1200" dirty="0">
                <a:solidFill>
                  <a:schemeClr val="tx1"/>
                </a:solidFill>
                <a:effectLst/>
              </a:rPr>
              <a:t>    // First version</a:t>
            </a:r>
          </a:p>
          <a:p>
            <a:r>
              <a:rPr lang="en-US" sz="1200" b="0" kern="1200" dirty="0">
                <a:solidFill>
                  <a:schemeClr val="tx1"/>
                </a:solidFill>
                <a:effectLst/>
              </a:rPr>
              <a:t>    bool found{false};</a:t>
            </a:r>
          </a:p>
          <a:p>
            <a:r>
              <a:rPr lang="en-US" sz="1200" b="0" kern="1200" dirty="0">
                <a:solidFill>
                  <a:schemeClr val="tx1"/>
                </a:solidFill>
                <a:effectLst/>
              </a:rPr>
              <a:t>    for(</a:t>
            </a:r>
            <a:r>
              <a:rPr lang="en-US" sz="1200" b="0" kern="1200" dirty="0" err="1">
                <a:solidFill>
                  <a:schemeClr val="tx1"/>
                </a:solidFill>
                <a:effectLst/>
              </a:rPr>
              <a:t>size_t</a:t>
            </a:r>
            <a:r>
              <a:rPr lang="en-US" sz="1200" b="0" kern="1200" dirty="0">
                <a:solidFill>
                  <a:schemeClr val="tx1"/>
                </a:solidFill>
                <a:effectLst/>
              </a:rPr>
              <a:t> index = 0; index &lt; </a:t>
            </a:r>
            <a:r>
              <a:rPr lang="en-US" sz="1200" b="0" kern="1200" dirty="0" err="1">
                <a:solidFill>
                  <a:schemeClr val="tx1"/>
                </a:solidFill>
                <a:effectLst/>
              </a:rPr>
              <a:t>std</a:t>
            </a:r>
            <a:r>
              <a:rPr lang="en-US" sz="1200" b="0" kern="1200" dirty="0">
                <a:solidFill>
                  <a:schemeClr val="tx1"/>
                </a:solidFill>
                <a:effectLst/>
              </a:rPr>
              <a:t>::size(a); index++){</a:t>
            </a:r>
          </a:p>
          <a:p>
            <a:r>
              <a:rPr lang="en-US" sz="1200" b="0" kern="1200" dirty="0">
                <a:solidFill>
                  <a:schemeClr val="tx1"/>
                </a:solidFill>
                <a:effectLst/>
              </a:rPr>
              <a:t>        if (a[index] == key) {</a:t>
            </a:r>
          </a:p>
          <a:p>
            <a:r>
              <a:rPr lang="en-US" sz="1200" b="0" kern="1200" dirty="0">
                <a:solidFill>
                  <a:schemeClr val="tx1"/>
                </a:solidFill>
                <a:effectLst/>
              </a:rPr>
              <a:t>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cout</a:t>
            </a:r>
            <a:r>
              <a:rPr lang="en-US" sz="1200" b="0" kern="1200" dirty="0">
                <a:solidFill>
                  <a:schemeClr val="tx1"/>
                </a:solidFill>
                <a:effectLst/>
              </a:rPr>
              <a:t> &lt;&lt; index &lt;&lt;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endl</a:t>
            </a:r>
            <a:r>
              <a:rPr lang="en-US" sz="1200" b="0" kern="1200" dirty="0">
                <a:solidFill>
                  <a:schemeClr val="tx1"/>
                </a:solidFill>
                <a:effectLst/>
              </a:rPr>
              <a:t>;</a:t>
            </a:r>
          </a:p>
          <a:p>
            <a:r>
              <a:rPr lang="en-US" sz="1200" b="0" kern="1200" dirty="0">
                <a:solidFill>
                  <a:schemeClr val="tx1"/>
                </a:solidFill>
                <a:effectLst/>
              </a:rPr>
              <a:t>            found = true;</a:t>
            </a:r>
          </a:p>
          <a:p>
            <a:r>
              <a:rPr lang="en-US" sz="1200" b="0" kern="1200" dirty="0">
                <a:solidFill>
                  <a:schemeClr val="tx1"/>
                </a:solidFill>
                <a:effectLst/>
              </a:rPr>
              <a:t>            break;</a:t>
            </a:r>
          </a:p>
          <a:p>
            <a:r>
              <a:rPr lang="en-US" sz="1200" b="0" kern="1200" dirty="0">
                <a:solidFill>
                  <a:schemeClr val="tx1"/>
                </a:solidFill>
                <a:effectLst/>
              </a:rPr>
              <a:t>        }</a:t>
            </a:r>
          </a:p>
          <a:p>
            <a:r>
              <a:rPr lang="en-US" sz="1200" b="0" kern="1200" dirty="0">
                <a:solidFill>
                  <a:schemeClr val="tx1"/>
                </a:solidFill>
                <a:effectLst/>
              </a:rPr>
              <a:t>    }</a:t>
            </a:r>
          </a:p>
          <a:p>
            <a:r>
              <a:rPr lang="en-US" sz="1200" b="0" kern="1200" dirty="0">
                <a:solidFill>
                  <a:schemeClr val="tx1"/>
                </a:solidFill>
                <a:effectLst/>
              </a:rPr>
              <a:t>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cout</a:t>
            </a:r>
            <a:r>
              <a:rPr lang="en-US" sz="1200" b="0" kern="1200" dirty="0">
                <a:solidFill>
                  <a:schemeClr val="tx1"/>
                </a:solidFill>
                <a:effectLst/>
              </a:rPr>
              <a:t> &lt;&lt; "Not found" &lt;&lt;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endl</a:t>
            </a:r>
            <a:r>
              <a:rPr lang="en-US" sz="1200" b="0" kern="1200" dirty="0">
                <a:solidFill>
                  <a:schemeClr val="tx1"/>
                </a:solidFill>
                <a:effectLst/>
              </a:rPr>
              <a:t>;</a:t>
            </a:r>
          </a:p>
          <a:p>
            <a:r>
              <a:rPr lang="en-US" sz="1200" b="0" kern="1200" dirty="0">
                <a:solidFill>
                  <a:schemeClr val="tx1"/>
                </a:solidFill>
                <a:effectLst/>
              </a:rPr>
              <a:t/>
            </a:r>
            <a:br>
              <a:rPr lang="en-US" sz="1200" b="0" kern="1200" dirty="0">
                <a:solidFill>
                  <a:schemeClr val="tx1"/>
                </a:solidFill>
                <a:effectLst/>
              </a:rPr>
            </a:br>
            <a:r>
              <a:rPr lang="en-US" sz="1200" b="0" kern="1200" dirty="0">
                <a:solidFill>
                  <a:schemeClr val="tx1"/>
                </a:solidFill>
                <a:effectLst/>
              </a:rPr>
              <a:t>    // Second version</a:t>
            </a:r>
          </a:p>
          <a:p>
            <a:r>
              <a:rPr lang="en-US" sz="1200" b="0" kern="1200" dirty="0">
                <a:solidFill>
                  <a:schemeClr val="tx1"/>
                </a:solidFill>
                <a:effectLst/>
              </a:rPr>
              <a:t>    </a:t>
            </a:r>
            <a:r>
              <a:rPr lang="en-US" sz="1200" b="0" kern="1200" dirty="0" err="1">
                <a:solidFill>
                  <a:schemeClr val="tx1"/>
                </a:solidFill>
                <a:effectLst/>
              </a:rPr>
              <a:t>int</a:t>
            </a:r>
            <a:r>
              <a:rPr lang="en-US" sz="1200" b="0" kern="1200" dirty="0">
                <a:solidFill>
                  <a:schemeClr val="tx1"/>
                </a:solidFill>
                <a:effectLst/>
              </a:rPr>
              <a:t> *p{a};</a:t>
            </a:r>
          </a:p>
          <a:p>
            <a:r>
              <a:rPr lang="en-US" sz="1200" b="0" kern="1200" dirty="0">
                <a:solidFill>
                  <a:schemeClr val="tx1"/>
                </a:solidFill>
                <a:effectLst/>
              </a:rPr>
              <a:t>    while(p - a &lt;= </a:t>
            </a:r>
            <a:r>
              <a:rPr lang="en-US" sz="1200" b="0" kern="1200" dirty="0" err="1">
                <a:solidFill>
                  <a:schemeClr val="tx1"/>
                </a:solidFill>
                <a:effectLst/>
              </a:rPr>
              <a:t>std</a:t>
            </a:r>
            <a:r>
              <a:rPr lang="en-US" sz="1200" b="0" kern="1200" dirty="0">
                <a:solidFill>
                  <a:schemeClr val="tx1"/>
                </a:solidFill>
                <a:effectLst/>
              </a:rPr>
              <a:t>::size(a) &amp;&amp; *p++ != key);</a:t>
            </a:r>
          </a:p>
          <a:p>
            <a:r>
              <a:rPr lang="en-US" sz="1200" b="0" kern="1200" dirty="0">
                <a:solidFill>
                  <a:schemeClr val="tx1"/>
                </a:solidFill>
                <a:effectLst/>
              </a:rPr>
              <a:t>    </a:t>
            </a:r>
            <a:r>
              <a:rPr lang="en-US" sz="1200" b="0" kern="1200" dirty="0" err="1">
                <a:solidFill>
                  <a:schemeClr val="tx1"/>
                </a:solidFill>
                <a:effectLst/>
              </a:rPr>
              <a:t>size_t</a:t>
            </a:r>
            <a:r>
              <a:rPr lang="en-US" sz="1200" b="0" kern="1200" dirty="0">
                <a:solidFill>
                  <a:schemeClr val="tx1"/>
                </a:solidFill>
                <a:effectLst/>
              </a:rPr>
              <a:t> index = p - a - 1;</a:t>
            </a:r>
          </a:p>
          <a:p>
            <a:r>
              <a:rPr lang="en-US" sz="1200" b="0" kern="1200" dirty="0">
                <a:solidFill>
                  <a:schemeClr val="tx1"/>
                </a:solidFill>
                <a:effectLst/>
              </a:rPr>
              <a:t>    </a:t>
            </a:r>
            <a:r>
              <a:rPr lang="en-US" sz="1200" b="0" kern="1200" dirty="0" err="1">
                <a:solidFill>
                  <a:schemeClr val="tx1"/>
                </a:solidFill>
                <a:effectLst/>
              </a:rPr>
              <a:t>std</a:t>
            </a:r>
            <a:r>
              <a:rPr lang="en-US" sz="1200" b="0" kern="1200" dirty="0">
                <a:solidFill>
                  <a:schemeClr val="tx1"/>
                </a:solidFill>
                <a:effectLst/>
              </a:rPr>
              <a:t>::</a:t>
            </a:r>
            <a:r>
              <a:rPr lang="en-US" sz="1200" b="0" kern="1200" dirty="0" err="1">
                <a:solidFill>
                  <a:schemeClr val="tx1"/>
                </a:solidFill>
                <a:effectLst/>
              </a:rPr>
              <a:t>cout</a:t>
            </a:r>
            <a:r>
              <a:rPr lang="en-US" sz="1200" b="0" kern="1200" dirty="0">
                <a:solidFill>
                  <a:schemeClr val="tx1"/>
                </a:solidFill>
                <a:effectLst/>
              </a:rPr>
              <a:t> &lt;&lt; (index &lt; </a:t>
            </a:r>
            <a:r>
              <a:rPr lang="en-US" sz="1200" b="0" kern="1200" dirty="0" err="1">
                <a:solidFill>
                  <a:schemeClr val="tx1"/>
                </a:solidFill>
                <a:effectLst/>
              </a:rPr>
              <a:t>std</a:t>
            </a:r>
            <a:r>
              <a:rPr lang="en-US" sz="1200" b="0" kern="1200" dirty="0">
                <a:solidFill>
                  <a:schemeClr val="tx1"/>
                </a:solidFill>
                <a:effectLst/>
              </a:rPr>
              <a:t>::size(a) ? index : -1ul);</a:t>
            </a:r>
          </a:p>
          <a:p>
            <a:r>
              <a:rPr lang="en-US" sz="1200" b="0" kern="1200" dirty="0">
                <a:solidFill>
                  <a:schemeClr val="tx1"/>
                </a:solidFill>
                <a:effectLst/>
              </a:rPr>
              <a:t>}</a:t>
            </a:r>
          </a:p>
          <a:p>
            <a:r>
              <a:rPr lang="en-US" sz="1200" b="0" kern="1200" dirty="0">
                <a:solidFill>
                  <a:schemeClr val="tx1"/>
                </a:solidFill>
                <a:effectLst/>
                <a:sym typeface="Wingdings" panose="05000000000000000000" pitchFamily="2" charset="2"/>
              </a:rPr>
              <a:t> Pointer </a:t>
            </a:r>
            <a:r>
              <a:rPr lang="en-US" sz="1200" b="0" kern="1200" dirty="0" err="1">
                <a:solidFill>
                  <a:schemeClr val="tx1"/>
                </a:solidFill>
                <a:effectLst/>
                <a:sym typeface="Wingdings" panose="05000000000000000000" pitchFamily="2" charset="2"/>
              </a:rPr>
              <a:t>arithemtic</a:t>
            </a:r>
            <a:r>
              <a:rPr lang="en-US" sz="1200" b="0" kern="1200" dirty="0">
                <a:solidFill>
                  <a:schemeClr val="tx1"/>
                </a:solidFill>
                <a:effectLst/>
                <a:sym typeface="Wingdings" panose="05000000000000000000" pitchFamily="2" charset="2"/>
              </a:rPr>
              <a:t> can be useful, but is quite unreadable.</a:t>
            </a:r>
            <a:endParaRPr lang="en-US" sz="1200" b="0" kern="1200" dirty="0">
              <a:solidFill>
                <a:schemeClr val="tx1"/>
              </a:solidFill>
              <a:effectLst/>
            </a:endParaRPr>
          </a:p>
          <a:p>
            <a:endParaRPr lang="en-US" baseline="0"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59</a:t>
            </a:fld>
            <a:endParaRPr lang="en-US" dirty="0"/>
          </a:p>
        </p:txBody>
      </p:sp>
    </p:spTree>
    <p:extLst>
      <p:ext uri="{BB962C8B-B14F-4D97-AF65-F5344CB8AC3E}">
        <p14:creationId xmlns:p14="http://schemas.microsoft.com/office/powerpoint/2010/main" val="38356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b="0" noProof="0" dirty="0" err="1"/>
              <a:t>Udemy</a:t>
            </a:r>
            <a:r>
              <a:rPr lang="en-US" b="0" noProof="0" dirty="0"/>
              <a:t> course has</a:t>
            </a:r>
            <a:r>
              <a:rPr lang="en-US" b="0" baseline="0" noProof="0" dirty="0"/>
              <a:t> very good elements, but also problems (order is a bit messy, some concepts appear out of nowhere, basics are missing) </a:t>
            </a:r>
            <a:r>
              <a:rPr lang="en-US" b="0" baseline="0" noProof="0" dirty="0">
                <a:sym typeface="Wingdings" panose="05000000000000000000" pitchFamily="2" charset="2"/>
              </a:rPr>
              <a:t> ask participants, what they think</a:t>
            </a:r>
            <a:endParaRPr lang="en-US" b="0" noProof="0" dirty="0"/>
          </a:p>
          <a:p>
            <a:pPr marL="171450" indent="-171450">
              <a:buFont typeface="Arial" panose="020B0604020202020204" pitchFamily="34" charset="0"/>
              <a:buChar char="•"/>
            </a:pPr>
            <a:r>
              <a:rPr lang="en-US" b="0" noProof="0" dirty="0"/>
              <a:t>Three books</a:t>
            </a:r>
          </a:p>
          <a:p>
            <a:pPr marL="628650" lvl="1" indent="-171450">
              <a:buFont typeface="Arial" panose="020B0604020202020204" pitchFamily="34" charset="0"/>
              <a:buChar char="•"/>
            </a:pPr>
            <a:r>
              <a:rPr lang="en-US" b="0" noProof="0" dirty="0"/>
              <a:t>First</a:t>
            </a:r>
            <a:r>
              <a:rPr lang="en-US" b="0" baseline="0" noProof="0" dirty="0"/>
              <a:t> (German) is very comprehensive, works well for people of all knowledge levels</a:t>
            </a:r>
          </a:p>
          <a:p>
            <a:pPr marL="1085850" lvl="2" indent="-171450">
              <a:buFont typeface="Arial" panose="020B0604020202020204" pitchFamily="34" charset="0"/>
              <a:buChar char="•"/>
            </a:pPr>
            <a:r>
              <a:rPr lang="en-US" b="0" baseline="0" noProof="0" dirty="0"/>
              <a:t>Also a good reference book</a:t>
            </a:r>
          </a:p>
          <a:p>
            <a:pPr marL="628650" lvl="1" indent="-171450">
              <a:buFont typeface="Arial" panose="020B0604020202020204" pitchFamily="34" charset="0"/>
              <a:buChar char="•"/>
            </a:pPr>
            <a:r>
              <a:rPr lang="en-US" b="0" baseline="0" noProof="0" dirty="0"/>
              <a:t>Second (also German) very popular, but clear no-recommendation!</a:t>
            </a:r>
          </a:p>
          <a:p>
            <a:pPr marL="628650" lvl="1" indent="-171450">
              <a:buFont typeface="Arial" panose="020B0604020202020204" pitchFamily="34" charset="0"/>
              <a:buChar char="•"/>
            </a:pPr>
            <a:r>
              <a:rPr lang="en-US" b="0" noProof="0" dirty="0"/>
              <a:t>Third (English) by the creator of C++</a:t>
            </a:r>
          </a:p>
          <a:p>
            <a:pPr marL="171450" lvl="0" indent="-171450">
              <a:buFont typeface="Arial" panose="020B0604020202020204" pitchFamily="34" charset="0"/>
              <a:buChar char="•"/>
            </a:pPr>
            <a:r>
              <a:rPr lang="en-US" b="0" noProof="0" dirty="0"/>
              <a:t>Many good online resources, will be covered later</a:t>
            </a:r>
          </a:p>
        </p:txBody>
      </p:sp>
      <p:sp>
        <p:nvSpPr>
          <p:cNvPr id="4" name="Foliennummernplatzhalter 3"/>
          <p:cNvSpPr>
            <a:spLocks noGrp="1"/>
          </p:cNvSpPr>
          <p:nvPr>
            <p:ph type="sldNum" sz="quarter" idx="5"/>
          </p:nvPr>
        </p:nvSpPr>
        <p:spPr/>
        <p:txBody>
          <a:bodyPr/>
          <a:lstStyle/>
          <a:p>
            <a:fld id="{45A0C133-2FF1-4A65-8FB9-994063EC256F}" type="slidenum">
              <a:rPr lang="en-US" smtClean="0"/>
              <a:pPr/>
              <a:t>6</a:t>
            </a:fld>
            <a:endParaRPr lang="en-US" dirty="0"/>
          </a:p>
        </p:txBody>
      </p:sp>
    </p:spTree>
    <p:extLst>
      <p:ext uri="{BB962C8B-B14F-4D97-AF65-F5344CB8AC3E}">
        <p14:creationId xmlns:p14="http://schemas.microsoft.com/office/powerpoint/2010/main" val="25874131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a:t>* What is a header?</a:t>
            </a:r>
            <a:r>
              <a:rPr lang="en-US" baseline="0" dirty="0"/>
              <a:t> </a:t>
            </a:r>
            <a:r>
              <a:rPr lang="en-US" baseline="0" dirty="0">
                <a:sym typeface="Wingdings" panose="05000000000000000000" pitchFamily="2" charset="2"/>
              </a:rPr>
              <a:t> Later!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60</a:t>
            </a:fld>
            <a:endParaRPr lang="en-US" dirty="0"/>
          </a:p>
        </p:txBody>
      </p:sp>
    </p:spTree>
    <p:extLst>
      <p:ext uri="{BB962C8B-B14F-4D97-AF65-F5344CB8AC3E}">
        <p14:creationId xmlns:p14="http://schemas.microsoft.com/office/powerpoint/2010/main" val="459809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61</a:t>
            </a:fld>
            <a:endParaRPr lang="en-US" dirty="0"/>
          </a:p>
        </p:txBody>
      </p:sp>
    </p:spTree>
    <p:extLst>
      <p:ext uri="{BB962C8B-B14F-4D97-AF65-F5344CB8AC3E}">
        <p14:creationId xmlns:p14="http://schemas.microsoft.com/office/powerpoint/2010/main" val="29328628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a:t>* What is a header?</a:t>
            </a:r>
            <a:r>
              <a:rPr lang="en-US" baseline="0" dirty="0"/>
              <a:t> </a:t>
            </a:r>
            <a:r>
              <a:rPr lang="en-US" baseline="0" dirty="0">
                <a:sym typeface="Wingdings" panose="05000000000000000000" pitchFamily="2" charset="2"/>
              </a:rPr>
              <a:t> Later!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62</a:t>
            </a:fld>
            <a:endParaRPr lang="en-US" dirty="0"/>
          </a:p>
        </p:txBody>
      </p:sp>
    </p:spTree>
    <p:extLst>
      <p:ext uri="{BB962C8B-B14F-4D97-AF65-F5344CB8AC3E}">
        <p14:creationId xmlns:p14="http://schemas.microsoft.com/office/powerpoint/2010/main" val="8075460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sym typeface="Wingdings" panose="05000000000000000000" pitchFamily="2" charset="2"/>
              </a:rPr>
              <a:t>Example: Array of unknown size</a:t>
            </a:r>
          </a:p>
          <a:p>
            <a:r>
              <a:rPr lang="en-US" dirty="0">
                <a:sym typeface="Wingdings" panose="05000000000000000000" pitchFamily="2" charset="2"/>
              </a:rPr>
              <a:t>Possibility 1: Use an array that large, that it will be enough for any usage  inefficient!</a:t>
            </a:r>
          </a:p>
          <a:p>
            <a:r>
              <a:rPr lang="en-US" dirty="0">
                <a:sym typeface="Wingdings" panose="05000000000000000000" pitchFamily="2" charset="2"/>
              </a:rPr>
              <a:t>Possibility 2: Use the </a:t>
            </a:r>
            <a:r>
              <a:rPr lang="en-US" i="1" dirty="0">
                <a:sym typeface="Wingdings" panose="05000000000000000000" pitchFamily="2" charset="2"/>
              </a:rPr>
              <a:t>heap</a:t>
            </a:r>
          </a:p>
        </p:txBody>
      </p:sp>
      <p:sp>
        <p:nvSpPr>
          <p:cNvPr id="4" name="Foliennummernplatzhalter 3"/>
          <p:cNvSpPr>
            <a:spLocks noGrp="1"/>
          </p:cNvSpPr>
          <p:nvPr>
            <p:ph type="sldNum" sz="quarter" idx="10"/>
          </p:nvPr>
        </p:nvSpPr>
        <p:spPr/>
        <p:txBody>
          <a:bodyPr/>
          <a:lstStyle/>
          <a:p>
            <a:fld id="{45A0C133-2FF1-4A65-8FB9-994063EC256F}" type="slidenum">
              <a:rPr lang="en-US" smtClean="0"/>
              <a:pPr/>
              <a:t>63</a:t>
            </a:fld>
            <a:endParaRPr lang="en-US" dirty="0"/>
          </a:p>
        </p:txBody>
      </p:sp>
    </p:spTree>
    <p:extLst>
      <p:ext uri="{BB962C8B-B14F-4D97-AF65-F5344CB8AC3E}">
        <p14:creationId xmlns:p14="http://schemas.microsoft.com/office/powerpoint/2010/main" val="37544144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p:txBody>
      </p:sp>
      <p:sp>
        <p:nvSpPr>
          <p:cNvPr id="4" name="Foliennummernplatzhalter 3"/>
          <p:cNvSpPr>
            <a:spLocks noGrp="1"/>
          </p:cNvSpPr>
          <p:nvPr>
            <p:ph type="sldNum" sz="quarter" idx="10"/>
          </p:nvPr>
        </p:nvSpPr>
        <p:spPr/>
        <p:txBody>
          <a:bodyPr/>
          <a:lstStyle/>
          <a:p>
            <a:fld id="{45A0C133-2FF1-4A65-8FB9-994063EC256F}" type="slidenum">
              <a:rPr lang="en-US" smtClean="0"/>
              <a:pPr/>
              <a:t>64</a:t>
            </a:fld>
            <a:endParaRPr lang="en-US" dirty="0"/>
          </a:p>
        </p:txBody>
      </p:sp>
    </p:spTree>
    <p:extLst>
      <p:ext uri="{BB962C8B-B14F-4D97-AF65-F5344CB8AC3E}">
        <p14:creationId xmlns:p14="http://schemas.microsoft.com/office/powerpoint/2010/main" val="38659381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65</a:t>
            </a:fld>
            <a:endParaRPr lang="en-US" dirty="0"/>
          </a:p>
        </p:txBody>
      </p:sp>
    </p:spTree>
    <p:extLst>
      <p:ext uri="{BB962C8B-B14F-4D97-AF65-F5344CB8AC3E}">
        <p14:creationId xmlns:p14="http://schemas.microsoft.com/office/powerpoint/2010/main" val="20929778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66</a:t>
            </a:fld>
            <a:endParaRPr lang="en-US" dirty="0"/>
          </a:p>
        </p:txBody>
      </p:sp>
    </p:spTree>
    <p:extLst>
      <p:ext uri="{BB962C8B-B14F-4D97-AF65-F5344CB8AC3E}">
        <p14:creationId xmlns:p14="http://schemas.microsoft.com/office/powerpoint/2010/main" val="26705149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Declaration lets the compiler know, that this method should be defined somewhere. We can already use it in our code.</a:t>
            </a:r>
          </a:p>
          <a:p>
            <a:r>
              <a:rPr lang="en-US" dirty="0"/>
              <a:t>The parameter list may or may not have names, or can be empty or void</a:t>
            </a:r>
          </a:p>
          <a:p>
            <a:r>
              <a:rPr lang="en-US" dirty="0"/>
              <a:t>Return type may be void</a:t>
            </a:r>
          </a:p>
          <a:p>
            <a:endParaRPr lang="en-US" dirty="0"/>
          </a:p>
          <a:p>
            <a:r>
              <a:rPr lang="en-US" dirty="0"/>
              <a:t>Definition</a:t>
            </a:r>
            <a:r>
              <a:rPr lang="en-US" baseline="0" dirty="0"/>
              <a:t> then defines, how the method works.</a:t>
            </a:r>
          </a:p>
          <a:p>
            <a:r>
              <a:rPr lang="en-US" baseline="0" dirty="0"/>
              <a:t>If return type void </a:t>
            </a:r>
            <a:r>
              <a:rPr lang="en-US" baseline="0" dirty="0">
                <a:sym typeface="Wingdings" panose="05000000000000000000" pitchFamily="2" charset="2"/>
              </a:rPr>
              <a:t> no return statement needed</a:t>
            </a:r>
          </a:p>
          <a:p>
            <a:r>
              <a:rPr lang="en-US" baseline="0" dirty="0">
                <a:sym typeface="Wingdings" panose="05000000000000000000" pitchFamily="2" charset="2"/>
              </a:rPr>
              <a:t>Multiple return statements possible, the first one reached will exit the method</a:t>
            </a:r>
            <a:endParaRPr lang="en-US" baseline="0" dirty="0"/>
          </a:p>
          <a:p>
            <a:endParaRPr lang="en-US" baseline="0" dirty="0"/>
          </a:p>
          <a:p>
            <a:r>
              <a:rPr lang="en-US" baseline="0" dirty="0" err="1"/>
              <a:t>Decl</a:t>
            </a:r>
            <a:r>
              <a:rPr lang="en-US" baseline="0" dirty="0"/>
              <a:t> &amp; Def can be combined, but common practice is to separate them</a:t>
            </a:r>
          </a:p>
          <a:p>
            <a:r>
              <a:rPr lang="en-US" baseline="0" dirty="0"/>
              <a:t>If e.g. two functions call each other, we have to separate them.</a:t>
            </a:r>
          </a:p>
          <a:p>
            <a:endParaRPr lang="en-US" baseline="0" dirty="0"/>
          </a:p>
          <a:p>
            <a:r>
              <a:rPr lang="en-US" baseline="0" dirty="0"/>
              <a:t>Result can be assigned to a value, or discarded – like any expression.</a:t>
            </a:r>
          </a:p>
        </p:txBody>
      </p:sp>
      <p:sp>
        <p:nvSpPr>
          <p:cNvPr id="4" name="Foliennummernplatzhalter 3"/>
          <p:cNvSpPr>
            <a:spLocks noGrp="1"/>
          </p:cNvSpPr>
          <p:nvPr>
            <p:ph type="sldNum" sz="quarter" idx="10"/>
          </p:nvPr>
        </p:nvSpPr>
        <p:spPr/>
        <p:txBody>
          <a:bodyPr/>
          <a:lstStyle/>
          <a:p>
            <a:fld id="{45A0C133-2FF1-4A65-8FB9-994063EC256F}" type="slidenum">
              <a:rPr lang="en-US" smtClean="0"/>
              <a:pPr/>
              <a:t>67</a:t>
            </a:fld>
            <a:endParaRPr lang="en-US" dirty="0"/>
          </a:p>
        </p:txBody>
      </p:sp>
    </p:spTree>
    <p:extLst>
      <p:ext uri="{BB962C8B-B14F-4D97-AF65-F5344CB8AC3E}">
        <p14:creationId xmlns:p14="http://schemas.microsoft.com/office/powerpoint/2010/main" val="3013261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Static variables are only initialized in the first function call</a:t>
            </a:r>
          </a:p>
          <a:p>
            <a:r>
              <a:rPr lang="en-US" baseline="0" dirty="0"/>
              <a:t>The variable persists between calls</a:t>
            </a:r>
          </a:p>
          <a:p>
            <a:r>
              <a:rPr lang="en-US" baseline="0" dirty="0"/>
              <a:t>In RAM, there is an extra block next to heap and stack for these static variables</a:t>
            </a:r>
          </a:p>
        </p:txBody>
      </p:sp>
      <p:sp>
        <p:nvSpPr>
          <p:cNvPr id="4" name="Foliennummernplatzhalter 3"/>
          <p:cNvSpPr>
            <a:spLocks noGrp="1"/>
          </p:cNvSpPr>
          <p:nvPr>
            <p:ph type="sldNum" sz="quarter" idx="10"/>
          </p:nvPr>
        </p:nvSpPr>
        <p:spPr/>
        <p:txBody>
          <a:bodyPr/>
          <a:lstStyle/>
          <a:p>
            <a:fld id="{45A0C133-2FF1-4A65-8FB9-994063EC256F}" type="slidenum">
              <a:rPr lang="en-US" smtClean="0"/>
              <a:pPr/>
              <a:t>68</a:t>
            </a:fld>
            <a:endParaRPr lang="en-US" dirty="0"/>
          </a:p>
        </p:txBody>
      </p:sp>
    </p:spTree>
    <p:extLst>
      <p:ext uri="{BB962C8B-B14F-4D97-AF65-F5344CB8AC3E}">
        <p14:creationId xmlns:p14="http://schemas.microsoft.com/office/powerpoint/2010/main" val="7801270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69</a:t>
            </a:fld>
            <a:endParaRPr lang="en-US" dirty="0"/>
          </a:p>
        </p:txBody>
      </p:sp>
    </p:spTree>
    <p:extLst>
      <p:ext uri="{BB962C8B-B14F-4D97-AF65-F5344CB8AC3E}">
        <p14:creationId xmlns:p14="http://schemas.microsoft.com/office/powerpoint/2010/main" val="266631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a:t>
            </a:fld>
            <a:endParaRPr lang="en-US" dirty="0"/>
          </a:p>
        </p:txBody>
      </p:sp>
    </p:spTree>
    <p:extLst>
      <p:ext uri="{BB962C8B-B14F-4D97-AF65-F5344CB8AC3E}">
        <p14:creationId xmlns:p14="http://schemas.microsoft.com/office/powerpoint/2010/main" val="30429949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0, as the return value is never used</a:t>
            </a:r>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70</a:t>
            </a:fld>
            <a:endParaRPr lang="en-US" dirty="0"/>
          </a:p>
        </p:txBody>
      </p:sp>
    </p:spTree>
    <p:extLst>
      <p:ext uri="{BB962C8B-B14F-4D97-AF65-F5344CB8AC3E}">
        <p14:creationId xmlns:p14="http://schemas.microsoft.com/office/powerpoint/2010/main" val="560203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5</a:t>
            </a:r>
          </a:p>
          <a:p>
            <a:pPr marL="171450" indent="-171450">
              <a:buFont typeface="Wingdings" panose="05000000000000000000" pitchFamily="2" charset="2"/>
              <a:buChar char="è"/>
            </a:pPr>
            <a:r>
              <a:rPr lang="en-US" baseline="0" dirty="0">
                <a:sym typeface="Wingdings" panose="05000000000000000000" pitchFamily="2" charset="2"/>
              </a:rPr>
              <a:t>0, as x has not been changed</a:t>
            </a:r>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71</a:t>
            </a:fld>
            <a:endParaRPr lang="en-US" dirty="0"/>
          </a:p>
        </p:txBody>
      </p:sp>
    </p:spTree>
    <p:extLst>
      <p:ext uri="{BB962C8B-B14F-4D97-AF65-F5344CB8AC3E}">
        <p14:creationId xmlns:p14="http://schemas.microsoft.com/office/powerpoint/2010/main" val="28976586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5, as x is modified in-place</a:t>
            </a:r>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72</a:t>
            </a:fld>
            <a:endParaRPr lang="en-US" dirty="0"/>
          </a:p>
        </p:txBody>
      </p:sp>
    </p:spTree>
    <p:extLst>
      <p:ext uri="{BB962C8B-B14F-4D97-AF65-F5344CB8AC3E}">
        <p14:creationId xmlns:p14="http://schemas.microsoft.com/office/powerpoint/2010/main" val="17549837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5, as expected</a:t>
            </a:r>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73</a:t>
            </a:fld>
            <a:endParaRPr lang="en-US" dirty="0"/>
          </a:p>
        </p:txBody>
      </p:sp>
    </p:spTree>
    <p:extLst>
      <p:ext uri="{BB962C8B-B14F-4D97-AF65-F5344CB8AC3E}">
        <p14:creationId xmlns:p14="http://schemas.microsoft.com/office/powerpoint/2010/main" val="894873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A or b is returned by reference. This reference is bound to the function-local variable a or b  No error, but result will be rubbish</a:t>
            </a:r>
          </a:p>
          <a:p>
            <a:pPr marL="171450" indent="-171450">
              <a:buFont typeface="Wingdings" panose="05000000000000000000" pitchFamily="2" charset="2"/>
              <a:buChar char="è"/>
            </a:pPr>
            <a:r>
              <a:rPr lang="en-US" baseline="0" dirty="0">
                <a:sym typeface="Wingdings" panose="05000000000000000000" pitchFamily="2" charset="2"/>
              </a:rPr>
              <a:t>Actually, this example is so obvious, that the compiler will warn you.</a:t>
            </a:r>
          </a:p>
          <a:p>
            <a:pPr marL="171450" indent="-171450">
              <a:buFont typeface="Wingdings" panose="05000000000000000000" pitchFamily="2" charset="2"/>
              <a:buChar char="è"/>
            </a:pPr>
            <a:r>
              <a:rPr lang="en-US" baseline="0" dirty="0">
                <a:sym typeface="Wingdings" panose="05000000000000000000" pitchFamily="2" charset="2"/>
              </a:rPr>
              <a:t>How to fix it, if we want to return by reference?</a:t>
            </a:r>
            <a:endParaRPr lang="en-US" baseline="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74</a:t>
            </a:fld>
            <a:endParaRPr lang="en-US" dirty="0"/>
          </a:p>
        </p:txBody>
      </p:sp>
    </p:spTree>
    <p:extLst>
      <p:ext uri="{BB962C8B-B14F-4D97-AF65-F5344CB8AC3E}">
        <p14:creationId xmlns:p14="http://schemas.microsoft.com/office/powerpoint/2010/main" val="230340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Also make the parameters references. Now, the returned reference is a reference to the variable x (or y)</a:t>
            </a:r>
          </a:p>
        </p:txBody>
      </p:sp>
      <p:sp>
        <p:nvSpPr>
          <p:cNvPr id="4" name="Foliennummernplatzhalter 3"/>
          <p:cNvSpPr>
            <a:spLocks noGrp="1"/>
          </p:cNvSpPr>
          <p:nvPr>
            <p:ph type="sldNum" sz="quarter" idx="10"/>
          </p:nvPr>
        </p:nvSpPr>
        <p:spPr/>
        <p:txBody>
          <a:bodyPr/>
          <a:lstStyle/>
          <a:p>
            <a:fld id="{45A0C133-2FF1-4A65-8FB9-994063EC256F}" type="slidenum">
              <a:rPr lang="en-US" smtClean="0"/>
              <a:pPr/>
              <a:t>75</a:t>
            </a:fld>
            <a:endParaRPr lang="en-US" dirty="0"/>
          </a:p>
        </p:txBody>
      </p:sp>
    </p:spTree>
    <p:extLst>
      <p:ext uri="{BB962C8B-B14F-4D97-AF65-F5344CB8AC3E}">
        <p14:creationId xmlns:p14="http://schemas.microsoft.com/office/powerpoint/2010/main" val="29797308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Will not compile, as the non-</a:t>
            </a:r>
            <a:r>
              <a:rPr lang="en-US" baseline="0" dirty="0" err="1">
                <a:sym typeface="Wingdings" panose="05000000000000000000" pitchFamily="2" charset="2"/>
              </a:rPr>
              <a:t>const</a:t>
            </a:r>
            <a:r>
              <a:rPr lang="en-US" baseline="0" dirty="0">
                <a:sym typeface="Wingdings" panose="05000000000000000000" pitchFamily="2" charset="2"/>
              </a:rPr>
              <a:t> reference b cannot bind to </a:t>
            </a:r>
            <a:r>
              <a:rPr lang="en-US" baseline="0" dirty="0" err="1">
                <a:sym typeface="Wingdings" panose="05000000000000000000" pitchFamily="2" charset="2"/>
              </a:rPr>
              <a:t>const</a:t>
            </a:r>
            <a:r>
              <a:rPr lang="en-US" baseline="0" dirty="0">
                <a:sym typeface="Wingdings" panose="05000000000000000000" pitchFamily="2" charset="2"/>
              </a:rPr>
              <a:t> 5</a:t>
            </a:r>
          </a:p>
          <a:p>
            <a:pPr marL="171450" indent="-171450">
              <a:buFont typeface="Wingdings" panose="05000000000000000000" pitchFamily="2" charset="2"/>
              <a:buChar char="è"/>
            </a:pPr>
            <a:r>
              <a:rPr lang="en-US" baseline="0" dirty="0">
                <a:sym typeface="Wingdings" panose="05000000000000000000" pitchFamily="2" charset="2"/>
              </a:rPr>
              <a:t>Sol: Make the parameters and the return value </a:t>
            </a:r>
            <a:r>
              <a:rPr lang="en-US" baseline="0" dirty="0" err="1">
                <a:sym typeface="Wingdings" panose="05000000000000000000" pitchFamily="2" charset="2"/>
              </a:rPr>
              <a:t>const</a:t>
            </a:r>
            <a:r>
              <a:rPr lang="en-US" baseline="0" dirty="0">
                <a:sym typeface="Wingdings" panose="05000000000000000000" pitchFamily="2" charset="2"/>
              </a:rPr>
              <a:t> as well</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76</a:t>
            </a:fld>
            <a:endParaRPr lang="en-US" dirty="0"/>
          </a:p>
        </p:txBody>
      </p:sp>
    </p:spTree>
    <p:extLst>
      <p:ext uri="{BB962C8B-B14F-4D97-AF65-F5344CB8AC3E}">
        <p14:creationId xmlns:p14="http://schemas.microsoft.com/office/powerpoint/2010/main" val="14081990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Works! And as you can see, it doesn’t matter that x is not </a:t>
            </a:r>
            <a:r>
              <a:rPr lang="en-US" baseline="0" dirty="0" err="1">
                <a:sym typeface="Wingdings" panose="05000000000000000000" pitchFamily="2" charset="2"/>
              </a:rPr>
              <a:t>const</a:t>
            </a:r>
            <a:r>
              <a:rPr lang="en-US" baseline="0" dirty="0">
                <a:sym typeface="Wingdings" panose="05000000000000000000" pitchFamily="2" charset="2"/>
              </a:rPr>
              <a:t>, as </a:t>
            </a:r>
            <a:r>
              <a:rPr lang="en-US" baseline="0" dirty="0" err="1">
                <a:sym typeface="Wingdings" panose="05000000000000000000" pitchFamily="2" charset="2"/>
              </a:rPr>
              <a:t>const</a:t>
            </a:r>
            <a:r>
              <a:rPr lang="en-US" baseline="0" dirty="0">
                <a:sym typeface="Wingdings" panose="05000000000000000000" pitchFamily="2" charset="2"/>
              </a:rPr>
              <a:t> references can also bind to non-</a:t>
            </a:r>
            <a:r>
              <a:rPr lang="en-US" baseline="0" dirty="0" err="1">
                <a:sym typeface="Wingdings" panose="05000000000000000000" pitchFamily="2" charset="2"/>
              </a:rPr>
              <a:t>const</a:t>
            </a:r>
            <a:r>
              <a:rPr lang="en-US" baseline="0" dirty="0">
                <a:sym typeface="Wingdings" panose="05000000000000000000" pitchFamily="2" charset="2"/>
              </a:rPr>
              <a:t> variables.</a:t>
            </a:r>
          </a:p>
          <a:p>
            <a:pPr marL="171450" indent="-171450">
              <a:buFont typeface="Wingdings" panose="05000000000000000000" pitchFamily="2" charset="2"/>
              <a:buChar char="è"/>
            </a:pPr>
            <a:r>
              <a:rPr lang="en-US" baseline="0" dirty="0">
                <a:sym typeface="Wingdings" panose="05000000000000000000" pitchFamily="2" charset="2"/>
              </a:rPr>
              <a:t>The change of x only happens AFTER the function returns by calling the operator=</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77</a:t>
            </a:fld>
            <a:endParaRPr lang="en-US" dirty="0"/>
          </a:p>
        </p:txBody>
      </p:sp>
    </p:spTree>
    <p:extLst>
      <p:ext uri="{BB962C8B-B14F-4D97-AF65-F5344CB8AC3E}">
        <p14:creationId xmlns:p14="http://schemas.microsoft.com/office/powerpoint/2010/main" val="34838573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Now we want to use pointers.</a:t>
            </a:r>
          </a:p>
          <a:p>
            <a:pPr marL="171450" indent="-171450">
              <a:buFont typeface="Wingdings" panose="05000000000000000000" pitchFamily="2" charset="2"/>
              <a:buChar char="è"/>
            </a:pPr>
            <a:r>
              <a:rPr lang="en-US" baseline="0" dirty="0">
                <a:sym typeface="Wingdings" panose="05000000000000000000" pitchFamily="2" charset="2"/>
              </a:rPr>
              <a:t>Changes: Give the function the address of x and y, and dereference the result. What will happen?</a:t>
            </a:r>
          </a:p>
          <a:p>
            <a:pPr marL="171450" indent="-171450">
              <a:buFont typeface="Wingdings" panose="05000000000000000000" pitchFamily="2" charset="2"/>
              <a:buChar char="è"/>
            </a:pPr>
            <a:r>
              <a:rPr lang="en-US" baseline="0" dirty="0">
                <a:sym typeface="Wingdings" panose="05000000000000000000" pitchFamily="2" charset="2"/>
              </a:rPr>
              <a:t>a&gt;b compares the addresses! We want to compare values of course, so fix it</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78</a:t>
            </a:fld>
            <a:endParaRPr lang="en-US" dirty="0"/>
          </a:p>
        </p:txBody>
      </p:sp>
    </p:spTree>
    <p:extLst>
      <p:ext uri="{BB962C8B-B14F-4D97-AF65-F5344CB8AC3E}">
        <p14:creationId xmlns:p14="http://schemas.microsoft.com/office/powerpoint/2010/main" val="42809024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Works.</a:t>
            </a:r>
          </a:p>
          <a:p>
            <a:pPr marL="171450" indent="-171450">
              <a:buFont typeface="Wingdings" panose="05000000000000000000" pitchFamily="2" charset="2"/>
              <a:buChar char="è"/>
            </a:pPr>
            <a:r>
              <a:rPr lang="en-US" baseline="0" dirty="0">
                <a:sym typeface="Wingdings" panose="05000000000000000000" pitchFamily="2" charset="2"/>
              </a:rPr>
              <a:t>Error-prone, so prefer references over pointers.</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79</a:t>
            </a:fld>
            <a:endParaRPr lang="en-US" dirty="0"/>
          </a:p>
        </p:txBody>
      </p:sp>
    </p:spTree>
    <p:extLst>
      <p:ext uri="{BB962C8B-B14F-4D97-AF65-F5344CB8AC3E}">
        <p14:creationId xmlns:p14="http://schemas.microsoft.com/office/powerpoint/2010/main" val="9606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Code from Quake III to compute 1/</a:t>
            </a:r>
            <a:r>
              <a:rPr lang="en-US" dirty="0" err="1"/>
              <a:t>sqrt</a:t>
            </a:r>
            <a:r>
              <a:rPr lang="en-US" dirty="0"/>
              <a:t>(x) very fast</a:t>
            </a:r>
          </a:p>
          <a:p>
            <a:r>
              <a:rPr lang="en-US" dirty="0"/>
              <a:t>Can actually be nice to understand complex</a:t>
            </a:r>
            <a:r>
              <a:rPr lang="en-US" baseline="0" dirty="0"/>
              <a:t> stuff like this</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8</a:t>
            </a:fld>
            <a:endParaRPr lang="en-US" dirty="0"/>
          </a:p>
        </p:txBody>
      </p:sp>
    </p:spTree>
    <p:extLst>
      <p:ext uri="{BB962C8B-B14F-4D97-AF65-F5344CB8AC3E}">
        <p14:creationId xmlns:p14="http://schemas.microsoft.com/office/powerpoint/2010/main" val="14613045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a:t>QUIZ BLOCK</a:t>
            </a:r>
          </a:p>
          <a:p>
            <a:endParaRPr lang="en-US" baseline="0" dirty="0"/>
          </a:p>
          <a:p>
            <a:pPr marL="171450" indent="-171450">
              <a:buFont typeface="Wingdings" panose="05000000000000000000" pitchFamily="2" charset="2"/>
              <a:buChar char="è"/>
            </a:pPr>
            <a:r>
              <a:rPr lang="en-US" baseline="0" dirty="0">
                <a:sym typeface="Wingdings" panose="05000000000000000000" pitchFamily="2" charset="2"/>
              </a:rPr>
              <a:t>What happens here?</a:t>
            </a:r>
          </a:p>
          <a:p>
            <a:pPr marL="171450" indent="-171450">
              <a:buFont typeface="Wingdings" panose="05000000000000000000" pitchFamily="2" charset="2"/>
              <a:buChar char="è"/>
            </a:pPr>
            <a:r>
              <a:rPr lang="en-US" baseline="0" dirty="0">
                <a:sym typeface="Wingdings" panose="05000000000000000000" pitchFamily="2" charset="2"/>
              </a:rPr>
              <a:t>X is still 0</a:t>
            </a:r>
          </a:p>
          <a:p>
            <a:pPr marL="171450" indent="-171450">
              <a:buFont typeface="Wingdings" panose="05000000000000000000" pitchFamily="2" charset="2"/>
              <a:buChar char="è"/>
            </a:pPr>
            <a:r>
              <a:rPr lang="en-US" baseline="0" dirty="0">
                <a:sym typeface="Wingdings" panose="05000000000000000000" pitchFamily="2" charset="2"/>
              </a:rPr>
              <a:t>Y is 17</a:t>
            </a:r>
          </a:p>
          <a:p>
            <a:pPr marL="171450" indent="-171450">
              <a:buFont typeface="Wingdings" panose="05000000000000000000" pitchFamily="2" charset="2"/>
              <a:buChar char="è"/>
            </a:pPr>
            <a:r>
              <a:rPr lang="en-US" baseline="0" dirty="0">
                <a:sym typeface="Wingdings" panose="05000000000000000000" pitchFamily="2" charset="2"/>
              </a:rPr>
              <a:t>Why?  a and b are COPIES of the pointers to x and y. So a=b just lets a point to the same address as b, which is the address of y. Thus, both consequent value modifications modify y, whereas x remains unchanged.</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80</a:t>
            </a:fld>
            <a:endParaRPr lang="en-US" dirty="0"/>
          </a:p>
        </p:txBody>
      </p:sp>
    </p:spTree>
    <p:extLst>
      <p:ext uri="{BB962C8B-B14F-4D97-AF65-F5344CB8AC3E}">
        <p14:creationId xmlns:p14="http://schemas.microsoft.com/office/powerpoint/2010/main" val="37299109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81</a:t>
            </a:fld>
            <a:endParaRPr lang="en-US" dirty="0"/>
          </a:p>
        </p:txBody>
      </p:sp>
    </p:spTree>
    <p:extLst>
      <p:ext uri="{BB962C8B-B14F-4D97-AF65-F5344CB8AC3E}">
        <p14:creationId xmlns:p14="http://schemas.microsoft.com/office/powerpoint/2010/main" val="35309767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è"/>
            </a:pPr>
            <a:r>
              <a:rPr lang="en-US" baseline="0" dirty="0" err="1">
                <a:sym typeface="Wingdings" panose="05000000000000000000" pitchFamily="2" charset="2"/>
              </a:rPr>
              <a:t>Int</a:t>
            </a:r>
            <a:endParaRPr lang="en-US" baseline="0" dirty="0">
              <a:sym typeface="Wingdings" panose="05000000000000000000" pitchFamily="2" charset="2"/>
            </a:endParaRPr>
          </a:p>
          <a:p>
            <a:pPr marL="171450" indent="-171450">
              <a:buFont typeface="Wingdings" panose="05000000000000000000" pitchFamily="2" charset="2"/>
              <a:buChar char="è"/>
            </a:pPr>
            <a:r>
              <a:rPr lang="en-US" baseline="0" dirty="0" smtClean="0">
                <a:sym typeface="Wingdings" panose="05000000000000000000" pitchFamily="2" charset="2"/>
              </a:rPr>
              <a:t>None, because float and </a:t>
            </a:r>
            <a:r>
              <a:rPr lang="en-US" baseline="0" dirty="0" err="1" smtClean="0">
                <a:sym typeface="Wingdings" panose="05000000000000000000" pitchFamily="2" charset="2"/>
              </a:rPr>
              <a:t>int</a:t>
            </a:r>
            <a:r>
              <a:rPr lang="en-US" baseline="0" dirty="0" smtClean="0">
                <a:sym typeface="Wingdings" panose="05000000000000000000" pitchFamily="2" charset="2"/>
              </a:rPr>
              <a:t> are equally “valid”</a:t>
            </a:r>
            <a:endParaRPr lang="en-US" baseline="0" dirty="0">
              <a:sym typeface="Wingdings" panose="05000000000000000000" pitchFamily="2" charset="2"/>
            </a:endParaRPr>
          </a:p>
          <a:p>
            <a:pPr marL="171450" indent="-171450">
              <a:buFont typeface="Wingdings" panose="05000000000000000000" pitchFamily="2" charset="2"/>
              <a:buChar char="è"/>
            </a:pPr>
            <a:r>
              <a:rPr lang="en-US" baseline="0" dirty="0">
                <a:sym typeface="Wingdings" panose="05000000000000000000" pitchFamily="2" charset="2"/>
              </a:rPr>
              <a:t>Float</a:t>
            </a:r>
          </a:p>
          <a:p>
            <a:pPr marL="171450" indent="-171450">
              <a:buFont typeface="Wingdings" panose="05000000000000000000" pitchFamily="2" charset="2"/>
              <a:buChar char="è"/>
            </a:pPr>
            <a:r>
              <a:rPr lang="en-US" baseline="0" dirty="0">
                <a:sym typeface="Wingdings" panose="05000000000000000000" pitchFamily="2" charset="2"/>
              </a:rPr>
              <a:t>None, because compiler doesn’t know if double shall be float or </a:t>
            </a:r>
            <a:r>
              <a:rPr lang="en-US" baseline="0" dirty="0" err="1">
                <a:sym typeface="Wingdings" panose="05000000000000000000" pitchFamily="2" charset="2"/>
              </a:rPr>
              <a:t>int</a:t>
            </a:r>
            <a:endParaRPr lang="en-US" baseline="0" dirty="0">
              <a:sym typeface="Wingdings" panose="05000000000000000000" pitchFamily="2" charset="2"/>
            </a:endParaRPr>
          </a:p>
          <a:p>
            <a:pPr marL="171450" indent="-171450">
              <a:buFont typeface="Wingdings" panose="05000000000000000000" pitchFamily="2" charset="2"/>
              <a:buChar char="è"/>
            </a:pPr>
            <a:r>
              <a:rPr lang="en-US" baseline="0" dirty="0" err="1">
                <a:sym typeface="Wingdings" panose="05000000000000000000" pitchFamily="2" charset="2"/>
              </a:rPr>
              <a:t>Int</a:t>
            </a:r>
            <a:r>
              <a:rPr lang="en-US" baseline="0" dirty="0">
                <a:sym typeface="Wingdings" panose="05000000000000000000" pitchFamily="2" charset="2"/>
              </a:rPr>
              <a:t>  Result will be 4</a:t>
            </a:r>
          </a:p>
          <a:p>
            <a:pPr marL="171450" indent="-171450">
              <a:buFont typeface="Wingdings" panose="05000000000000000000" pitchFamily="2" charset="2"/>
              <a:buChar char="è"/>
            </a:pPr>
            <a:endParaRPr lang="en-US" baseline="0"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dirty="0"/>
              <a:t>Which function is called?</a:t>
            </a:r>
          </a:p>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82</a:t>
            </a:fld>
            <a:endParaRPr lang="en-US" dirty="0"/>
          </a:p>
        </p:txBody>
      </p:sp>
    </p:spTree>
    <p:extLst>
      <p:ext uri="{BB962C8B-B14F-4D97-AF65-F5344CB8AC3E}">
        <p14:creationId xmlns:p14="http://schemas.microsoft.com/office/powerpoint/2010/main" val="23812876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è"/>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83</a:t>
            </a:fld>
            <a:endParaRPr lang="en-US" dirty="0"/>
          </a:p>
        </p:txBody>
      </p:sp>
    </p:spTree>
    <p:extLst>
      <p:ext uri="{BB962C8B-B14F-4D97-AF65-F5344CB8AC3E}">
        <p14:creationId xmlns:p14="http://schemas.microsoft.com/office/powerpoint/2010/main" val="25451779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latin typeface="+mn-lt"/>
                <a:cs typeface="Courier New" panose="02070309020205020404" pitchFamily="49" charset="0"/>
              </a:rPr>
              <a:t>The second version gives the count of command line arguments and an array that points to the corresponding C-Strings</a:t>
            </a:r>
            <a:endParaRPr lang="en-US" dirty="0"/>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r>
              <a:rPr lang="en-US" baseline="0" dirty="0">
                <a:sym typeface="Wingdings" panose="05000000000000000000" pitchFamily="2" charset="2"/>
              </a:rPr>
              <a:t>Really using the arguments may sometimes be required, but not so often anymore nowadays, as the programs are rarely called from the command line</a:t>
            </a:r>
          </a:p>
        </p:txBody>
      </p:sp>
      <p:sp>
        <p:nvSpPr>
          <p:cNvPr id="4" name="Foliennummernplatzhalter 3"/>
          <p:cNvSpPr>
            <a:spLocks noGrp="1"/>
          </p:cNvSpPr>
          <p:nvPr>
            <p:ph type="sldNum" sz="quarter" idx="10"/>
          </p:nvPr>
        </p:nvSpPr>
        <p:spPr/>
        <p:txBody>
          <a:bodyPr/>
          <a:lstStyle/>
          <a:p>
            <a:fld id="{45A0C133-2FF1-4A65-8FB9-994063EC256F}" type="slidenum">
              <a:rPr lang="en-US" smtClean="0"/>
              <a:pPr/>
              <a:t>84</a:t>
            </a:fld>
            <a:endParaRPr lang="en-US" dirty="0"/>
          </a:p>
        </p:txBody>
      </p:sp>
    </p:spTree>
    <p:extLst>
      <p:ext uri="{BB962C8B-B14F-4D97-AF65-F5344CB8AC3E}">
        <p14:creationId xmlns:p14="http://schemas.microsoft.com/office/powerpoint/2010/main" val="16952272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r>
              <a:rPr lang="en-US" baseline="0" dirty="0">
                <a:sym typeface="Wingdings" panose="05000000000000000000" pitchFamily="2" charset="2"/>
              </a:rPr>
              <a:t>Further note: As the maximum of two </a:t>
            </a:r>
            <a:r>
              <a:rPr lang="en-US" baseline="0" dirty="0" err="1">
                <a:sym typeface="Wingdings" panose="05000000000000000000" pitchFamily="2" charset="2"/>
              </a:rPr>
              <a:t>ints</a:t>
            </a:r>
            <a:r>
              <a:rPr lang="en-US" baseline="0" dirty="0">
                <a:sym typeface="Wingdings" panose="05000000000000000000" pitchFamily="2" charset="2"/>
              </a:rPr>
              <a:t> is a single command in ASM, this whole function will be optimized into a single line</a:t>
            </a:r>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85</a:t>
            </a:fld>
            <a:endParaRPr lang="en-US" dirty="0"/>
          </a:p>
        </p:txBody>
      </p:sp>
    </p:spTree>
    <p:extLst>
      <p:ext uri="{BB962C8B-B14F-4D97-AF65-F5344CB8AC3E}">
        <p14:creationId xmlns:p14="http://schemas.microsoft.com/office/powerpoint/2010/main" val="15730226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r>
              <a:rPr lang="en-US" baseline="0" dirty="0">
                <a:sym typeface="Wingdings" panose="05000000000000000000" pitchFamily="2" charset="2"/>
              </a:rPr>
              <a:t>As of C++20, strings can be </a:t>
            </a:r>
            <a:r>
              <a:rPr lang="en-US" baseline="0" dirty="0" err="1">
                <a:sym typeface="Wingdings" panose="05000000000000000000" pitchFamily="2" charset="2"/>
              </a:rPr>
              <a:t>constexpr</a:t>
            </a:r>
            <a:r>
              <a:rPr lang="en-US" baseline="0" dirty="0">
                <a:sym typeface="Wingdings" panose="05000000000000000000" pitchFamily="2" charset="2"/>
              </a:rPr>
              <a:t> under some conditions. Not part of this course.</a:t>
            </a:r>
          </a:p>
          <a:p>
            <a:pPr marL="0" indent="0">
              <a:buFont typeface="Wingdings" panose="05000000000000000000" pitchFamily="2" charset="2"/>
              <a:buNone/>
            </a:pPr>
            <a:endParaRPr lang="en-US" baseline="0" dirty="0">
              <a:sym typeface="Wingdings" panose="05000000000000000000" pitchFamily="2" charset="2"/>
            </a:endParaRPr>
          </a:p>
          <a:p>
            <a:pPr marL="0" indent="0">
              <a:buFont typeface="Wingdings" panose="05000000000000000000" pitchFamily="2" charset="2"/>
              <a:buNone/>
            </a:pPr>
            <a:r>
              <a:rPr lang="en-US" baseline="0" dirty="0">
                <a:sym typeface="Wingdings" panose="05000000000000000000" pitchFamily="2" charset="2"/>
              </a:rPr>
              <a:t>Before C++14, </a:t>
            </a:r>
            <a:r>
              <a:rPr lang="en-US" baseline="0" dirty="0" err="1">
                <a:sym typeface="Wingdings" panose="05000000000000000000" pitchFamily="2" charset="2"/>
              </a:rPr>
              <a:t>constexpr</a:t>
            </a:r>
            <a:r>
              <a:rPr lang="en-US" baseline="0" dirty="0">
                <a:sym typeface="Wingdings" panose="05000000000000000000" pitchFamily="2" charset="2"/>
              </a:rPr>
              <a:t> functions had to consist only of a single return statement</a:t>
            </a:r>
          </a:p>
          <a:p>
            <a:pPr marL="0" indent="0">
              <a:buFont typeface="Wingdings" panose="05000000000000000000" pitchFamily="2" charset="2"/>
              <a:buNone/>
            </a:pPr>
            <a:endParaRPr lang="en-US" baseline="0" dirty="0">
              <a:sym typeface="Wingdings" panose="05000000000000000000" pitchFamily="2" charset="2"/>
            </a:endParaRPr>
          </a:p>
          <a:p>
            <a:r>
              <a:rPr lang="en-US" sz="1200" b="0" kern="1200" dirty="0">
                <a:solidFill>
                  <a:schemeClr val="tx1"/>
                </a:solidFill>
                <a:effectLst/>
              </a:rPr>
              <a:t/>
            </a:r>
            <a:br>
              <a:rPr lang="en-US" sz="1200" b="0" kern="1200" dirty="0">
                <a:solidFill>
                  <a:schemeClr val="tx1"/>
                </a:solidFill>
                <a:effectLst/>
              </a:rPr>
            </a:br>
            <a:endParaRPr lang="en-US" sz="1200" b="0" kern="1200" dirty="0">
              <a:solidFill>
                <a:schemeClr val="tx1"/>
              </a:solidFill>
              <a:effectLst/>
            </a:endParaRPr>
          </a:p>
          <a:p>
            <a:pPr marL="0" indent="0">
              <a:buFont typeface="Wingdings" panose="05000000000000000000" pitchFamily="2" charset="2"/>
              <a:buNone/>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86</a:t>
            </a:fld>
            <a:endParaRPr lang="en-US" dirty="0"/>
          </a:p>
        </p:txBody>
      </p:sp>
    </p:spTree>
    <p:extLst>
      <p:ext uri="{BB962C8B-B14F-4D97-AF65-F5344CB8AC3E}">
        <p14:creationId xmlns:p14="http://schemas.microsoft.com/office/powerpoint/2010/main" val="40017830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1" dirty="0"/>
              <a:t>DEMO IM COMPILER EXPLORER</a:t>
            </a:r>
          </a:p>
          <a:p>
            <a:r>
              <a:rPr lang="en-US" sz="1800" b="0" dirty="0"/>
              <a:t>Remove </a:t>
            </a:r>
            <a:r>
              <a:rPr lang="en-US" sz="1800" b="0" dirty="0" err="1"/>
              <a:t>constexpr</a:t>
            </a:r>
            <a:endParaRPr lang="en-US" sz="1800" b="0" dirty="0"/>
          </a:p>
          <a:p>
            <a:r>
              <a:rPr lang="en-US" sz="1800" b="0" dirty="0"/>
              <a:t>Make </a:t>
            </a:r>
            <a:r>
              <a:rPr lang="en-US" sz="1800" b="0" dirty="0" err="1"/>
              <a:t>const</a:t>
            </a:r>
            <a:endParaRPr lang="en-US" sz="1800" b="0" dirty="0"/>
          </a:p>
          <a:p>
            <a:r>
              <a:rPr lang="en-US" sz="1800" b="0" dirty="0"/>
              <a:t>Change standard to 11/14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Make C++11 working version </a:t>
            </a:r>
            <a:r>
              <a:rPr lang="en-US" sz="1800" b="0" dirty="0">
                <a:sym typeface="Wingdings" panose="05000000000000000000" pitchFamily="2" charset="2"/>
              </a:rPr>
              <a:t>   </a:t>
            </a:r>
            <a:r>
              <a:rPr lang="en-US" sz="1200" b="0" kern="1200" dirty="0">
                <a:solidFill>
                  <a:schemeClr val="tx1"/>
                </a:solidFill>
                <a:effectLst/>
                <a:latin typeface="+mn-lt"/>
                <a:ea typeface="+mn-ea"/>
                <a:cs typeface="+mn-cs"/>
              </a:rPr>
              <a:t>return x &lt;= 1 ? 1ul : (x * factorial(x-1));</a:t>
            </a:r>
          </a:p>
          <a:p>
            <a:endParaRPr lang="en-US" sz="1800" b="0"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87</a:t>
            </a:fld>
            <a:endParaRPr lang="en-US" dirty="0"/>
          </a:p>
        </p:txBody>
      </p:sp>
    </p:spTree>
    <p:extLst>
      <p:ext uri="{BB962C8B-B14F-4D97-AF65-F5344CB8AC3E}">
        <p14:creationId xmlns:p14="http://schemas.microsoft.com/office/powerpoint/2010/main" val="32602021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88</a:t>
            </a:fld>
            <a:endParaRPr lang="en-US" dirty="0"/>
          </a:p>
        </p:txBody>
      </p:sp>
    </p:spTree>
    <p:extLst>
      <p:ext uri="{BB962C8B-B14F-4D97-AF65-F5344CB8AC3E}">
        <p14:creationId xmlns:p14="http://schemas.microsoft.com/office/powerpoint/2010/main" val="3681921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endParaRPr lang="en-US" baseline="0" dirty="0">
              <a:sym typeface="Wingdings" panose="05000000000000000000" pitchFamily="2" charset="2"/>
            </a:endParaRPr>
          </a:p>
          <a:p>
            <a:r>
              <a:rPr lang="en-US" sz="1200" b="0" kern="1200" dirty="0">
                <a:solidFill>
                  <a:schemeClr val="tx1"/>
                </a:solidFill>
                <a:effectLst/>
              </a:rPr>
              <a:t/>
            </a:r>
            <a:br>
              <a:rPr lang="en-US" sz="1200" b="0" kern="1200" dirty="0">
                <a:solidFill>
                  <a:schemeClr val="tx1"/>
                </a:solidFill>
                <a:effectLst/>
              </a:rPr>
            </a:br>
            <a:endParaRPr lang="en-US" sz="1200" b="0" kern="1200" dirty="0">
              <a:solidFill>
                <a:schemeClr val="tx1"/>
              </a:solidFill>
              <a:effectLst/>
            </a:endParaRPr>
          </a:p>
          <a:p>
            <a:pPr marL="0" indent="0">
              <a:buFont typeface="Wingdings" panose="05000000000000000000" pitchFamily="2" charset="2"/>
              <a:buNone/>
            </a:pP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89</a:t>
            </a:fld>
            <a:endParaRPr lang="en-US" dirty="0"/>
          </a:p>
        </p:txBody>
      </p:sp>
    </p:spTree>
    <p:extLst>
      <p:ext uri="{BB962C8B-B14F-4D97-AF65-F5344CB8AC3E}">
        <p14:creationId xmlns:p14="http://schemas.microsoft.com/office/powerpoint/2010/main" val="221698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indent="0">
              <a:buFont typeface="Arial" panose="020B0604020202020204" pitchFamily="34" charset="0"/>
              <a:buNone/>
            </a:pPr>
            <a:r>
              <a:rPr lang="en-US" dirty="0"/>
              <a:t>Variables</a:t>
            </a:r>
            <a:r>
              <a:rPr lang="en-US" baseline="0" dirty="0"/>
              <a:t> are declared ONCE. After that, we can assign new values to them</a:t>
            </a:r>
          </a:p>
          <a:p>
            <a:pPr marL="0" indent="0">
              <a:buFont typeface="Arial" panose="020B0604020202020204" pitchFamily="34" charset="0"/>
              <a:buNone/>
            </a:pPr>
            <a:r>
              <a:rPr lang="en-US" baseline="0" dirty="0"/>
              <a:t>All the datatypes are listed here</a:t>
            </a:r>
          </a:p>
          <a:p>
            <a:pPr marL="0" indent="0">
              <a:buFont typeface="Arial" panose="020B0604020202020204" pitchFamily="34" charset="0"/>
              <a:buNone/>
            </a:pPr>
            <a:r>
              <a:rPr lang="en-US" baseline="0" dirty="0"/>
              <a:t>Let’s start with the simplest</a:t>
            </a: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9</a:t>
            </a:fld>
            <a:endParaRPr lang="en-US" dirty="0"/>
          </a:p>
        </p:txBody>
      </p:sp>
    </p:spTree>
    <p:extLst>
      <p:ext uri="{BB962C8B-B14F-4D97-AF65-F5344CB8AC3E}">
        <p14:creationId xmlns:p14="http://schemas.microsoft.com/office/powerpoint/2010/main" val="21703674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90</a:t>
            </a:fld>
            <a:endParaRPr lang="en-US" dirty="0"/>
          </a:p>
        </p:txBody>
      </p:sp>
    </p:spTree>
    <p:extLst>
      <p:ext uri="{BB962C8B-B14F-4D97-AF65-F5344CB8AC3E}">
        <p14:creationId xmlns:p14="http://schemas.microsoft.com/office/powerpoint/2010/main" val="22078595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91</a:t>
            </a:fld>
            <a:endParaRPr lang="en-US" dirty="0"/>
          </a:p>
        </p:txBody>
      </p:sp>
    </p:spTree>
    <p:extLst>
      <p:ext uri="{BB962C8B-B14F-4D97-AF65-F5344CB8AC3E}">
        <p14:creationId xmlns:p14="http://schemas.microsoft.com/office/powerpoint/2010/main" val="6386953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Problems:</a:t>
            </a:r>
          </a:p>
          <a:p>
            <a:pPr marL="171450" indent="-171450">
              <a:buFontTx/>
              <a:buChar char="-"/>
            </a:pPr>
            <a:r>
              <a:rPr lang="en-US" dirty="0"/>
              <a:t>Bad documentation</a:t>
            </a:r>
          </a:p>
          <a:p>
            <a:pPr marL="171450" indent="-171450">
              <a:buFontTx/>
              <a:buChar char="-"/>
            </a:pPr>
            <a:r>
              <a:rPr lang="en-US" dirty="0"/>
              <a:t>We can accidentally “cast” any integer to a color w/o noticing it</a:t>
            </a:r>
          </a:p>
          <a:p>
            <a:pPr marL="171450" indent="-171450">
              <a:buFontTx/>
              <a:buChar char="-"/>
            </a:pPr>
            <a:r>
              <a:rPr lang="en-US" dirty="0"/>
              <a:t>This integer may be completely out of the range of values</a:t>
            </a:r>
          </a:p>
          <a:p>
            <a:pPr marL="171450" indent="-171450">
              <a:buFontTx/>
              <a:buChar char="-"/>
            </a:pPr>
            <a:r>
              <a:rPr lang="en-US" dirty="0"/>
              <a:t>If</a:t>
            </a:r>
            <a:r>
              <a:rPr lang="en-US" baseline="0" dirty="0"/>
              <a:t> we change the association, everything is messed up</a:t>
            </a:r>
          </a:p>
          <a:p>
            <a:pPr marL="171450" indent="-171450">
              <a:buFontTx/>
              <a:buChar cha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mn-lt"/>
                <a:ea typeface="+mn-ea"/>
                <a:cs typeface="+mn-cs"/>
                <a:sym typeface="Wingdings" panose="05000000000000000000" pitchFamily="2" charset="2"/>
              </a:rPr>
              <a:t> Type safe</a:t>
            </a:r>
            <a:endParaRPr lang="en-US" sz="1200" b="0" kern="1200" dirty="0">
              <a:solidFill>
                <a:schemeClr val="tx1"/>
              </a:solidFill>
              <a:latin typeface="+mn-lt"/>
              <a:ea typeface="+mn-ea"/>
              <a:cs typeface="+mn-cs"/>
            </a:endParaRPr>
          </a:p>
          <a:p>
            <a:r>
              <a:rPr lang="en-US" dirty="0">
                <a:latin typeface="+mn-lt"/>
                <a:cs typeface="Courier New" panose="02070309020205020404" pitchFamily="49" charset="0"/>
                <a:sym typeface="Wingdings" panose="05000000000000000000" pitchFamily="2" charset="2"/>
              </a:rPr>
              <a:t> </a:t>
            </a:r>
            <a:r>
              <a:rPr lang="en-US" dirty="0">
                <a:latin typeface="+mn-lt"/>
                <a:cs typeface="Courier New" panose="02070309020205020404" pitchFamily="49" charset="0"/>
              </a:rPr>
              <a:t>Internally, each value will be mapped to an integer value, to and from which explicit casts can be performed</a:t>
            </a:r>
          </a:p>
          <a:p>
            <a:r>
              <a:rPr lang="en-US" dirty="0">
                <a:latin typeface="+mn-lt"/>
                <a:cs typeface="Courier New" panose="02070309020205020404" pitchFamily="49" charset="0"/>
              </a:rPr>
              <a:t>If desired, we can change the integer value of each constant, or even use a different type from int.</a:t>
            </a:r>
          </a:p>
          <a:p>
            <a:r>
              <a:rPr lang="en-US" dirty="0">
                <a:latin typeface="+mn-lt"/>
                <a:cs typeface="Courier New" panose="02070309020205020404" pitchFamily="49" charset="0"/>
              </a:rPr>
              <a:t>As seen, the </a:t>
            </a:r>
            <a:r>
              <a:rPr lang="en-US" dirty="0" err="1">
                <a:latin typeface="+mn-lt"/>
                <a:cs typeface="Courier New" panose="02070309020205020404" pitchFamily="49" charset="0"/>
              </a:rPr>
              <a:t>enum</a:t>
            </a:r>
            <a:r>
              <a:rPr lang="en-US" dirty="0">
                <a:latin typeface="+mn-lt"/>
                <a:cs typeface="Courier New" panose="02070309020205020404" pitchFamily="49" charset="0"/>
              </a:rPr>
              <a:t> has its own namespace, in which the constants are defined. In theory, we could leave out the keyword class, which would lead to the constants being defined globally, and enable implicit type casts </a:t>
            </a:r>
            <a:r>
              <a:rPr lang="en-US" dirty="0">
                <a:latin typeface="+mn-lt"/>
                <a:cs typeface="Courier New" panose="02070309020205020404" pitchFamily="49" charset="0"/>
                <a:sym typeface="Wingdings" panose="05000000000000000000" pitchFamily="2" charset="2"/>
              </a:rPr>
              <a:t> Don’t do that!</a:t>
            </a:r>
            <a:endParaRPr lang="en-US" dirty="0">
              <a:latin typeface="+mn-lt"/>
              <a:cs typeface="Courier New" panose="02070309020205020404" pitchFamily="49" charset="0"/>
            </a:endParaRPr>
          </a:p>
          <a:p>
            <a:pPr marL="0" indent="0">
              <a:buFontTx/>
              <a:buNone/>
            </a:pP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92</a:t>
            </a:fld>
            <a:endParaRPr lang="en-US" dirty="0"/>
          </a:p>
        </p:txBody>
      </p:sp>
    </p:spTree>
    <p:extLst>
      <p:ext uri="{BB962C8B-B14F-4D97-AF65-F5344CB8AC3E}">
        <p14:creationId xmlns:p14="http://schemas.microsoft.com/office/powerpoint/2010/main" val="18160305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US" dirty="0" smtClean="0"/>
              <a:t>Numbering</a:t>
            </a:r>
            <a:r>
              <a:rPr lang="en-US" baseline="0" dirty="0" smtClean="0"/>
              <a:t> always counts up from the last value </a:t>
            </a:r>
            <a:r>
              <a:rPr lang="en-US" baseline="0" dirty="0" smtClean="0">
                <a:sym typeface="Wingdings" panose="05000000000000000000" pitchFamily="2" charset="2"/>
              </a:rPr>
              <a:t> duplicates possible</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93</a:t>
            </a:fld>
            <a:endParaRPr lang="en-US" dirty="0"/>
          </a:p>
        </p:txBody>
      </p:sp>
    </p:spTree>
    <p:extLst>
      <p:ext uri="{BB962C8B-B14F-4D97-AF65-F5344CB8AC3E}">
        <p14:creationId xmlns:p14="http://schemas.microsoft.com/office/powerpoint/2010/main" val="39441511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Read-write </a:t>
            </a:r>
            <a:r>
              <a:rPr lang="en-US" dirty="0" err="1"/>
              <a:t>Acces</a:t>
            </a:r>
            <a:r>
              <a:rPr lang="en-US" dirty="0"/>
              <a:t> through . operator</a:t>
            </a:r>
          </a:p>
          <a:p>
            <a:r>
              <a:rPr lang="en-US" dirty="0"/>
              <a:t>If the </a:t>
            </a:r>
            <a:r>
              <a:rPr lang="en-US" dirty="0" err="1"/>
              <a:t>struct</a:t>
            </a:r>
            <a:r>
              <a:rPr lang="en-US" dirty="0"/>
              <a:t> has no special</a:t>
            </a:r>
            <a:r>
              <a:rPr lang="en-US" baseline="0" dirty="0"/>
              <a:t> stuff in it, we can initialize it with a list of values</a:t>
            </a:r>
          </a:p>
          <a:p>
            <a:endParaRPr lang="en-US" baseline="0"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94</a:t>
            </a:fld>
            <a:endParaRPr lang="en-US" dirty="0"/>
          </a:p>
        </p:txBody>
      </p:sp>
    </p:spTree>
    <p:extLst>
      <p:ext uri="{BB962C8B-B14F-4D97-AF65-F5344CB8AC3E}">
        <p14:creationId xmlns:p14="http://schemas.microsoft.com/office/powerpoint/2010/main" val="42374416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95</a:t>
            </a:fld>
            <a:endParaRPr lang="en-US" dirty="0"/>
          </a:p>
        </p:txBody>
      </p:sp>
    </p:spTree>
    <p:extLst>
      <p:ext uri="{BB962C8B-B14F-4D97-AF65-F5344CB8AC3E}">
        <p14:creationId xmlns:p14="http://schemas.microsoft.com/office/powerpoint/2010/main" val="1673568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ZB </a:t>
            </a:r>
            <a:r>
              <a:rPr lang="en-US" dirty="0" err="1"/>
              <a:t>manche</a:t>
            </a:r>
            <a:r>
              <a:rPr lang="en-US" baseline="0" dirty="0"/>
              <a:t> </a:t>
            </a:r>
            <a:r>
              <a:rPr lang="en-US" baseline="0" dirty="0" err="1"/>
              <a:t>LiDARe</a:t>
            </a:r>
            <a:r>
              <a:rPr lang="en-US" baseline="0" dirty="0"/>
              <a:t> </a:t>
            </a:r>
            <a:r>
              <a:rPr lang="en-US" baseline="0" dirty="0" err="1"/>
              <a:t>messen</a:t>
            </a:r>
            <a:r>
              <a:rPr lang="en-US" baseline="0" dirty="0"/>
              <a:t> Intensity </a:t>
            </a:r>
            <a:r>
              <a:rPr lang="en-US" baseline="0" dirty="0" err="1"/>
              <a:t>als</a:t>
            </a:r>
            <a:r>
              <a:rPr lang="en-US" baseline="0" dirty="0"/>
              <a:t> float, </a:t>
            </a:r>
            <a:r>
              <a:rPr lang="en-US" baseline="0" dirty="0" err="1"/>
              <a:t>andere</a:t>
            </a:r>
            <a:r>
              <a:rPr lang="en-US" baseline="0" dirty="0"/>
              <a:t> </a:t>
            </a:r>
            <a:r>
              <a:rPr lang="en-US" baseline="0" dirty="0" err="1"/>
              <a:t>als</a:t>
            </a:r>
            <a:r>
              <a:rPr lang="en-US" baseline="0" dirty="0"/>
              <a:t> int.</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96</a:t>
            </a:fld>
            <a:endParaRPr lang="en-US" dirty="0"/>
          </a:p>
        </p:txBody>
      </p:sp>
    </p:spTree>
    <p:extLst>
      <p:ext uri="{BB962C8B-B14F-4D97-AF65-F5344CB8AC3E}">
        <p14:creationId xmlns:p14="http://schemas.microsoft.com/office/powerpoint/2010/main" val="38888533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Boring</a:t>
            </a:r>
            <a:r>
              <a:rPr lang="en-US" baseline="0" dirty="0"/>
              <a:t>, but important!</a:t>
            </a:r>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97</a:t>
            </a:fld>
            <a:endParaRPr lang="en-US" dirty="0"/>
          </a:p>
        </p:txBody>
      </p:sp>
    </p:spTree>
    <p:extLst>
      <p:ext uri="{BB962C8B-B14F-4D97-AF65-F5344CB8AC3E}">
        <p14:creationId xmlns:p14="http://schemas.microsoft.com/office/powerpoint/2010/main" val="92921731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5"/>
          </p:nvPr>
        </p:nvSpPr>
        <p:spPr/>
        <p:txBody>
          <a:bodyPr/>
          <a:lstStyle/>
          <a:p>
            <a:fld id="{45A0C133-2FF1-4A65-8FB9-994063EC256F}" type="slidenum">
              <a:rPr lang="en-US" smtClean="0"/>
              <a:pPr/>
              <a:t>98</a:t>
            </a:fld>
            <a:endParaRPr lang="en-US" dirty="0"/>
          </a:p>
        </p:txBody>
      </p:sp>
    </p:spTree>
    <p:extLst>
      <p:ext uri="{BB962C8B-B14F-4D97-AF65-F5344CB8AC3E}">
        <p14:creationId xmlns:p14="http://schemas.microsoft.com/office/powerpoint/2010/main" val="2383020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99</a:t>
            </a:fld>
            <a:endParaRPr lang="en-US" dirty="0"/>
          </a:p>
        </p:txBody>
      </p:sp>
    </p:spTree>
    <p:extLst>
      <p:ext uri="{BB962C8B-B14F-4D97-AF65-F5344CB8AC3E}">
        <p14:creationId xmlns:p14="http://schemas.microsoft.com/office/powerpoint/2010/main" val="3449808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2 – 2024-07-04</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Recap: C++ Syntax &amp; Language</a:t>
            </a:r>
            <a:r>
              <a:rPr lang="en-US" altLang="de-DE" sz="900" baseline="0" dirty="0">
                <a:solidFill>
                  <a:schemeClr val="tx2"/>
                </a:solidFill>
              </a:rPr>
              <a:t> Elements</a:t>
            </a: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a:solidFill>
                  <a:schemeClr val="tx2"/>
                </a:solidFill>
              </a:rPr>
              <a:t>Fabian Thomsen, M.Sc.</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2.png"/></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2.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3VQ382QG-y4" TargetMode="Externa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s>
</file>

<file path=ppt/slides/_rels/slide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5.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8.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0.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2.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22.png"/><Relationship Id="rId4" Type="http://schemas.openxmlformats.org/officeDocument/2006/relationships/image" Target="../media/image100.svg"/></Relationships>
</file>

<file path=ppt/slides/_rels/slide14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6.emf"/><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36.xml"/><Relationship Id="rId4"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7.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tags" Target="../tags/tag7.xml"/><Relationship Id="rId7" Type="http://schemas.openxmlformats.org/officeDocument/2006/relationships/image" Target="../media/image6.emf"/><Relationship Id="rId12" Type="http://schemas.microsoft.com/office/2007/relationships/diagramDrawing" Target="../diagrams/drawing2.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diagramColors" Target="../diagrams/colors2.xml"/><Relationship Id="rId5" Type="http://schemas.openxmlformats.org/officeDocument/2006/relationships/notesSlide" Target="../notesSlides/notesSlide22.xml"/><Relationship Id="rId10" Type="http://schemas.openxmlformats.org/officeDocument/2006/relationships/diagramQuickStyle" Target="../diagrams/quickStyle2.xml"/><Relationship Id="rId4" Type="http://schemas.openxmlformats.org/officeDocument/2006/relationships/slideLayout" Target="../slideLayouts/slideLayout5.xml"/><Relationship Id="rId9"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tags" Target="../tags/tag9.xml"/><Relationship Id="rId7" Type="http://schemas.openxmlformats.org/officeDocument/2006/relationships/image" Target="../media/image6.emf"/><Relationship Id="rId12" Type="http://schemas.microsoft.com/office/2007/relationships/diagramDrawing" Target="../diagrams/drawing3.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diagramColors" Target="../diagrams/colors3.xml"/><Relationship Id="rId5" Type="http://schemas.openxmlformats.org/officeDocument/2006/relationships/notesSlide" Target="../notesSlides/notesSlide28.xml"/><Relationship Id="rId10" Type="http://schemas.openxmlformats.org/officeDocument/2006/relationships/diagramQuickStyle" Target="../diagrams/quickStyle3.xml"/><Relationship Id="rId4" Type="http://schemas.openxmlformats.org/officeDocument/2006/relationships/slideLayout" Target="../slideLayouts/slideLayout5.xml"/><Relationship Id="rId9"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tags" Target="../tags/tag11.xml"/><Relationship Id="rId7" Type="http://schemas.openxmlformats.org/officeDocument/2006/relationships/image" Target="../media/image6.emf"/><Relationship Id="rId12" Type="http://schemas.microsoft.com/office/2007/relationships/diagramDrawing" Target="../diagrams/drawing4.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openxmlformats.org/officeDocument/2006/relationships/diagramColors" Target="../diagrams/colors4.xml"/><Relationship Id="rId5" Type="http://schemas.openxmlformats.org/officeDocument/2006/relationships/notesSlide" Target="../notesSlides/notesSlide49.xml"/><Relationship Id="rId10" Type="http://schemas.openxmlformats.org/officeDocument/2006/relationships/diagramQuickStyle" Target="../diagrams/quickStyle4.xml"/><Relationship Id="rId4" Type="http://schemas.openxmlformats.org/officeDocument/2006/relationships/slideLayout" Target="../slideLayouts/slideLayout5.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tags" Target="../tags/tag13.xml"/><Relationship Id="rId7" Type="http://schemas.openxmlformats.org/officeDocument/2006/relationships/image" Target="../media/image6.emf"/><Relationship Id="rId12" Type="http://schemas.microsoft.com/office/2007/relationships/diagramDrawing" Target="../diagrams/drawing5.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7.bin"/><Relationship Id="rId11" Type="http://schemas.openxmlformats.org/officeDocument/2006/relationships/diagramColors" Target="../diagrams/colors5.xml"/><Relationship Id="rId5" Type="http://schemas.openxmlformats.org/officeDocument/2006/relationships/notesSlide" Target="../notesSlides/notesSlide53.xml"/><Relationship Id="rId10" Type="http://schemas.openxmlformats.org/officeDocument/2006/relationships/diagramQuickStyle" Target="../diagrams/quickStyle5.xml"/><Relationship Id="rId4" Type="http://schemas.openxmlformats.org/officeDocument/2006/relationships/slideLayout" Target="../slideLayouts/slideLayout5.xml"/><Relationship Id="rId9" Type="http://schemas.openxmlformats.org/officeDocument/2006/relationships/diagramLayout" Target="../diagrams/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tags" Target="../tags/tag15.xml"/><Relationship Id="rId7" Type="http://schemas.openxmlformats.org/officeDocument/2006/relationships/image" Target="../media/image6.emf"/><Relationship Id="rId12" Type="http://schemas.microsoft.com/office/2007/relationships/diagramDrawing" Target="../diagrams/drawing6.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diagramColors" Target="../diagrams/colors6.xml"/><Relationship Id="rId5" Type="http://schemas.openxmlformats.org/officeDocument/2006/relationships/notesSlide" Target="../notesSlides/notesSlide57.xml"/><Relationship Id="rId10" Type="http://schemas.openxmlformats.org/officeDocument/2006/relationships/diagramQuickStyle" Target="../diagrams/quickStyle6.xml"/><Relationship Id="rId4" Type="http://schemas.openxmlformats.org/officeDocument/2006/relationships/slideLayout" Target="../slideLayouts/slideLayout5.xml"/><Relationship Id="rId9" Type="http://schemas.openxmlformats.org/officeDocument/2006/relationships/diagramLayout" Target="../diagrams/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5.xml"/><Relationship Id="rId7" Type="http://schemas.openxmlformats.org/officeDocument/2006/relationships/image" Target="../media/image7.jp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6.xml"/><Relationship Id="rId9"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tags" Target="../tags/tag17.xml"/><Relationship Id="rId7" Type="http://schemas.openxmlformats.org/officeDocument/2006/relationships/image" Target="../media/image6.emf"/><Relationship Id="rId12" Type="http://schemas.microsoft.com/office/2007/relationships/diagramDrawing" Target="../diagrams/drawing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diagramColors" Target="../diagrams/colors7.xml"/><Relationship Id="rId5" Type="http://schemas.openxmlformats.org/officeDocument/2006/relationships/notesSlide" Target="../notesSlides/notesSlide66.xml"/><Relationship Id="rId10" Type="http://schemas.openxmlformats.org/officeDocument/2006/relationships/diagramQuickStyle" Target="../diagrams/quickStyle7.xml"/><Relationship Id="rId4" Type="http://schemas.openxmlformats.org/officeDocument/2006/relationships/slideLayout" Target="../slideLayouts/slideLayout5.xml"/><Relationship Id="rId9" Type="http://schemas.openxmlformats.org/officeDocument/2006/relationships/diagramLayout" Target="../diagrams/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11.png"/><Relationship Id="rId3" Type="http://schemas.openxmlformats.org/officeDocument/2006/relationships/tags" Target="../tags/tag5.xml"/><Relationship Id="rId7" Type="http://schemas.openxmlformats.org/officeDocument/2006/relationships/image" Target="../media/image6.emf"/><Relationship Id="rId12" Type="http://schemas.microsoft.com/office/2007/relationships/diagramDrawing" Target="../diagrams/drawing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diagramColors" Target="../diagrams/colors1.xml"/><Relationship Id="rId5" Type="http://schemas.openxmlformats.org/officeDocument/2006/relationships/notesSlide" Target="../notesSlides/notesSlide9.xml"/><Relationship Id="rId10" Type="http://schemas.openxmlformats.org/officeDocument/2006/relationships/diagramQuickStyle" Target="../diagrams/quickStyle1.xml"/><Relationship Id="rId4" Type="http://schemas.openxmlformats.org/officeDocument/2006/relationships/slideLayout" Target="../slideLayouts/slideLayout5.xml"/><Relationship Id="rId9" Type="http://schemas.openxmlformats.org/officeDocument/2006/relationships/diagramLayout" Target="../diagrams/layout1.xml"/><Relationship Id="rId1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tags" Target="../tags/tag19.xml"/><Relationship Id="rId7" Type="http://schemas.openxmlformats.org/officeDocument/2006/relationships/image" Target="../media/image6.emf"/><Relationship Id="rId12" Type="http://schemas.microsoft.com/office/2007/relationships/diagramDrawing" Target="../diagrams/drawing8.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oleObject" Target="../embeddings/oleObject10.bin"/><Relationship Id="rId11" Type="http://schemas.openxmlformats.org/officeDocument/2006/relationships/diagramColors" Target="../diagrams/colors8.xml"/><Relationship Id="rId5" Type="http://schemas.openxmlformats.org/officeDocument/2006/relationships/notesSlide" Target="../notesSlides/notesSlide91.xml"/><Relationship Id="rId10" Type="http://schemas.openxmlformats.org/officeDocument/2006/relationships/diagramQuickStyle" Target="../diagrams/quickStyle8.xml"/><Relationship Id="rId4" Type="http://schemas.openxmlformats.org/officeDocument/2006/relationships/slideLayout" Target="../slideLayouts/slideLayout5.xml"/><Relationship Id="rId9" Type="http://schemas.openxmlformats.org/officeDocument/2006/relationships/diagramLayout" Target="../diagrams/layout8.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6.png"/></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5.pn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5.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tags" Target="../tags/tag21.xml"/><Relationship Id="rId7" Type="http://schemas.openxmlformats.org/officeDocument/2006/relationships/image" Target="../media/image6.emf"/><Relationship Id="rId12" Type="http://schemas.microsoft.com/office/2007/relationships/diagramDrawing" Target="../diagrams/drawing9.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11" Type="http://schemas.openxmlformats.org/officeDocument/2006/relationships/diagramColors" Target="../diagrams/colors9.xml"/><Relationship Id="rId5" Type="http://schemas.openxmlformats.org/officeDocument/2006/relationships/notesSlide" Target="../notesSlides/notesSlide95.xml"/><Relationship Id="rId10" Type="http://schemas.openxmlformats.org/officeDocument/2006/relationships/diagramQuickStyle" Target="../diagrams/quickStyle9.xml"/><Relationship Id="rId4" Type="http://schemas.openxmlformats.org/officeDocument/2006/relationships/slideLayout" Target="../slideLayouts/slideLayout5.xml"/><Relationship Id="rId9" Type="http://schemas.openxmlformats.org/officeDocument/2006/relationships/diagramLayout" Target="../diagrams/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tags" Target="../tags/tag23.xml"/><Relationship Id="rId7" Type="http://schemas.openxmlformats.org/officeDocument/2006/relationships/image" Target="../media/image6.emf"/><Relationship Id="rId12" Type="http://schemas.microsoft.com/office/2007/relationships/diagramDrawing" Target="../diagrams/drawing10.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diagramColors" Target="../diagrams/colors10.xml"/><Relationship Id="rId5" Type="http://schemas.openxmlformats.org/officeDocument/2006/relationships/notesSlide" Target="../notesSlides/notesSlide98.xml"/><Relationship Id="rId10" Type="http://schemas.openxmlformats.org/officeDocument/2006/relationships/diagramQuickStyle" Target="../diagrams/quickStyle10.xml"/><Relationship Id="rId4" Type="http://schemas.openxmlformats.org/officeDocument/2006/relationships/slideLayout" Target="../slideLayouts/slideLayout5.xml"/><Relationship Id="rId9" Type="http://schemas.openxmlformats.org/officeDocument/2006/relationships/diagramLayout" Target="../diagrams/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a:t>
            </a:r>
          </a:p>
          <a:p>
            <a:endParaRPr lang="en-US" dirty="0"/>
          </a:p>
        </p:txBody>
      </p:sp>
      <p:sp>
        <p:nvSpPr>
          <p:cNvPr id="6" name="Textplatzhalter 5"/>
          <p:cNvSpPr>
            <a:spLocks noGrp="1"/>
          </p:cNvSpPr>
          <p:nvPr>
            <p:ph type="body" sz="quarter" idx="10"/>
          </p:nvPr>
        </p:nvSpPr>
        <p:spPr>
          <a:xfrm>
            <a:off x="334800" y="980728"/>
            <a:ext cx="5885792" cy="4968552"/>
          </a:xfrm>
        </p:spPr>
        <p:txBody>
          <a:bodyPr/>
          <a:lstStyle/>
          <a:p>
            <a:pPr>
              <a:spcBef>
                <a:spcPts val="600"/>
              </a:spcBef>
            </a:pPr>
            <a:r>
              <a:rPr lang="en-US" dirty="0"/>
              <a:t>Positive integers are stored in binary</a:t>
            </a:r>
          </a:p>
          <a:p>
            <a:pPr marL="215900" lvl="1" indent="0">
              <a:spcBef>
                <a:spcPts val="1200"/>
              </a:spcBef>
              <a:spcAft>
                <a:spcPts val="600"/>
              </a:spcAft>
              <a:buNone/>
            </a:pPr>
            <a:r>
              <a:rPr lang="en-US" dirty="0">
                <a:latin typeface="Courier New" panose="02070309020205020404" pitchFamily="49" charset="0"/>
                <a:cs typeface="Courier New" panose="02070309020205020404" pitchFamily="49" charset="0"/>
              </a:rPr>
              <a:t>7771</a:t>
            </a:r>
            <a:r>
              <a:rPr lang="en-US" baseline="-25000" dirty="0">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 = 1 1110 0101 1011</a:t>
            </a:r>
            <a:r>
              <a:rPr lang="en-US" baseline="-25000" dirty="0">
                <a:latin typeface="Courier New" panose="02070309020205020404" pitchFamily="49" charset="0"/>
                <a:cs typeface="Courier New" panose="02070309020205020404" pitchFamily="49" charset="0"/>
              </a:rPr>
              <a:t>2</a:t>
            </a:r>
            <a:endParaRPr lang="en-US" dirty="0">
              <a:latin typeface="+mn-lt"/>
              <a:cs typeface="Courier New" panose="02070309020205020404" pitchFamily="49" charset="0"/>
            </a:endParaRPr>
          </a:p>
          <a:p>
            <a:pPr>
              <a:spcBef>
                <a:spcPts val="600"/>
              </a:spcBef>
            </a:pPr>
            <a:r>
              <a:rPr lang="en-US" dirty="0">
                <a:latin typeface="+mn-lt"/>
                <a:cs typeface="Courier New" panose="02070309020205020404" pitchFamily="49" charset="0"/>
              </a:rPr>
              <a:t>All integral datatypes in C++ have a fixed width, e.g. 16 bits for </a:t>
            </a:r>
            <a:r>
              <a:rPr lang="en-US" dirty="0">
                <a:latin typeface="Courier New" panose="02070309020205020404" pitchFamily="49" charset="0"/>
                <a:cs typeface="Courier New" panose="02070309020205020404" pitchFamily="49" charset="0"/>
              </a:rPr>
              <a:t>short</a:t>
            </a:r>
            <a:r>
              <a:rPr lang="en-US" dirty="0">
                <a:latin typeface="+mn-lt"/>
                <a:cs typeface="Courier New" panose="02070309020205020404" pitchFamily="49" charset="0"/>
              </a:rPr>
              <a:t>, so this becomes</a:t>
            </a:r>
          </a:p>
          <a:p>
            <a:pPr marL="215900" lvl="1" indent="0">
              <a:spcBef>
                <a:spcPts val="1200"/>
              </a:spcBef>
              <a:spcAft>
                <a:spcPts val="600"/>
              </a:spcAft>
              <a:buNone/>
            </a:pPr>
            <a:r>
              <a:rPr lang="en-US" dirty="0">
                <a:latin typeface="Courier New" panose="02070309020205020404" pitchFamily="49" charset="0"/>
                <a:cs typeface="Courier New" panose="02070309020205020404" pitchFamily="49" charset="0"/>
              </a:rPr>
              <a:t>7771</a:t>
            </a:r>
            <a:r>
              <a:rPr lang="en-US" baseline="-25000" dirty="0">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 = 0001 1110 0101 1011</a:t>
            </a:r>
            <a:r>
              <a:rPr lang="en-US" baseline="-25000" dirty="0">
                <a:latin typeface="Courier New" panose="02070309020205020404" pitchFamily="49" charset="0"/>
                <a:cs typeface="Courier New" panose="02070309020205020404" pitchFamily="49" charset="0"/>
              </a:rPr>
              <a:t>2</a:t>
            </a:r>
          </a:p>
          <a:p>
            <a:pPr marL="215900" lvl="1" indent="0">
              <a:spcBef>
                <a:spcPts val="600"/>
              </a:spcBef>
              <a:buNone/>
            </a:pPr>
            <a:endParaRPr lang="en-US" baseline="-25000" dirty="0">
              <a:latin typeface="Courier New" panose="02070309020205020404" pitchFamily="49" charset="0"/>
              <a:cs typeface="Courier New" panose="02070309020205020404" pitchFamily="49" charset="0"/>
            </a:endParaRPr>
          </a:p>
          <a:p>
            <a:pPr>
              <a:spcBef>
                <a:spcPts val="600"/>
              </a:spcBef>
            </a:pPr>
            <a:r>
              <a:rPr lang="en-US" dirty="0">
                <a:latin typeface="+mn-lt"/>
                <a:cs typeface="Courier New" panose="02070309020205020404" pitchFamily="49" charset="0"/>
              </a:rPr>
              <a:t>Negative numbers are stored in Two’s complement</a:t>
            </a:r>
          </a:p>
          <a:p>
            <a:pPr marL="215900" lvl="1" indent="0">
              <a:spcBef>
                <a:spcPts val="1200"/>
              </a:spcBef>
              <a:spcAft>
                <a:spcPts val="600"/>
              </a:spcAft>
              <a:buNone/>
            </a:pPr>
            <a:r>
              <a:rPr lang="en-US" dirty="0">
                <a:latin typeface="Courier New" panose="02070309020205020404" pitchFamily="49" charset="0"/>
                <a:cs typeface="Courier New" panose="02070309020205020404" pitchFamily="49" charset="0"/>
              </a:rPr>
              <a:t>-7771</a:t>
            </a:r>
            <a:r>
              <a:rPr lang="en-US" baseline="-25000" dirty="0">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 = 1110 0001 1010 0101</a:t>
            </a:r>
            <a:r>
              <a:rPr lang="en-US" baseline="-25000" dirty="0">
                <a:latin typeface="Courier New" panose="02070309020205020404" pitchFamily="49" charset="0"/>
                <a:cs typeface="Courier New" panose="02070309020205020404" pitchFamily="49" charset="0"/>
              </a:rPr>
              <a:t>2</a:t>
            </a:r>
          </a:p>
          <a:p>
            <a:pPr lvl="1">
              <a:lnSpc>
                <a:spcPct val="150000"/>
              </a:lnSpc>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sp>
        <p:nvSpPr>
          <p:cNvPr id="7" name="Rechteck 6"/>
          <p:cNvSpPr/>
          <p:nvPr/>
        </p:nvSpPr>
        <p:spPr>
          <a:xfrm>
            <a:off x="6356944" y="981075"/>
            <a:ext cx="5545138" cy="33840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8000FF"/>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7771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7771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7628" y="1058941"/>
            <a:ext cx="368102" cy="413792"/>
          </a:xfrm>
          <a:prstGeom prst="rect">
            <a:avLst/>
          </a:prstGeom>
        </p:spPr>
      </p:pic>
      <p:grpSp>
        <p:nvGrpSpPr>
          <p:cNvPr id="9" name="Gruppieren 8"/>
          <p:cNvGrpSpPr/>
          <p:nvPr/>
        </p:nvGrpSpPr>
        <p:grpSpPr>
          <a:xfrm>
            <a:off x="623392" y="4968345"/>
            <a:ext cx="10945216" cy="864096"/>
            <a:chOff x="911424" y="3050051"/>
            <a:chExt cx="10945216" cy="864096"/>
          </a:xfrm>
        </p:grpSpPr>
        <p:sp>
          <p:nvSpPr>
            <p:cNvPr id="10" name="Abgerundetes Rechteck 9"/>
            <p:cNvSpPr/>
            <p:nvPr/>
          </p:nvSpPr>
          <p:spPr>
            <a:xfrm>
              <a:off x="911424" y="3050051"/>
              <a:ext cx="10945216"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Two’s complement has only one value for 0.</a:t>
              </a:r>
            </a:p>
            <a:p>
              <a:r>
                <a:rPr lang="en-US" dirty="0">
                  <a:solidFill>
                    <a:schemeClr val="tx1"/>
                  </a:solidFill>
                </a:rPr>
                <a:t>Adding for negative numbers works in the same way as for positive ones.</a:t>
              </a: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416167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Effect transition="in" filter="fade">
                                      <p:cBhvr>
                                        <p:cTn id="43" dur="500"/>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9" end="9"/>
                                            </p:txEl>
                                          </p:spTgt>
                                        </p:tgtEl>
                                        <p:attrNameLst>
                                          <p:attrName>style.visibility</p:attrName>
                                        </p:attrNameLst>
                                      </p:cBhvr>
                                      <p:to>
                                        <p:strVal val="visible"/>
                                      </p:to>
                                    </p:set>
                                    <p:animEffect transition="in" filter="fade">
                                      <p:cBhvr>
                                        <p:cTn id="48" dur="500"/>
                                        <p:tgtEl>
                                          <p:spTgt spid="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fade">
                                      <p:cBhvr>
                                        <p:cTn id="56" dur="500"/>
                                        <p:tgtEl>
                                          <p:spTgt spid="6">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Classes and objects</a:t>
            </a:r>
          </a:p>
          <a:p>
            <a:r>
              <a:rPr lang="en-US" dirty="0"/>
              <a:t>Example</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100</a:t>
            </a:fld>
            <a:endParaRPr lang="en-US" dirty="0"/>
          </a:p>
        </p:txBody>
      </p:sp>
      <p:sp>
        <p:nvSpPr>
          <p:cNvPr id="8" name="Rechteck 7"/>
          <p:cNvSpPr/>
          <p:nvPr/>
        </p:nvSpPr>
        <p:spPr>
          <a:xfrm>
            <a:off x="334800" y="1193322"/>
            <a:ext cx="11521444" cy="482796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"Point.hpp"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Assume, the class Point exists in this header</a:t>
            </a:r>
          </a:p>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&lt;vector&gt;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This is a default header containing the vector class</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class</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Make the following members public</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Declare member variables</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private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Make the following members private</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All points are stored in a vector</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Default constructor</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600" dirty="0">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default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Automatically generate copy constructor</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Constructor for a PC with 2D layout</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explicit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Constructor for a PC with 1D layout</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Point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ix</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Member function to get a certain point</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600" dirty="0">
                <a:solidFill>
                  <a:srgbClr val="000000"/>
                </a:solidFill>
                <a:highlight>
                  <a:srgbClr val="FFFFFF"/>
                </a:highlight>
                <a:latin typeface="Courier New" panose="02070309020205020404" pitchFamily="49" charset="0"/>
                <a:cs typeface="Courier New" panose="02070309020205020404" pitchFamily="49" charset="0"/>
              </a:rPr>
              <a:t> rotate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Member function to rotate the PC</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static</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long</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maxSize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static member</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9" name="Rechteck 8"/>
          <p:cNvSpPr/>
          <p:nvPr/>
        </p:nvSpPr>
        <p:spPr>
          <a:xfrm>
            <a:off x="551384" y="980728"/>
            <a:ext cx="223224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PointCloud.hpp</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5633" y="1260169"/>
            <a:ext cx="368102" cy="413792"/>
          </a:xfrm>
          <a:prstGeom prst="rect">
            <a:avLst/>
          </a:prstGeom>
        </p:spPr>
      </p:pic>
    </p:spTree>
    <p:extLst>
      <p:ext uri="{BB962C8B-B14F-4D97-AF65-F5344CB8AC3E}">
        <p14:creationId xmlns:p14="http://schemas.microsoft.com/office/powerpoint/2010/main" val="31768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fade">
                                      <p:cBhvr>
                                        <p:cTn id="42" dur="500"/>
                                        <p:tgtEl>
                                          <p:spTgt spid="8">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500"/>
                                        <p:tgtEl>
                                          <p:spTgt spid="8">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2" end="12"/>
                                            </p:txEl>
                                          </p:spTgt>
                                        </p:tgtEl>
                                        <p:attrNameLst>
                                          <p:attrName>style.visibility</p:attrName>
                                        </p:attrNameLst>
                                      </p:cBhvr>
                                      <p:to>
                                        <p:strVal val="visible"/>
                                      </p:to>
                                    </p:set>
                                    <p:animEffect transition="in" filter="fade">
                                      <p:cBhvr>
                                        <p:cTn id="52" dur="500"/>
                                        <p:tgtEl>
                                          <p:spTgt spid="8">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13" end="13"/>
                                            </p:txEl>
                                          </p:spTgt>
                                        </p:tgtEl>
                                        <p:attrNameLst>
                                          <p:attrName>style.visibility</p:attrName>
                                        </p:attrNameLst>
                                      </p:cBhvr>
                                      <p:to>
                                        <p:strVal val="visible"/>
                                      </p:to>
                                    </p:set>
                                    <p:animEffect transition="in" filter="fade">
                                      <p:cBhvr>
                                        <p:cTn id="57" dur="500"/>
                                        <p:tgtEl>
                                          <p:spTgt spid="8">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14" end="14"/>
                                            </p:txEl>
                                          </p:spTgt>
                                        </p:tgtEl>
                                        <p:attrNameLst>
                                          <p:attrName>style.visibility</p:attrName>
                                        </p:attrNameLst>
                                      </p:cBhvr>
                                      <p:to>
                                        <p:strVal val="visible"/>
                                      </p:to>
                                    </p:set>
                                    <p:animEffect transition="in" filter="fade">
                                      <p:cBhvr>
                                        <p:cTn id="62" dur="500"/>
                                        <p:tgtEl>
                                          <p:spTgt spid="8">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animEffect transition="in" filter="fade">
                                      <p:cBhvr>
                                        <p:cTn id="67" dur="500"/>
                                        <p:tgtEl>
                                          <p:spTgt spid="8">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xEl>
                                              <p:pRg st="16" end="16"/>
                                            </p:txEl>
                                          </p:spTgt>
                                        </p:tgtEl>
                                        <p:attrNameLst>
                                          <p:attrName>style.visibility</p:attrName>
                                        </p:attrNameLst>
                                      </p:cBhvr>
                                      <p:to>
                                        <p:strVal val="visible"/>
                                      </p:to>
                                    </p:set>
                                    <p:animEffect transition="in" filter="fade">
                                      <p:cBhvr>
                                        <p:cTn id="72" dur="500"/>
                                        <p:tgtEl>
                                          <p:spTgt spid="8">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
                                            <p:txEl>
                                              <p:pRg st="17" end="17"/>
                                            </p:txEl>
                                          </p:spTgt>
                                        </p:tgtEl>
                                        <p:attrNameLst>
                                          <p:attrName>style.visibility</p:attrName>
                                        </p:attrNameLst>
                                      </p:cBhvr>
                                      <p:to>
                                        <p:strVal val="visible"/>
                                      </p:to>
                                    </p:set>
                                    <p:animEffect transition="in" filter="fade">
                                      <p:cBhvr>
                                        <p:cTn id="77" dur="500"/>
                                        <p:tgtEl>
                                          <p:spTgt spid="8">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
                                            <p:txEl>
                                              <p:pRg st="18" end="18"/>
                                            </p:txEl>
                                          </p:spTgt>
                                        </p:tgtEl>
                                        <p:attrNameLst>
                                          <p:attrName>style.visibility</p:attrName>
                                        </p:attrNameLst>
                                      </p:cBhvr>
                                      <p:to>
                                        <p:strVal val="visible"/>
                                      </p:to>
                                    </p:set>
                                    <p:animEffect transition="in" filter="fade">
                                      <p:cBhvr>
                                        <p:cTn id="82" dur="500"/>
                                        <p:tgtEl>
                                          <p:spTgt spid="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Classes and objects</a:t>
            </a:r>
          </a:p>
          <a:p>
            <a:r>
              <a:rPr lang="en-US" dirty="0"/>
              <a:t>Example</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101</a:t>
            </a:fld>
            <a:endParaRPr lang="en-US" dirty="0"/>
          </a:p>
        </p:txBody>
      </p:sp>
      <p:sp>
        <p:nvSpPr>
          <p:cNvPr id="8" name="Rechteck 7"/>
          <p:cNvSpPr/>
          <p:nvPr/>
        </p:nvSpPr>
        <p:spPr>
          <a:xfrm>
            <a:off x="334800" y="1193322"/>
            <a:ext cx="11521444" cy="482796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“PointCloud.hpp”           </a:t>
            </a:r>
            <a:r>
              <a:rPr lang="en-US" sz="1600" dirty="0">
                <a:solidFill>
                  <a:srgbClr val="008000"/>
                </a:solidFill>
                <a:highlight>
                  <a:srgbClr val="FFFFFF"/>
                </a:highlight>
                <a:latin typeface="Courier New" panose="02070309020205020404" pitchFamily="49" charset="0"/>
                <a:cs typeface="Courier New" panose="02070309020205020404" pitchFamily="49" charset="0"/>
              </a:rPr>
              <a:t>// Include the header containing the class definition</a:t>
            </a:r>
            <a:endParaRPr lang="en-US" sz="1600" dirty="0">
              <a:solidFill>
                <a:srgbClr val="804000"/>
              </a:solidFill>
              <a:highlight>
                <a:srgbClr val="FFFFFF"/>
              </a:highlight>
              <a:latin typeface="Courier New" panose="02070309020205020404" pitchFamily="49" charset="0"/>
              <a:cs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Definitions are now prefixed with class name ::</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width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height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Default constructor creates empty cloud</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Initializer list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height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Delegating constructor</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Point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ix</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Class method</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width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0000"/>
                </a:solidFill>
                <a:highlight>
                  <a:srgbClr val="FFFFFF"/>
                </a:highlight>
                <a:latin typeface="Courier New" panose="02070309020205020404" pitchFamily="49" charset="0"/>
                <a:cs typeface="Courier New" panose="02070309020205020404" pitchFamily="49" charset="0"/>
              </a:rPr>
              <a:t>ix</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Method has access to private members!</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rotate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600" b="1" dirty="0">
              <a:solidFill>
                <a:srgbClr val="00008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long</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maxSize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16</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2^16          // Initialize static members</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9" name="Rechteck 8"/>
          <p:cNvSpPr/>
          <p:nvPr/>
        </p:nvSpPr>
        <p:spPr>
          <a:xfrm>
            <a:off x="551384" y="980728"/>
            <a:ext cx="223224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PointCloud.cpp</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5633" y="1260169"/>
            <a:ext cx="368102" cy="413792"/>
          </a:xfrm>
          <a:prstGeom prst="rect">
            <a:avLst/>
          </a:prstGeom>
        </p:spPr>
      </p:pic>
    </p:spTree>
    <p:extLst>
      <p:ext uri="{BB962C8B-B14F-4D97-AF65-F5344CB8AC3E}">
        <p14:creationId xmlns:p14="http://schemas.microsoft.com/office/powerpoint/2010/main" val="36209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fade">
                                      <p:cBhvr>
                                        <p:cTn id="47" dur="500"/>
                                        <p:tgtEl>
                                          <p:spTgt spid="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1" end="11"/>
                                            </p:txEl>
                                          </p:spTgt>
                                        </p:tgtEl>
                                        <p:attrNameLst>
                                          <p:attrName>style.visibility</p:attrName>
                                        </p:attrNameLst>
                                      </p:cBhvr>
                                      <p:to>
                                        <p:strVal val="visible"/>
                                      </p:to>
                                    </p:set>
                                    <p:animEffect transition="in" filter="fade">
                                      <p:cBhvr>
                                        <p:cTn id="52" dur="500"/>
                                        <p:tgtEl>
                                          <p:spTgt spid="8">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12" end="12"/>
                                            </p:txEl>
                                          </p:spTgt>
                                        </p:tgtEl>
                                        <p:attrNameLst>
                                          <p:attrName>style.visibility</p:attrName>
                                        </p:attrNameLst>
                                      </p:cBhvr>
                                      <p:to>
                                        <p:strVal val="visible"/>
                                      </p:to>
                                    </p:set>
                                    <p:animEffect transition="in" filter="fade">
                                      <p:cBhvr>
                                        <p:cTn id="57" dur="500"/>
                                        <p:tgtEl>
                                          <p:spTgt spid="8">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14" end="14"/>
                                            </p:txEl>
                                          </p:spTgt>
                                        </p:tgtEl>
                                        <p:attrNameLst>
                                          <p:attrName>style.visibility</p:attrName>
                                        </p:attrNameLst>
                                      </p:cBhvr>
                                      <p:to>
                                        <p:strVal val="visible"/>
                                      </p:to>
                                    </p:set>
                                    <p:animEffect transition="in" filter="fade">
                                      <p:cBhvr>
                                        <p:cTn id="62" dur="500"/>
                                        <p:tgtEl>
                                          <p:spTgt spid="8">
                                            <p:txEl>
                                              <p:pRg st="14" end="1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8">
                                            <p:txEl>
                                              <p:pRg st="15" end="15"/>
                                            </p:txEl>
                                          </p:spTgt>
                                        </p:tgtEl>
                                        <p:attrNameLst>
                                          <p:attrName>style.visibility</p:attrName>
                                        </p:attrNameLst>
                                      </p:cBhvr>
                                      <p:to>
                                        <p:strVal val="visible"/>
                                      </p:to>
                                    </p:set>
                                    <p:animEffect transition="in" filter="fade">
                                      <p:cBhvr>
                                        <p:cTn id="65" dur="500"/>
                                        <p:tgtEl>
                                          <p:spTgt spid="8">
                                            <p:txEl>
                                              <p:pRg st="15" end="1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8">
                                            <p:txEl>
                                              <p:pRg st="16" end="16"/>
                                            </p:txEl>
                                          </p:spTgt>
                                        </p:tgtEl>
                                        <p:attrNameLst>
                                          <p:attrName>style.visibility</p:attrName>
                                        </p:attrNameLst>
                                      </p:cBhvr>
                                      <p:to>
                                        <p:strVal val="visible"/>
                                      </p:to>
                                    </p:set>
                                    <p:animEffect transition="in" filter="fade">
                                      <p:cBhvr>
                                        <p:cTn id="68" dur="500"/>
                                        <p:tgtEl>
                                          <p:spTgt spid="8">
                                            <p:txEl>
                                              <p:pRg st="16" end="1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
                                            <p:txEl>
                                              <p:pRg st="17" end="17"/>
                                            </p:txEl>
                                          </p:spTgt>
                                        </p:tgtEl>
                                        <p:attrNameLst>
                                          <p:attrName>style.visibility</p:attrName>
                                        </p:attrNameLst>
                                      </p:cBhvr>
                                      <p:to>
                                        <p:strVal val="visible"/>
                                      </p:to>
                                    </p:set>
                                    <p:animEffect transition="in" filter="fade">
                                      <p:cBhvr>
                                        <p:cTn id="73" dur="5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Classes and objects</a:t>
            </a:r>
          </a:p>
          <a:p>
            <a:r>
              <a:rPr lang="en-US" dirty="0"/>
              <a:t>Example</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102</a:t>
            </a:fld>
            <a:endParaRPr lang="en-US" dirty="0"/>
          </a:p>
        </p:txBody>
      </p:sp>
      <p:sp>
        <p:nvSpPr>
          <p:cNvPr id="8" name="Rechteck 7"/>
          <p:cNvSpPr/>
          <p:nvPr/>
        </p:nvSpPr>
        <p:spPr>
          <a:xfrm>
            <a:off x="334800" y="1193322"/>
            <a:ext cx="11521444" cy="482796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64</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128</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Declare and initialize</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pc2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Copy</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600" dirty="0">
                <a:solidFill>
                  <a:srgbClr val="000000"/>
                </a:solidFill>
                <a:highlight>
                  <a:srgbClr val="FFFFFF"/>
                </a:highlight>
                <a:latin typeface="Courier New" panose="02070309020205020404" pitchFamily="49" charset="0"/>
                <a:cs typeface="Courier New" panose="02070309020205020404" pitchFamily="49" charset="0"/>
              </a:rPr>
              <a:t>pc3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Reference</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pc2</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width</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Access to public members</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maxSize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Access to static variables</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pc3</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rotate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Function calls</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pc2</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getPoint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3</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5</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Access to private member via public functions</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pc2</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points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rgbClr val="008000"/>
                </a:solidFill>
                <a:highlight>
                  <a:srgbClr val="FFFFFF"/>
                </a:highlight>
                <a:latin typeface="Courier New" panose="02070309020205020404" pitchFamily="49" charset="0"/>
                <a:cs typeface="Courier New" panose="02070309020205020404" pitchFamily="49" charset="0"/>
              </a:rPr>
              <a:t> Error! Private</a:t>
            </a:r>
          </a:p>
          <a:p>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pc4</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600" dirty="0">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Pointer</a:t>
            </a: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pc4</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getPoint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3</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5</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Access now with -&gt; instead of .</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9" name="Rechteck 8"/>
          <p:cNvSpPr/>
          <p:nvPr/>
        </p:nvSpPr>
        <p:spPr>
          <a:xfrm>
            <a:off x="551384" y="980728"/>
            <a:ext cx="223224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PointCloud.cpp</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5633" y="1260169"/>
            <a:ext cx="368102" cy="413792"/>
          </a:xfrm>
          <a:prstGeom prst="rect">
            <a:avLst/>
          </a:prstGeom>
        </p:spPr>
      </p:pic>
    </p:spTree>
    <p:extLst>
      <p:ext uri="{BB962C8B-B14F-4D97-AF65-F5344CB8AC3E}">
        <p14:creationId xmlns:p14="http://schemas.microsoft.com/office/powerpoint/2010/main" val="311775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fad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fade">
                                      <p:cBhvr>
                                        <p:cTn id="22" dur="500"/>
                                        <p:tgtEl>
                                          <p:spTgt spid="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fade">
                                      <p:cBhvr>
                                        <p:cTn id="32" dur="500"/>
                                        <p:tgtEl>
                                          <p:spTgt spid="8">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3" end="13"/>
                                            </p:txEl>
                                          </p:spTgt>
                                        </p:tgtEl>
                                        <p:attrNameLst>
                                          <p:attrName>style.visibility</p:attrName>
                                        </p:attrNameLst>
                                      </p:cBhvr>
                                      <p:to>
                                        <p:strVal val="visible"/>
                                      </p:to>
                                    </p:set>
                                    <p:animEffect transition="in" filter="fade">
                                      <p:cBhvr>
                                        <p:cTn id="42" dur="500"/>
                                        <p:tgtEl>
                                          <p:spTgt spid="8">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15" end="15"/>
                                            </p:txEl>
                                          </p:spTgt>
                                        </p:tgtEl>
                                        <p:attrNameLst>
                                          <p:attrName>style.visibility</p:attrName>
                                        </p:attrNameLst>
                                      </p:cBhvr>
                                      <p:to>
                                        <p:strVal val="visible"/>
                                      </p:to>
                                    </p:set>
                                    <p:animEffect transition="in" filter="fade">
                                      <p:cBhvr>
                                        <p:cTn id="47" dur="500"/>
                                        <p:tgtEl>
                                          <p:spTgt spid="8">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6" end="16"/>
                                            </p:txEl>
                                          </p:spTgt>
                                        </p:tgtEl>
                                        <p:attrNameLst>
                                          <p:attrName>style.visibility</p:attrName>
                                        </p:attrNameLst>
                                      </p:cBhvr>
                                      <p:to>
                                        <p:strVal val="visible"/>
                                      </p:to>
                                    </p:set>
                                    <p:animEffect transition="in" filter="fade">
                                      <p:cBhvr>
                                        <p:cTn id="52" dur="5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Classes and objects</a:t>
            </a:r>
          </a:p>
          <a:p>
            <a:r>
              <a:rPr lang="en-US" dirty="0" err="1"/>
              <a:t>const</a:t>
            </a:r>
            <a:endParaRPr lang="en-US" dirty="0"/>
          </a:p>
        </p:txBody>
      </p:sp>
      <p:sp>
        <p:nvSpPr>
          <p:cNvPr id="4" name="Textplatzhalter 3"/>
          <p:cNvSpPr>
            <a:spLocks noGrp="1"/>
          </p:cNvSpPr>
          <p:nvPr>
            <p:ph type="body" sz="quarter" idx="10"/>
          </p:nvPr>
        </p:nvSpPr>
        <p:spPr/>
        <p:txBody>
          <a:bodyPr/>
          <a:lstStyle/>
          <a:p>
            <a:r>
              <a:rPr lang="en-US" dirty="0"/>
              <a:t>Just like variables of primitive types, objects can be declared </a:t>
            </a:r>
            <a:r>
              <a:rPr lang="en-US" dirty="0" err="1">
                <a:latin typeface="Courier New" panose="02070309020205020404" pitchFamily="49" charset="0"/>
                <a:cs typeface="Courier New" panose="02070309020205020404" pitchFamily="49" charset="0"/>
              </a:rPr>
              <a:t>const</a:t>
            </a:r>
            <a:endParaRPr lang="en-US" dirty="0">
              <a:latin typeface="Courier New" panose="02070309020205020404" pitchFamily="49" charset="0"/>
              <a:cs typeface="Courier New" panose="02070309020205020404" pitchFamily="49" charset="0"/>
            </a:endParaRPr>
          </a:p>
          <a:p>
            <a:r>
              <a:rPr lang="en-US" dirty="0"/>
              <a:t>This inhibits calling any function on the object as the function might change something</a:t>
            </a:r>
          </a:p>
          <a:p>
            <a:r>
              <a:rPr lang="en-US" dirty="0"/>
              <a:t>Access functions like </a:t>
            </a:r>
            <a:r>
              <a:rPr lang="en-US" dirty="0" err="1">
                <a:latin typeface="Courier New" panose="02070309020205020404" pitchFamily="49" charset="0"/>
                <a:cs typeface="Courier New" panose="02070309020205020404" pitchFamily="49" charset="0"/>
              </a:rPr>
              <a:t>getPoint</a:t>
            </a:r>
            <a:r>
              <a:rPr lang="en-US" dirty="0">
                <a:latin typeface="Courier New" panose="02070309020205020404" pitchFamily="49" charset="0"/>
                <a:cs typeface="Courier New" panose="02070309020205020404" pitchFamily="49" charset="0"/>
              </a:rPr>
              <a:t>()</a:t>
            </a:r>
            <a:r>
              <a:rPr lang="en-US" dirty="0">
                <a:latin typeface="+mn-lt"/>
                <a:cs typeface="Courier New" panose="02070309020205020404" pitchFamily="49" charset="0"/>
              </a:rPr>
              <a:t>don’t change the object, as long as we return by value</a:t>
            </a:r>
            <a:endParaRPr lang="en-US" dirty="0">
              <a:latin typeface="+mn-lt"/>
              <a:cs typeface="Courier New" panose="02070309020205020404" pitchFamily="49" charset="0"/>
              <a:sym typeface="Wingdings" panose="05000000000000000000" pitchFamily="2" charset="2"/>
            </a:endParaRPr>
          </a:p>
          <a:p>
            <a:pPr marL="0" indent="0">
              <a:buNone/>
            </a:pPr>
            <a:endParaRPr lang="en-US" dirty="0">
              <a:latin typeface="+mn-lt"/>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endParaRPr>
          </a:p>
        </p:txBody>
      </p:sp>
      <p:grpSp>
        <p:nvGrpSpPr>
          <p:cNvPr id="6" name="Gruppieren 5"/>
          <p:cNvGrpSpPr/>
          <p:nvPr/>
        </p:nvGrpSpPr>
        <p:grpSpPr>
          <a:xfrm>
            <a:off x="334963" y="3789040"/>
            <a:ext cx="11522075" cy="646331"/>
            <a:chOff x="334963" y="983651"/>
            <a:chExt cx="11522075" cy="646331"/>
          </a:xfrm>
        </p:grpSpPr>
        <p:sp>
          <p:nvSpPr>
            <p:cNvPr id="7" name="Rechteck 6"/>
            <p:cNvSpPr/>
            <p:nvPr/>
          </p:nvSpPr>
          <p:spPr>
            <a:xfrm>
              <a:off x="334963" y="983651"/>
              <a:ext cx="11522075"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ix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ix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9" name="Gruppieren 8"/>
          <p:cNvGrpSpPr/>
          <p:nvPr/>
        </p:nvGrpSpPr>
        <p:grpSpPr>
          <a:xfrm>
            <a:off x="334962" y="2708920"/>
            <a:ext cx="11522075" cy="864096"/>
            <a:chOff x="911423" y="4095386"/>
            <a:chExt cx="11522075" cy="864096"/>
          </a:xfrm>
        </p:grpSpPr>
        <p:sp>
          <p:nvSpPr>
            <p:cNvPr id="10" name="Abgerundetes Rechteck 9"/>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Declare functions that don’t change the object </a:t>
              </a:r>
              <a:r>
                <a:rPr lang="en-US" dirty="0" err="1">
                  <a:solidFill>
                    <a:schemeClr val="tx1"/>
                  </a:solidFill>
                  <a:latin typeface="Courier New" panose="02070309020205020404" pitchFamily="49" charset="0"/>
                  <a:cs typeface="Courier New" panose="02070309020205020404" pitchFamily="49" charset="0"/>
                </a:rPr>
                <a:t>const</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cs typeface="Courier New" panose="02070309020205020404" pitchFamily="49" charset="0"/>
                </a:rPr>
                <a:t>Access functions returning elements by reference can be provided in two overloads: </a:t>
              </a: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7087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499940"/>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pPr lvl="1"/>
            <a:r>
              <a:rPr lang="en-US" sz="2000" dirty="0"/>
              <a:t>Compound datatypes from C</a:t>
            </a:r>
          </a:p>
          <a:p>
            <a:pPr lvl="1"/>
            <a:r>
              <a:rPr lang="en-US" sz="2000" dirty="0"/>
              <a:t>Classes &amp; Objects</a:t>
            </a:r>
          </a:p>
          <a:p>
            <a:pPr lvl="1"/>
            <a:r>
              <a:rPr lang="en-US" sz="2000" dirty="0"/>
              <a:t>Operator overloading</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6552199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Operator overloading</a:t>
            </a:r>
          </a:p>
        </p:txBody>
      </p:sp>
      <p:sp>
        <p:nvSpPr>
          <p:cNvPr id="3" name="Textplatzhalter 2"/>
          <p:cNvSpPr>
            <a:spLocks noGrp="1"/>
          </p:cNvSpPr>
          <p:nvPr>
            <p:ph type="body" sz="quarter" idx="10"/>
          </p:nvPr>
        </p:nvSpPr>
        <p:spPr/>
        <p:txBody>
          <a:bodyPr/>
          <a:lstStyle/>
          <a:p>
            <a:pPr marL="0" indent="0">
              <a:buNone/>
            </a:pPr>
            <a:r>
              <a:rPr lang="en-US" dirty="0"/>
              <a:t>Many operators are defined for the fundamental types, like </a:t>
            </a:r>
            <a:r>
              <a:rPr lang="en-US" dirty="0">
                <a:latin typeface="Courier New" panose="02070309020205020404" pitchFamily="49" charset="0"/>
                <a:cs typeface="Courier New" panose="02070309020205020404" pitchFamily="49" charset="0"/>
              </a:rPr>
              <a:t>+, =, +=, &lt;, ==, &lt;&lt;, </a:t>
            </a:r>
            <a:r>
              <a:rPr lang="en-US" dirty="0"/>
              <a:t>… </a:t>
            </a:r>
          </a:p>
          <a:p>
            <a:pPr marL="0" indent="0">
              <a:buNone/>
            </a:pPr>
            <a:r>
              <a:rPr lang="en-US" dirty="0"/>
              <a:t>We have already seen examples in which they were given a totally different meaning for a specific context. This works through </a:t>
            </a:r>
            <a:r>
              <a:rPr lang="en-US" i="1" dirty="0"/>
              <a:t>operator overloading</a:t>
            </a:r>
            <a:r>
              <a:rPr lang="en-US" dirty="0"/>
              <a:t>.</a:t>
            </a:r>
            <a:endParaRPr lang="en-US" i="1" dirty="0"/>
          </a:p>
          <a:p>
            <a:r>
              <a:rPr lang="en-US" dirty="0"/>
              <a:t>Operators that are not available for fundamental types can also be overloaded, like </a:t>
            </a:r>
            <a:r>
              <a:rPr lang="en-US" dirty="0">
                <a:latin typeface="Courier New" panose="02070309020205020404" pitchFamily="49" charset="0"/>
                <a:cs typeface="Courier New" panose="02070309020205020404" pitchFamily="49" charset="0"/>
              </a:rPr>
              <a:t>[], -&gt;, ()</a:t>
            </a:r>
          </a:p>
          <a:p>
            <a:r>
              <a:rPr lang="en-US" dirty="0">
                <a:latin typeface="+mn-lt"/>
                <a:cs typeface="Courier New" panose="02070309020205020404" pitchFamily="49" charset="0"/>
              </a:rPr>
              <a:t>Even the </a:t>
            </a:r>
            <a:r>
              <a:rPr lang="en-US" dirty="0">
                <a:latin typeface="Courier New" panose="02070309020205020404" pitchFamily="49" charset="0"/>
                <a:cs typeface="Courier New" panose="02070309020205020404" pitchFamily="49" charset="0"/>
              </a:rPr>
              <a:t>new</a:t>
            </a:r>
            <a:r>
              <a:rPr lang="en-US" dirty="0">
                <a:latin typeface="+mn-lt"/>
                <a:cs typeface="Courier New" panose="02070309020205020404" pitchFamily="49" charset="0"/>
              </a:rPr>
              <a:t> and </a:t>
            </a:r>
            <a:r>
              <a:rPr lang="en-US" dirty="0">
                <a:latin typeface="Courier New" panose="02070309020205020404" pitchFamily="49" charset="0"/>
                <a:cs typeface="Courier New" panose="02070309020205020404" pitchFamily="49" charset="0"/>
              </a:rPr>
              <a:t>delete</a:t>
            </a:r>
            <a:r>
              <a:rPr lang="en-US" dirty="0">
                <a:latin typeface="+mn-lt"/>
                <a:cs typeface="Courier New" panose="02070309020205020404" pitchFamily="49" charset="0"/>
              </a:rPr>
              <a:t> operators can be overloaded, although this is rarely needed</a:t>
            </a:r>
          </a:p>
          <a:p>
            <a:r>
              <a:rPr lang="en-US" dirty="0"/>
              <a:t>Overloaded operators can be member functions of a corresponding class or free functions</a:t>
            </a:r>
          </a:p>
          <a:p>
            <a:r>
              <a:rPr lang="en-US" dirty="0"/>
              <a:t>Operators can take data by value or reference, depending on specific needs</a:t>
            </a:r>
          </a:p>
          <a:p>
            <a:r>
              <a:rPr lang="en-US" dirty="0"/>
              <a:t>Some operators cannot be overloaded, e.g. </a:t>
            </a:r>
            <a:r>
              <a:rPr lang="en-US" dirty="0">
                <a:latin typeface="Courier New" panose="02070309020205020404" pitchFamily="49" charset="0"/>
                <a:cs typeface="Courier New" panose="02070309020205020404" pitchFamily="49" charset="0"/>
              </a:rPr>
              <a:t>., .*, ::, ?:</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105</a:t>
            </a:fld>
            <a:endParaRPr lang="en-US" dirty="0"/>
          </a:p>
        </p:txBody>
      </p:sp>
      <p:grpSp>
        <p:nvGrpSpPr>
          <p:cNvPr id="5" name="Gruppieren 4"/>
          <p:cNvGrpSpPr/>
          <p:nvPr/>
        </p:nvGrpSpPr>
        <p:grpSpPr>
          <a:xfrm>
            <a:off x="334963" y="3950109"/>
            <a:ext cx="11521677" cy="2088022"/>
            <a:chOff x="361518" y="2165112"/>
            <a:chExt cx="11521677" cy="2088022"/>
          </a:xfrm>
        </p:grpSpPr>
        <p:grpSp>
          <p:nvGrpSpPr>
            <p:cNvPr id="6" name="Gruppieren 5"/>
            <p:cNvGrpSpPr/>
            <p:nvPr/>
          </p:nvGrpSpPr>
          <p:grpSpPr>
            <a:xfrm>
              <a:off x="361518" y="2165112"/>
              <a:ext cx="11521677" cy="2088022"/>
              <a:chOff x="361518" y="2165112"/>
              <a:chExt cx="11521677" cy="2088022"/>
            </a:xfrm>
          </p:grpSpPr>
          <p:sp>
            <p:nvSpPr>
              <p:cNvPr id="8" name="Rechteck 7"/>
              <p:cNvSpPr/>
              <p:nvPr/>
            </p:nvSpPr>
            <p:spPr>
              <a:xfrm>
                <a:off x="361518" y="2363216"/>
                <a:ext cx="11521677" cy="18899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class</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private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a:solidFill>
                      <a:srgbClr val="000000"/>
                    </a:solidFill>
                    <a:highlight>
                      <a:srgbClr val="FFFFFF"/>
                    </a:highlight>
                    <a:latin typeface="Courier New" panose="02070309020205020404" pitchFamily="49" charset="0"/>
                    <a:cs typeface="Courier New" panose="02070309020205020404" pitchFamily="49" charset="0"/>
                  </a:rPr>
                  <a:t>  Point</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8000FF"/>
                    </a:solidFill>
                    <a:highlight>
                      <a:srgbClr val="FFFFFF"/>
                    </a:highlight>
                    <a:latin typeface="Courier New" panose="02070309020205020404" pitchFamily="49" charset="0"/>
                    <a:cs typeface="Courier New" panose="02070309020205020404" pitchFamily="49" charset="0"/>
                  </a:rPr>
                  <a:t>double</a:t>
                </a:r>
                <a:r>
                  <a:rPr lang="fr-FR" dirty="0">
                    <a:solidFill>
                      <a:srgbClr val="000000"/>
                    </a:solidFill>
                    <a:highlight>
                      <a:srgbClr val="FFFFFF"/>
                    </a:highlight>
                    <a:latin typeface="Courier New" panose="02070309020205020404" pitchFamily="49" charset="0"/>
                    <a:cs typeface="Courier New" panose="02070309020205020404" pitchFamily="49" charset="0"/>
                  </a:rPr>
                  <a:t> 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a:solidFill>
                      <a:srgbClr val="8000FF"/>
                    </a:solidFill>
                    <a:highlight>
                      <a:srgbClr val="FFFFFF"/>
                    </a:highlight>
                    <a:latin typeface="Courier New" panose="02070309020205020404" pitchFamily="49" charset="0"/>
                    <a:cs typeface="Courier New" panose="02070309020205020404" pitchFamily="49" charset="0"/>
                  </a:rPr>
                  <a:t>double</a:t>
                </a:r>
                <a:r>
                  <a:rPr lang="fr-FR" dirty="0">
                    <a:solidFill>
                      <a:srgbClr val="000000"/>
                    </a:solidFill>
                    <a:highlight>
                      <a:srgbClr val="FFFFFF"/>
                    </a:highlight>
                    <a:latin typeface="Courier New" panose="02070309020205020404" pitchFamily="49" charset="0"/>
                    <a:cs typeface="Courier New" panose="02070309020205020404" pitchFamily="49" charset="0"/>
                  </a:rPr>
                  <a:t> y</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x</a:t>
                </a:r>
                <a:r>
                  <a:rPr lang="fr-FR" b="1" dirty="0">
                    <a:solidFill>
                      <a:srgbClr val="000080"/>
                    </a:solidFill>
                    <a:highlight>
                      <a:srgbClr val="FFFFFF"/>
                    </a:highlight>
                    <a:latin typeface="Courier New" panose="02070309020205020404" pitchFamily="49" charset="0"/>
                    <a:cs typeface="Courier New" panose="02070309020205020404" pitchFamily="49" charset="0"/>
                  </a:rPr>
                  <a:t>}, </a:t>
                </a:r>
                <a:r>
                  <a:rPr lang="fr-FR" dirty="0">
                    <a:solidFill>
                      <a:srgbClr val="000000"/>
                    </a:solidFill>
                    <a:highlight>
                      <a:srgbClr val="FFFFFF"/>
                    </a:highlight>
                    <a:latin typeface="Courier New" panose="02070309020205020404" pitchFamily="49" charset="0"/>
                    <a:cs typeface="Courier New" panose="02070309020205020404" pitchFamily="49" charset="0"/>
                  </a:rPr>
                  <a:t>y</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y</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9075522" y="216511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0" name="Gruppieren 9">
            <a:extLst>
              <a:ext uri="{FF2B5EF4-FFF2-40B4-BE49-F238E27FC236}">
                <a16:creationId xmlns:a16="http://schemas.microsoft.com/office/drawing/2014/main" id="{CDD0187B-A6BA-C0DB-E019-8D138A6F3D84}"/>
              </a:ext>
            </a:extLst>
          </p:cNvPr>
          <p:cNvGrpSpPr/>
          <p:nvPr/>
        </p:nvGrpSpPr>
        <p:grpSpPr>
          <a:xfrm>
            <a:off x="6672703" y="4874683"/>
            <a:ext cx="4752528" cy="864096"/>
            <a:chOff x="902679" y="6201247"/>
            <a:chExt cx="4752528" cy="864096"/>
          </a:xfrm>
        </p:grpSpPr>
        <p:sp>
          <p:nvSpPr>
            <p:cNvPr id="11" name="Abgerundetes Rechteck 36">
              <a:extLst>
                <a:ext uri="{FF2B5EF4-FFF2-40B4-BE49-F238E27FC236}">
                  <a16:creationId xmlns:a16="http://schemas.microsoft.com/office/drawing/2014/main" id="{B37E57EC-9D2E-E213-D300-8A68DF8C8EDF}"/>
                </a:ext>
              </a:extLst>
            </p:cNvPr>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 some useful operator overloads for this class</a:t>
              </a:r>
            </a:p>
          </p:txBody>
        </p:sp>
        <p:sp>
          <p:nvSpPr>
            <p:cNvPr id="12" name="Ellipse 11">
              <a:extLst>
                <a:ext uri="{FF2B5EF4-FFF2-40B4-BE49-F238E27FC236}">
                  <a16:creationId xmlns:a16="http://schemas.microsoft.com/office/drawing/2014/main" id="{237B7F69-E8A6-871D-BF4F-65FDCF16E5BC}"/>
                </a:ext>
              </a:extLst>
            </p:cNvPr>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26454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Increment and decrement</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106</a:t>
            </a:fld>
            <a:endParaRPr lang="en-US" dirty="0"/>
          </a:p>
        </p:txBody>
      </p:sp>
      <p:grpSp>
        <p:nvGrpSpPr>
          <p:cNvPr id="10" name="Gruppieren 9"/>
          <p:cNvGrpSpPr/>
          <p:nvPr/>
        </p:nvGrpSpPr>
        <p:grpSpPr>
          <a:xfrm>
            <a:off x="346958" y="980728"/>
            <a:ext cx="11509286" cy="864096"/>
            <a:chOff x="911424" y="4095386"/>
            <a:chExt cx="11509286" cy="864096"/>
          </a:xfrm>
        </p:grpSpPr>
        <p:sp>
          <p:nvSpPr>
            <p:cNvPr id="11" name="Abgerundetes Rechteck 10"/>
            <p:cNvSpPr/>
            <p:nvPr/>
          </p:nvSpPr>
          <p:spPr>
            <a:xfrm>
              <a:off x="911424" y="4095386"/>
              <a:ext cx="11509286"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 the increment and decrement operators as member functions</a:t>
              </a:r>
            </a:p>
            <a:p>
              <a:r>
                <a:rPr lang="en-US" dirty="0">
                  <a:solidFill>
                    <a:schemeClr val="tx1"/>
                  </a:solidFill>
                </a:rPr>
                <a:t>The postfix version can make use of the prefix version</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3" name="Gruppieren 12"/>
          <p:cNvGrpSpPr/>
          <p:nvPr/>
        </p:nvGrpSpPr>
        <p:grpSpPr>
          <a:xfrm>
            <a:off x="348580" y="2024844"/>
            <a:ext cx="11508458" cy="864096"/>
            <a:chOff x="911424" y="3050051"/>
            <a:chExt cx="11508458" cy="864096"/>
          </a:xfrm>
        </p:grpSpPr>
        <p:sp>
          <p:nvSpPr>
            <p:cNvPr id="14" name="Abgerundetes Rechteck 13"/>
            <p:cNvSpPr/>
            <p:nvPr/>
          </p:nvSpPr>
          <p:spPr>
            <a:xfrm>
              <a:off x="911424" y="3050051"/>
              <a:ext cx="1150845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To avoid having the same function signature, the postfix version gets an extra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rPr>
                <a:t> argument that is ignored by the function body.</a:t>
              </a: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
        <p:nvSpPr>
          <p:cNvPr id="17" name="Rechteck 16"/>
          <p:cNvSpPr/>
          <p:nvPr/>
        </p:nvSpPr>
        <p:spPr>
          <a:xfrm>
            <a:off x="334963" y="3068960"/>
            <a:ext cx="11522075"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lvl="0"/>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prefix version</a:t>
            </a: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0"/>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Point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postfix version</a:t>
            </a: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Point old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copy old value</a:t>
            </a: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prefix increment</a:t>
            </a:r>
          </a:p>
          <a:p>
            <a:pPr lvl="0"/>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old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return old value</a:t>
            </a:r>
          </a:p>
          <a:p>
            <a:pPr lvl="0"/>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2584" y="3146826"/>
            <a:ext cx="368102" cy="413792"/>
          </a:xfrm>
          <a:prstGeom prst="rect">
            <a:avLst/>
          </a:prstGeom>
        </p:spPr>
      </p:pic>
      <p:sp>
        <p:nvSpPr>
          <p:cNvPr id="19" name="Rechteck 18"/>
          <p:cNvSpPr/>
          <p:nvPr/>
        </p:nvSpPr>
        <p:spPr>
          <a:xfrm>
            <a:off x="6888088" y="2967577"/>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spTree>
    <p:extLst>
      <p:ext uri="{BB962C8B-B14F-4D97-AF65-F5344CB8AC3E}">
        <p14:creationId xmlns:p14="http://schemas.microsoft.com/office/powerpoint/2010/main" val="27180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xEl>
                                              <p:pRg st="4" end="4"/>
                                            </p:txEl>
                                          </p:spTgt>
                                        </p:tgtEl>
                                        <p:attrNameLst>
                                          <p:attrName>style.visibility</p:attrName>
                                        </p:attrNameLst>
                                      </p:cBhvr>
                                      <p:to>
                                        <p:strVal val="visible"/>
                                      </p:to>
                                    </p:set>
                                    <p:animEffect transition="in" filter="fade">
                                      <p:cBhvr>
                                        <p:cTn id="33" dur="500"/>
                                        <p:tgtEl>
                                          <p:spTgt spid="1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xEl>
                                              <p:pRg st="5" end="5"/>
                                            </p:txEl>
                                          </p:spTgt>
                                        </p:tgtEl>
                                        <p:attrNameLst>
                                          <p:attrName>style.visibility</p:attrName>
                                        </p:attrNameLst>
                                      </p:cBhvr>
                                      <p:to>
                                        <p:strVal val="visible"/>
                                      </p:to>
                                    </p:set>
                                    <p:animEffect transition="in" filter="fade">
                                      <p:cBhvr>
                                        <p:cTn id="43" dur="500"/>
                                        <p:tgtEl>
                                          <p:spTgt spid="17">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xEl>
                                              <p:pRg st="6" end="6"/>
                                            </p:txEl>
                                          </p:spTgt>
                                        </p:tgtEl>
                                        <p:attrNameLst>
                                          <p:attrName>style.visibility</p:attrName>
                                        </p:attrNameLst>
                                      </p:cBhvr>
                                      <p:to>
                                        <p:strVal val="visible"/>
                                      </p:to>
                                    </p:set>
                                    <p:animEffect transition="in" filter="fade">
                                      <p:cBhvr>
                                        <p:cTn id="46" dur="500"/>
                                        <p:tgtEl>
                                          <p:spTgt spid="17">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xEl>
                                              <p:pRg st="7" end="7"/>
                                            </p:txEl>
                                          </p:spTgt>
                                        </p:tgtEl>
                                        <p:attrNameLst>
                                          <p:attrName>style.visibility</p:attrName>
                                        </p:attrNameLst>
                                      </p:cBhvr>
                                      <p:to>
                                        <p:strVal val="visible"/>
                                      </p:to>
                                    </p:set>
                                    <p:animEffect transition="in" filter="fade">
                                      <p:cBhvr>
                                        <p:cTn id="49" dur="500"/>
                                        <p:tgtEl>
                                          <p:spTgt spid="17">
                                            <p:txEl>
                                              <p:pRg st="7" end="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xEl>
                                              <p:pRg st="8" end="8"/>
                                            </p:txEl>
                                          </p:spTgt>
                                        </p:tgtEl>
                                        <p:attrNameLst>
                                          <p:attrName>style.visibility</p:attrName>
                                        </p:attrNameLst>
                                      </p:cBhvr>
                                      <p:to>
                                        <p:strVal val="visible"/>
                                      </p:to>
                                    </p:set>
                                    <p:animEffect transition="in" filter="fade">
                                      <p:cBhvr>
                                        <p:cTn id="52" dur="500"/>
                                        <p:tgtEl>
                                          <p:spTgt spid="17">
                                            <p:txEl>
                                              <p:pRg st="8" end="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xEl>
                                              <p:pRg st="9" end="9"/>
                                            </p:txEl>
                                          </p:spTgt>
                                        </p:tgtEl>
                                        <p:attrNameLst>
                                          <p:attrName>style.visibility</p:attrName>
                                        </p:attrNameLst>
                                      </p:cBhvr>
                                      <p:to>
                                        <p:strVal val="visible"/>
                                      </p:to>
                                    </p:set>
                                    <p:animEffect transition="in" filter="fade">
                                      <p:cBhvr>
                                        <p:cTn id="55" dur="500"/>
                                        <p:tgtEl>
                                          <p:spTgt spid="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Binary arithmetic operations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107</a:t>
            </a:fld>
            <a:endParaRPr lang="en-US" dirty="0"/>
          </a:p>
        </p:txBody>
      </p:sp>
      <p:grpSp>
        <p:nvGrpSpPr>
          <p:cNvPr id="10" name="Gruppieren 9"/>
          <p:cNvGrpSpPr/>
          <p:nvPr/>
        </p:nvGrpSpPr>
        <p:grpSpPr>
          <a:xfrm>
            <a:off x="346958" y="980728"/>
            <a:ext cx="11509286" cy="864096"/>
            <a:chOff x="911424" y="4095386"/>
            <a:chExt cx="11509286" cy="864096"/>
          </a:xfrm>
        </p:grpSpPr>
        <p:sp>
          <p:nvSpPr>
            <p:cNvPr id="11" name="Abgerundetes Rechteck 10"/>
            <p:cNvSpPr/>
            <p:nvPr/>
          </p:nvSpPr>
          <p:spPr>
            <a:xfrm>
              <a:off x="911424" y="4095386"/>
              <a:ext cx="11509286"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 the “shortcuts” like += as member functions, and the binary versions as free functions using those</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3" name="Gruppieren 2"/>
          <p:cNvGrpSpPr/>
          <p:nvPr/>
        </p:nvGrpSpPr>
        <p:grpSpPr>
          <a:xfrm>
            <a:off x="334963" y="1905122"/>
            <a:ext cx="11522075" cy="1651052"/>
            <a:chOff x="334963" y="1905122"/>
            <a:chExt cx="11522075" cy="1651052"/>
          </a:xfrm>
        </p:grpSpPr>
        <p:grpSp>
          <p:nvGrpSpPr>
            <p:cNvPr id="16" name="Gruppieren 15"/>
            <p:cNvGrpSpPr/>
            <p:nvPr/>
          </p:nvGrpSpPr>
          <p:grpSpPr>
            <a:xfrm>
              <a:off x="334963" y="2078846"/>
              <a:ext cx="11522075" cy="1477328"/>
              <a:chOff x="334963" y="983651"/>
              <a:chExt cx="11522075" cy="1477328"/>
            </a:xfrm>
          </p:grpSpPr>
          <p:sp>
            <p:nvSpPr>
              <p:cNvPr id="17" name="Rechteck 16"/>
              <p:cNvSpPr/>
              <p:nvPr/>
            </p:nvSpPr>
            <p:spPr>
              <a:xfrm>
                <a:off x="334963" y="983651"/>
                <a:ext cx="11522075"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20" name="Rechteck 19"/>
            <p:cNvSpPr/>
            <p:nvPr/>
          </p:nvSpPr>
          <p:spPr>
            <a:xfrm>
              <a:off x="6960096" y="1905122"/>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grpSp>
      <p:grpSp>
        <p:nvGrpSpPr>
          <p:cNvPr id="5" name="Gruppieren 4"/>
          <p:cNvGrpSpPr/>
          <p:nvPr/>
        </p:nvGrpSpPr>
        <p:grpSpPr>
          <a:xfrm>
            <a:off x="335360" y="3639123"/>
            <a:ext cx="11522075" cy="1374053"/>
            <a:chOff x="335360" y="3639123"/>
            <a:chExt cx="11522075" cy="1374053"/>
          </a:xfrm>
        </p:grpSpPr>
        <p:grpSp>
          <p:nvGrpSpPr>
            <p:cNvPr id="21" name="Gruppieren 20"/>
            <p:cNvGrpSpPr/>
            <p:nvPr/>
          </p:nvGrpSpPr>
          <p:grpSpPr>
            <a:xfrm>
              <a:off x="335360" y="3812847"/>
              <a:ext cx="11522075" cy="1200329"/>
              <a:chOff x="334963" y="983651"/>
              <a:chExt cx="11522075" cy="1200329"/>
            </a:xfrm>
          </p:grpSpPr>
          <p:sp>
            <p:nvSpPr>
              <p:cNvPr id="22" name="Rechteck 21"/>
              <p:cNvSpPr/>
              <p:nvPr/>
            </p:nvSpPr>
            <p:spPr>
              <a:xfrm>
                <a:off x="334963" y="983651"/>
                <a:ext cx="11522075"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Point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lhs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pic>
            <p:nvPicPr>
              <p:cNvPr id="23" name="Grafik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24" name="Rechteck 23"/>
            <p:cNvSpPr/>
            <p:nvPr/>
          </p:nvSpPr>
          <p:spPr>
            <a:xfrm>
              <a:off x="6960493" y="3639123"/>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outside the class definition</a:t>
              </a:r>
            </a:p>
          </p:txBody>
        </p:sp>
      </p:grpSp>
      <p:grpSp>
        <p:nvGrpSpPr>
          <p:cNvPr id="25" name="Gruppieren 24"/>
          <p:cNvGrpSpPr/>
          <p:nvPr/>
        </p:nvGrpSpPr>
        <p:grpSpPr>
          <a:xfrm>
            <a:off x="328132" y="5092149"/>
            <a:ext cx="11528905" cy="864096"/>
            <a:chOff x="911423" y="3050051"/>
            <a:chExt cx="11528905" cy="864096"/>
          </a:xfrm>
        </p:grpSpPr>
        <p:sp>
          <p:nvSpPr>
            <p:cNvPr id="26" name="Abgerundetes Rechteck 25"/>
            <p:cNvSpPr/>
            <p:nvPr/>
          </p:nvSpPr>
          <p:spPr>
            <a:xfrm>
              <a:off x="911423" y="3050051"/>
              <a:ext cx="11528905"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a:t>
              </a:r>
              <a:r>
                <a:rPr lang="en-US" dirty="0">
                  <a:solidFill>
                    <a:schemeClr val="tx1"/>
                  </a:solidFill>
                  <a:latin typeface="Courier New" panose="02070309020205020404" pitchFamily="49" charset="0"/>
                  <a:cs typeface="Courier New" panose="02070309020205020404" pitchFamily="49" charset="0"/>
                </a:rPr>
                <a:t>lhs</a:t>
              </a:r>
              <a:r>
                <a:rPr lang="en-US" dirty="0">
                  <a:solidFill>
                    <a:schemeClr val="tx1"/>
                  </a:solidFill>
                </a:rPr>
                <a:t> is passed by value, as a copy must me made somewhere anyway.</a:t>
              </a:r>
            </a:p>
          </p:txBody>
        </p:sp>
        <p:pic>
          <p:nvPicPr>
            <p:cNvPr id="27" name="Grafik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5802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Binary arithmetic operations</a:t>
            </a:r>
          </a:p>
        </p:txBody>
      </p:sp>
      <p:sp>
        <p:nvSpPr>
          <p:cNvPr id="6" name="Textplatzhalter 5"/>
          <p:cNvSpPr>
            <a:spLocks noGrp="1"/>
          </p:cNvSpPr>
          <p:nvPr>
            <p:ph type="body" sz="quarter" idx="10"/>
          </p:nvPr>
        </p:nvSpPr>
        <p:spPr/>
        <p:txBody>
          <a:bodyPr/>
          <a:lstStyle/>
          <a:p>
            <a:pPr marL="0" indent="0">
              <a:buNone/>
            </a:pPr>
            <a:r>
              <a:rPr lang="en-US" dirty="0"/>
              <a:t>We can also define operators that add a different type to ours</a:t>
            </a:r>
          </a:p>
          <a:p>
            <a:pPr marL="0" indent="0">
              <a:buNone/>
            </a:pPr>
            <a:r>
              <a:rPr lang="en-US" dirty="0"/>
              <a:t>For the other way around, this would have to be a free function</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108</a:t>
            </a:fld>
            <a:endParaRPr lang="en-US" dirty="0"/>
          </a:p>
        </p:txBody>
      </p:sp>
      <p:grpSp>
        <p:nvGrpSpPr>
          <p:cNvPr id="7" name="Gruppieren 6"/>
          <p:cNvGrpSpPr/>
          <p:nvPr/>
        </p:nvGrpSpPr>
        <p:grpSpPr>
          <a:xfrm>
            <a:off x="334963" y="2282004"/>
            <a:ext cx="11522075" cy="1651052"/>
            <a:chOff x="334963" y="1628800"/>
            <a:chExt cx="11522075" cy="1651052"/>
          </a:xfrm>
        </p:grpSpPr>
        <p:grpSp>
          <p:nvGrpSpPr>
            <p:cNvPr id="16" name="Gruppieren 15"/>
            <p:cNvGrpSpPr/>
            <p:nvPr/>
          </p:nvGrpSpPr>
          <p:grpSpPr>
            <a:xfrm>
              <a:off x="334963" y="1802524"/>
              <a:ext cx="11522075" cy="1477328"/>
              <a:chOff x="334963" y="983651"/>
              <a:chExt cx="11522075" cy="1477328"/>
            </a:xfrm>
          </p:grpSpPr>
          <p:sp>
            <p:nvSpPr>
              <p:cNvPr id="17" name="Rechteck 16"/>
              <p:cNvSpPr/>
              <p:nvPr/>
            </p:nvSpPr>
            <p:spPr>
              <a:xfrm>
                <a:off x="334963" y="983651"/>
                <a:ext cx="11522075"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offset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offset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offset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20" name="Rechteck 19"/>
            <p:cNvSpPr/>
            <p:nvPr/>
          </p:nvSpPr>
          <p:spPr>
            <a:xfrm>
              <a:off x="6960096" y="1628800"/>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grpSp>
    </p:spTree>
    <p:extLst>
      <p:ext uri="{BB962C8B-B14F-4D97-AF65-F5344CB8AC3E}">
        <p14:creationId xmlns:p14="http://schemas.microsoft.com/office/powerpoint/2010/main" val="26951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Comparison</a:t>
            </a:r>
          </a:p>
        </p:txBody>
      </p:sp>
      <p:sp>
        <p:nvSpPr>
          <p:cNvPr id="4" name="Foliennummernplatzhalter 3"/>
          <p:cNvSpPr>
            <a:spLocks noGrp="1"/>
          </p:cNvSpPr>
          <p:nvPr>
            <p:ph type="sldNum" sz="quarter" idx="4"/>
          </p:nvPr>
        </p:nvSpPr>
        <p:spPr/>
        <p:txBody>
          <a:bodyPr/>
          <a:lstStyle/>
          <a:p>
            <a:fld id="{F58435E4-A45A-4423-96D3-4E945C512564}" type="slidenum">
              <a:rPr lang="en-US" smtClean="0"/>
              <a:pPr/>
              <a:t>109</a:t>
            </a:fld>
            <a:endParaRPr lang="en-US" dirty="0"/>
          </a:p>
        </p:txBody>
      </p:sp>
      <p:sp>
        <p:nvSpPr>
          <p:cNvPr id="17" name="Rechteck 16"/>
          <p:cNvSpPr/>
          <p:nvPr/>
        </p:nvSpPr>
        <p:spPr>
          <a:xfrm>
            <a:off x="334963" y="3170676"/>
            <a:ext cx="11522075" cy="36933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friend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20" name="Rechteck 19"/>
          <p:cNvSpPr/>
          <p:nvPr/>
        </p:nvSpPr>
        <p:spPr>
          <a:xfrm>
            <a:off x="7935638" y="2996952"/>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grpSp>
        <p:nvGrpSpPr>
          <p:cNvPr id="12" name="Gruppieren 11"/>
          <p:cNvGrpSpPr/>
          <p:nvPr/>
        </p:nvGrpSpPr>
        <p:grpSpPr>
          <a:xfrm>
            <a:off x="346958" y="980728"/>
            <a:ext cx="11509286" cy="864096"/>
            <a:chOff x="911424" y="4095386"/>
            <a:chExt cx="11509286" cy="864096"/>
          </a:xfrm>
        </p:grpSpPr>
        <p:sp>
          <p:nvSpPr>
            <p:cNvPr id="13" name="Abgerundetes Rechteck 12"/>
            <p:cNvSpPr/>
            <p:nvPr/>
          </p:nvSpPr>
          <p:spPr>
            <a:xfrm>
              <a:off x="911424" y="4095386"/>
              <a:ext cx="11509286"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 the </a:t>
              </a:r>
              <a:r>
                <a:rPr lang="en-US" dirty="0">
                  <a:solidFill>
                    <a:schemeClr val="tx1"/>
                  </a:solidFill>
                  <a:latin typeface="Courier New" panose="02070309020205020404" pitchFamily="49" charset="0"/>
                  <a:cs typeface="Courier New" panose="02070309020205020404" pitchFamily="49" charset="0"/>
                </a:rPr>
                <a:t>&lt;</a:t>
              </a:r>
              <a:r>
                <a:rPr lang="en-US" dirty="0">
                  <a:solidFill>
                    <a:schemeClr val="tx1"/>
                  </a:solidFill>
                </a:rPr>
                <a:t> operator as free function and all the others in terms of it.</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5" name="Gruppieren 14"/>
          <p:cNvGrpSpPr/>
          <p:nvPr/>
        </p:nvGrpSpPr>
        <p:grpSpPr>
          <a:xfrm>
            <a:off x="334962" y="2042928"/>
            <a:ext cx="11521281" cy="864096"/>
            <a:chOff x="911423" y="3050051"/>
            <a:chExt cx="11521281" cy="864096"/>
          </a:xfrm>
        </p:grpSpPr>
        <p:sp>
          <p:nvSpPr>
            <p:cNvPr id="19" name="Abgerundetes Rechteck 18"/>
            <p:cNvSpPr/>
            <p:nvPr/>
          </p:nvSpPr>
          <p:spPr>
            <a:xfrm>
              <a:off x="911423" y="3050051"/>
              <a:ext cx="11521281"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For the free function to have access to private members, declare it </a:t>
              </a:r>
              <a:r>
                <a:rPr lang="en-US" dirty="0">
                  <a:solidFill>
                    <a:schemeClr val="tx1"/>
                  </a:solidFill>
                  <a:latin typeface="Courier New" panose="02070309020205020404" pitchFamily="49" charset="0"/>
                  <a:cs typeface="Courier New" panose="02070309020205020404" pitchFamily="49" charset="0"/>
                </a:rPr>
                <a:t>friend</a:t>
              </a:r>
            </a:p>
          </p:txBody>
        </p:sp>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
        <p:nvSpPr>
          <p:cNvPr id="23" name="Rechteck 22"/>
          <p:cNvSpPr/>
          <p:nvPr/>
        </p:nvSpPr>
        <p:spPr>
          <a:xfrm>
            <a:off x="335360" y="4100879"/>
            <a:ext cx="11522075"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inline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inline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inline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lhs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inline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lhs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lhs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rhs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echteck 24"/>
          <p:cNvSpPr/>
          <p:nvPr/>
        </p:nvSpPr>
        <p:spPr>
          <a:xfrm>
            <a:off x="7935638" y="3927155"/>
            <a:ext cx="4065019"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outside the class definition</a:t>
            </a:r>
          </a:p>
        </p:txBody>
      </p:sp>
    </p:spTree>
    <p:extLst>
      <p:ext uri="{BB962C8B-B14F-4D97-AF65-F5344CB8AC3E}">
        <p14:creationId xmlns:p14="http://schemas.microsoft.com/office/powerpoint/2010/main" val="31787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3"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a:t>
            </a:r>
          </a:p>
          <a:p>
            <a:endParaRPr lang="en-US" dirty="0"/>
          </a:p>
        </p:txBody>
      </p:sp>
      <p:sp>
        <p:nvSpPr>
          <p:cNvPr id="6" name="Textplatzhalter 5"/>
          <p:cNvSpPr>
            <a:spLocks noGrp="1"/>
          </p:cNvSpPr>
          <p:nvPr>
            <p:ph type="body" sz="quarter" idx="10"/>
          </p:nvPr>
        </p:nvSpPr>
        <p:spPr>
          <a:xfrm>
            <a:off x="334800" y="980728"/>
            <a:ext cx="11520000" cy="287685"/>
          </a:xfrm>
        </p:spPr>
        <p:txBody>
          <a:bodyPr/>
          <a:lstStyle/>
          <a:p>
            <a:r>
              <a:rPr lang="en-US" dirty="0"/>
              <a:t>Basic integral datatypes</a:t>
            </a:r>
          </a:p>
          <a:p>
            <a:pPr marL="0" indent="0">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11</a:t>
            </a:fld>
            <a:endParaRPr lang="en-US" dirty="0"/>
          </a:p>
        </p:txBody>
      </p:sp>
      <p:graphicFrame>
        <p:nvGraphicFramePr>
          <p:cNvPr id="3" name="Tabelle 2"/>
          <p:cNvGraphicFramePr>
            <a:graphicFrameLocks noGrp="1"/>
          </p:cNvGraphicFramePr>
          <p:nvPr>
            <p:extLst>
              <p:ext uri="{D42A27DB-BD31-4B8C-83A1-F6EECF244321}">
                <p14:modId xmlns:p14="http://schemas.microsoft.com/office/powerpoint/2010/main" val="2091245238"/>
              </p:ext>
            </p:extLst>
          </p:nvPr>
        </p:nvGraphicFramePr>
        <p:xfrm>
          <a:off x="767408" y="1484281"/>
          <a:ext cx="5215890" cy="2225040"/>
        </p:xfrm>
        <a:graphic>
          <a:graphicData uri="http://schemas.openxmlformats.org/drawingml/2006/table">
            <a:tbl>
              <a:tblPr firstRow="1" bandRow="1">
                <a:tableStyleId>{BC89EF96-8CEA-46FF-86C4-4CE0E7609802}</a:tableStyleId>
              </a:tblPr>
              <a:tblGrid>
                <a:gridCol w="1548130">
                  <a:extLst>
                    <a:ext uri="{9D8B030D-6E8A-4147-A177-3AD203B41FA5}">
                      <a16:colId xmlns:a16="http://schemas.microsoft.com/office/drawing/2014/main" val="3487475080"/>
                    </a:ext>
                  </a:extLst>
                </a:gridCol>
                <a:gridCol w="2024380">
                  <a:extLst>
                    <a:ext uri="{9D8B030D-6E8A-4147-A177-3AD203B41FA5}">
                      <a16:colId xmlns:a16="http://schemas.microsoft.com/office/drawing/2014/main" val="3765389175"/>
                    </a:ext>
                  </a:extLst>
                </a:gridCol>
                <a:gridCol w="1643380">
                  <a:extLst>
                    <a:ext uri="{9D8B030D-6E8A-4147-A177-3AD203B41FA5}">
                      <a16:colId xmlns:a16="http://schemas.microsoft.com/office/drawing/2014/main" val="4167270095"/>
                    </a:ext>
                  </a:extLst>
                </a:gridCol>
              </a:tblGrid>
              <a:tr h="370840">
                <a:tc>
                  <a:txBody>
                    <a:bodyPr/>
                    <a:lstStyle/>
                    <a:p>
                      <a:r>
                        <a:rPr lang="en-US" dirty="0"/>
                        <a:t>Type</a:t>
                      </a:r>
                    </a:p>
                  </a:txBody>
                  <a:tcPr/>
                </a:tc>
                <a:tc>
                  <a:txBody>
                    <a:bodyPr/>
                    <a:lstStyle/>
                    <a:p>
                      <a:r>
                        <a:rPr lang="en-US" dirty="0"/>
                        <a:t>Minimum </a:t>
                      </a:r>
                      <a:r>
                        <a:rPr lang="en-US" dirty="0" err="1"/>
                        <a:t>bitsize</a:t>
                      </a:r>
                      <a:endParaRPr lang="en-US" dirty="0"/>
                    </a:p>
                  </a:txBody>
                  <a:tcPr/>
                </a:tc>
                <a:tc>
                  <a:txBody>
                    <a:bodyPr/>
                    <a:lstStyle/>
                    <a:p>
                      <a:r>
                        <a:rPr lang="en-US" dirty="0"/>
                        <a:t>Usual </a:t>
                      </a:r>
                      <a:r>
                        <a:rPr lang="en-US" dirty="0" err="1"/>
                        <a:t>bitsize</a:t>
                      </a:r>
                      <a:endParaRPr lang="en-US" dirty="0"/>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char</a:t>
                      </a:r>
                    </a:p>
                  </a:txBody>
                  <a:tcPr/>
                </a:tc>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7320976"/>
                  </a:ext>
                </a:extLst>
              </a:tr>
              <a:tr h="370840">
                <a:tc>
                  <a:txBody>
                    <a:bodyPr/>
                    <a:lstStyle/>
                    <a:p>
                      <a:r>
                        <a:rPr lang="en-US" dirty="0">
                          <a:latin typeface="Courier New" panose="02070309020205020404" pitchFamily="49" charset="0"/>
                          <a:cs typeface="Courier New" panose="02070309020205020404" pitchFamily="49" charset="0"/>
                        </a:rPr>
                        <a:t>short</a:t>
                      </a:r>
                    </a:p>
                  </a:txBody>
                  <a:tcPr/>
                </a:tc>
                <a:tc>
                  <a:txBody>
                    <a:bodyPr/>
                    <a:lstStyle/>
                    <a:p>
                      <a:r>
                        <a:rPr lang="en-US" dirty="0"/>
                        <a:t>16</a:t>
                      </a:r>
                    </a:p>
                  </a:txBody>
                  <a:tcPr/>
                </a:tc>
                <a:tc>
                  <a:txBody>
                    <a:bodyPr/>
                    <a:lstStyle/>
                    <a:p>
                      <a:r>
                        <a:rPr lang="en-US" dirty="0"/>
                        <a:t>16</a:t>
                      </a:r>
                    </a:p>
                  </a:txBody>
                  <a:tcPr/>
                </a:tc>
                <a:extLst>
                  <a:ext uri="{0D108BD9-81ED-4DB2-BD59-A6C34878D82A}">
                    <a16:rowId xmlns:a16="http://schemas.microsoft.com/office/drawing/2014/main" val="2443725876"/>
                  </a:ext>
                </a:extLst>
              </a:tr>
              <a:tr h="370840">
                <a:tc>
                  <a:txBody>
                    <a:bodyPr/>
                    <a:lstStyle/>
                    <a:p>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txBody>
                  <a:tcPr/>
                </a:tc>
                <a:tc>
                  <a:txBody>
                    <a:bodyPr/>
                    <a:lstStyle/>
                    <a:p>
                      <a:r>
                        <a:rPr lang="en-US" dirty="0"/>
                        <a:t>16</a:t>
                      </a:r>
                    </a:p>
                  </a:txBody>
                  <a:tcPr/>
                </a:tc>
                <a:tc>
                  <a:txBody>
                    <a:bodyPr/>
                    <a:lstStyle/>
                    <a:p>
                      <a:r>
                        <a:rPr lang="en-US" dirty="0"/>
                        <a:t>32</a:t>
                      </a: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rPr>
                        <a:t>long</a:t>
                      </a:r>
                    </a:p>
                  </a:txBody>
                  <a:tcPr/>
                </a:tc>
                <a:tc>
                  <a:txBody>
                    <a:bodyPr/>
                    <a:lstStyle/>
                    <a:p>
                      <a:r>
                        <a:rPr lang="en-US" dirty="0"/>
                        <a:t>32</a:t>
                      </a:r>
                    </a:p>
                  </a:txBody>
                  <a:tcPr/>
                </a:tc>
                <a:tc>
                  <a:txBody>
                    <a:bodyPr/>
                    <a:lstStyle/>
                    <a:p>
                      <a:r>
                        <a:rPr lang="en-US" dirty="0"/>
                        <a:t>32/64</a:t>
                      </a: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long</a:t>
                      </a:r>
                      <a:endParaRPr lang="en-US" dirty="0">
                        <a:latin typeface="Courier New" panose="02070309020205020404" pitchFamily="49" charset="0"/>
                        <a:cs typeface="Courier New" panose="02070309020205020404" pitchFamily="49" charset="0"/>
                      </a:endParaRPr>
                    </a:p>
                  </a:txBody>
                  <a:tcPr/>
                </a:tc>
                <a:tc>
                  <a:txBody>
                    <a:bodyPr/>
                    <a:lstStyle/>
                    <a:p>
                      <a:r>
                        <a:rPr lang="en-US" dirty="0"/>
                        <a:t>64</a:t>
                      </a:r>
                    </a:p>
                  </a:txBody>
                  <a:tcPr/>
                </a:tc>
                <a:tc>
                  <a:txBody>
                    <a:bodyPr/>
                    <a:lstStyle/>
                    <a:p>
                      <a:r>
                        <a:rPr lang="en-US" dirty="0"/>
                        <a:t>64</a:t>
                      </a:r>
                    </a:p>
                  </a:txBody>
                  <a:tcPr/>
                </a:tc>
                <a:extLst>
                  <a:ext uri="{0D108BD9-81ED-4DB2-BD59-A6C34878D82A}">
                    <a16:rowId xmlns:a16="http://schemas.microsoft.com/office/drawing/2014/main" val="3520147237"/>
                  </a:ext>
                </a:extLst>
              </a:tr>
            </a:tbl>
          </a:graphicData>
        </a:graphic>
      </p:graphicFrame>
      <p:sp>
        <p:nvSpPr>
          <p:cNvPr id="8" name="Rechteck 7"/>
          <p:cNvSpPr/>
          <p:nvPr/>
        </p:nvSpPr>
        <p:spPr>
          <a:xfrm>
            <a:off x="334800" y="4663298"/>
            <a:ext cx="11520000"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 &lt;limits</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&gt;</a:t>
            </a:r>
          </a:p>
          <a:p>
            <a:r>
              <a:rPr lang="en-US" dirty="0">
                <a:solidFill>
                  <a:srgbClr val="804000"/>
                </a:solidFill>
                <a:highlight>
                  <a:srgbClr val="FFFFFF"/>
                </a:highlight>
                <a:latin typeface="Courier New" panose="02070309020205020404" pitchFamily="49" charset="0"/>
                <a:cs typeface="Courier New" panose="02070309020205020404" pitchFamily="49" charset="0"/>
              </a:rPr>
              <a:t>#include </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&lt;</a:t>
            </a:r>
            <a:r>
              <a:rPr lang="en-US" dirty="0" err="1" smtClean="0">
                <a:solidFill>
                  <a:srgbClr val="804000"/>
                </a:solidFill>
                <a:highlight>
                  <a:srgbClr val="FFFFFF"/>
                </a:highlight>
                <a:latin typeface="Courier New" panose="02070309020205020404" pitchFamily="49" charset="0"/>
                <a:cs typeface="Courier New" panose="02070309020205020404" pitchFamily="49" charset="0"/>
              </a:rPr>
              <a:t>iostream</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&gt;</a:t>
            </a:r>
            <a:endParaRPr lang="en-US" dirty="0">
              <a:solidFill>
                <a:srgbClr val="804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sizeof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numeric_limits</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0346" y="4741164"/>
            <a:ext cx="368102" cy="413792"/>
          </a:xfrm>
          <a:prstGeom prst="rect">
            <a:avLst/>
          </a:prstGeom>
        </p:spPr>
      </p:pic>
      <p:sp>
        <p:nvSpPr>
          <p:cNvPr id="10" name="Rechteck 9"/>
          <p:cNvSpPr/>
          <p:nvPr/>
        </p:nvSpPr>
        <p:spPr>
          <a:xfrm>
            <a:off x="334963" y="3796298"/>
            <a:ext cx="11522075" cy="784830"/>
          </a:xfrm>
          <a:prstGeom prst="rect">
            <a:avLst/>
          </a:prstGeom>
        </p:spPr>
        <p:txBody>
          <a:bodyPr wrap="square">
            <a:spAutoFit/>
          </a:bodyPr>
          <a:lstStyle/>
          <a:p>
            <a:pPr marL="215900" lvl="0" indent="-215900" defTabSz="215900" fontAlgn="base">
              <a:spcBef>
                <a:spcPts val="600"/>
              </a:spcBef>
              <a:spcAft>
                <a:spcPct val="0"/>
              </a:spcAft>
              <a:buClr>
                <a:srgbClr val="00549F"/>
              </a:buClr>
              <a:buFont typeface="Wingdings" panose="05000000000000000000" pitchFamily="2" charset="2"/>
              <a:buChar char="§"/>
              <a:tabLst>
                <a:tab pos="215900" algn="l"/>
              </a:tabLst>
            </a:pPr>
            <a:r>
              <a:rPr lang="en-US" sz="2000" dirty="0">
                <a:solidFill>
                  <a:prstClr val="black"/>
                </a:solidFill>
                <a:ea typeface="ＭＳ Ｐゴシック" charset="0"/>
                <a:cs typeface="Courier New" panose="02070309020205020404" pitchFamily="49" charset="0"/>
              </a:rPr>
              <a:t>Size on your system can be found out by using the </a:t>
            </a:r>
            <a:r>
              <a:rPr lang="en-US" sz="2000" dirty="0" err="1">
                <a:solidFill>
                  <a:prstClr val="black"/>
                </a:solidFill>
                <a:latin typeface="Courier New" panose="02070309020205020404" pitchFamily="49" charset="0"/>
                <a:ea typeface="ＭＳ Ｐゴシック" charset="0"/>
                <a:cs typeface="Courier New" panose="02070309020205020404" pitchFamily="49" charset="0"/>
              </a:rPr>
              <a:t>sizeof</a:t>
            </a:r>
            <a:r>
              <a:rPr lang="en-US" sz="2000" dirty="0">
                <a:solidFill>
                  <a:prstClr val="black"/>
                </a:solidFill>
                <a:ea typeface="ＭＳ Ｐゴシック" charset="0"/>
                <a:cs typeface="Courier New" panose="02070309020205020404" pitchFamily="49" charset="0"/>
              </a:rPr>
              <a:t> operator</a:t>
            </a:r>
          </a:p>
          <a:p>
            <a:pPr marL="215900" lvl="0" indent="-215900" defTabSz="215900" fontAlgn="base">
              <a:spcBef>
                <a:spcPts val="600"/>
              </a:spcBef>
              <a:spcAft>
                <a:spcPct val="0"/>
              </a:spcAft>
              <a:buClr>
                <a:srgbClr val="00549F"/>
              </a:buClr>
              <a:buFont typeface="Wingdings" panose="05000000000000000000" pitchFamily="2" charset="2"/>
              <a:buChar char="§"/>
              <a:tabLst>
                <a:tab pos="215900" algn="l"/>
              </a:tabLst>
            </a:pPr>
            <a:r>
              <a:rPr lang="en-US" sz="2000" dirty="0">
                <a:solidFill>
                  <a:prstClr val="black"/>
                </a:solidFill>
                <a:ea typeface="ＭＳ Ｐゴシック" charset="0"/>
                <a:cs typeface="Courier New" panose="02070309020205020404" pitchFamily="49" charset="0"/>
              </a:rPr>
              <a:t>Minimum and maximum values are stored in the </a:t>
            </a:r>
            <a:r>
              <a:rPr lang="en-US" sz="2000" dirty="0" err="1">
                <a:solidFill>
                  <a:prstClr val="black"/>
                </a:solidFill>
                <a:latin typeface="Courier New" panose="02070309020205020404" pitchFamily="49" charset="0"/>
                <a:ea typeface="ＭＳ Ｐゴシック" charset="0"/>
                <a:cs typeface="Courier New" panose="02070309020205020404" pitchFamily="49" charset="0"/>
              </a:rPr>
              <a:t>numeric_limits</a:t>
            </a:r>
            <a:r>
              <a:rPr lang="en-US" sz="2000" dirty="0">
                <a:solidFill>
                  <a:prstClr val="black"/>
                </a:solidFill>
                <a:ea typeface="ＭＳ Ｐゴシック" charset="0"/>
                <a:cs typeface="Courier New" panose="02070309020205020404" pitchFamily="49" charset="0"/>
              </a:rPr>
              <a:t> class</a:t>
            </a:r>
          </a:p>
        </p:txBody>
      </p:sp>
    </p:spTree>
    <p:extLst>
      <p:ext uri="{BB962C8B-B14F-4D97-AF65-F5344CB8AC3E}">
        <p14:creationId xmlns:p14="http://schemas.microsoft.com/office/powerpoint/2010/main" val="20183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Type conversion</a:t>
            </a:r>
          </a:p>
        </p:txBody>
      </p:sp>
      <p:sp>
        <p:nvSpPr>
          <p:cNvPr id="6" name="Textplatzhalter 5"/>
          <p:cNvSpPr>
            <a:spLocks noGrp="1"/>
          </p:cNvSpPr>
          <p:nvPr>
            <p:ph type="body" sz="quarter" idx="10"/>
          </p:nvPr>
        </p:nvSpPr>
        <p:spPr/>
        <p:txBody>
          <a:bodyPr/>
          <a:lstStyle/>
          <a:p>
            <a:r>
              <a:rPr lang="en-US" dirty="0"/>
              <a:t>Type conversion is provided through a dedicated constructor with a single argument</a:t>
            </a:r>
          </a:p>
          <a:p>
            <a:r>
              <a:rPr lang="en-US" dirty="0"/>
              <a:t>If this constructor is not marked explicit, all functions and operators taking our type as an argument can also be called with the type that can be converted to it</a:t>
            </a:r>
          </a:p>
          <a:p>
            <a:r>
              <a:rPr lang="en-US" dirty="0"/>
              <a:t>Conversions to other types can be implemented again through operators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110</a:t>
            </a:fld>
            <a:endParaRPr lang="en-US" dirty="0"/>
          </a:p>
        </p:txBody>
      </p:sp>
      <p:grpSp>
        <p:nvGrpSpPr>
          <p:cNvPr id="18" name="Gruppieren 17"/>
          <p:cNvGrpSpPr/>
          <p:nvPr/>
        </p:nvGrpSpPr>
        <p:grpSpPr>
          <a:xfrm>
            <a:off x="334962" y="4653136"/>
            <a:ext cx="11519837" cy="864096"/>
            <a:chOff x="911423" y="3050051"/>
            <a:chExt cx="11519837" cy="864096"/>
          </a:xfrm>
        </p:grpSpPr>
        <p:sp>
          <p:nvSpPr>
            <p:cNvPr id="22" name="Abgerundetes Rechteck 21"/>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By providing a constructor </a:t>
              </a:r>
              <a:r>
                <a:rPr lang="en-US" dirty="0">
                  <a:solidFill>
                    <a:schemeClr val="tx1"/>
                  </a:solidFill>
                  <a:latin typeface="Courier New" panose="02070309020205020404" pitchFamily="49" charset="0"/>
                  <a:cs typeface="Courier New" panose="02070309020205020404" pitchFamily="49" charset="0"/>
                </a:rPr>
                <a:t>Point(float)</a:t>
              </a:r>
              <a:r>
                <a:rPr lang="en-US" dirty="0">
                  <a:solidFill>
                    <a:schemeClr val="tx1"/>
                  </a:solidFill>
                </a:rPr>
                <a:t>, we can delete the </a:t>
              </a:r>
              <a:r>
                <a:rPr lang="en-US" dirty="0">
                  <a:solidFill>
                    <a:schemeClr val="tx1"/>
                  </a:solidFill>
                  <a:latin typeface="Courier New" panose="02070309020205020404" pitchFamily="49" charset="0"/>
                  <a:cs typeface="Courier New" panose="02070309020205020404" pitchFamily="49" charset="0"/>
                </a:rPr>
                <a:t>operator+(Point, float)</a:t>
              </a:r>
            </a:p>
            <a:p>
              <a:r>
                <a:rPr lang="en-US" dirty="0">
                  <a:solidFill>
                    <a:schemeClr val="tx1"/>
                  </a:solidFill>
                  <a:cs typeface="Courier New" panose="02070309020205020404" pitchFamily="49" charset="0"/>
                </a:rPr>
                <a:t>Like constructors, type conversion operators can be marked explicit</a:t>
              </a: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
        <p:nvSpPr>
          <p:cNvPr id="32" name="Rechteck 31"/>
          <p:cNvSpPr/>
          <p:nvPr/>
        </p:nvSpPr>
        <p:spPr>
          <a:xfrm>
            <a:off x="328066" y="2872812"/>
            <a:ext cx="11528971" cy="133592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xy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"Point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to_string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to_string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4522" y="2939659"/>
            <a:ext cx="368102" cy="413792"/>
          </a:xfrm>
          <a:prstGeom prst="rect">
            <a:avLst/>
          </a:prstGeom>
        </p:spPr>
      </p:pic>
      <p:sp>
        <p:nvSpPr>
          <p:cNvPr id="34" name="Rechteck 33"/>
          <p:cNvSpPr/>
          <p:nvPr/>
        </p:nvSpPr>
        <p:spPr>
          <a:xfrm>
            <a:off x="7126443" y="2708920"/>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spTree>
    <p:extLst>
      <p:ext uri="{BB962C8B-B14F-4D97-AF65-F5344CB8AC3E}">
        <p14:creationId xmlns:p14="http://schemas.microsoft.com/office/powerpoint/2010/main" val="99501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1" end="1"/>
                                            </p:txEl>
                                          </p:spTgt>
                                        </p:tgtEl>
                                        <p:attrNameLst>
                                          <p:attrName>style.visibility</p:attrName>
                                        </p:attrNameLst>
                                      </p:cBhvr>
                                      <p:to>
                                        <p:strVal val="visible"/>
                                      </p:to>
                                    </p:set>
                                    <p:animEffect transition="in" filter="fade">
                                      <p:cBhvr>
                                        <p:cTn id="27" dur="500"/>
                                        <p:tgtEl>
                                          <p:spTgt spid="32">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xEl>
                                              <p:pRg st="2" end="2"/>
                                            </p:txEl>
                                          </p:spTgt>
                                        </p:tgtEl>
                                        <p:attrNameLst>
                                          <p:attrName>style.visibility</p:attrName>
                                        </p:attrNameLst>
                                      </p:cBhvr>
                                      <p:to>
                                        <p:strVal val="visible"/>
                                      </p:to>
                                    </p:set>
                                    <p:animEffect transition="in" filter="fade">
                                      <p:cBhvr>
                                        <p:cTn id="30" dur="500"/>
                                        <p:tgtEl>
                                          <p:spTgt spid="32">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xEl>
                                              <p:pRg st="3" end="3"/>
                                            </p:txEl>
                                          </p:spTgt>
                                        </p:tgtEl>
                                        <p:attrNameLst>
                                          <p:attrName>style.visibility</p:attrName>
                                        </p:attrNameLst>
                                      </p:cBhvr>
                                      <p:to>
                                        <p:strVal val="visible"/>
                                      </p:to>
                                    </p:set>
                                    <p:animEffect transition="in" filter="fade">
                                      <p:cBhvr>
                                        <p:cTn id="33" dur="500"/>
                                        <p:tgtEl>
                                          <p:spTgt spid="32">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Assignment</a:t>
            </a:r>
          </a:p>
        </p:txBody>
      </p:sp>
      <p:sp>
        <p:nvSpPr>
          <p:cNvPr id="6" name="Textplatzhalter 5"/>
          <p:cNvSpPr>
            <a:spLocks noGrp="1"/>
          </p:cNvSpPr>
          <p:nvPr>
            <p:ph type="body" sz="quarter" idx="10"/>
          </p:nvPr>
        </p:nvSpPr>
        <p:spPr/>
        <p:txBody>
          <a:bodyPr/>
          <a:lstStyle/>
          <a:p>
            <a:pPr marL="0" indent="0">
              <a:buNone/>
            </a:pPr>
            <a:r>
              <a:rPr lang="en-US" dirty="0"/>
              <a:t>For simple types, the compiler will automatically generate an assignment operator. The rules for when this is not the case are not always obvious. One clear example is if the class has a </a:t>
            </a:r>
            <a:r>
              <a:rPr lang="en-US" dirty="0" err="1">
                <a:latin typeface="Courier New" panose="02070309020205020404" pitchFamily="49" charset="0"/>
                <a:cs typeface="Courier New" panose="02070309020205020404" pitchFamily="49" charset="0"/>
              </a:rPr>
              <a:t>const</a:t>
            </a:r>
            <a:r>
              <a:rPr lang="en-US" dirty="0"/>
              <a:t> member.</a:t>
            </a:r>
          </a:p>
          <a:p>
            <a:pPr marL="0" indent="0">
              <a:buNone/>
            </a:pPr>
            <a:r>
              <a:rPr lang="en-US" dirty="0"/>
              <a:t>If we don’t want this operator to be generated, we can delete it using</a:t>
            </a:r>
          </a:p>
          <a:p>
            <a:pPr marL="0" indent="0">
              <a:buNone/>
            </a:pPr>
            <a:r>
              <a:rPr lang="en-US" sz="180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sz="1800" dirty="0">
                <a:solidFill>
                  <a:srgbClr val="000000"/>
                </a:solidFill>
                <a:highlight>
                  <a:srgbClr val="FFFFFF"/>
                </a:highlight>
                <a:latin typeface="Courier New" panose="02070309020205020404" pitchFamily="49" charset="0"/>
                <a:cs typeface="Courier New" panose="02070309020205020404" pitchFamily="49" charset="0"/>
              </a:rPr>
              <a:t> Point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dirty="0">
                <a:solidFill>
                  <a:srgbClr val="000000"/>
                </a:solidFill>
                <a:highlight>
                  <a:srgbClr val="FFFFFF"/>
                </a:highlight>
                <a:latin typeface="Courier New" panose="02070309020205020404" pitchFamily="49" charset="0"/>
                <a:cs typeface="Courier New" panose="02070309020205020404" pitchFamily="49" charset="0"/>
              </a:rPr>
              <a:t>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111</a:t>
            </a:fld>
            <a:endParaRPr lang="en-US" dirty="0"/>
          </a:p>
        </p:txBody>
      </p:sp>
      <p:grpSp>
        <p:nvGrpSpPr>
          <p:cNvPr id="8" name="Gruppieren 7"/>
          <p:cNvGrpSpPr/>
          <p:nvPr/>
        </p:nvGrpSpPr>
        <p:grpSpPr>
          <a:xfrm>
            <a:off x="334963" y="4941168"/>
            <a:ext cx="11519836" cy="864096"/>
            <a:chOff x="911424" y="2004718"/>
            <a:chExt cx="11519836" cy="864096"/>
          </a:xfrm>
        </p:grpSpPr>
        <p:sp>
          <p:nvSpPr>
            <p:cNvPr id="9" name="Abgerundetes Rechteck 8"/>
            <p:cNvSpPr/>
            <p:nvPr/>
          </p:nvSpPr>
          <p:spPr>
            <a:xfrm>
              <a:off x="911424" y="2004718"/>
              <a:ext cx="11519836"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Implementing a correct assignment operator is easy – using concepts that we will discuss later.</a:t>
              </a:r>
            </a:p>
            <a:p>
              <a:r>
                <a:rPr lang="en-US" dirty="0">
                  <a:solidFill>
                    <a:schemeClr val="tx1"/>
                  </a:solidFill>
                </a:rPr>
                <a:t>With the current knowledge, there are a few things to take care of like the check for self-assignment.</a:t>
              </a: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17" name="Gruppieren 16"/>
          <p:cNvGrpSpPr/>
          <p:nvPr/>
        </p:nvGrpSpPr>
        <p:grpSpPr>
          <a:xfrm>
            <a:off x="328066" y="2492896"/>
            <a:ext cx="11528971" cy="2330809"/>
            <a:chOff x="328066" y="2256129"/>
            <a:chExt cx="11528971" cy="2330809"/>
          </a:xfrm>
        </p:grpSpPr>
        <p:grpSp>
          <p:nvGrpSpPr>
            <p:cNvPr id="19" name="Gruppieren 18"/>
            <p:cNvGrpSpPr/>
            <p:nvPr/>
          </p:nvGrpSpPr>
          <p:grpSpPr>
            <a:xfrm>
              <a:off x="328066" y="2420021"/>
              <a:ext cx="11528971" cy="2166917"/>
              <a:chOff x="6338056" y="2363216"/>
              <a:chExt cx="11528971" cy="2166917"/>
            </a:xfrm>
          </p:grpSpPr>
          <p:sp>
            <p:nvSpPr>
              <p:cNvPr id="21" name="Rechteck 20"/>
              <p:cNvSpPr/>
              <p:nvPr/>
            </p:nvSpPr>
            <p:spPr>
              <a:xfrm>
                <a:off x="6338056" y="2363216"/>
                <a:ext cx="11528971" cy="21669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this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23" name="Grafik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54512" y="2430063"/>
                <a:ext cx="368102" cy="413792"/>
              </a:xfrm>
              <a:prstGeom prst="rect">
                <a:avLst/>
              </a:prstGeom>
            </p:spPr>
          </p:pic>
        </p:grpSp>
        <p:sp>
          <p:nvSpPr>
            <p:cNvPr id="20" name="Rechteck 19"/>
            <p:cNvSpPr/>
            <p:nvPr/>
          </p:nvSpPr>
          <p:spPr>
            <a:xfrm>
              <a:off x="7126443" y="2256129"/>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grpSp>
    </p:spTree>
    <p:extLst>
      <p:ext uri="{BB962C8B-B14F-4D97-AF65-F5344CB8AC3E}">
        <p14:creationId xmlns:p14="http://schemas.microsoft.com/office/powerpoint/2010/main" val="260731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String output</a:t>
            </a:r>
          </a:p>
        </p:txBody>
      </p:sp>
      <p:sp>
        <p:nvSpPr>
          <p:cNvPr id="6" name="Textplatzhalter 5"/>
          <p:cNvSpPr>
            <a:spLocks noGrp="1"/>
          </p:cNvSpPr>
          <p:nvPr>
            <p:ph type="body" sz="quarter" idx="10"/>
          </p:nvPr>
        </p:nvSpPr>
        <p:spPr/>
        <p:txBody>
          <a:bodyPr/>
          <a:lstStyle/>
          <a:p>
            <a:pPr marL="0" indent="0">
              <a:buNone/>
            </a:pPr>
            <a:r>
              <a:rPr lang="en-US" dirty="0"/>
              <a:t>Since the bit shift operator </a:t>
            </a:r>
            <a:r>
              <a:rPr lang="en-US" dirty="0">
                <a:latin typeface="Courier New" panose="02070309020205020404" pitchFamily="49" charset="0"/>
                <a:cs typeface="Courier New" panose="02070309020205020404" pitchFamily="49" charset="0"/>
              </a:rPr>
              <a:t>&lt;&lt; </a:t>
            </a:r>
            <a:r>
              <a:rPr lang="en-US" dirty="0"/>
              <a:t>really only makes sense if the left hand side is an integral type, it is frequently overloaded for the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ostream</a:t>
            </a:r>
            <a:r>
              <a:rPr lang="en-US" dirty="0">
                <a:latin typeface="Courier New" panose="02070309020205020404" pitchFamily="49" charset="0"/>
                <a:cs typeface="Courier New" panose="02070309020205020404" pitchFamily="49" charset="0"/>
              </a:rPr>
              <a:t> </a:t>
            </a:r>
            <a:r>
              <a:rPr lang="en-US" dirty="0"/>
              <a:t>class plus any type that shall be printed to the stream.</a:t>
            </a:r>
          </a:p>
        </p:txBody>
      </p:sp>
      <p:sp>
        <p:nvSpPr>
          <p:cNvPr id="4" name="Foliennummernplatzhalter 3"/>
          <p:cNvSpPr>
            <a:spLocks noGrp="1"/>
          </p:cNvSpPr>
          <p:nvPr>
            <p:ph type="sldNum" sz="quarter" idx="4"/>
          </p:nvPr>
        </p:nvSpPr>
        <p:spPr/>
        <p:txBody>
          <a:bodyPr/>
          <a:lstStyle/>
          <a:p>
            <a:fld id="{F58435E4-A45A-4423-96D3-4E945C512564}" type="slidenum">
              <a:rPr lang="en-US" smtClean="0"/>
              <a:pPr/>
              <a:t>112</a:t>
            </a:fld>
            <a:endParaRPr lang="en-US" dirty="0"/>
          </a:p>
        </p:txBody>
      </p:sp>
      <p:grpSp>
        <p:nvGrpSpPr>
          <p:cNvPr id="18" name="Gruppieren 17"/>
          <p:cNvGrpSpPr/>
          <p:nvPr/>
        </p:nvGrpSpPr>
        <p:grpSpPr>
          <a:xfrm>
            <a:off x="334962" y="1772816"/>
            <a:ext cx="11519837" cy="864096"/>
            <a:chOff x="911423" y="3050051"/>
            <a:chExt cx="11519837" cy="864096"/>
          </a:xfrm>
        </p:grpSpPr>
        <p:sp>
          <p:nvSpPr>
            <p:cNvPr id="22" name="Abgerundetes Rechteck 21"/>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err="1">
                  <a:solidFill>
                    <a:schemeClr val="tx1"/>
                  </a:solidFill>
                  <a:latin typeface="Courier New" panose="02070309020205020404" pitchFamily="49" charset="0"/>
                  <a:cs typeface="Courier New" panose="02070309020205020404" pitchFamily="49" charset="0"/>
                </a:rPr>
                <a:t>std</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cout</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tx1"/>
                  </a:solidFill>
                </a:rPr>
                <a:t>is of type </a:t>
              </a:r>
              <a:r>
                <a:rPr lang="en-US" dirty="0" err="1">
                  <a:solidFill>
                    <a:schemeClr val="tx1"/>
                  </a:solidFill>
                  <a:latin typeface="Courier New" panose="02070309020205020404" pitchFamily="49" charset="0"/>
                  <a:cs typeface="Courier New" panose="02070309020205020404" pitchFamily="49" charset="0"/>
                </a:rPr>
                <a:t>std</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ostream</a:t>
              </a:r>
              <a:endParaRPr lang="en-US" dirty="0">
                <a:solidFill>
                  <a:schemeClr val="tx1"/>
                </a:solidFill>
                <a:latin typeface="Courier New" panose="02070309020205020404" pitchFamily="49" charset="0"/>
                <a:cs typeface="Courier New" panose="02070309020205020404" pitchFamily="49" charset="0"/>
              </a:endParaRP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8" name="Gruppieren 7"/>
          <p:cNvGrpSpPr/>
          <p:nvPr/>
        </p:nvGrpSpPr>
        <p:grpSpPr>
          <a:xfrm>
            <a:off x="334799" y="2825052"/>
            <a:ext cx="11519999" cy="963987"/>
            <a:chOff x="911423" y="4095385"/>
            <a:chExt cx="11519999" cy="963987"/>
          </a:xfrm>
        </p:grpSpPr>
        <p:sp>
          <p:nvSpPr>
            <p:cNvPr id="9" name="Abgerundetes Rechteck 8"/>
            <p:cNvSpPr/>
            <p:nvPr/>
          </p:nvSpPr>
          <p:spPr>
            <a:xfrm>
              <a:off x="911423" y="4095385"/>
              <a:ext cx="11519999" cy="963987"/>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As we don’t have access to the </a:t>
              </a:r>
              <a:r>
                <a:rPr lang="en-US" dirty="0" err="1">
                  <a:solidFill>
                    <a:schemeClr val="tx1"/>
                  </a:solidFill>
                  <a:latin typeface="Courier New" panose="02070309020205020404" pitchFamily="49" charset="0"/>
                  <a:cs typeface="Courier New" panose="02070309020205020404" pitchFamily="49" charset="0"/>
                </a:rPr>
                <a:t>ostream</a:t>
              </a:r>
              <a:r>
                <a:rPr lang="en-US" dirty="0">
                  <a:solidFill>
                    <a:schemeClr val="tx1"/>
                  </a:solidFill>
                </a:rPr>
                <a:t> class, we need to define the operator as a free function. Since the stream is changed, it is passed by non-</a:t>
              </a:r>
              <a:r>
                <a:rPr lang="en-US" dirty="0" err="1">
                  <a:solidFill>
                    <a:schemeClr val="tx1"/>
                  </a:solidFill>
                </a:rPr>
                <a:t>const</a:t>
              </a:r>
              <a:r>
                <a:rPr lang="en-US" dirty="0">
                  <a:solidFill>
                    <a:schemeClr val="tx1"/>
                  </a:solidFill>
                </a:rPr>
                <a:t> reference and returned to enable cascading.</a:t>
              </a:r>
            </a:p>
            <a:p>
              <a:r>
                <a:rPr lang="en-US" dirty="0">
                  <a:solidFill>
                    <a:schemeClr val="tx1"/>
                  </a:solidFill>
                </a:rPr>
                <a:t>Use friend once again to get access to private members.</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300226"/>
              <a:ext cx="543123" cy="543123"/>
            </a:xfrm>
            <a:prstGeom prst="rect">
              <a:avLst/>
            </a:prstGeom>
          </p:spPr>
        </p:pic>
      </p:grpSp>
      <p:sp>
        <p:nvSpPr>
          <p:cNvPr id="11" name="Rechteck 10"/>
          <p:cNvSpPr/>
          <p:nvPr/>
        </p:nvSpPr>
        <p:spPr>
          <a:xfrm>
            <a:off x="335360" y="4100879"/>
            <a:ext cx="11522075"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s-ES" dirty="0">
                <a:solidFill>
                  <a:srgbClr val="000000"/>
                </a:solidFill>
                <a:highlight>
                  <a:srgbClr val="FFFFFF"/>
                </a:highlight>
                <a:latin typeface="Courier New" panose="02070309020205020404" pitchFamily="49" charset="0"/>
                <a:cs typeface="Courier New" panose="02070309020205020404" pitchFamily="49" charset="0"/>
              </a:rPr>
              <a:t>  os </a:t>
            </a:r>
            <a:r>
              <a:rPr lang="es-ES" b="1" dirty="0">
                <a:solidFill>
                  <a:srgbClr val="000080"/>
                </a:solidFill>
                <a:highlight>
                  <a:srgbClr val="FFFFFF"/>
                </a:highlight>
                <a:latin typeface="Courier New" panose="02070309020205020404" pitchFamily="49" charset="0"/>
                <a:cs typeface="Courier New" panose="02070309020205020404" pitchFamily="49" charset="0"/>
              </a:rPr>
              <a:t>&lt;&lt;</a:t>
            </a:r>
            <a:r>
              <a:rPr lang="es-ES" dirty="0">
                <a:solidFill>
                  <a:srgbClr val="000000"/>
                </a:solidFill>
                <a:highlight>
                  <a:srgbClr val="FFFFFF"/>
                </a:highlight>
                <a:latin typeface="Courier New" panose="02070309020205020404" pitchFamily="49" charset="0"/>
                <a:cs typeface="Courier New" panose="02070309020205020404" pitchFamily="49" charset="0"/>
              </a:rPr>
              <a:t> </a:t>
            </a:r>
            <a:r>
              <a:rPr lang="es-ES" dirty="0">
                <a:solidFill>
                  <a:srgbClr val="808080"/>
                </a:solidFill>
                <a:highlight>
                  <a:srgbClr val="FFFFFF"/>
                </a:highlight>
                <a:latin typeface="Courier New" panose="02070309020205020404" pitchFamily="49" charset="0"/>
                <a:cs typeface="Courier New" panose="02070309020205020404" pitchFamily="49" charset="0"/>
              </a:rPr>
              <a:t>"x: "</a:t>
            </a:r>
            <a:r>
              <a:rPr lang="es-ES" dirty="0">
                <a:solidFill>
                  <a:srgbClr val="000000"/>
                </a:solidFill>
                <a:highlight>
                  <a:srgbClr val="FFFFFF"/>
                </a:highlight>
                <a:latin typeface="Courier New" panose="02070309020205020404" pitchFamily="49" charset="0"/>
                <a:cs typeface="Courier New" panose="02070309020205020404" pitchFamily="49" charset="0"/>
              </a:rPr>
              <a:t> </a:t>
            </a:r>
            <a:r>
              <a:rPr lang="es-ES" b="1" dirty="0">
                <a:solidFill>
                  <a:srgbClr val="000080"/>
                </a:solidFill>
                <a:highlight>
                  <a:srgbClr val="FFFFFF"/>
                </a:highlight>
                <a:latin typeface="Courier New" panose="02070309020205020404" pitchFamily="49" charset="0"/>
                <a:cs typeface="Courier New" panose="02070309020205020404" pitchFamily="49" charset="0"/>
              </a:rPr>
              <a:t>&lt;&lt;</a:t>
            </a:r>
            <a:r>
              <a:rPr lang="es-ES" dirty="0">
                <a:solidFill>
                  <a:srgbClr val="000000"/>
                </a:solidFill>
                <a:highlight>
                  <a:srgbClr val="FFFFFF"/>
                </a:highlight>
                <a:latin typeface="Courier New" panose="02070309020205020404" pitchFamily="49" charset="0"/>
                <a:cs typeface="Courier New" panose="02070309020205020404" pitchFamily="49" charset="0"/>
              </a:rPr>
              <a:t> p</a:t>
            </a:r>
            <a:r>
              <a:rPr lang="es-ES" b="1" dirty="0">
                <a:solidFill>
                  <a:srgbClr val="000080"/>
                </a:solidFill>
                <a:highlight>
                  <a:srgbClr val="FFFFFF"/>
                </a:highlight>
                <a:latin typeface="Courier New" panose="02070309020205020404" pitchFamily="49" charset="0"/>
                <a:cs typeface="Courier New" panose="02070309020205020404" pitchFamily="49" charset="0"/>
              </a:rPr>
              <a:t>.</a:t>
            </a:r>
            <a:r>
              <a:rPr lang="es-ES" dirty="0">
                <a:solidFill>
                  <a:srgbClr val="000000"/>
                </a:solidFill>
                <a:highlight>
                  <a:srgbClr val="FFFFFF"/>
                </a:highlight>
                <a:latin typeface="Courier New" panose="02070309020205020404" pitchFamily="49" charset="0"/>
                <a:cs typeface="Courier New" panose="02070309020205020404" pitchFamily="49" charset="0"/>
              </a:rPr>
              <a:t>x </a:t>
            </a:r>
            <a:r>
              <a:rPr lang="es-ES" b="1" dirty="0">
                <a:solidFill>
                  <a:srgbClr val="000080"/>
                </a:solidFill>
                <a:highlight>
                  <a:srgbClr val="FFFFFF"/>
                </a:highlight>
                <a:latin typeface="Courier New" panose="02070309020205020404" pitchFamily="49" charset="0"/>
                <a:cs typeface="Courier New" panose="02070309020205020404" pitchFamily="49" charset="0"/>
              </a:rPr>
              <a:t>&lt;&lt;</a:t>
            </a:r>
            <a:r>
              <a:rPr lang="es-ES" dirty="0">
                <a:solidFill>
                  <a:srgbClr val="000000"/>
                </a:solidFill>
                <a:highlight>
                  <a:srgbClr val="FFFFFF"/>
                </a:highlight>
                <a:latin typeface="Courier New" panose="02070309020205020404" pitchFamily="49" charset="0"/>
                <a:cs typeface="Courier New" panose="02070309020205020404" pitchFamily="49" charset="0"/>
              </a:rPr>
              <a:t> </a:t>
            </a:r>
            <a:r>
              <a:rPr lang="es-ES" dirty="0">
                <a:solidFill>
                  <a:srgbClr val="808080"/>
                </a:solidFill>
                <a:highlight>
                  <a:srgbClr val="FFFFFF"/>
                </a:highlight>
                <a:latin typeface="Courier New" panose="02070309020205020404" pitchFamily="49" charset="0"/>
                <a:cs typeface="Courier New" panose="02070309020205020404" pitchFamily="49" charset="0"/>
              </a:rPr>
              <a:t>", y: "</a:t>
            </a:r>
            <a:r>
              <a:rPr lang="es-ES" dirty="0">
                <a:solidFill>
                  <a:srgbClr val="000000"/>
                </a:solidFill>
                <a:highlight>
                  <a:srgbClr val="FFFFFF"/>
                </a:highlight>
                <a:latin typeface="Courier New" panose="02070309020205020404" pitchFamily="49" charset="0"/>
                <a:cs typeface="Courier New" panose="02070309020205020404" pitchFamily="49" charset="0"/>
              </a:rPr>
              <a:t> </a:t>
            </a:r>
            <a:r>
              <a:rPr lang="es-ES" b="1" dirty="0">
                <a:solidFill>
                  <a:srgbClr val="000080"/>
                </a:solidFill>
                <a:highlight>
                  <a:srgbClr val="FFFFFF"/>
                </a:highlight>
                <a:latin typeface="Courier New" panose="02070309020205020404" pitchFamily="49" charset="0"/>
                <a:cs typeface="Courier New" panose="02070309020205020404" pitchFamily="49" charset="0"/>
              </a:rPr>
              <a:t>&lt;&lt;</a:t>
            </a:r>
            <a:r>
              <a:rPr lang="es-ES" dirty="0">
                <a:solidFill>
                  <a:srgbClr val="000000"/>
                </a:solidFill>
                <a:highlight>
                  <a:srgbClr val="FFFFFF"/>
                </a:highlight>
                <a:latin typeface="Courier New" panose="02070309020205020404" pitchFamily="49" charset="0"/>
                <a:cs typeface="Courier New" panose="02070309020205020404" pitchFamily="49" charset="0"/>
              </a:rPr>
              <a:t> p</a:t>
            </a:r>
            <a:r>
              <a:rPr lang="es-ES" b="1" dirty="0">
                <a:solidFill>
                  <a:srgbClr val="000080"/>
                </a:solidFill>
                <a:highlight>
                  <a:srgbClr val="FFFFFF"/>
                </a:highlight>
                <a:latin typeface="Courier New" panose="02070309020205020404" pitchFamily="49" charset="0"/>
                <a:cs typeface="Courier New" panose="02070309020205020404" pitchFamily="49" charset="0"/>
              </a:rPr>
              <a:t>.</a:t>
            </a:r>
            <a:r>
              <a:rPr lang="es-ES" dirty="0">
                <a:solidFill>
                  <a:srgbClr val="000000"/>
                </a:solidFill>
                <a:highlight>
                  <a:srgbClr val="FFFFFF"/>
                </a:highlight>
                <a:latin typeface="Courier New" panose="02070309020205020404" pitchFamily="49" charset="0"/>
                <a:cs typeface="Courier New" panose="02070309020205020404" pitchFamily="49" charset="0"/>
              </a:rPr>
              <a:t>y</a:t>
            </a:r>
            <a:r>
              <a:rPr lang="es-ES" b="1" dirty="0">
                <a:solidFill>
                  <a:srgbClr val="000080"/>
                </a:solidFill>
                <a:highlight>
                  <a:srgbClr val="FFFFFF"/>
                </a:highlight>
                <a:latin typeface="Courier New" panose="02070309020205020404" pitchFamily="49" charset="0"/>
                <a:cs typeface="Courier New" panose="02070309020205020404" pitchFamily="49" charset="0"/>
              </a:rPr>
              <a:t>;</a:t>
            </a:r>
            <a:endParaRPr lang="es-E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prstClr val="black"/>
              </a:solidFill>
              <a:latin typeface="Courier New" panose="02070309020205020404" pitchFamily="49" charset="0"/>
              <a:cs typeface="Courier New" panose="02070309020205020404" pitchFamily="49" charset="0"/>
            </a:endParaRPr>
          </a:p>
        </p:txBody>
      </p:sp>
      <p:sp>
        <p:nvSpPr>
          <p:cNvPr id="12" name="Rechteck 11"/>
          <p:cNvSpPr/>
          <p:nvPr/>
        </p:nvSpPr>
        <p:spPr>
          <a:xfrm>
            <a:off x="564685" y="3946735"/>
            <a:ext cx="4065019"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outside the class definition</a:t>
            </a:r>
          </a:p>
        </p:txBody>
      </p:sp>
      <p:pic>
        <p:nvPicPr>
          <p:cNvPr id="13" name="Grafik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03965" y="4170959"/>
            <a:ext cx="368102" cy="413792"/>
          </a:xfrm>
          <a:prstGeom prst="rect">
            <a:avLst/>
          </a:prstGeom>
        </p:spPr>
      </p:pic>
    </p:spTree>
    <p:extLst>
      <p:ext uri="{BB962C8B-B14F-4D97-AF65-F5344CB8AC3E}">
        <p14:creationId xmlns:p14="http://schemas.microsoft.com/office/powerpoint/2010/main" val="27780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Function call</a:t>
            </a:r>
          </a:p>
        </p:txBody>
      </p:sp>
      <p:sp>
        <p:nvSpPr>
          <p:cNvPr id="6" name="Textplatzhalter 5"/>
          <p:cNvSpPr>
            <a:spLocks noGrp="1"/>
          </p:cNvSpPr>
          <p:nvPr>
            <p:ph type="body" sz="quarter" idx="10"/>
          </p:nvPr>
        </p:nvSpPr>
        <p:spPr/>
        <p:txBody>
          <a:bodyPr/>
          <a:lstStyle/>
          <a:p>
            <a:pPr marL="0" indent="0">
              <a:buNone/>
            </a:pPr>
            <a:r>
              <a:rPr lang="en-US" dirty="0"/>
              <a:t>Any object can overload an arbitrary number of function call operators with different signatures.</a:t>
            </a:r>
          </a:p>
          <a:p>
            <a:pPr marL="0" indent="0">
              <a:buNone/>
            </a:pPr>
            <a:r>
              <a:rPr lang="en-US" dirty="0"/>
              <a:t>This enables users to </a:t>
            </a:r>
            <a:r>
              <a:rPr lang="en-US" i="1" dirty="0"/>
              <a:t>call</a:t>
            </a:r>
            <a:r>
              <a:rPr lang="en-US" dirty="0"/>
              <a:t> these objects directly </a:t>
            </a:r>
            <a:r>
              <a:rPr lang="en-US" dirty="0">
                <a:sym typeface="Wingdings" panose="05000000000000000000" pitchFamily="2" charset="2"/>
              </a:rPr>
              <a:t> Equivalent to named member functions, but sometimes more intuitive to read	</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113</a:t>
            </a:fld>
            <a:endParaRPr lang="en-US" dirty="0"/>
          </a:p>
        </p:txBody>
      </p:sp>
      <p:grpSp>
        <p:nvGrpSpPr>
          <p:cNvPr id="11" name="Gruppieren 10"/>
          <p:cNvGrpSpPr/>
          <p:nvPr/>
        </p:nvGrpSpPr>
        <p:grpSpPr>
          <a:xfrm>
            <a:off x="334800" y="2204864"/>
            <a:ext cx="11522238" cy="3693319"/>
            <a:chOff x="334800" y="983651"/>
            <a:chExt cx="11522238" cy="3693319"/>
          </a:xfrm>
        </p:grpSpPr>
        <p:sp>
          <p:nvSpPr>
            <p:cNvPr id="12" name="Rechteck 11"/>
            <p:cNvSpPr/>
            <p:nvPr/>
          </p:nvSpPr>
          <p:spPr>
            <a:xfrm>
              <a:off x="334800" y="983651"/>
              <a:ext cx="11522238" cy="36933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struct</a:t>
              </a:r>
              <a:r>
                <a:rPr lang="en-US" dirty="0">
                  <a:solidFill>
                    <a:srgbClr val="000000"/>
                  </a:solidFill>
                  <a:highlight>
                    <a:srgbClr val="FFFFFF"/>
                  </a:highlight>
                  <a:latin typeface="Courier New" panose="02070309020205020404" pitchFamily="49" charset="0"/>
                  <a:cs typeface="Courier New" panose="02070309020205020404" pitchFamily="49" charset="0"/>
                </a:rPr>
                <a:t> Linear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An object of this type represents a linear function of one</a:t>
              </a:r>
            </a:p>
            <a:p>
              <a:r>
                <a:rPr lang="en-US" dirty="0">
                  <a:solidFill>
                    <a:srgbClr val="008000"/>
                  </a:solidFill>
                  <a:highlight>
                    <a:srgbClr val="FFFFFF"/>
                  </a:highlight>
                  <a:latin typeface="Courier New" panose="02070309020205020404" pitchFamily="49" charset="0"/>
                  <a:cs typeface="Courier New" panose="02070309020205020404" pitchFamily="49" charset="0"/>
                </a:rPr>
                <a:t>                // variable, i.e. a * x + b.</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Linear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Represents function 2x + 1.</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f_0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f_1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Source: https://en.cppreference.com/w/cpp/language/operators</a:t>
              </a: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340058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Operator overloading</a:t>
            </a:r>
          </a:p>
          <a:p>
            <a:r>
              <a:rPr lang="en-US" dirty="0"/>
              <a:t>Array subscript</a:t>
            </a:r>
          </a:p>
        </p:txBody>
      </p:sp>
      <p:sp>
        <p:nvSpPr>
          <p:cNvPr id="6" name="Textplatzhalter 5"/>
          <p:cNvSpPr>
            <a:spLocks noGrp="1"/>
          </p:cNvSpPr>
          <p:nvPr>
            <p:ph type="body" sz="quarter" idx="10"/>
          </p:nvPr>
        </p:nvSpPr>
        <p:spPr/>
        <p:txBody>
          <a:bodyPr/>
          <a:lstStyle/>
          <a:p>
            <a:pPr marL="0" indent="0">
              <a:buNone/>
            </a:pPr>
            <a:r>
              <a:rPr lang="en-US" dirty="0"/>
              <a:t>As we have seen with the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::vector</a:t>
            </a:r>
            <a:r>
              <a:rPr lang="en-US" dirty="0"/>
              <a:t> type, other types can overload the </a:t>
            </a:r>
            <a:r>
              <a:rPr lang="en-US" dirty="0">
                <a:latin typeface="Courier New" panose="02070309020205020404" pitchFamily="49" charset="0"/>
                <a:cs typeface="Courier New" panose="02070309020205020404" pitchFamily="49" charset="0"/>
              </a:rPr>
              <a:t>[]</a:t>
            </a:r>
            <a:r>
              <a:rPr lang="en-US" dirty="0"/>
              <a:t> operator. This is common for array-like structures. The arguments and return types are again up to the programmer.</a:t>
            </a:r>
          </a:p>
        </p:txBody>
      </p:sp>
      <p:sp>
        <p:nvSpPr>
          <p:cNvPr id="4" name="Foliennummernplatzhalter 3"/>
          <p:cNvSpPr>
            <a:spLocks noGrp="1"/>
          </p:cNvSpPr>
          <p:nvPr>
            <p:ph type="sldNum" sz="quarter" idx="4"/>
          </p:nvPr>
        </p:nvSpPr>
        <p:spPr/>
        <p:txBody>
          <a:bodyPr/>
          <a:lstStyle/>
          <a:p>
            <a:fld id="{F58435E4-A45A-4423-96D3-4E945C512564}" type="slidenum">
              <a:rPr lang="en-US" smtClean="0"/>
              <a:pPr/>
              <a:t>114</a:t>
            </a:fld>
            <a:endParaRPr lang="en-US" dirty="0"/>
          </a:p>
        </p:txBody>
      </p:sp>
      <p:grpSp>
        <p:nvGrpSpPr>
          <p:cNvPr id="8" name="Gruppieren 7"/>
          <p:cNvGrpSpPr/>
          <p:nvPr/>
        </p:nvGrpSpPr>
        <p:grpSpPr>
          <a:xfrm>
            <a:off x="328066" y="1700808"/>
            <a:ext cx="11528971" cy="2330809"/>
            <a:chOff x="328066" y="2256129"/>
            <a:chExt cx="11528971" cy="2330809"/>
          </a:xfrm>
        </p:grpSpPr>
        <p:grpSp>
          <p:nvGrpSpPr>
            <p:cNvPr id="9" name="Gruppieren 8"/>
            <p:cNvGrpSpPr/>
            <p:nvPr/>
          </p:nvGrpSpPr>
          <p:grpSpPr>
            <a:xfrm>
              <a:off x="328066" y="2420021"/>
              <a:ext cx="11528971" cy="2166917"/>
              <a:chOff x="6338056" y="2363216"/>
              <a:chExt cx="11528971" cy="2166917"/>
            </a:xfrm>
          </p:grpSpPr>
          <p:sp>
            <p:nvSpPr>
              <p:cNvPr id="11" name="Rechteck 10"/>
              <p:cNvSpPr/>
              <p:nvPr/>
            </p:nvSpPr>
            <p:spPr>
              <a:xfrm>
                <a:off x="6338056" y="2363216"/>
                <a:ext cx="11528971" cy="21669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switch</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default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invalid_argument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"No coordinate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54512" y="2430063"/>
                <a:ext cx="368102" cy="413792"/>
              </a:xfrm>
              <a:prstGeom prst="rect">
                <a:avLst/>
              </a:prstGeom>
            </p:spPr>
          </p:pic>
        </p:grpSp>
        <p:sp>
          <p:nvSpPr>
            <p:cNvPr id="10" name="Rechteck 9"/>
            <p:cNvSpPr/>
            <p:nvPr/>
          </p:nvSpPr>
          <p:spPr>
            <a:xfrm>
              <a:off x="7126443" y="2256129"/>
              <a:ext cx="4065018"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inside the class definition</a:t>
              </a:r>
            </a:p>
          </p:txBody>
        </p:sp>
      </p:grpSp>
      <p:grpSp>
        <p:nvGrpSpPr>
          <p:cNvPr id="13" name="Gruppieren 12"/>
          <p:cNvGrpSpPr/>
          <p:nvPr/>
        </p:nvGrpSpPr>
        <p:grpSpPr>
          <a:xfrm>
            <a:off x="328066" y="5157192"/>
            <a:ext cx="11526734" cy="864096"/>
            <a:chOff x="911424" y="2004718"/>
            <a:chExt cx="11526734" cy="864096"/>
          </a:xfrm>
        </p:grpSpPr>
        <p:sp>
          <p:nvSpPr>
            <p:cNvPr id="14" name="Abgerundetes Rechteck 13"/>
            <p:cNvSpPr/>
            <p:nvPr/>
          </p:nvSpPr>
          <p:spPr>
            <a:xfrm>
              <a:off x="911424" y="2004718"/>
              <a:ext cx="11526734"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code from the default case above will be explained in the following section.</a:t>
              </a: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16" name="Gruppieren 15"/>
          <p:cNvGrpSpPr/>
          <p:nvPr/>
        </p:nvGrpSpPr>
        <p:grpSpPr>
          <a:xfrm>
            <a:off x="334963" y="4135828"/>
            <a:ext cx="11522075" cy="923330"/>
            <a:chOff x="334963" y="983651"/>
            <a:chExt cx="11522075" cy="923330"/>
          </a:xfrm>
        </p:grpSpPr>
        <p:sp>
          <p:nvSpPr>
            <p:cNvPr id="17" name="Rechteck 16"/>
            <p:cNvSpPr/>
            <p:nvPr/>
          </p:nvSpPr>
          <p:spPr>
            <a:xfrm>
              <a:off x="334963" y="983651"/>
              <a:ext cx="11522075"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'z'</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Crash</a:t>
              </a:r>
              <a:endParaRPr lang="en-US" dirty="0">
                <a:solidFill>
                  <a:schemeClr val="tx1"/>
                </a:solidFill>
                <a:latin typeface="Courier New" panose="02070309020205020404" pitchFamily="49" charset="0"/>
                <a:cs typeface="Courier New" panose="02070309020205020404" pitchFamily="49" charset="0"/>
              </a:endParaRPr>
            </a:p>
          </p:txBody>
        </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93865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199208"/>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r>
              <a:rPr lang="en-US" dirty="0"/>
              <a:t>Advanced concepts</a:t>
            </a:r>
          </a:p>
          <a:p>
            <a:pPr lvl="1"/>
            <a:r>
              <a:rPr lang="en-US" sz="2000" dirty="0"/>
              <a:t>Exception handling</a:t>
            </a:r>
          </a:p>
          <a:p>
            <a:pPr lvl="1"/>
            <a:r>
              <a:rPr lang="en-US" sz="2000" dirty="0"/>
              <a:t>File IO</a:t>
            </a:r>
          </a:p>
          <a:p>
            <a:pPr lvl="1"/>
            <a:r>
              <a:rPr lang="en-US" sz="2000" dirty="0"/>
              <a:t>Lambda expressions</a:t>
            </a:r>
          </a:p>
          <a:p>
            <a:pPr lvl="1"/>
            <a:r>
              <a:rPr lang="en-US" sz="2000" dirty="0"/>
              <a:t>Function wrappers</a:t>
            </a:r>
          </a:p>
          <a:p>
            <a:pPr lvl="1"/>
            <a:r>
              <a:rPr lang="en-US" sz="2000" dirty="0"/>
              <a:t>Concurrency</a:t>
            </a:r>
          </a:p>
          <a:p>
            <a:endParaRPr lang="en-US" dirty="0"/>
          </a:p>
          <a:p>
            <a:endParaRPr lang="en-US" noProof="0" dirty="0"/>
          </a:p>
          <a:p>
            <a:endParaRPr lang="en-US" noProof="0" dirty="0"/>
          </a:p>
        </p:txBody>
      </p:sp>
    </p:spTree>
    <p:extLst>
      <p:ext uri="{BB962C8B-B14F-4D97-AF65-F5344CB8AC3E}">
        <p14:creationId xmlns:p14="http://schemas.microsoft.com/office/powerpoint/2010/main" val="14218597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t>Exception handling</a:t>
            </a:r>
          </a:p>
        </p:txBody>
      </p:sp>
      <p:sp>
        <p:nvSpPr>
          <p:cNvPr id="4" name="Textplatzhalter 3"/>
          <p:cNvSpPr>
            <a:spLocks noGrp="1"/>
          </p:cNvSpPr>
          <p:nvPr>
            <p:ph type="body" sz="quarter" idx="10"/>
          </p:nvPr>
        </p:nvSpPr>
        <p:spPr/>
        <p:txBody>
          <a:bodyPr/>
          <a:lstStyle/>
          <a:p>
            <a:pPr marL="0" indent="0">
              <a:buNone/>
            </a:pPr>
            <a:r>
              <a:rPr lang="en-US" dirty="0"/>
              <a:t>In our code, errors will occur. Exception handling is a methodology to catch these errors and do something about them instead of crashing the entire program. Some examples:</a:t>
            </a:r>
          </a:p>
          <a:p>
            <a:r>
              <a:rPr lang="en-US" dirty="0"/>
              <a:t>Division by zero, possibly due to a user having entered an unexpected value</a:t>
            </a:r>
          </a:p>
          <a:p>
            <a:r>
              <a:rPr lang="en-US" dirty="0"/>
              <a:t>Computing the square root of a negative number</a:t>
            </a:r>
          </a:p>
          <a:p>
            <a:r>
              <a:rPr lang="en-US" dirty="0"/>
              <a:t>Accessing array elements out of bounds</a:t>
            </a:r>
          </a:p>
          <a:p>
            <a:r>
              <a:rPr lang="en-US" dirty="0"/>
              <a:t>Not enough memory available for a large allocation</a:t>
            </a:r>
          </a:p>
          <a:p>
            <a:r>
              <a:rPr lang="en-US" dirty="0"/>
              <a:t>Trying to write to a read-only file</a:t>
            </a:r>
          </a:p>
        </p:txBody>
      </p:sp>
      <p:grpSp>
        <p:nvGrpSpPr>
          <p:cNvPr id="6" name="Gruppieren 5"/>
          <p:cNvGrpSpPr/>
          <p:nvPr/>
        </p:nvGrpSpPr>
        <p:grpSpPr>
          <a:xfrm>
            <a:off x="334962" y="3645024"/>
            <a:ext cx="11522075" cy="864096"/>
            <a:chOff x="911423" y="4095386"/>
            <a:chExt cx="11522075" cy="864096"/>
          </a:xfrm>
        </p:grpSpPr>
        <p:sp>
          <p:nvSpPr>
            <p:cNvPr id="7" name="Abgerundetes Rechteck 6"/>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If a piece of code can possibly generate an exception, surround it with a </a:t>
              </a:r>
              <a:r>
                <a:rPr lang="en-US" dirty="0">
                  <a:solidFill>
                    <a:schemeClr val="tx1"/>
                  </a:solidFill>
                  <a:latin typeface="Courier New" panose="02070309020205020404" pitchFamily="49" charset="0"/>
                  <a:cs typeface="Courier New" panose="02070309020205020404" pitchFamily="49" charset="0"/>
                </a:rPr>
                <a:t>try-catch</a:t>
              </a:r>
              <a:r>
                <a:rPr lang="en-US" dirty="0">
                  <a:solidFill>
                    <a:schemeClr val="tx1"/>
                  </a:solidFill>
                </a:rPr>
                <a:t> block</a:t>
              </a:r>
            </a:p>
            <a:p>
              <a:r>
                <a:rPr lang="en-US" dirty="0">
                  <a:solidFill>
                    <a:schemeClr val="tx1"/>
                  </a:solidFill>
                </a:rPr>
                <a:t>If you encounter an unexpected state, </a:t>
              </a:r>
              <a:r>
                <a:rPr lang="en-US" dirty="0">
                  <a:solidFill>
                    <a:schemeClr val="tx1"/>
                  </a:solidFill>
                  <a:latin typeface="Courier New" panose="02070309020205020404" pitchFamily="49" charset="0"/>
                  <a:cs typeface="Courier New" panose="02070309020205020404" pitchFamily="49" charset="0"/>
                </a:rPr>
                <a:t>throw</a:t>
              </a:r>
              <a:r>
                <a:rPr lang="en-US" dirty="0">
                  <a:solidFill>
                    <a:schemeClr val="tx1"/>
                  </a:solidFill>
                </a:rPr>
                <a:t> an exception</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2" name="Gruppieren 11"/>
          <p:cNvGrpSpPr/>
          <p:nvPr/>
        </p:nvGrpSpPr>
        <p:grpSpPr>
          <a:xfrm>
            <a:off x="343144" y="4797152"/>
            <a:ext cx="11513894" cy="936104"/>
            <a:chOff x="911424" y="5140721"/>
            <a:chExt cx="11513894" cy="936104"/>
          </a:xfrm>
        </p:grpSpPr>
        <p:sp>
          <p:nvSpPr>
            <p:cNvPr id="13" name="Abgerundetes Rechteck 12"/>
            <p:cNvSpPr/>
            <p:nvPr/>
          </p:nvSpPr>
          <p:spPr>
            <a:xfrm>
              <a:off x="911424" y="5140721"/>
              <a:ext cx="11513894" cy="936104"/>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Old programs handle exceptions in a different way, e.g. by setting global variables that the programmer has to check, or by returning a special value. This is error-prone as the caller of such a function may not be aware of this mechanism and forget to check for these.</a:t>
              </a:r>
            </a:p>
          </p:txBody>
        </p:sp>
        <p:pic>
          <p:nvPicPr>
            <p:cNvPr id="14" name="Grafik 13"/>
            <p:cNvPicPr>
              <a:picLocks noChangeAspect="1"/>
            </p:cNvPicPr>
            <p:nvPr/>
          </p:nvPicPr>
          <p:blipFill>
            <a:blip r:embed="rId4"/>
            <a:stretch>
              <a:fillRect/>
            </a:stretch>
          </p:blipFill>
          <p:spPr>
            <a:xfrm>
              <a:off x="1127448" y="5337211"/>
              <a:ext cx="543123" cy="543123"/>
            </a:xfrm>
            <a:prstGeom prst="rect">
              <a:avLst/>
            </a:prstGeom>
          </p:spPr>
        </p:pic>
      </p:grpSp>
    </p:spTree>
    <p:extLst>
      <p:ext uri="{BB962C8B-B14F-4D97-AF65-F5344CB8AC3E}">
        <p14:creationId xmlns:p14="http://schemas.microsoft.com/office/powerpoint/2010/main" val="6704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t>Exception handling</a:t>
            </a:r>
          </a:p>
        </p:txBody>
      </p:sp>
      <p:sp>
        <p:nvSpPr>
          <p:cNvPr id="4" name="Textplatzhalter 3"/>
          <p:cNvSpPr>
            <a:spLocks noGrp="1"/>
          </p:cNvSpPr>
          <p:nvPr>
            <p:ph type="body" sz="quarter" idx="10"/>
          </p:nvPr>
        </p:nvSpPr>
        <p:spPr/>
        <p:txBody>
          <a:bodyPr/>
          <a:lstStyle/>
          <a:p>
            <a:pPr marL="0" indent="0">
              <a:buNone/>
            </a:pPr>
            <a:r>
              <a:rPr lang="en-US" dirty="0"/>
              <a:t>Remember the example from before: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If the user enters an ‘x’ or a ‘y’, everything will work fine.</a:t>
            </a:r>
          </a:p>
          <a:p>
            <a:r>
              <a:rPr lang="en-US" dirty="0"/>
              <a:t>If the user enters anything else, the code will crash due to an </a:t>
            </a:r>
            <a:r>
              <a:rPr lang="en-US" i="1" dirty="0"/>
              <a:t>uncaught</a:t>
            </a:r>
            <a:r>
              <a:rPr lang="en-US" dirty="0"/>
              <a:t> exception.</a:t>
            </a:r>
          </a:p>
        </p:txBody>
      </p:sp>
      <p:grpSp>
        <p:nvGrpSpPr>
          <p:cNvPr id="10" name="Gruppieren 9"/>
          <p:cNvGrpSpPr/>
          <p:nvPr/>
        </p:nvGrpSpPr>
        <p:grpSpPr>
          <a:xfrm>
            <a:off x="334963" y="1556792"/>
            <a:ext cx="11522075" cy="1200329"/>
            <a:chOff x="334963" y="983651"/>
            <a:chExt cx="11522075" cy="1200329"/>
          </a:xfrm>
        </p:grpSpPr>
        <p:sp>
          <p:nvSpPr>
            <p:cNvPr id="11" name="Rechteck 10"/>
            <p:cNvSpPr/>
            <p:nvPr/>
          </p:nvSpPr>
          <p:spPr>
            <a:xfrm>
              <a:off x="334963" y="983651"/>
              <a:ext cx="11522075"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Point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cin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"Coordinate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6" name="Gruppieren 15"/>
          <p:cNvGrpSpPr/>
          <p:nvPr/>
        </p:nvGrpSpPr>
        <p:grpSpPr>
          <a:xfrm>
            <a:off x="335360" y="4293096"/>
            <a:ext cx="11522075" cy="1477328"/>
            <a:chOff x="334963" y="983651"/>
            <a:chExt cx="11522075" cy="1477328"/>
          </a:xfrm>
        </p:grpSpPr>
        <p:sp>
          <p:nvSpPr>
            <p:cNvPr id="17" name="Rechteck 16"/>
            <p:cNvSpPr/>
            <p:nvPr/>
          </p:nvSpPr>
          <p:spPr>
            <a:xfrm>
              <a:off x="334963" y="983651"/>
              <a:ext cx="11522075"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"Coordinate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catch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invalid_argument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what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29225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t>Exception handling</a:t>
            </a:r>
          </a:p>
        </p:txBody>
      </p:sp>
      <p:sp>
        <p:nvSpPr>
          <p:cNvPr id="4" name="Textplatzhalter 3"/>
          <p:cNvSpPr>
            <a:spLocks noGrp="1"/>
          </p:cNvSpPr>
          <p:nvPr>
            <p:ph type="body" sz="quarter" idx="10"/>
          </p:nvPr>
        </p:nvSpPr>
        <p:spPr/>
        <p:txBody>
          <a:bodyPr/>
          <a:lstStyle/>
          <a:p>
            <a:r>
              <a:rPr lang="en-US" dirty="0"/>
              <a:t>The code from the overloaded operator </a:t>
            </a:r>
          </a:p>
          <a:p>
            <a:pPr marL="215900" lvl="1" indent="0">
              <a:buNone/>
            </a:pPr>
            <a:r>
              <a:rPr lang="en-US" dirty="0">
                <a:latin typeface="Courier New" panose="02070309020205020404" pitchFamily="49" charset="0"/>
                <a:cs typeface="Courier New" panose="02070309020205020404" pitchFamily="49" charset="0"/>
              </a:rPr>
              <a:t>throw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invalid_argument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::string("No coordinate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85738" indent="-185738">
              <a:buNone/>
            </a:pPr>
            <a:r>
              <a:rPr lang="en-US" dirty="0"/>
              <a:t>	will create a new object of type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invalid_argument</a:t>
            </a:r>
            <a:r>
              <a:rPr lang="en-US" dirty="0"/>
              <a:t>, initialized with the specified message, and throw it to the caller</a:t>
            </a:r>
          </a:p>
          <a:p>
            <a:r>
              <a:rPr lang="en-US" dirty="0"/>
              <a:t>The </a:t>
            </a:r>
            <a:r>
              <a:rPr lang="en-US" dirty="0">
                <a:latin typeface="Courier New" panose="02070309020205020404" pitchFamily="49" charset="0"/>
                <a:cs typeface="Courier New" panose="02070309020205020404" pitchFamily="49" charset="0"/>
              </a:rPr>
              <a:t>try</a:t>
            </a:r>
            <a:r>
              <a:rPr lang="en-US" dirty="0"/>
              <a:t> block receives the exception, stops its further execution, and jumps to the </a:t>
            </a:r>
            <a:r>
              <a:rPr lang="en-US" dirty="0">
                <a:latin typeface="Courier New" panose="02070309020205020404" pitchFamily="49" charset="0"/>
                <a:cs typeface="Courier New" panose="02070309020205020404" pitchFamily="49" charset="0"/>
              </a:rPr>
              <a:t>catch</a:t>
            </a:r>
            <a:r>
              <a:rPr lang="en-US" dirty="0"/>
              <a:t> block</a:t>
            </a:r>
          </a:p>
          <a:p>
            <a:r>
              <a:rPr lang="en-US" dirty="0"/>
              <a:t>In this case, the error message is printed and the program does not crash.</a:t>
            </a:r>
          </a:p>
          <a:p>
            <a:endParaRPr lang="en-US" dirty="0"/>
          </a:p>
          <a:p>
            <a:endParaRPr lang="en-US" dirty="0"/>
          </a:p>
        </p:txBody>
      </p:sp>
      <p:grpSp>
        <p:nvGrpSpPr>
          <p:cNvPr id="12" name="Gruppieren 11"/>
          <p:cNvGrpSpPr/>
          <p:nvPr/>
        </p:nvGrpSpPr>
        <p:grpSpPr>
          <a:xfrm>
            <a:off x="334800" y="3457702"/>
            <a:ext cx="11520000" cy="864096"/>
            <a:chOff x="911424" y="3050051"/>
            <a:chExt cx="11520000" cy="864096"/>
          </a:xfrm>
        </p:grpSpPr>
        <p:sp>
          <p:nvSpPr>
            <p:cNvPr id="13" name="Abgerundetes Rechteck 12"/>
            <p:cNvSpPr/>
            <p:nvPr/>
          </p:nvSpPr>
          <p:spPr>
            <a:xfrm>
              <a:off x="911424" y="3050051"/>
              <a:ext cx="11520000"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All objects created in the try block will be properly destroyed</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9" name="Gruppieren 18"/>
          <p:cNvGrpSpPr/>
          <p:nvPr/>
        </p:nvGrpSpPr>
        <p:grpSpPr>
          <a:xfrm>
            <a:off x="334962" y="4561108"/>
            <a:ext cx="11522075" cy="864096"/>
            <a:chOff x="911423" y="4095386"/>
            <a:chExt cx="11522075" cy="864096"/>
          </a:xfrm>
        </p:grpSpPr>
        <p:sp>
          <p:nvSpPr>
            <p:cNvPr id="20" name="Abgerundetes Rechteck 19"/>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If it is absolutely impossible that a function throws any exception, mark it with </a:t>
              </a:r>
              <a:r>
                <a:rPr lang="en-US" dirty="0" err="1">
                  <a:solidFill>
                    <a:schemeClr val="tx1"/>
                  </a:solidFill>
                  <a:latin typeface="Courier New" panose="02070309020205020404" pitchFamily="49" charset="0"/>
                  <a:cs typeface="Courier New" panose="02070309020205020404" pitchFamily="49" charset="0"/>
                </a:rPr>
                <a:t>noexcept</a:t>
              </a:r>
              <a:endParaRPr lang="en-US" dirty="0">
                <a:solidFill>
                  <a:schemeClr val="tx1"/>
                </a:solidFill>
                <a:latin typeface="Courier New" panose="02070309020205020404" pitchFamily="49" charset="0"/>
                <a:cs typeface="Courier New" panose="02070309020205020404" pitchFamily="49" charset="0"/>
              </a:endParaRPr>
            </a:p>
          </p:txBody>
        </p:sp>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1909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t>Exception handling</a:t>
            </a:r>
          </a:p>
        </p:txBody>
      </p:sp>
      <p:sp>
        <p:nvSpPr>
          <p:cNvPr id="4" name="Textplatzhalter 3"/>
          <p:cNvSpPr>
            <a:spLocks noGrp="1"/>
          </p:cNvSpPr>
          <p:nvPr>
            <p:ph type="body" sz="quarter" idx="10"/>
          </p:nvPr>
        </p:nvSpPr>
        <p:spPr/>
        <p:txBody>
          <a:bodyPr/>
          <a:lstStyle/>
          <a:p>
            <a:r>
              <a:rPr lang="en-US" dirty="0"/>
              <a:t>If multiple different exceptions can occur in a try block, multiple catch blocks can be attached to it</a:t>
            </a:r>
          </a:p>
          <a:p>
            <a:r>
              <a:rPr lang="en-US" dirty="0"/>
              <a:t>The </a:t>
            </a:r>
            <a:r>
              <a:rPr lang="en-US"/>
              <a:t>first matching block </a:t>
            </a:r>
            <a:r>
              <a:rPr lang="en-US" dirty="0"/>
              <a:t>will be executed if an exception is thrown</a:t>
            </a:r>
          </a:p>
          <a:p>
            <a:r>
              <a:rPr lang="en-US" dirty="0"/>
              <a:t>“Matching” means that the thrown exception is of the declared type or a subtype</a:t>
            </a:r>
          </a:p>
          <a:p>
            <a:r>
              <a:rPr lang="en-US" dirty="0"/>
              <a:t>We can easily define our own exception types as exceptions are just normal classes</a:t>
            </a:r>
          </a:p>
          <a:p>
            <a:r>
              <a:rPr lang="en-US" dirty="0"/>
              <a:t>If we subclass </a:t>
            </a:r>
            <a:r>
              <a:rPr lang="en-US" dirty="0" err="1">
                <a:latin typeface="Courier New" panose="02070309020205020404" pitchFamily="49" charset="0"/>
                <a:cs typeface="Courier New" panose="02070309020205020404" pitchFamily="49" charset="0"/>
              </a:rPr>
              <a:t>runtime_error</a:t>
            </a:r>
            <a:r>
              <a:rPr lang="en-US" dirty="0"/>
              <a:t> or </a:t>
            </a:r>
            <a:r>
              <a:rPr lang="en-US" dirty="0" err="1">
                <a:latin typeface="Courier New" panose="02070309020205020404" pitchFamily="49" charset="0"/>
                <a:cs typeface="Courier New" panose="02070309020205020404" pitchFamily="49" charset="0"/>
              </a:rPr>
              <a:t>logic_error</a:t>
            </a:r>
            <a:r>
              <a:rPr lang="en-US" dirty="0"/>
              <a:t>, we will get the usual behavior</a:t>
            </a:r>
          </a:p>
          <a:p>
            <a:endParaRPr lang="en-US" dirty="0"/>
          </a:p>
          <a:p>
            <a:endParaRPr lang="en-US" dirty="0"/>
          </a:p>
          <a:p>
            <a:endParaRPr lang="en-US" dirty="0"/>
          </a:p>
        </p:txBody>
      </p:sp>
      <p:grpSp>
        <p:nvGrpSpPr>
          <p:cNvPr id="16" name="Gruppieren 15"/>
          <p:cNvGrpSpPr/>
          <p:nvPr/>
        </p:nvGrpSpPr>
        <p:grpSpPr>
          <a:xfrm>
            <a:off x="334963" y="2998693"/>
            <a:ext cx="11522075" cy="1200329"/>
            <a:chOff x="334963" y="983651"/>
            <a:chExt cx="11522075" cy="1200329"/>
          </a:xfrm>
        </p:grpSpPr>
        <p:sp>
          <p:nvSpPr>
            <p:cNvPr id="17" name="Rechteck 16"/>
            <p:cNvSpPr/>
            <p:nvPr/>
          </p:nvSpPr>
          <p:spPr>
            <a:xfrm>
              <a:off x="334963" y="983651"/>
              <a:ext cx="11522075"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PointCloudTooLargeException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runtime_error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using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runtime_error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runtime_error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22" name="Gruppieren 21"/>
          <p:cNvGrpSpPr/>
          <p:nvPr/>
        </p:nvGrpSpPr>
        <p:grpSpPr>
          <a:xfrm>
            <a:off x="334962" y="4652963"/>
            <a:ext cx="11522075" cy="864096"/>
            <a:chOff x="928632" y="2004718"/>
            <a:chExt cx="11522075" cy="864096"/>
          </a:xfrm>
        </p:grpSpPr>
        <p:sp>
          <p:nvSpPr>
            <p:cNvPr id="23" name="Abgerundetes Rechteck 22"/>
            <p:cNvSpPr/>
            <p:nvPr/>
          </p:nvSpPr>
          <p:spPr>
            <a:xfrm>
              <a:off x="928632" y="2004718"/>
              <a:ext cx="11522075"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Subclasses and the using statement will be explained when we handle OOP in detail</a:t>
              </a:r>
            </a:p>
          </p:txBody>
        </p:sp>
        <p:pic>
          <p:nvPicPr>
            <p:cNvPr id="24" name="Grafik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424281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a:t>
            </a:r>
          </a:p>
          <a:p>
            <a:endParaRPr lang="en-US" dirty="0"/>
          </a:p>
        </p:txBody>
      </p:sp>
      <p:sp>
        <p:nvSpPr>
          <p:cNvPr id="6" name="Textplatzhalter 5"/>
          <p:cNvSpPr>
            <a:spLocks noGrp="1"/>
          </p:cNvSpPr>
          <p:nvPr>
            <p:ph type="body" sz="quarter" idx="10"/>
          </p:nvPr>
        </p:nvSpPr>
        <p:spPr/>
        <p:txBody>
          <a:bodyPr/>
          <a:lstStyle/>
          <a:p>
            <a:r>
              <a:rPr lang="en-US" dirty="0"/>
              <a:t>Basic integral datatypes</a:t>
            </a:r>
          </a:p>
          <a:p>
            <a:endParaRPr lang="en-US" dirty="0">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12</a:t>
            </a:fld>
            <a:endParaRPr lang="en-US" dirty="0"/>
          </a:p>
        </p:txBody>
      </p:sp>
      <p:graphicFrame>
        <p:nvGraphicFramePr>
          <p:cNvPr id="3" name="Tabelle 2"/>
          <p:cNvGraphicFramePr>
            <a:graphicFrameLocks noGrp="1"/>
          </p:cNvGraphicFramePr>
          <p:nvPr>
            <p:extLst>
              <p:ext uri="{D42A27DB-BD31-4B8C-83A1-F6EECF244321}">
                <p14:modId xmlns:p14="http://schemas.microsoft.com/office/powerpoint/2010/main" val="2091245238"/>
              </p:ext>
            </p:extLst>
          </p:nvPr>
        </p:nvGraphicFramePr>
        <p:xfrm>
          <a:off x="767408" y="1484281"/>
          <a:ext cx="5215890" cy="2225040"/>
        </p:xfrm>
        <a:graphic>
          <a:graphicData uri="http://schemas.openxmlformats.org/drawingml/2006/table">
            <a:tbl>
              <a:tblPr firstRow="1" bandRow="1">
                <a:tableStyleId>{BC89EF96-8CEA-46FF-86C4-4CE0E7609802}</a:tableStyleId>
              </a:tblPr>
              <a:tblGrid>
                <a:gridCol w="1548130">
                  <a:extLst>
                    <a:ext uri="{9D8B030D-6E8A-4147-A177-3AD203B41FA5}">
                      <a16:colId xmlns:a16="http://schemas.microsoft.com/office/drawing/2014/main" val="3487475080"/>
                    </a:ext>
                  </a:extLst>
                </a:gridCol>
                <a:gridCol w="2024380">
                  <a:extLst>
                    <a:ext uri="{9D8B030D-6E8A-4147-A177-3AD203B41FA5}">
                      <a16:colId xmlns:a16="http://schemas.microsoft.com/office/drawing/2014/main" val="3765389175"/>
                    </a:ext>
                  </a:extLst>
                </a:gridCol>
                <a:gridCol w="1643380">
                  <a:extLst>
                    <a:ext uri="{9D8B030D-6E8A-4147-A177-3AD203B41FA5}">
                      <a16:colId xmlns:a16="http://schemas.microsoft.com/office/drawing/2014/main" val="4167270095"/>
                    </a:ext>
                  </a:extLst>
                </a:gridCol>
              </a:tblGrid>
              <a:tr h="370840">
                <a:tc>
                  <a:txBody>
                    <a:bodyPr/>
                    <a:lstStyle/>
                    <a:p>
                      <a:r>
                        <a:rPr lang="en-US" dirty="0"/>
                        <a:t>Type</a:t>
                      </a:r>
                    </a:p>
                  </a:txBody>
                  <a:tcPr/>
                </a:tc>
                <a:tc>
                  <a:txBody>
                    <a:bodyPr/>
                    <a:lstStyle/>
                    <a:p>
                      <a:r>
                        <a:rPr lang="en-US" dirty="0"/>
                        <a:t>Minimum </a:t>
                      </a:r>
                      <a:r>
                        <a:rPr lang="en-US" dirty="0" err="1"/>
                        <a:t>bitsize</a:t>
                      </a:r>
                      <a:endParaRPr lang="en-US" dirty="0"/>
                    </a:p>
                  </a:txBody>
                  <a:tcPr/>
                </a:tc>
                <a:tc>
                  <a:txBody>
                    <a:bodyPr/>
                    <a:lstStyle/>
                    <a:p>
                      <a:r>
                        <a:rPr lang="en-US" dirty="0"/>
                        <a:t>Usual </a:t>
                      </a:r>
                      <a:r>
                        <a:rPr lang="en-US" dirty="0" err="1"/>
                        <a:t>bitsize</a:t>
                      </a:r>
                      <a:endParaRPr lang="en-US" dirty="0"/>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char</a:t>
                      </a:r>
                    </a:p>
                  </a:txBody>
                  <a:tcPr/>
                </a:tc>
                <a:tc>
                  <a:txBody>
                    <a:bodyPr/>
                    <a:lstStyle/>
                    <a:p>
                      <a:r>
                        <a:rPr lang="en-US" dirty="0"/>
                        <a:t>8</a:t>
                      </a:r>
                    </a:p>
                  </a:txBody>
                  <a:tcPr/>
                </a:tc>
                <a:tc>
                  <a:txBody>
                    <a:bodyPr/>
                    <a:lstStyle/>
                    <a:p>
                      <a:r>
                        <a:rPr lang="en-US" dirty="0"/>
                        <a:t>8</a:t>
                      </a:r>
                    </a:p>
                  </a:txBody>
                  <a:tcPr/>
                </a:tc>
                <a:extLst>
                  <a:ext uri="{0D108BD9-81ED-4DB2-BD59-A6C34878D82A}">
                    <a16:rowId xmlns:a16="http://schemas.microsoft.com/office/drawing/2014/main" val="3287320976"/>
                  </a:ext>
                </a:extLst>
              </a:tr>
              <a:tr h="370840">
                <a:tc>
                  <a:txBody>
                    <a:bodyPr/>
                    <a:lstStyle/>
                    <a:p>
                      <a:r>
                        <a:rPr lang="en-US" dirty="0">
                          <a:latin typeface="Courier New" panose="02070309020205020404" pitchFamily="49" charset="0"/>
                          <a:cs typeface="Courier New" panose="02070309020205020404" pitchFamily="49" charset="0"/>
                        </a:rPr>
                        <a:t>short</a:t>
                      </a:r>
                    </a:p>
                  </a:txBody>
                  <a:tcPr/>
                </a:tc>
                <a:tc>
                  <a:txBody>
                    <a:bodyPr/>
                    <a:lstStyle/>
                    <a:p>
                      <a:r>
                        <a:rPr lang="en-US" dirty="0"/>
                        <a:t>16</a:t>
                      </a:r>
                    </a:p>
                  </a:txBody>
                  <a:tcPr/>
                </a:tc>
                <a:tc>
                  <a:txBody>
                    <a:bodyPr/>
                    <a:lstStyle/>
                    <a:p>
                      <a:r>
                        <a:rPr lang="en-US" dirty="0"/>
                        <a:t>16</a:t>
                      </a:r>
                    </a:p>
                  </a:txBody>
                  <a:tcPr/>
                </a:tc>
                <a:extLst>
                  <a:ext uri="{0D108BD9-81ED-4DB2-BD59-A6C34878D82A}">
                    <a16:rowId xmlns:a16="http://schemas.microsoft.com/office/drawing/2014/main" val="2443725876"/>
                  </a:ext>
                </a:extLst>
              </a:tr>
              <a:tr h="370840">
                <a:tc>
                  <a:txBody>
                    <a:bodyPr/>
                    <a:lstStyle/>
                    <a:p>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txBody>
                  <a:tcPr/>
                </a:tc>
                <a:tc>
                  <a:txBody>
                    <a:bodyPr/>
                    <a:lstStyle/>
                    <a:p>
                      <a:r>
                        <a:rPr lang="en-US" dirty="0"/>
                        <a:t>16</a:t>
                      </a:r>
                    </a:p>
                  </a:txBody>
                  <a:tcPr/>
                </a:tc>
                <a:tc>
                  <a:txBody>
                    <a:bodyPr/>
                    <a:lstStyle/>
                    <a:p>
                      <a:r>
                        <a:rPr lang="en-US" dirty="0"/>
                        <a:t>32</a:t>
                      </a: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rPr>
                        <a:t>long</a:t>
                      </a:r>
                    </a:p>
                  </a:txBody>
                  <a:tcPr/>
                </a:tc>
                <a:tc>
                  <a:txBody>
                    <a:bodyPr/>
                    <a:lstStyle/>
                    <a:p>
                      <a:r>
                        <a:rPr lang="en-US" dirty="0"/>
                        <a:t>32</a:t>
                      </a:r>
                    </a:p>
                  </a:txBody>
                  <a:tcPr/>
                </a:tc>
                <a:tc>
                  <a:txBody>
                    <a:bodyPr/>
                    <a:lstStyle/>
                    <a:p>
                      <a:r>
                        <a:rPr lang="en-US" dirty="0"/>
                        <a:t>32/64</a:t>
                      </a: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long</a:t>
                      </a:r>
                      <a:endParaRPr lang="en-US" dirty="0">
                        <a:latin typeface="Courier New" panose="02070309020205020404" pitchFamily="49" charset="0"/>
                        <a:cs typeface="Courier New" panose="02070309020205020404" pitchFamily="49" charset="0"/>
                      </a:endParaRPr>
                    </a:p>
                  </a:txBody>
                  <a:tcPr/>
                </a:tc>
                <a:tc>
                  <a:txBody>
                    <a:bodyPr/>
                    <a:lstStyle/>
                    <a:p>
                      <a:r>
                        <a:rPr lang="en-US" dirty="0"/>
                        <a:t>64</a:t>
                      </a:r>
                    </a:p>
                  </a:txBody>
                  <a:tcPr/>
                </a:tc>
                <a:tc>
                  <a:txBody>
                    <a:bodyPr/>
                    <a:lstStyle/>
                    <a:p>
                      <a:r>
                        <a:rPr lang="en-US" dirty="0"/>
                        <a:t>64</a:t>
                      </a:r>
                    </a:p>
                  </a:txBody>
                  <a:tcPr/>
                </a:tc>
                <a:extLst>
                  <a:ext uri="{0D108BD9-81ED-4DB2-BD59-A6C34878D82A}">
                    <a16:rowId xmlns:a16="http://schemas.microsoft.com/office/drawing/2014/main" val="3520147237"/>
                  </a:ext>
                </a:extLst>
              </a:tr>
            </a:tbl>
          </a:graphicData>
        </a:graphic>
      </p:graphicFrame>
      <p:pic>
        <p:nvPicPr>
          <p:cNvPr id="5" name="Grafik 4"/>
          <p:cNvPicPr>
            <a:picLocks noChangeAspect="1"/>
          </p:cNvPicPr>
          <p:nvPr/>
        </p:nvPicPr>
        <p:blipFill>
          <a:blip r:embed="rId3"/>
          <a:stretch>
            <a:fillRect/>
          </a:stretch>
        </p:blipFill>
        <p:spPr>
          <a:xfrm>
            <a:off x="7896200" y="1406010"/>
            <a:ext cx="3705742" cy="1190791"/>
          </a:xfrm>
          <a:prstGeom prst="rect">
            <a:avLst/>
          </a:prstGeom>
        </p:spPr>
      </p:pic>
      <p:grpSp>
        <p:nvGrpSpPr>
          <p:cNvPr id="7" name="Gruppieren 6"/>
          <p:cNvGrpSpPr/>
          <p:nvPr/>
        </p:nvGrpSpPr>
        <p:grpSpPr>
          <a:xfrm>
            <a:off x="677608" y="4138594"/>
            <a:ext cx="10924334" cy="1378638"/>
            <a:chOff x="794349" y="4592184"/>
            <a:chExt cx="10924334" cy="1378638"/>
          </a:xfrm>
        </p:grpSpPr>
        <p:sp>
          <p:nvSpPr>
            <p:cNvPr id="8" name="Abgerundetes Rechteck 7"/>
            <p:cNvSpPr/>
            <p:nvPr/>
          </p:nvSpPr>
          <p:spPr>
            <a:xfrm>
              <a:off x="794349" y="4592184"/>
              <a:ext cx="10924334" cy="1378638"/>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marL="285750" indent="-285750">
                <a:buFont typeface="Arial" panose="020B0604020202020204" pitchFamily="34" charset="0"/>
                <a:buChar char="•"/>
              </a:pPr>
              <a:r>
                <a:rPr lang="en-US" dirty="0">
                  <a:solidFill>
                    <a:schemeClr val="tx1"/>
                  </a:solidFill>
                </a:rPr>
                <a:t>Find out the smallest datatype on your system that can store the view count of </a:t>
              </a:r>
              <a:r>
                <a:rPr lang="en-US" dirty="0" err="1">
                  <a:solidFill>
                    <a:schemeClr val="tx1"/>
                  </a:solidFill>
                </a:rPr>
                <a:t>Psy’s</a:t>
              </a:r>
              <a:r>
                <a:rPr lang="en-US" dirty="0">
                  <a:solidFill>
                    <a:schemeClr val="tx1"/>
                  </a:solidFill>
                </a:rPr>
                <a:t> Gangnam style on </a:t>
              </a:r>
              <a:r>
                <a:rPr lang="en-US" dirty="0" err="1">
                  <a:solidFill>
                    <a:schemeClr val="tx1"/>
                  </a:solidFill>
                </a:rPr>
                <a:t>Youtube</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How much do minimum and maximum of e.g. </a:t>
              </a:r>
              <a:r>
                <a:rPr lang="en-US" dirty="0" err="1">
                  <a:solidFill>
                    <a:schemeClr val="tx1"/>
                  </a:solidFill>
                </a:rPr>
                <a:t>int</a:t>
              </a:r>
              <a:r>
                <a:rPr lang="en-US" dirty="0">
                  <a:solidFill>
                    <a:schemeClr val="tx1"/>
                  </a:solidFill>
                </a:rPr>
                <a:t> differ in their absolute value, and why?</a:t>
              </a:r>
            </a:p>
          </p:txBody>
        </p:sp>
        <p:sp>
          <p:nvSpPr>
            <p:cNvPr id="9" name="Ellipse 8"/>
            <p:cNvSpPr/>
            <p:nvPr/>
          </p:nvSpPr>
          <p:spPr>
            <a:xfrm>
              <a:off x="1055440" y="4981137"/>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221862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t>Exception handling</a:t>
            </a:r>
          </a:p>
        </p:txBody>
      </p:sp>
      <p:sp>
        <p:nvSpPr>
          <p:cNvPr id="4" name="Textplatzhalter 3"/>
          <p:cNvSpPr>
            <a:spLocks noGrp="1"/>
          </p:cNvSpPr>
          <p:nvPr>
            <p:ph type="body" sz="quarter" idx="10"/>
          </p:nvPr>
        </p:nvSpPr>
        <p:spPr/>
        <p:txBody>
          <a:bodyPr/>
          <a:lstStyle/>
          <a:p>
            <a:r>
              <a:rPr lang="en-US" dirty="0"/>
              <a:t>Now we can rewrite the constructor of </a:t>
            </a:r>
            <a:r>
              <a:rPr lang="en-US" dirty="0" err="1">
                <a:latin typeface="Courier New" panose="02070309020205020404" pitchFamily="49" charset="0"/>
                <a:cs typeface="Courier New" panose="02070309020205020404" pitchFamily="49" charset="0"/>
              </a:rPr>
              <a:t>PointCloud</a:t>
            </a:r>
            <a:r>
              <a:rPr lang="en-US" dirty="0"/>
              <a:t> by first checking against the </a:t>
            </a:r>
            <a:r>
              <a:rPr lang="en-US" dirty="0" err="1">
                <a:latin typeface="Courier New" panose="02070309020205020404" pitchFamily="49" charset="0"/>
                <a:cs typeface="Courier New" panose="02070309020205020404" pitchFamily="49" charset="0"/>
              </a:rPr>
              <a:t>maxSize</a:t>
            </a:r>
            <a:endParaRPr lang="en-US" dirty="0">
              <a:latin typeface="Courier New" panose="02070309020205020404" pitchFamily="49" charset="0"/>
              <a:cs typeface="Courier New" panose="02070309020205020404" pitchFamily="49" charset="0"/>
            </a:endParaRPr>
          </a:p>
          <a:p>
            <a:r>
              <a:rPr lang="en-US" dirty="0"/>
              <a:t>If a constructor throws an error, the object will not be created</a:t>
            </a:r>
          </a:p>
          <a:p>
            <a:endParaRPr lang="en-US" dirty="0"/>
          </a:p>
          <a:p>
            <a:endParaRPr lang="en-US" dirty="0"/>
          </a:p>
        </p:txBody>
      </p:sp>
      <p:grpSp>
        <p:nvGrpSpPr>
          <p:cNvPr id="16" name="Gruppieren 15"/>
          <p:cNvGrpSpPr/>
          <p:nvPr/>
        </p:nvGrpSpPr>
        <p:grpSpPr>
          <a:xfrm>
            <a:off x="334963" y="1844824"/>
            <a:ext cx="11522075" cy="2031325"/>
            <a:chOff x="334963" y="983651"/>
            <a:chExt cx="11522075" cy="2031325"/>
          </a:xfrm>
        </p:grpSpPr>
        <p:sp>
          <p:nvSpPr>
            <p:cNvPr id="17" name="Rechteck 16"/>
            <p:cNvSpPr/>
            <p:nvPr/>
          </p:nvSpPr>
          <p:spPr>
            <a:xfrm>
              <a:off x="334963" y="983651"/>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width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height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width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width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height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height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width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height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PointCloudTooLargeException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"Too many points in constructor"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else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points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vector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Point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width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height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0" name="Gruppieren 9"/>
          <p:cNvGrpSpPr/>
          <p:nvPr/>
        </p:nvGrpSpPr>
        <p:grpSpPr>
          <a:xfrm>
            <a:off x="345646" y="4581128"/>
            <a:ext cx="11522075" cy="646331"/>
            <a:chOff x="334963" y="983651"/>
            <a:chExt cx="11522075" cy="646331"/>
          </a:xfrm>
        </p:grpSpPr>
        <p:sp>
          <p:nvSpPr>
            <p:cNvPr id="11" name="Rechteck 10"/>
            <p:cNvSpPr/>
            <p:nvPr/>
          </p:nvSpPr>
          <p:spPr>
            <a:xfrm>
              <a:off x="334963" y="983651"/>
              <a:ext cx="11522075"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dirty="0">
                  <a:solidFill>
                    <a:srgbClr val="000000"/>
                  </a:solidFill>
                  <a:highlight>
                    <a:srgbClr val="FFFFFF"/>
                  </a:highlight>
                  <a:latin typeface="Courier New" panose="02070309020205020404" pitchFamily="49" charset="0"/>
                  <a:cs typeface="Courier New" panose="02070309020205020404" pitchFamily="49" charset="0"/>
                </a:rPr>
                <a:t> pc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64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128</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Still works</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dirty="0">
                  <a:solidFill>
                    <a:srgbClr val="000000"/>
                  </a:solidFill>
                  <a:highlight>
                    <a:srgbClr val="FFFFFF"/>
                  </a:highlight>
                  <a:latin typeface="Courier New" panose="02070309020205020404" pitchFamily="49" charset="0"/>
                  <a:cs typeface="Courier New" panose="02070309020205020404" pitchFamily="49" charset="0"/>
                </a:rPr>
                <a:t> pc2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Delegating constructor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will also throw</a:t>
              </a:r>
              <a:endParaRPr lang="en-US" dirty="0">
                <a:solidFill>
                  <a:schemeClr val="tx1"/>
                </a:solidFill>
                <a:latin typeface="Courier New" panose="02070309020205020404" pitchFamily="49" charset="0"/>
                <a:cs typeface="Courier New" panose="02070309020205020404" pitchFamily="49" charset="0"/>
              </a:endParaRP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227343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487240"/>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r>
              <a:rPr lang="en-US" dirty="0"/>
              <a:t>Advanced concepts</a:t>
            </a:r>
          </a:p>
          <a:p>
            <a:pPr lvl="1"/>
            <a:r>
              <a:rPr lang="en-US" sz="2000" dirty="0"/>
              <a:t>Exception handling</a:t>
            </a:r>
          </a:p>
          <a:p>
            <a:pPr lvl="1"/>
            <a:r>
              <a:rPr lang="en-US" sz="2000" dirty="0"/>
              <a:t>File IO</a:t>
            </a:r>
          </a:p>
          <a:p>
            <a:pPr lvl="1"/>
            <a:r>
              <a:rPr lang="en-US" sz="2000" dirty="0"/>
              <a:t>Lambda expressions</a:t>
            </a:r>
          </a:p>
          <a:p>
            <a:pPr lvl="1"/>
            <a:r>
              <a:rPr lang="en-US" sz="2000" dirty="0"/>
              <a:t>Function wrappers</a:t>
            </a:r>
          </a:p>
          <a:p>
            <a:pPr lvl="1"/>
            <a:r>
              <a:rPr lang="en-US" sz="2000" dirty="0"/>
              <a:t>Concurrency</a:t>
            </a:r>
          </a:p>
          <a:p>
            <a:endParaRPr lang="en-US" dirty="0"/>
          </a:p>
          <a:p>
            <a:endParaRPr lang="en-US" noProof="0" dirty="0"/>
          </a:p>
          <a:p>
            <a:endParaRPr lang="en-US" noProof="0" dirty="0"/>
          </a:p>
        </p:txBody>
      </p:sp>
    </p:spTree>
    <p:extLst>
      <p:ext uri="{BB962C8B-B14F-4D97-AF65-F5344CB8AC3E}">
        <p14:creationId xmlns:p14="http://schemas.microsoft.com/office/powerpoint/2010/main" val="26351097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685027-0223-0110-5DEB-B23346F532D6}"/>
              </a:ext>
            </a:extLst>
          </p:cNvPr>
          <p:cNvSpPr>
            <a:spLocks noGrp="1"/>
          </p:cNvSpPr>
          <p:nvPr>
            <p:ph type="body" sz="quarter" idx="11"/>
          </p:nvPr>
        </p:nvSpPr>
        <p:spPr/>
        <p:txBody>
          <a:bodyPr/>
          <a:lstStyle/>
          <a:p>
            <a:r>
              <a:rPr lang="en-US" dirty="0">
                <a:solidFill>
                  <a:schemeClr val="bg2"/>
                </a:solidFill>
              </a:rPr>
              <a:t>File IO</a:t>
            </a:r>
          </a:p>
          <a:p>
            <a:r>
              <a:rPr lang="en-US" dirty="0"/>
              <a:t>Modes</a:t>
            </a:r>
          </a:p>
        </p:txBody>
      </p:sp>
      <p:sp>
        <p:nvSpPr>
          <p:cNvPr id="3" name="Textplatzhalter 2">
            <a:extLst>
              <a:ext uri="{FF2B5EF4-FFF2-40B4-BE49-F238E27FC236}">
                <a16:creationId xmlns:a16="http://schemas.microsoft.com/office/drawing/2014/main" id="{62D752DC-F23F-15E2-57E7-543A7D005DE4}"/>
              </a:ext>
            </a:extLst>
          </p:cNvPr>
          <p:cNvSpPr>
            <a:spLocks noGrp="1"/>
          </p:cNvSpPr>
          <p:nvPr>
            <p:ph type="body" sz="quarter" idx="10"/>
          </p:nvPr>
        </p:nvSpPr>
        <p:spPr/>
        <p:txBody>
          <a:bodyPr/>
          <a:lstStyle/>
          <a:p>
            <a:r>
              <a:rPr lang="en-US" dirty="0"/>
              <a:t>Just like IO to and from the console, File IO works with streams. As a consequence, we can mostly use the functions already known</a:t>
            </a:r>
          </a:p>
          <a:p>
            <a:r>
              <a:rPr lang="en-US" dirty="0"/>
              <a:t>Files can be opened in different modes for reading, writing, appending, truncation, and text or binary</a:t>
            </a:r>
          </a:p>
        </p:txBody>
      </p:sp>
      <p:sp>
        <p:nvSpPr>
          <p:cNvPr id="4" name="Foliennummernplatzhalter 3">
            <a:extLst>
              <a:ext uri="{FF2B5EF4-FFF2-40B4-BE49-F238E27FC236}">
                <a16:creationId xmlns:a16="http://schemas.microsoft.com/office/drawing/2014/main" id="{6EBCDD43-EF7B-4E1A-D273-67A6EBDF6A2D}"/>
              </a:ext>
            </a:extLst>
          </p:cNvPr>
          <p:cNvSpPr>
            <a:spLocks noGrp="1"/>
          </p:cNvSpPr>
          <p:nvPr>
            <p:ph type="sldNum" sz="quarter" idx="4"/>
          </p:nvPr>
        </p:nvSpPr>
        <p:spPr/>
        <p:txBody>
          <a:bodyPr/>
          <a:lstStyle/>
          <a:p>
            <a:fld id="{F58435E4-A45A-4423-96D3-4E945C512564}" type="slidenum">
              <a:rPr lang="en-US" smtClean="0"/>
              <a:pPr/>
              <a:t>122</a:t>
            </a:fld>
            <a:endParaRPr lang="en-US" dirty="0"/>
          </a:p>
        </p:txBody>
      </p:sp>
      <p:grpSp>
        <p:nvGrpSpPr>
          <p:cNvPr id="13" name="Gruppieren 12">
            <a:extLst>
              <a:ext uri="{FF2B5EF4-FFF2-40B4-BE49-F238E27FC236}">
                <a16:creationId xmlns:a16="http://schemas.microsoft.com/office/drawing/2014/main" id="{85AC373F-B651-3F53-6AD2-FA851F2950D7}"/>
              </a:ext>
            </a:extLst>
          </p:cNvPr>
          <p:cNvGrpSpPr/>
          <p:nvPr/>
        </p:nvGrpSpPr>
        <p:grpSpPr>
          <a:xfrm>
            <a:off x="5087889" y="2708920"/>
            <a:ext cx="6480720" cy="1512168"/>
            <a:chOff x="911424" y="983651"/>
            <a:chExt cx="6480720" cy="1512168"/>
          </a:xfrm>
        </p:grpSpPr>
        <p:sp>
          <p:nvSpPr>
            <p:cNvPr id="14" name="Abgerundetes Rechteck 5">
              <a:extLst>
                <a:ext uri="{FF2B5EF4-FFF2-40B4-BE49-F238E27FC236}">
                  <a16:creationId xmlns:a16="http://schemas.microsoft.com/office/drawing/2014/main" id="{5067DD10-4A03-3346-2AB8-363E4B38240F}"/>
                </a:ext>
              </a:extLst>
            </p:cNvPr>
            <p:cNvSpPr/>
            <p:nvPr/>
          </p:nvSpPr>
          <p:spPr>
            <a:xfrm>
              <a:off x="911424" y="983651"/>
              <a:ext cx="6480720" cy="1512168"/>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Text files in Linux are defined as a combination of lines, each ending in the newline character </a:t>
              </a:r>
              <a:r>
                <a:rPr lang="en-US" dirty="0">
                  <a:solidFill>
                    <a:schemeClr val="tx1"/>
                  </a:solidFill>
                  <a:latin typeface="Courier New" panose="02070309020205020404" pitchFamily="49" charset="0"/>
                  <a:cs typeface="Courier New" panose="02070309020205020404" pitchFamily="49" charset="0"/>
                </a:rPr>
                <a:t>'\n'</a:t>
              </a:r>
              <a:r>
                <a:rPr lang="en-US" dirty="0">
                  <a:solidFill>
                    <a:schemeClr val="tx1"/>
                  </a:solidFill>
                </a:rPr>
                <a:t>. The final newline character is sometimes omitted, though. Under Windows, lines end with </a:t>
              </a:r>
              <a:r>
                <a:rPr lang="en-US" dirty="0">
                  <a:solidFill>
                    <a:schemeClr val="tx1"/>
                  </a:solidFill>
                  <a:latin typeface="Courier New" panose="02070309020205020404" pitchFamily="49" charset="0"/>
                  <a:cs typeface="Courier New" panose="02070309020205020404" pitchFamily="49" charset="0"/>
                </a:rPr>
                <a:t>'\r\n'.</a:t>
              </a:r>
              <a:endParaRPr lang="en-US" dirty="0">
                <a:solidFill>
                  <a:schemeClr val="tx1"/>
                </a:solidFill>
              </a:endParaRPr>
            </a:p>
          </p:txBody>
        </p:sp>
        <p:pic>
          <p:nvPicPr>
            <p:cNvPr id="15" name="Grafik 14">
              <a:extLst>
                <a:ext uri="{FF2B5EF4-FFF2-40B4-BE49-F238E27FC236}">
                  <a16:creationId xmlns:a16="http://schemas.microsoft.com/office/drawing/2014/main" id="{A23C54EE-172D-8B7A-789C-84A9644EE2D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aphicFrame>
        <p:nvGraphicFramePr>
          <p:cNvPr id="16" name="Tabelle 15">
            <a:extLst>
              <a:ext uri="{FF2B5EF4-FFF2-40B4-BE49-F238E27FC236}">
                <a16:creationId xmlns:a16="http://schemas.microsoft.com/office/drawing/2014/main" id="{B625947B-19FB-0E8C-1374-C65D05025622}"/>
              </a:ext>
            </a:extLst>
          </p:cNvPr>
          <p:cNvGraphicFramePr>
            <a:graphicFrameLocks noGrp="1"/>
          </p:cNvGraphicFramePr>
          <p:nvPr>
            <p:extLst>
              <p:ext uri="{D42A27DB-BD31-4B8C-83A1-F6EECF244321}">
                <p14:modId xmlns:p14="http://schemas.microsoft.com/office/powerpoint/2010/main" val="3534839952"/>
              </p:ext>
            </p:extLst>
          </p:nvPr>
        </p:nvGraphicFramePr>
        <p:xfrm>
          <a:off x="330643" y="2060848"/>
          <a:ext cx="4469213" cy="2759184"/>
        </p:xfrm>
        <a:graphic>
          <a:graphicData uri="http://schemas.openxmlformats.org/drawingml/2006/table">
            <a:tbl>
              <a:tblPr firstRow="1" bandRow="1">
                <a:tableStyleId>{BC89EF96-8CEA-46FF-86C4-4CE0E7609802}</a:tableStyleId>
              </a:tblPr>
              <a:tblGrid>
                <a:gridCol w="1138555">
                  <a:extLst>
                    <a:ext uri="{9D8B030D-6E8A-4147-A177-3AD203B41FA5}">
                      <a16:colId xmlns:a16="http://schemas.microsoft.com/office/drawing/2014/main" val="2989915219"/>
                    </a:ext>
                  </a:extLst>
                </a:gridCol>
                <a:gridCol w="3330658">
                  <a:extLst>
                    <a:ext uri="{9D8B030D-6E8A-4147-A177-3AD203B41FA5}">
                      <a16:colId xmlns:a16="http://schemas.microsoft.com/office/drawing/2014/main" val="2640204620"/>
                    </a:ext>
                  </a:extLst>
                </a:gridCol>
              </a:tblGrid>
              <a:tr h="432048">
                <a:tc>
                  <a:txBody>
                    <a:bodyPr/>
                    <a:lstStyle/>
                    <a:p>
                      <a:r>
                        <a:rPr lang="en-US" dirty="0"/>
                        <a:t>Mode</a:t>
                      </a:r>
                    </a:p>
                  </a:txBody>
                  <a:tcPr/>
                </a:tc>
                <a:tc>
                  <a:txBody>
                    <a:bodyPr/>
                    <a:lstStyle/>
                    <a:p>
                      <a:r>
                        <a:rPr lang="en-US" dirty="0"/>
                        <a:t>Description</a:t>
                      </a:r>
                    </a:p>
                  </a:txBody>
                  <a:tcPr/>
                </a:tc>
                <a:extLst>
                  <a:ext uri="{0D108BD9-81ED-4DB2-BD59-A6C34878D82A}">
                    <a16:rowId xmlns:a16="http://schemas.microsoft.com/office/drawing/2014/main" val="3039523520"/>
                  </a:ext>
                </a:extLst>
              </a:tr>
              <a:tr h="432048">
                <a:tc>
                  <a:txBody>
                    <a:bodyPr/>
                    <a:lstStyle/>
                    <a:p>
                      <a:r>
                        <a:rPr lang="en-US" b="1" dirty="0">
                          <a:latin typeface="Courier New" panose="02070309020205020404" pitchFamily="49" charset="0"/>
                          <a:cs typeface="Courier New" panose="02070309020205020404" pitchFamily="49" charset="0"/>
                        </a:rPr>
                        <a:t>app</a:t>
                      </a:r>
                    </a:p>
                  </a:txBody>
                  <a:tcPr anchor="ctr"/>
                </a:tc>
                <a:tc>
                  <a:txBody>
                    <a:bodyPr/>
                    <a:lstStyle/>
                    <a:p>
                      <a:r>
                        <a:rPr lang="en-US" sz="1800" dirty="0">
                          <a:latin typeface="+mn-lt"/>
                          <a:cs typeface="Courier New" panose="02070309020205020404" pitchFamily="49" charset="0"/>
                        </a:rPr>
                        <a:t>Append everything to the end</a:t>
                      </a:r>
                    </a:p>
                  </a:txBody>
                  <a:tcPr/>
                </a:tc>
                <a:extLst>
                  <a:ext uri="{0D108BD9-81ED-4DB2-BD59-A6C34878D82A}">
                    <a16:rowId xmlns:a16="http://schemas.microsoft.com/office/drawing/2014/main" val="1320948719"/>
                  </a:ext>
                </a:extLst>
              </a:tr>
              <a:tr h="432048">
                <a:tc>
                  <a:txBody>
                    <a:bodyPr/>
                    <a:lstStyle/>
                    <a:p>
                      <a:r>
                        <a:rPr lang="en-US" b="1" dirty="0">
                          <a:latin typeface="Courier New" panose="02070309020205020404" pitchFamily="49" charset="0"/>
                          <a:cs typeface="Courier New" panose="02070309020205020404" pitchFamily="49" charset="0"/>
                        </a:rPr>
                        <a:t>ate</a:t>
                      </a:r>
                    </a:p>
                  </a:txBody>
                  <a:tcPr anchor="ctr"/>
                </a:tc>
                <a:tc>
                  <a:txBody>
                    <a:bodyPr/>
                    <a:lstStyle/>
                    <a:p>
                      <a:r>
                        <a:rPr lang="en-US" sz="1800" dirty="0">
                          <a:latin typeface="+mn-lt"/>
                          <a:cs typeface="Courier New" panose="02070309020205020404" pitchFamily="49" charset="0"/>
                        </a:rPr>
                        <a:t>Jump to the end once</a:t>
                      </a:r>
                    </a:p>
                  </a:txBody>
                  <a:tcPr/>
                </a:tc>
                <a:extLst>
                  <a:ext uri="{0D108BD9-81ED-4DB2-BD59-A6C34878D82A}">
                    <a16:rowId xmlns:a16="http://schemas.microsoft.com/office/drawing/2014/main" val="1788832857"/>
                  </a:ext>
                </a:extLst>
              </a:tr>
              <a:tr h="360040">
                <a:tc>
                  <a:txBody>
                    <a:bodyPr/>
                    <a:lstStyle/>
                    <a:p>
                      <a:r>
                        <a:rPr lang="en-US" b="1" dirty="0">
                          <a:latin typeface="Courier New" panose="02070309020205020404" pitchFamily="49" charset="0"/>
                          <a:cs typeface="Courier New" panose="02070309020205020404" pitchFamily="49" charset="0"/>
                        </a:rPr>
                        <a:t>binary</a:t>
                      </a:r>
                    </a:p>
                  </a:txBody>
                  <a:tcPr anchor="ctr"/>
                </a:tc>
                <a:tc>
                  <a:txBody>
                    <a:bodyPr/>
                    <a:lstStyle/>
                    <a:p>
                      <a:r>
                        <a:rPr lang="en-US" sz="1800" dirty="0">
                          <a:latin typeface="+mn-lt"/>
                          <a:cs typeface="Courier New" panose="02070309020205020404" pitchFamily="49" charset="0"/>
                        </a:rPr>
                        <a:t>Binary mode</a:t>
                      </a:r>
                    </a:p>
                  </a:txBody>
                  <a:tcPr/>
                </a:tc>
                <a:extLst>
                  <a:ext uri="{0D108BD9-81ED-4DB2-BD59-A6C34878D82A}">
                    <a16:rowId xmlns:a16="http://schemas.microsoft.com/office/drawing/2014/main" val="3289269177"/>
                  </a:ext>
                </a:extLst>
              </a:tr>
              <a:tr h="282312">
                <a:tc>
                  <a:txBody>
                    <a:bodyPr/>
                    <a:lstStyle/>
                    <a:p>
                      <a:r>
                        <a:rPr lang="en-US" b="1" dirty="0">
                          <a:latin typeface="Courier New" panose="02070309020205020404" pitchFamily="49" charset="0"/>
                          <a:cs typeface="Courier New" panose="02070309020205020404" pitchFamily="49" charset="0"/>
                        </a:rPr>
                        <a:t>in</a:t>
                      </a:r>
                    </a:p>
                  </a:txBody>
                  <a:tcPr anchor="ctr"/>
                </a:tc>
                <a:tc>
                  <a:txBody>
                    <a:bodyPr/>
                    <a:lstStyle/>
                    <a:p>
                      <a:r>
                        <a:rPr lang="en-US" sz="1800" dirty="0">
                          <a:latin typeface="+mn-lt"/>
                          <a:cs typeface="Courier New" panose="02070309020205020404" pitchFamily="49" charset="0"/>
                        </a:rPr>
                        <a:t>Read</a:t>
                      </a:r>
                    </a:p>
                  </a:txBody>
                  <a:tcPr/>
                </a:tc>
                <a:extLst>
                  <a:ext uri="{0D108BD9-81ED-4DB2-BD59-A6C34878D82A}">
                    <a16:rowId xmlns:a16="http://schemas.microsoft.com/office/drawing/2014/main" val="1417188324"/>
                  </a:ext>
                </a:extLst>
              </a:tr>
              <a:tr h="276592">
                <a:tc>
                  <a:txBody>
                    <a:bodyPr/>
                    <a:lstStyle/>
                    <a:p>
                      <a:r>
                        <a:rPr lang="en-US" b="1" dirty="0">
                          <a:latin typeface="Courier New" panose="02070309020205020404" pitchFamily="49" charset="0"/>
                          <a:cs typeface="Courier New" panose="02070309020205020404" pitchFamily="49" charset="0"/>
                        </a:rPr>
                        <a:t>out</a:t>
                      </a:r>
                    </a:p>
                  </a:txBody>
                  <a:tcPr anchor="ctr"/>
                </a:tc>
                <a:tc>
                  <a:txBody>
                    <a:bodyPr/>
                    <a:lstStyle/>
                    <a:p>
                      <a:r>
                        <a:rPr lang="en-US" sz="1800" dirty="0">
                          <a:latin typeface="+mn-lt"/>
                          <a:cs typeface="Courier New" panose="02070309020205020404" pitchFamily="49" charset="0"/>
                        </a:rPr>
                        <a:t>Write</a:t>
                      </a:r>
                    </a:p>
                  </a:txBody>
                  <a:tcPr/>
                </a:tc>
                <a:extLst>
                  <a:ext uri="{0D108BD9-81ED-4DB2-BD59-A6C34878D82A}">
                    <a16:rowId xmlns:a16="http://schemas.microsoft.com/office/drawing/2014/main" val="925054688"/>
                  </a:ext>
                </a:extLst>
              </a:tr>
              <a:tr h="342880">
                <a:tc>
                  <a:txBody>
                    <a:bodyPr/>
                    <a:lstStyle/>
                    <a:p>
                      <a:r>
                        <a:rPr lang="en-US" b="1" dirty="0" err="1">
                          <a:latin typeface="Courier New" panose="02070309020205020404" pitchFamily="49" charset="0"/>
                          <a:cs typeface="Courier New" panose="02070309020205020404" pitchFamily="49" charset="0"/>
                        </a:rPr>
                        <a:t>trunc</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sz="1800" dirty="0">
                          <a:latin typeface="+mn-lt"/>
                          <a:cs typeface="Courier New" panose="02070309020205020404" pitchFamily="49" charset="0"/>
                        </a:rPr>
                        <a:t>Clear old file contents</a:t>
                      </a:r>
                    </a:p>
                  </a:txBody>
                  <a:tcPr/>
                </a:tc>
                <a:extLst>
                  <a:ext uri="{0D108BD9-81ED-4DB2-BD59-A6C34878D82A}">
                    <a16:rowId xmlns:a16="http://schemas.microsoft.com/office/drawing/2014/main" val="2480090315"/>
                  </a:ext>
                </a:extLst>
              </a:tr>
            </a:tbl>
          </a:graphicData>
        </a:graphic>
      </p:graphicFrame>
    </p:spTree>
    <p:extLst>
      <p:ext uri="{BB962C8B-B14F-4D97-AF65-F5344CB8AC3E}">
        <p14:creationId xmlns:p14="http://schemas.microsoft.com/office/powerpoint/2010/main" val="101041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685027-0223-0110-5DEB-B23346F532D6}"/>
              </a:ext>
            </a:extLst>
          </p:cNvPr>
          <p:cNvSpPr>
            <a:spLocks noGrp="1"/>
          </p:cNvSpPr>
          <p:nvPr>
            <p:ph type="body" sz="quarter" idx="11"/>
          </p:nvPr>
        </p:nvSpPr>
        <p:spPr/>
        <p:txBody>
          <a:bodyPr/>
          <a:lstStyle/>
          <a:p>
            <a:r>
              <a:rPr lang="en-US" dirty="0">
                <a:solidFill>
                  <a:schemeClr val="bg2"/>
                </a:solidFill>
              </a:rPr>
              <a:t>File IO</a:t>
            </a:r>
          </a:p>
          <a:p>
            <a:r>
              <a:rPr lang="en-US" dirty="0"/>
              <a:t>Error handling</a:t>
            </a:r>
          </a:p>
        </p:txBody>
      </p:sp>
      <p:sp>
        <p:nvSpPr>
          <p:cNvPr id="3" name="Textplatzhalter 2">
            <a:extLst>
              <a:ext uri="{FF2B5EF4-FFF2-40B4-BE49-F238E27FC236}">
                <a16:creationId xmlns:a16="http://schemas.microsoft.com/office/drawing/2014/main" id="{62D752DC-F23F-15E2-57E7-543A7D005DE4}"/>
              </a:ext>
            </a:extLst>
          </p:cNvPr>
          <p:cNvSpPr>
            <a:spLocks noGrp="1"/>
          </p:cNvSpPr>
          <p:nvPr>
            <p:ph type="body" sz="quarter" idx="10"/>
          </p:nvPr>
        </p:nvSpPr>
        <p:spPr/>
        <p:txBody>
          <a:bodyPr/>
          <a:lstStyle/>
          <a:p>
            <a:r>
              <a:rPr lang="en-US" dirty="0"/>
              <a:t>File IO always requires some exception handling – file names might be wrong, the file might be not readable or not writable, the OS might perform some action with the file while we also do so, …</a:t>
            </a:r>
          </a:p>
          <a:p>
            <a:r>
              <a:rPr lang="en-US" dirty="0"/>
              <a:t>Some errors can be caught using the </a:t>
            </a:r>
            <a:r>
              <a:rPr lang="en-US" dirty="0" err="1">
                <a:latin typeface="Courier New" panose="02070309020205020404" pitchFamily="49" charset="0"/>
                <a:cs typeface="Courier New" panose="02070309020205020404" pitchFamily="49" charset="0"/>
              </a:rPr>
              <a:t>ios</a:t>
            </a:r>
            <a:r>
              <a:rPr lang="en-US" dirty="0">
                <a:latin typeface="Courier New" panose="02070309020205020404" pitchFamily="49" charset="0"/>
                <a:cs typeface="Courier New" panose="02070309020205020404" pitchFamily="49" charset="0"/>
              </a:rPr>
              <a:t>::failure </a:t>
            </a:r>
            <a:r>
              <a:rPr lang="en-US" dirty="0"/>
              <a:t>exception. Unfortunately, due to backwards compatibility, this is not guaranteed, so we usually need some other mechanisms</a:t>
            </a:r>
          </a:p>
          <a:p>
            <a:r>
              <a:rPr lang="en-US" dirty="0"/>
              <a:t>Internally, the streams maintain an object of type </a:t>
            </a:r>
            <a:r>
              <a:rPr lang="en-US" dirty="0" err="1">
                <a:latin typeface="Courier New" panose="02070309020205020404" pitchFamily="49" charset="0"/>
                <a:cs typeface="Courier New" panose="02070309020205020404" pitchFamily="49" charset="0"/>
              </a:rPr>
              <a:t>iostate</a:t>
            </a:r>
            <a:r>
              <a:rPr lang="en-US" dirty="0"/>
              <a:t> with three flags: </a:t>
            </a:r>
            <a:r>
              <a:rPr lang="en-US" dirty="0" err="1">
                <a:latin typeface="Courier New" panose="02070309020205020404" pitchFamily="49" charset="0"/>
                <a:cs typeface="Courier New" panose="02070309020205020404" pitchFamily="49" charset="0"/>
              </a:rPr>
              <a:t>eof</a:t>
            </a:r>
            <a:r>
              <a:rPr lang="en-US" dirty="0"/>
              <a:t>, </a:t>
            </a:r>
            <a:r>
              <a:rPr lang="en-US" dirty="0">
                <a:latin typeface="Courier New" panose="02070309020205020404" pitchFamily="49" charset="0"/>
                <a:cs typeface="Courier New" panose="02070309020205020404" pitchFamily="49" charset="0"/>
              </a:rPr>
              <a:t>fail</a:t>
            </a:r>
            <a:r>
              <a:rPr lang="en-US" dirty="0"/>
              <a:t>, and </a:t>
            </a:r>
            <a:r>
              <a:rPr lang="en-US" dirty="0">
                <a:latin typeface="Courier New" panose="02070309020205020404" pitchFamily="49" charset="0"/>
                <a:cs typeface="Courier New" panose="02070309020205020404" pitchFamily="49" charset="0"/>
              </a:rPr>
              <a:t>bad</a:t>
            </a:r>
            <a:endParaRPr lang="en-US" dirty="0"/>
          </a:p>
          <a:p>
            <a:endParaRPr lang="en-US" dirty="0">
              <a:latin typeface="Courier New" panose="02070309020205020404" pitchFamily="49" charset="0"/>
              <a:cs typeface="Courier New" panose="02070309020205020404" pitchFamily="49" charset="0"/>
            </a:endParaRPr>
          </a:p>
        </p:txBody>
      </p:sp>
      <p:sp>
        <p:nvSpPr>
          <p:cNvPr id="4" name="Foliennummernplatzhalter 3">
            <a:extLst>
              <a:ext uri="{FF2B5EF4-FFF2-40B4-BE49-F238E27FC236}">
                <a16:creationId xmlns:a16="http://schemas.microsoft.com/office/drawing/2014/main" id="{6EBCDD43-EF7B-4E1A-D273-67A6EBDF6A2D}"/>
              </a:ext>
            </a:extLst>
          </p:cNvPr>
          <p:cNvSpPr>
            <a:spLocks noGrp="1"/>
          </p:cNvSpPr>
          <p:nvPr>
            <p:ph type="sldNum" sz="quarter" idx="4"/>
          </p:nvPr>
        </p:nvSpPr>
        <p:spPr/>
        <p:txBody>
          <a:bodyPr/>
          <a:lstStyle/>
          <a:p>
            <a:fld id="{F58435E4-A45A-4423-96D3-4E945C512564}" type="slidenum">
              <a:rPr lang="en-US" smtClean="0"/>
              <a:pPr/>
              <a:t>123</a:t>
            </a:fld>
            <a:endParaRPr lang="en-US" dirty="0"/>
          </a:p>
        </p:txBody>
      </p:sp>
      <p:sp>
        <p:nvSpPr>
          <p:cNvPr id="6" name="Rechteck 5">
            <a:extLst>
              <a:ext uri="{FF2B5EF4-FFF2-40B4-BE49-F238E27FC236}">
                <a16:creationId xmlns:a16="http://schemas.microsoft.com/office/drawing/2014/main" id="{51F63063-D0DF-D3FE-5D06-1C36601A0676}"/>
              </a:ext>
            </a:extLst>
          </p:cNvPr>
          <p:cNvSpPr/>
          <p:nvPr/>
        </p:nvSpPr>
        <p:spPr>
          <a:xfrm>
            <a:off x="334800" y="2870934"/>
            <a:ext cx="11522238"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80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ifstream</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ifs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"test.txt"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Open file</a:t>
            </a:r>
          </a:p>
          <a:p>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is_open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Check if file could be opened</a:t>
            </a:r>
          </a:p>
          <a:p>
            <a:r>
              <a:rPr lang="en-US" sz="18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Cast to bool</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ifs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Read an int</a:t>
            </a: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fail</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Check if op failed</a:t>
            </a:r>
          </a:p>
          <a:p>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good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Check if everything is good</a:t>
            </a:r>
          </a:p>
          <a:p>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setstate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ios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failbit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Mark manual failure</a:t>
            </a:r>
          </a:p>
          <a:p>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clear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Clear all flags</a:t>
            </a:r>
          </a:p>
        </p:txBody>
      </p:sp>
      <p:pic>
        <p:nvPicPr>
          <p:cNvPr id="7" name="Grafik 6">
            <a:extLst>
              <a:ext uri="{FF2B5EF4-FFF2-40B4-BE49-F238E27FC236}">
                <a16:creationId xmlns:a16="http://schemas.microsoft.com/office/drawing/2014/main" id="{32B15CAB-48D7-9A3B-FA7A-DF28BE3FA2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948800"/>
            <a:ext cx="368102" cy="413792"/>
          </a:xfrm>
          <a:prstGeom prst="rect">
            <a:avLst/>
          </a:prstGeom>
        </p:spPr>
      </p:pic>
    </p:spTree>
    <p:extLst>
      <p:ext uri="{BB962C8B-B14F-4D97-AF65-F5344CB8AC3E}">
        <p14:creationId xmlns:p14="http://schemas.microsoft.com/office/powerpoint/2010/main" val="35102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500"/>
                                        <p:tgtEl>
                                          <p:spTgt spid="6">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5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500"/>
                                        <p:tgtEl>
                                          <p:spTgt spid="6">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500"/>
                                        <p:tgtEl>
                                          <p:spTgt spid="6">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fade">
                                      <p:cBhvr>
                                        <p:cTn id="59" dur="500"/>
                                        <p:tgtEl>
                                          <p:spTgt spid="6">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685027-0223-0110-5DEB-B23346F532D6}"/>
              </a:ext>
            </a:extLst>
          </p:cNvPr>
          <p:cNvSpPr>
            <a:spLocks noGrp="1"/>
          </p:cNvSpPr>
          <p:nvPr>
            <p:ph type="body" sz="quarter" idx="11"/>
          </p:nvPr>
        </p:nvSpPr>
        <p:spPr/>
        <p:txBody>
          <a:bodyPr/>
          <a:lstStyle/>
          <a:p>
            <a:r>
              <a:rPr lang="en-US" dirty="0">
                <a:solidFill>
                  <a:schemeClr val="bg2"/>
                </a:solidFill>
              </a:rPr>
              <a:t>File IO</a:t>
            </a:r>
          </a:p>
          <a:p>
            <a:r>
              <a:rPr lang="en-US" dirty="0"/>
              <a:t>Example</a:t>
            </a:r>
          </a:p>
        </p:txBody>
      </p:sp>
      <p:sp>
        <p:nvSpPr>
          <p:cNvPr id="4" name="Foliennummernplatzhalter 3">
            <a:extLst>
              <a:ext uri="{FF2B5EF4-FFF2-40B4-BE49-F238E27FC236}">
                <a16:creationId xmlns:a16="http://schemas.microsoft.com/office/drawing/2014/main" id="{6EBCDD43-EF7B-4E1A-D273-67A6EBDF6A2D}"/>
              </a:ext>
            </a:extLst>
          </p:cNvPr>
          <p:cNvSpPr>
            <a:spLocks noGrp="1"/>
          </p:cNvSpPr>
          <p:nvPr>
            <p:ph type="sldNum" sz="quarter" idx="4"/>
          </p:nvPr>
        </p:nvSpPr>
        <p:spPr/>
        <p:txBody>
          <a:bodyPr/>
          <a:lstStyle/>
          <a:p>
            <a:fld id="{F58435E4-A45A-4423-96D3-4E945C512564}" type="slidenum">
              <a:rPr lang="en-US" smtClean="0"/>
              <a:pPr/>
              <a:t>124</a:t>
            </a:fld>
            <a:endParaRPr lang="en-US" dirty="0"/>
          </a:p>
        </p:txBody>
      </p:sp>
      <p:sp>
        <p:nvSpPr>
          <p:cNvPr id="11" name="Rechteck 10">
            <a:extLst>
              <a:ext uri="{FF2B5EF4-FFF2-40B4-BE49-F238E27FC236}">
                <a16:creationId xmlns:a16="http://schemas.microsoft.com/office/drawing/2014/main" id="{30B20A66-9C96-5497-790F-A6969EA60FEB}"/>
              </a:ext>
            </a:extLst>
          </p:cNvPr>
          <p:cNvSpPr/>
          <p:nvPr/>
        </p:nvSpPr>
        <p:spPr>
          <a:xfrm>
            <a:off x="334800" y="942975"/>
            <a:ext cx="11522238" cy="507831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800" dirty="0" err="1">
                <a:solidFill>
                  <a:srgbClr val="804000"/>
                </a:solidFill>
                <a:highlight>
                  <a:srgbClr val="FFFFFF"/>
                </a:highlight>
                <a:latin typeface="Courier New" panose="02070309020205020404" pitchFamily="49" charset="0"/>
                <a:cs typeface="Courier New" panose="02070309020205020404" pitchFamily="49" charset="0"/>
              </a:rPr>
              <a:t>fstream</a:t>
            </a:r>
            <a:r>
              <a:rPr lang="en-US" sz="1800" dirty="0">
                <a:solidFill>
                  <a:srgbClr val="804000"/>
                </a:solidFill>
                <a:highlight>
                  <a:srgbClr val="FFFFFF"/>
                </a:highlight>
                <a:latin typeface="Courier New" panose="02070309020205020404" pitchFamily="49" charset="0"/>
                <a:cs typeface="Courier New" panose="02070309020205020404" pitchFamily="49" charset="0"/>
              </a:rPr>
              <a:t>&gt;</a:t>
            </a:r>
            <a:endParaRPr lang="en-US" sz="18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dirty="0">
                <a:solidFill>
                  <a:srgbClr val="8000FF"/>
                </a:solidFill>
                <a:highlight>
                  <a:srgbClr val="FFFFFF"/>
                </a:highlight>
                <a:latin typeface="Courier New" panose="02070309020205020404" pitchFamily="49" charset="0"/>
                <a:cs typeface="Courier New" panose="02070309020205020404" pitchFamily="49" charset="0"/>
              </a:rPr>
              <a:t>int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string filename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"test.txt"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ofstream</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fout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filename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Open file for writing</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fout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good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cerr</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"Error opening file"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fout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"Write to file.\</a:t>
            </a:r>
            <a:r>
              <a:rPr lang="en-US" sz="1800" b="0" dirty="0" err="1">
                <a:solidFill>
                  <a:srgbClr val="808080"/>
                </a:solidFill>
                <a:highlight>
                  <a:srgbClr val="FFFFFF"/>
                </a:highlight>
                <a:latin typeface="Courier New" panose="02070309020205020404" pitchFamily="49" charset="0"/>
                <a:cs typeface="Courier New" panose="02070309020205020404" pitchFamily="49" charset="0"/>
              </a:rPr>
              <a:t>nThen</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 print.\n"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Write some text</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fout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close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Don't forget to close!</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ifstream</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fin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filename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so we can open for reading</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while</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fin</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good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string line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Read and output line by line</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getline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fin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line</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line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fin will automatically close on exit</a:t>
            </a: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2" name="Grafik 11">
            <a:extLst>
              <a:ext uri="{FF2B5EF4-FFF2-40B4-BE49-F238E27FC236}">
                <a16:creationId xmlns:a16="http://schemas.microsoft.com/office/drawing/2014/main" id="{1F9E4224-714A-86DA-5EA8-803D10E7FA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20841"/>
            <a:ext cx="368102" cy="413792"/>
          </a:xfrm>
          <a:prstGeom prst="rect">
            <a:avLst/>
          </a:prstGeom>
        </p:spPr>
      </p:pic>
    </p:spTree>
    <p:extLst>
      <p:ext uri="{BB962C8B-B14F-4D97-AF65-F5344CB8AC3E}">
        <p14:creationId xmlns:p14="http://schemas.microsoft.com/office/powerpoint/2010/main" val="356668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fade">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500"/>
                                        <p:tgtEl>
                                          <p:spTgt spid="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fade">
                                      <p:cBhvr>
                                        <p:cTn id="40" dur="500"/>
                                        <p:tgtEl>
                                          <p:spTgt spid="11">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Effect transition="in" filter="fade">
                                      <p:cBhvr>
                                        <p:cTn id="43" dur="500"/>
                                        <p:tgtEl>
                                          <p:spTgt spid="1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xEl>
                                              <p:pRg st="9" end="9"/>
                                            </p:txEl>
                                          </p:spTgt>
                                        </p:tgtEl>
                                        <p:attrNameLst>
                                          <p:attrName>style.visibility</p:attrName>
                                        </p:attrNameLst>
                                      </p:cBhvr>
                                      <p:to>
                                        <p:strVal val="visible"/>
                                      </p:to>
                                    </p:set>
                                    <p:animEffect transition="in" filter="fade">
                                      <p:cBhvr>
                                        <p:cTn id="48" dur="500"/>
                                        <p:tgtEl>
                                          <p:spTgt spid="1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animEffect transition="in" filter="fade">
                                      <p:cBhvr>
                                        <p:cTn id="53" dur="500"/>
                                        <p:tgtEl>
                                          <p:spTgt spid="11">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
                                            <p:txEl>
                                              <p:pRg st="11" end="11"/>
                                            </p:txEl>
                                          </p:spTgt>
                                        </p:tgtEl>
                                        <p:attrNameLst>
                                          <p:attrName>style.visibility</p:attrName>
                                        </p:attrNameLst>
                                      </p:cBhvr>
                                      <p:to>
                                        <p:strVal val="visible"/>
                                      </p:to>
                                    </p:set>
                                    <p:animEffect transition="in" filter="fade">
                                      <p:cBhvr>
                                        <p:cTn id="58" dur="500"/>
                                        <p:tgtEl>
                                          <p:spTgt spid="11">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xEl>
                                              <p:pRg st="12" end="12"/>
                                            </p:txEl>
                                          </p:spTgt>
                                        </p:tgtEl>
                                        <p:attrNameLst>
                                          <p:attrName>style.visibility</p:attrName>
                                        </p:attrNameLst>
                                      </p:cBhvr>
                                      <p:to>
                                        <p:strVal val="visible"/>
                                      </p:to>
                                    </p:set>
                                    <p:animEffect transition="in" filter="fade">
                                      <p:cBhvr>
                                        <p:cTn id="63" dur="500"/>
                                        <p:tgtEl>
                                          <p:spTgt spid="11">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1">
                                            <p:txEl>
                                              <p:pRg st="13" end="13"/>
                                            </p:txEl>
                                          </p:spTgt>
                                        </p:tgtEl>
                                        <p:attrNameLst>
                                          <p:attrName>style.visibility</p:attrName>
                                        </p:attrNameLst>
                                      </p:cBhvr>
                                      <p:to>
                                        <p:strVal val="visible"/>
                                      </p:to>
                                    </p:set>
                                    <p:animEffect transition="in" filter="fade">
                                      <p:cBhvr>
                                        <p:cTn id="68" dur="500"/>
                                        <p:tgtEl>
                                          <p:spTgt spid="11">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1">
                                            <p:txEl>
                                              <p:pRg st="14" end="14"/>
                                            </p:txEl>
                                          </p:spTgt>
                                        </p:tgtEl>
                                        <p:attrNameLst>
                                          <p:attrName>style.visibility</p:attrName>
                                        </p:attrNameLst>
                                      </p:cBhvr>
                                      <p:to>
                                        <p:strVal val="visible"/>
                                      </p:to>
                                    </p:set>
                                    <p:animEffect transition="in" filter="fade">
                                      <p:cBhvr>
                                        <p:cTn id="73" dur="500"/>
                                        <p:tgtEl>
                                          <p:spTgt spid="11">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1">
                                            <p:txEl>
                                              <p:pRg st="15" end="15"/>
                                            </p:txEl>
                                          </p:spTgt>
                                        </p:tgtEl>
                                        <p:attrNameLst>
                                          <p:attrName>style.visibility</p:attrName>
                                        </p:attrNameLst>
                                      </p:cBhvr>
                                      <p:to>
                                        <p:strVal val="visible"/>
                                      </p:to>
                                    </p:set>
                                    <p:animEffect transition="in" filter="fade">
                                      <p:cBhvr>
                                        <p:cTn id="78" dur="500"/>
                                        <p:tgtEl>
                                          <p:spTgt spid="11">
                                            <p:txEl>
                                              <p:pRg st="15" end="15"/>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11">
                                            <p:txEl>
                                              <p:pRg st="16" end="16"/>
                                            </p:txEl>
                                          </p:spTgt>
                                        </p:tgtEl>
                                        <p:attrNameLst>
                                          <p:attrName>style.visibility</p:attrName>
                                        </p:attrNameLst>
                                      </p:cBhvr>
                                      <p:to>
                                        <p:strVal val="visible"/>
                                      </p:to>
                                    </p:set>
                                    <p:animEffect transition="in" filter="fade">
                                      <p:cBhvr>
                                        <p:cTn id="81" dur="500"/>
                                        <p:tgtEl>
                                          <p:spTgt spid="11">
                                            <p:txEl>
                                              <p:pRg st="16" end="16"/>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1">
                                            <p:txEl>
                                              <p:pRg st="17" end="17"/>
                                            </p:txEl>
                                          </p:spTgt>
                                        </p:tgtEl>
                                        <p:attrNameLst>
                                          <p:attrName>style.visibility</p:attrName>
                                        </p:attrNameLst>
                                      </p:cBhvr>
                                      <p:to>
                                        <p:strVal val="visible"/>
                                      </p:to>
                                    </p:set>
                                    <p:animEffect transition="in" filter="fade">
                                      <p:cBhvr>
                                        <p:cTn id="84" dur="500"/>
                                        <p:tgtEl>
                                          <p:spTgt spid="1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685027-0223-0110-5DEB-B23346F532D6}"/>
              </a:ext>
            </a:extLst>
          </p:cNvPr>
          <p:cNvSpPr>
            <a:spLocks noGrp="1"/>
          </p:cNvSpPr>
          <p:nvPr>
            <p:ph type="body" sz="quarter" idx="11"/>
          </p:nvPr>
        </p:nvSpPr>
        <p:spPr/>
        <p:txBody>
          <a:bodyPr/>
          <a:lstStyle/>
          <a:p>
            <a:r>
              <a:rPr lang="en-US" dirty="0">
                <a:solidFill>
                  <a:schemeClr val="bg2"/>
                </a:solidFill>
              </a:rPr>
              <a:t>File IO</a:t>
            </a:r>
          </a:p>
          <a:p>
            <a:r>
              <a:rPr lang="en-US" dirty="0"/>
              <a:t>Further operations</a:t>
            </a:r>
          </a:p>
        </p:txBody>
      </p:sp>
      <p:sp>
        <p:nvSpPr>
          <p:cNvPr id="4" name="Foliennummernplatzhalter 3">
            <a:extLst>
              <a:ext uri="{FF2B5EF4-FFF2-40B4-BE49-F238E27FC236}">
                <a16:creationId xmlns:a16="http://schemas.microsoft.com/office/drawing/2014/main" id="{6EBCDD43-EF7B-4E1A-D273-67A6EBDF6A2D}"/>
              </a:ext>
            </a:extLst>
          </p:cNvPr>
          <p:cNvSpPr>
            <a:spLocks noGrp="1"/>
          </p:cNvSpPr>
          <p:nvPr>
            <p:ph type="sldNum" sz="quarter" idx="4"/>
          </p:nvPr>
        </p:nvSpPr>
        <p:spPr/>
        <p:txBody>
          <a:bodyPr/>
          <a:lstStyle/>
          <a:p>
            <a:fld id="{F58435E4-A45A-4423-96D3-4E945C512564}" type="slidenum">
              <a:rPr lang="en-US" smtClean="0"/>
              <a:pPr/>
              <a:t>125</a:t>
            </a:fld>
            <a:endParaRPr lang="en-US" dirty="0"/>
          </a:p>
        </p:txBody>
      </p:sp>
      <p:sp>
        <p:nvSpPr>
          <p:cNvPr id="6" name="Rechteck 5">
            <a:extLst>
              <a:ext uri="{FF2B5EF4-FFF2-40B4-BE49-F238E27FC236}">
                <a16:creationId xmlns:a16="http://schemas.microsoft.com/office/drawing/2014/main" id="{51F63063-D0DF-D3FE-5D06-1C36601A0676}"/>
              </a:ext>
            </a:extLst>
          </p:cNvPr>
          <p:cNvSpPr/>
          <p:nvPr/>
        </p:nvSpPr>
        <p:spPr>
          <a:xfrm>
            <a:off x="334800" y="980728"/>
            <a:ext cx="11522238" cy="48013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ifstream</a:t>
            </a:r>
            <a:r>
              <a:rPr lang="en-US" dirty="0">
                <a:solidFill>
                  <a:srgbClr val="000000"/>
                </a:solidFill>
                <a:highlight>
                  <a:srgbClr val="FFFFFF"/>
                </a:highlight>
                <a:latin typeface="Courier New" panose="02070309020205020404" pitchFamily="49" charset="0"/>
                <a:cs typeface="Courier New" panose="02070309020205020404" pitchFamily="49" charset="0"/>
              </a:rPr>
              <a:t> ifs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"test.txt"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Open file</a:t>
            </a:r>
          </a:p>
          <a:p>
            <a:r>
              <a:rPr lang="en-US" dirty="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ofstream</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ofs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"copy.txt"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Open file</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ifs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read a single char</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ofs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write a single char</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ifs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seekg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go back to start</a:t>
            </a:r>
          </a:p>
          <a:p>
            <a:r>
              <a:rPr lang="en-US" dirty="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string 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getline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ifs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read entire line</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stoi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try to convert to int</a:t>
            </a:r>
          </a:p>
          <a:p>
            <a:r>
              <a:rPr lang="en-US" dirty="0">
                <a:solidFill>
                  <a:srgbClr val="000000"/>
                </a:solidFill>
                <a:highlight>
                  <a:srgbClr val="FFFFFF"/>
                </a:highlight>
                <a:latin typeface="Courier New" panose="02070309020205020404" pitchFamily="49" charset="0"/>
                <a:cs typeface="Courier New" panose="02070309020205020404" pitchFamily="49" charset="0"/>
              </a:rPr>
              <a:t>l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to_string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and back</a:t>
            </a:r>
          </a:p>
          <a:p>
            <a:r>
              <a:rPr lang="en-US" dirty="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stringstream</a:t>
            </a:r>
            <a:r>
              <a:rPr lang="en-US" dirty="0">
                <a:solidFill>
                  <a:srgbClr val="000000"/>
                </a:solidFill>
                <a:highlight>
                  <a:srgbClr val="FFFFFF"/>
                </a:highlight>
                <a:latin typeface="Courier New" panose="02070309020205020404" pitchFamily="49" charset="0"/>
                <a:cs typeface="Courier New" panose="02070309020205020404" pitchFamily="49" charset="0"/>
              </a:rPr>
              <a:t> ss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stream object for strings</a:t>
            </a:r>
          </a:p>
          <a:p>
            <a:r>
              <a:rPr lang="en-US" dirty="0">
                <a:solidFill>
                  <a:srgbClr val="000000"/>
                </a:solidFill>
                <a:highlight>
                  <a:srgbClr val="FFFFFF"/>
                </a:highlight>
                <a:latin typeface="Courier New" panose="02070309020205020404" pitchFamily="49" charset="0"/>
                <a:cs typeface="Courier New" panose="02070309020205020404" pitchFamily="49" charset="0"/>
              </a:rPr>
              <a:t>ss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works like </a:t>
            </a:r>
            <a:r>
              <a:rPr lang="en-US" dirty="0" err="1">
                <a:solidFill>
                  <a:srgbClr val="008000"/>
                </a:solidFill>
                <a:highlight>
                  <a:srgbClr val="FFFFFF"/>
                </a:highlight>
                <a:latin typeface="Courier New" panose="02070309020205020404" pitchFamily="49" charset="0"/>
                <a:cs typeface="Courier New" panose="02070309020205020404" pitchFamily="49" charset="0"/>
              </a:rPr>
              <a:t>fstream</a:t>
            </a:r>
            <a:r>
              <a:rPr lang="en-US" dirty="0">
                <a:solidFill>
                  <a:srgbClr val="008000"/>
                </a:solidFill>
                <a:highlight>
                  <a:srgbClr val="FFFFFF"/>
                </a:highlight>
                <a:latin typeface="Courier New" panose="02070309020205020404" pitchFamily="49" charset="0"/>
                <a:cs typeface="Courier New" panose="02070309020205020404" pitchFamily="49" charset="0"/>
              </a:rPr>
              <a:t> or </a:t>
            </a:r>
            <a:r>
              <a:rPr lang="en-US" dirty="0" err="1">
                <a:solidFill>
                  <a:srgbClr val="008000"/>
                </a:solidFill>
                <a:highlight>
                  <a:srgbClr val="FFFFFF"/>
                </a:highlight>
                <a:latin typeface="Courier New" panose="02070309020205020404" pitchFamily="49" charset="0"/>
                <a:cs typeface="Courier New" panose="02070309020205020404" pitchFamily="49" charset="0"/>
              </a:rPr>
              <a:t>ostream</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l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get the string</a:t>
            </a:r>
          </a:p>
        </p:txBody>
      </p:sp>
      <p:pic>
        <p:nvPicPr>
          <p:cNvPr id="7" name="Grafik 6">
            <a:extLst>
              <a:ext uri="{FF2B5EF4-FFF2-40B4-BE49-F238E27FC236}">
                <a16:creationId xmlns:a16="http://schemas.microsoft.com/office/drawing/2014/main" id="{32B15CAB-48D7-9A3B-FA7A-DF28BE3FA2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spTree>
    <p:extLst>
      <p:ext uri="{BB962C8B-B14F-4D97-AF65-F5344CB8AC3E}">
        <p14:creationId xmlns:p14="http://schemas.microsoft.com/office/powerpoint/2010/main" val="386813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500"/>
                                        <p:tgtEl>
                                          <p:spTgt spid="6">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500"/>
                                        <p:tgtEl>
                                          <p:spTgt spid="6">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500"/>
                                        <p:tgtEl>
                                          <p:spTgt spid="6">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fade">
                                      <p:cBhvr>
                                        <p:cTn id="49" dur="500"/>
                                        <p:tgtEl>
                                          <p:spTgt spid="6">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12" end="12"/>
                                            </p:txEl>
                                          </p:spTgt>
                                        </p:tgtEl>
                                        <p:attrNameLst>
                                          <p:attrName>style.visibility</p:attrName>
                                        </p:attrNameLst>
                                      </p:cBhvr>
                                      <p:to>
                                        <p:strVal val="visible"/>
                                      </p:to>
                                    </p:set>
                                    <p:animEffect transition="in" filter="fade">
                                      <p:cBhvr>
                                        <p:cTn id="54" dur="500"/>
                                        <p:tgtEl>
                                          <p:spTgt spid="6">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animEffect transition="in" filter="fade">
                                      <p:cBhvr>
                                        <p:cTn id="59" dur="500"/>
                                        <p:tgtEl>
                                          <p:spTgt spid="6">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xEl>
                                              <p:pRg st="14" end="14"/>
                                            </p:txEl>
                                          </p:spTgt>
                                        </p:tgtEl>
                                        <p:attrNameLst>
                                          <p:attrName>style.visibility</p:attrName>
                                        </p:attrNameLst>
                                      </p:cBhvr>
                                      <p:to>
                                        <p:strVal val="visible"/>
                                      </p:to>
                                    </p:set>
                                    <p:animEffect transition="in" filter="fade">
                                      <p:cBhvr>
                                        <p:cTn id="64" dur="500"/>
                                        <p:tgtEl>
                                          <p:spTgt spid="6">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xEl>
                                              <p:pRg st="15" end="15"/>
                                            </p:txEl>
                                          </p:spTgt>
                                        </p:tgtEl>
                                        <p:attrNameLst>
                                          <p:attrName>style.visibility</p:attrName>
                                        </p:attrNameLst>
                                      </p:cBhvr>
                                      <p:to>
                                        <p:strVal val="visible"/>
                                      </p:to>
                                    </p:set>
                                    <p:animEffect transition="in" filter="fade">
                                      <p:cBhvr>
                                        <p:cTn id="69" dur="500"/>
                                        <p:tgtEl>
                                          <p:spTgt spid="6">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6" end="16"/>
                                            </p:txEl>
                                          </p:spTgt>
                                        </p:tgtEl>
                                        <p:attrNameLst>
                                          <p:attrName>style.visibility</p:attrName>
                                        </p:attrNameLst>
                                      </p:cBhvr>
                                      <p:to>
                                        <p:strVal val="visible"/>
                                      </p:to>
                                    </p:set>
                                    <p:animEffect transition="in" filter="fade">
                                      <p:cBhvr>
                                        <p:cTn id="7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806328"/>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r>
              <a:rPr lang="en-US" dirty="0"/>
              <a:t>Advanced concepts</a:t>
            </a:r>
          </a:p>
          <a:p>
            <a:pPr lvl="1"/>
            <a:r>
              <a:rPr lang="en-US" sz="2000" dirty="0"/>
              <a:t>Exception handling</a:t>
            </a:r>
          </a:p>
          <a:p>
            <a:pPr lvl="1"/>
            <a:r>
              <a:rPr lang="en-US" sz="2000" dirty="0"/>
              <a:t>File IO</a:t>
            </a:r>
          </a:p>
          <a:p>
            <a:pPr lvl="1"/>
            <a:r>
              <a:rPr lang="en-US" sz="2000" dirty="0"/>
              <a:t>Lambda expressions</a:t>
            </a:r>
          </a:p>
          <a:p>
            <a:pPr lvl="1"/>
            <a:r>
              <a:rPr lang="en-US" sz="2000" dirty="0"/>
              <a:t>Function wrappers</a:t>
            </a:r>
          </a:p>
          <a:p>
            <a:pPr lvl="1"/>
            <a:r>
              <a:rPr lang="en-US" sz="2000" dirty="0"/>
              <a:t>Concurrency</a:t>
            </a:r>
          </a:p>
          <a:p>
            <a:endParaRPr lang="en-US" dirty="0"/>
          </a:p>
          <a:p>
            <a:endParaRPr lang="en-US" noProof="0" dirty="0"/>
          </a:p>
          <a:p>
            <a:endParaRPr lang="en-US" noProof="0" dirty="0"/>
          </a:p>
        </p:txBody>
      </p:sp>
    </p:spTree>
    <p:extLst>
      <p:ext uri="{BB962C8B-B14F-4D97-AF65-F5344CB8AC3E}">
        <p14:creationId xmlns:p14="http://schemas.microsoft.com/office/powerpoint/2010/main" val="383672948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1301285-9F02-E607-C6E8-9C770A94AA9E}"/>
              </a:ext>
            </a:extLst>
          </p:cNvPr>
          <p:cNvSpPr>
            <a:spLocks noGrp="1"/>
          </p:cNvSpPr>
          <p:nvPr>
            <p:ph type="body" sz="quarter" idx="11"/>
          </p:nvPr>
        </p:nvSpPr>
        <p:spPr/>
        <p:txBody>
          <a:bodyPr/>
          <a:lstStyle/>
          <a:p>
            <a:r>
              <a:rPr lang="en-US" dirty="0"/>
              <a:t>Lambda expressions</a:t>
            </a:r>
          </a:p>
        </p:txBody>
      </p:sp>
      <p:sp>
        <p:nvSpPr>
          <p:cNvPr id="3" name="Textplatzhalter 2">
            <a:extLst>
              <a:ext uri="{FF2B5EF4-FFF2-40B4-BE49-F238E27FC236}">
                <a16:creationId xmlns:a16="http://schemas.microsoft.com/office/drawing/2014/main" id="{8363C133-3091-4800-4E20-FF187D117153}"/>
              </a:ext>
            </a:extLst>
          </p:cNvPr>
          <p:cNvSpPr>
            <a:spLocks noGrp="1"/>
          </p:cNvSpPr>
          <p:nvPr>
            <p:ph type="body" sz="quarter" idx="10"/>
          </p:nvPr>
        </p:nvSpPr>
        <p:spPr/>
        <p:txBody>
          <a:bodyPr/>
          <a:lstStyle/>
          <a:p>
            <a:r>
              <a:rPr lang="en-US" dirty="0"/>
              <a:t>Lambda expressions (and their name) have their origin in </a:t>
            </a:r>
            <a:r>
              <a:rPr lang="en-US" i="1" dirty="0"/>
              <a:t>functional programming</a:t>
            </a:r>
            <a:r>
              <a:rPr lang="en-US" dirty="0"/>
              <a:t>, a paradigm that is somewhat the opposite of OOP</a:t>
            </a:r>
          </a:p>
          <a:p>
            <a:r>
              <a:rPr lang="en-US" dirty="0"/>
              <a:t>If you are interested in the theory of functional programming, there is an excellent talk available at </a:t>
            </a:r>
            <a:r>
              <a:rPr lang="en-US" dirty="0">
                <a:hlinkClick r:id="rId2"/>
              </a:rPr>
              <a:t>https://www.youtube.com/watch?v=3VQ382QG-y4</a:t>
            </a:r>
            <a:endParaRPr lang="en-US" dirty="0"/>
          </a:p>
          <a:p>
            <a:r>
              <a:rPr lang="en-US" dirty="0"/>
              <a:t>Some programming languages rely solely on </a:t>
            </a:r>
            <a:r>
              <a:rPr lang="en-US" i="1" dirty="0"/>
              <a:t>lambda calculus</a:t>
            </a:r>
            <a:r>
              <a:rPr lang="en-US" dirty="0"/>
              <a:t>, whereas C++ takes some convenient features from it</a:t>
            </a:r>
          </a:p>
          <a:p>
            <a:r>
              <a:rPr lang="en-US" dirty="0"/>
              <a:t>Whenever we need a short function only once, we can define it as a lambda without having to think of a name</a:t>
            </a:r>
          </a:p>
          <a:p>
            <a:endParaRPr lang="en-US" dirty="0"/>
          </a:p>
          <a:p>
            <a:r>
              <a:rPr lang="en-US" dirty="0"/>
              <a:t>For an example, we reuse our Point class from before</a:t>
            </a:r>
          </a:p>
          <a:p>
            <a:endParaRPr lang="en-US" dirty="0"/>
          </a:p>
        </p:txBody>
      </p:sp>
      <p:sp>
        <p:nvSpPr>
          <p:cNvPr id="4" name="Foliennummernplatzhalter 3">
            <a:extLst>
              <a:ext uri="{FF2B5EF4-FFF2-40B4-BE49-F238E27FC236}">
                <a16:creationId xmlns:a16="http://schemas.microsoft.com/office/drawing/2014/main" id="{9526C6AD-7C53-F37C-41E9-BA2C76F48EFA}"/>
              </a:ext>
            </a:extLst>
          </p:cNvPr>
          <p:cNvSpPr>
            <a:spLocks noGrp="1"/>
          </p:cNvSpPr>
          <p:nvPr>
            <p:ph type="sldNum" sz="quarter" idx="4"/>
          </p:nvPr>
        </p:nvSpPr>
        <p:spPr/>
        <p:txBody>
          <a:bodyPr/>
          <a:lstStyle/>
          <a:p>
            <a:fld id="{F58435E4-A45A-4423-96D3-4E945C512564}" type="slidenum">
              <a:rPr lang="en-US" smtClean="0"/>
              <a:pPr/>
              <a:t>127</a:t>
            </a:fld>
            <a:endParaRPr lang="en-US" dirty="0"/>
          </a:p>
        </p:txBody>
      </p:sp>
    </p:spTree>
    <p:extLst>
      <p:ext uri="{BB962C8B-B14F-4D97-AF65-F5344CB8AC3E}">
        <p14:creationId xmlns:p14="http://schemas.microsoft.com/office/powerpoint/2010/main" val="14757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1301285-9F02-E607-C6E8-9C770A94AA9E}"/>
              </a:ext>
            </a:extLst>
          </p:cNvPr>
          <p:cNvSpPr>
            <a:spLocks noGrp="1"/>
          </p:cNvSpPr>
          <p:nvPr>
            <p:ph type="body" sz="quarter" idx="11"/>
          </p:nvPr>
        </p:nvSpPr>
        <p:spPr/>
        <p:txBody>
          <a:bodyPr/>
          <a:lstStyle/>
          <a:p>
            <a:r>
              <a:rPr lang="en-US" dirty="0">
                <a:solidFill>
                  <a:schemeClr val="bg2"/>
                </a:solidFill>
              </a:rPr>
              <a:t>Lambda expressions</a:t>
            </a:r>
          </a:p>
          <a:p>
            <a:r>
              <a:rPr lang="en-US" dirty="0"/>
              <a:t>Example</a:t>
            </a:r>
          </a:p>
        </p:txBody>
      </p:sp>
      <p:sp>
        <p:nvSpPr>
          <p:cNvPr id="4" name="Foliennummernplatzhalter 3">
            <a:extLst>
              <a:ext uri="{FF2B5EF4-FFF2-40B4-BE49-F238E27FC236}">
                <a16:creationId xmlns:a16="http://schemas.microsoft.com/office/drawing/2014/main" id="{9526C6AD-7C53-F37C-41E9-BA2C76F48EFA}"/>
              </a:ext>
            </a:extLst>
          </p:cNvPr>
          <p:cNvSpPr>
            <a:spLocks noGrp="1"/>
          </p:cNvSpPr>
          <p:nvPr>
            <p:ph type="sldNum" sz="quarter" idx="4"/>
          </p:nvPr>
        </p:nvSpPr>
        <p:spPr/>
        <p:txBody>
          <a:bodyPr/>
          <a:lstStyle/>
          <a:p>
            <a:fld id="{F58435E4-A45A-4423-96D3-4E945C512564}" type="slidenum">
              <a:rPr lang="en-US" smtClean="0"/>
              <a:pPr/>
              <a:t>128</a:t>
            </a:fld>
            <a:endParaRPr lang="en-US" dirty="0"/>
          </a:p>
        </p:txBody>
      </p:sp>
      <p:sp>
        <p:nvSpPr>
          <p:cNvPr id="11" name="Rechteck 10">
            <a:extLst>
              <a:ext uri="{FF2B5EF4-FFF2-40B4-BE49-F238E27FC236}">
                <a16:creationId xmlns:a16="http://schemas.microsoft.com/office/drawing/2014/main" id="{9D89AC44-59AD-913F-A710-8FB75BBB5107}"/>
              </a:ext>
            </a:extLst>
          </p:cNvPr>
          <p:cNvSpPr/>
          <p:nvPr/>
        </p:nvSpPr>
        <p:spPr>
          <a:xfrm>
            <a:off x="335755" y="1193669"/>
            <a:ext cx="11520487" cy="48276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&lt;vector&gt;</a:t>
            </a:r>
          </a:p>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&lt;algorithm&gt;</a:t>
            </a:r>
          </a:p>
          <a:p>
            <a:r>
              <a:rPr lang="en-US" sz="1800" dirty="0">
                <a:solidFill>
                  <a:srgbClr val="804000"/>
                </a:solidFill>
                <a:highlight>
                  <a:srgbClr val="FFFFFF"/>
                </a:highlight>
                <a:latin typeface="Courier New" panose="02070309020205020404" pitchFamily="49" charset="0"/>
                <a:cs typeface="Courier New" panose="02070309020205020404" pitchFamily="49" charset="0"/>
              </a:rPr>
              <a:t>#include &lt;random&gt;</a:t>
            </a:r>
            <a:endParaRPr lang="en-US" sz="1800" dirty="0">
              <a:solidFill>
                <a:srgbClr val="8000FF"/>
              </a:solidFill>
              <a:highlight>
                <a:srgbClr val="FFFFFF"/>
              </a:highlight>
              <a:latin typeface="Courier New" panose="02070309020205020404" pitchFamily="49" charset="0"/>
              <a:cs typeface="Courier New" panose="02070309020205020404" pitchFamily="49" charset="0"/>
            </a:endParaRPr>
          </a:p>
          <a:p>
            <a:r>
              <a:rPr lang="en-US" sz="1800" dirty="0">
                <a:solidFill>
                  <a:srgbClr val="8000FF"/>
                </a:solidFill>
                <a:highlight>
                  <a:srgbClr val="FFFFFF"/>
                </a:highlight>
                <a:latin typeface="Courier New" panose="02070309020205020404" pitchFamily="49" charset="0"/>
                <a:cs typeface="Courier New" panose="02070309020205020404" pitchFamily="49" charset="0"/>
              </a:rPr>
              <a:t>class</a:t>
            </a:r>
            <a:r>
              <a:rPr lang="en-US" sz="180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800" dirty="0">
                <a:solidFill>
                  <a:srgbClr val="008000"/>
                </a:solidFill>
                <a:highlight>
                  <a:srgbClr val="FFFFFF"/>
                </a:highlight>
                <a:latin typeface="Courier New" panose="02070309020205020404" pitchFamily="49" charset="0"/>
                <a:cs typeface="Courier New" panose="02070309020205020404" pitchFamily="49" charset="0"/>
              </a:rPr>
              <a:t>// Everything is public now for simplicity</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fr-FR"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8000FF"/>
                </a:solidFill>
                <a:highlight>
                  <a:srgbClr val="FFFFFF"/>
                </a:highlight>
                <a:latin typeface="Courier New" panose="02070309020205020404" pitchFamily="49" charset="0"/>
                <a:cs typeface="Courier New" panose="02070309020205020404" pitchFamily="49" charset="0"/>
              </a:rPr>
              <a:t>double</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 x</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 </a:t>
            </a:r>
            <a:r>
              <a:rPr lang="fr-FR" sz="1800" b="0" dirty="0">
                <a:solidFill>
                  <a:srgbClr val="8000FF"/>
                </a:solidFill>
                <a:highlight>
                  <a:srgbClr val="FFFFFF"/>
                </a:highlight>
                <a:latin typeface="Courier New" panose="02070309020205020404" pitchFamily="49" charset="0"/>
                <a:cs typeface="Courier New" panose="02070309020205020404" pitchFamily="49" charset="0"/>
              </a:rPr>
              <a:t>double</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 y</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 x</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x</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y</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r>
              <a:rPr lang="fr-FR" sz="1800" b="0" dirty="0">
                <a:solidFill>
                  <a:srgbClr val="000000"/>
                </a:solidFill>
                <a:highlight>
                  <a:srgbClr val="FFFFFF"/>
                </a:highlight>
                <a:latin typeface="Courier New" panose="02070309020205020404" pitchFamily="49" charset="0"/>
                <a:cs typeface="Courier New" panose="02070309020205020404" pitchFamily="49" charset="0"/>
              </a:rPr>
              <a:t>y</a:t>
            </a:r>
            <a:r>
              <a:rPr lang="fr-FR"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fr-FR"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cs typeface="Courier New" panose="02070309020205020404" pitchFamily="49" charset="0"/>
              </a:rPr>
              <a:t>// Comparison operator works based on x. If x is equal, compare y.</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8000FF"/>
                </a:solidFill>
                <a:highlight>
                  <a:srgbClr val="FFFFFF"/>
                </a:highlight>
                <a:latin typeface="Courier New" panose="02070309020205020404" pitchFamily="49" charset="0"/>
                <a:cs typeface="Courier New" panose="02070309020205020404" pitchFamily="49" charset="0"/>
              </a:rPr>
              <a:t>inline</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bool</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l</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l</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r</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l</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r</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l</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r</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2" name="Rechteck 11">
            <a:extLst>
              <a:ext uri="{FF2B5EF4-FFF2-40B4-BE49-F238E27FC236}">
                <a16:creationId xmlns:a16="http://schemas.microsoft.com/office/drawing/2014/main" id="{DA84CBBE-79F5-5276-D0C0-4E9A06E674A7}"/>
              </a:ext>
            </a:extLst>
          </p:cNvPr>
          <p:cNvSpPr/>
          <p:nvPr/>
        </p:nvSpPr>
        <p:spPr>
          <a:xfrm>
            <a:off x="525747" y="981075"/>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pic>
        <p:nvPicPr>
          <p:cNvPr id="10" name="Grafik 9">
            <a:extLst>
              <a:ext uri="{FF2B5EF4-FFF2-40B4-BE49-F238E27FC236}">
                <a16:creationId xmlns:a16="http://schemas.microsoft.com/office/drawing/2014/main" id="{CE7E6ED6-DAE4-9670-A398-BC0679060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795" y="1301205"/>
            <a:ext cx="368102" cy="413792"/>
          </a:xfrm>
          <a:prstGeom prst="rect">
            <a:avLst/>
          </a:prstGeom>
        </p:spPr>
      </p:pic>
    </p:spTree>
    <p:extLst>
      <p:ext uri="{BB962C8B-B14F-4D97-AF65-F5344CB8AC3E}">
        <p14:creationId xmlns:p14="http://schemas.microsoft.com/office/powerpoint/2010/main" val="138000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fade">
                                      <p:cBhvr>
                                        <p:cTn id="30" dur="500"/>
                                        <p:tgtEl>
                                          <p:spTgt spid="11">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500"/>
                                        <p:tgtEl>
                                          <p:spTgt spid="11">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9" end="9"/>
                                            </p:txEl>
                                          </p:spTgt>
                                        </p:tgtEl>
                                        <p:attrNameLst>
                                          <p:attrName>style.visibility</p:attrName>
                                        </p:attrNameLst>
                                      </p:cBhvr>
                                      <p:to>
                                        <p:strVal val="visible"/>
                                      </p:to>
                                    </p:set>
                                    <p:animEffect transition="in" filter="fade">
                                      <p:cBhvr>
                                        <p:cTn id="38" dur="500"/>
                                        <p:tgtEl>
                                          <p:spTgt spid="11">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fade">
                                      <p:cBhvr>
                                        <p:cTn id="41" dur="500"/>
                                        <p:tgtEl>
                                          <p:spTgt spid="11">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xEl>
                                              <p:pRg st="11" end="11"/>
                                            </p:txEl>
                                          </p:spTgt>
                                        </p:tgtEl>
                                        <p:attrNameLst>
                                          <p:attrName>style.visibility</p:attrName>
                                        </p:attrNameLst>
                                      </p:cBhvr>
                                      <p:to>
                                        <p:strVal val="visible"/>
                                      </p:to>
                                    </p:set>
                                    <p:animEffect transition="in" filter="fade">
                                      <p:cBhvr>
                                        <p:cTn id="44" dur="500"/>
                                        <p:tgtEl>
                                          <p:spTgt spid="11">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xEl>
                                              <p:pRg st="12" end="12"/>
                                            </p:txEl>
                                          </p:spTgt>
                                        </p:tgtEl>
                                        <p:attrNameLst>
                                          <p:attrName>style.visibility</p:attrName>
                                        </p:attrNameLst>
                                      </p:cBhvr>
                                      <p:to>
                                        <p:strVal val="visible"/>
                                      </p:to>
                                    </p:set>
                                    <p:animEffect transition="in" filter="fade">
                                      <p:cBhvr>
                                        <p:cTn id="47" dur="500"/>
                                        <p:tgtEl>
                                          <p:spTgt spid="11">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xEl>
                                              <p:pRg st="13" end="13"/>
                                            </p:txEl>
                                          </p:spTgt>
                                        </p:tgtEl>
                                        <p:attrNameLst>
                                          <p:attrName>style.visibility</p:attrName>
                                        </p:attrNameLst>
                                      </p:cBhvr>
                                      <p:to>
                                        <p:strVal val="visible"/>
                                      </p:to>
                                    </p:set>
                                    <p:animEffect transition="in" filter="fade">
                                      <p:cBhvr>
                                        <p:cTn id="50" dur="500"/>
                                        <p:tgtEl>
                                          <p:spTgt spid="11">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xEl>
                                              <p:pRg st="14" end="14"/>
                                            </p:txEl>
                                          </p:spTgt>
                                        </p:tgtEl>
                                        <p:attrNameLst>
                                          <p:attrName>style.visibility</p:attrName>
                                        </p:attrNameLst>
                                      </p:cBhvr>
                                      <p:to>
                                        <p:strVal val="visible"/>
                                      </p:to>
                                    </p:set>
                                    <p:animEffect transition="in" filter="fade">
                                      <p:cBhvr>
                                        <p:cTn id="53" dur="500"/>
                                        <p:tgtEl>
                                          <p:spTgt spid="11">
                                            <p:txEl>
                                              <p:pRg st="14" end="1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1">
                                            <p:txEl>
                                              <p:pRg st="15" end="15"/>
                                            </p:txEl>
                                          </p:spTgt>
                                        </p:tgtEl>
                                        <p:attrNameLst>
                                          <p:attrName>style.visibility</p:attrName>
                                        </p:attrNameLst>
                                      </p:cBhvr>
                                      <p:to>
                                        <p:strVal val="visible"/>
                                      </p:to>
                                    </p:set>
                                    <p:animEffect transition="in" filter="fade">
                                      <p:cBhvr>
                                        <p:cTn id="56" dur="500"/>
                                        <p:tgtEl>
                                          <p:spTgt spid="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1301285-9F02-E607-C6E8-9C770A94AA9E}"/>
              </a:ext>
            </a:extLst>
          </p:cNvPr>
          <p:cNvSpPr>
            <a:spLocks noGrp="1"/>
          </p:cNvSpPr>
          <p:nvPr>
            <p:ph type="body" sz="quarter" idx="11"/>
          </p:nvPr>
        </p:nvSpPr>
        <p:spPr/>
        <p:txBody>
          <a:bodyPr/>
          <a:lstStyle/>
          <a:p>
            <a:r>
              <a:rPr lang="en-US" dirty="0">
                <a:solidFill>
                  <a:schemeClr val="bg2"/>
                </a:solidFill>
              </a:rPr>
              <a:t>Lambda expressions</a:t>
            </a:r>
          </a:p>
          <a:p>
            <a:r>
              <a:rPr lang="en-US" dirty="0"/>
              <a:t>Example</a:t>
            </a:r>
          </a:p>
        </p:txBody>
      </p:sp>
      <p:sp>
        <p:nvSpPr>
          <p:cNvPr id="4" name="Foliennummernplatzhalter 3">
            <a:extLst>
              <a:ext uri="{FF2B5EF4-FFF2-40B4-BE49-F238E27FC236}">
                <a16:creationId xmlns:a16="http://schemas.microsoft.com/office/drawing/2014/main" id="{9526C6AD-7C53-F37C-41E9-BA2C76F48EFA}"/>
              </a:ext>
            </a:extLst>
          </p:cNvPr>
          <p:cNvSpPr>
            <a:spLocks noGrp="1"/>
          </p:cNvSpPr>
          <p:nvPr>
            <p:ph type="sldNum" sz="quarter" idx="4"/>
          </p:nvPr>
        </p:nvSpPr>
        <p:spPr/>
        <p:txBody>
          <a:bodyPr/>
          <a:lstStyle/>
          <a:p>
            <a:fld id="{F58435E4-A45A-4423-96D3-4E945C512564}" type="slidenum">
              <a:rPr lang="en-US" smtClean="0"/>
              <a:pPr/>
              <a:t>129</a:t>
            </a:fld>
            <a:endParaRPr lang="en-US" dirty="0"/>
          </a:p>
        </p:txBody>
      </p:sp>
      <p:sp>
        <p:nvSpPr>
          <p:cNvPr id="11" name="Rechteck 10">
            <a:extLst>
              <a:ext uri="{FF2B5EF4-FFF2-40B4-BE49-F238E27FC236}">
                <a16:creationId xmlns:a16="http://schemas.microsoft.com/office/drawing/2014/main" id="{9D89AC44-59AD-913F-A710-8FB75BBB5107}"/>
              </a:ext>
            </a:extLst>
          </p:cNvPr>
          <p:cNvSpPr/>
          <p:nvPr/>
        </p:nvSpPr>
        <p:spPr>
          <a:xfrm>
            <a:off x="335755" y="1193669"/>
            <a:ext cx="11520487" cy="48276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800" dirty="0">
                <a:solidFill>
                  <a:srgbClr val="008000"/>
                </a:solidFill>
                <a:highlight>
                  <a:srgbClr val="FFFFFF"/>
                </a:highlight>
                <a:latin typeface="Courier New" panose="02070309020205020404" pitchFamily="49" charset="0"/>
                <a:cs typeface="Courier New" panose="02070309020205020404" pitchFamily="49" charset="0"/>
              </a:rPr>
              <a:t>// Overload for &lt;&lt; to print a point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pt-BR" sz="1800" b="0" dirty="0">
                <a:solidFill>
                  <a:srgbClr val="000000"/>
                </a:solidFill>
                <a:highlight>
                  <a:srgbClr val="FFFFFF"/>
                </a:highlight>
                <a:latin typeface="Courier New" panose="02070309020205020404" pitchFamily="49" charset="0"/>
                <a:cs typeface="Courier New" panose="02070309020205020404" pitchFamily="49" charset="0"/>
              </a:rPr>
              <a:t>  o </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 p</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x </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 </a:t>
            </a:r>
            <a:r>
              <a:rPr lang="pt-BR" sz="1800" b="0" dirty="0">
                <a:solidFill>
                  <a:srgbClr val="808080"/>
                </a:solidFill>
                <a:highlight>
                  <a:srgbClr val="FFFFFF"/>
                </a:highlight>
                <a:latin typeface="Courier New" panose="02070309020205020404" pitchFamily="49" charset="0"/>
                <a:cs typeface="Courier New" panose="02070309020205020404" pitchFamily="49" charset="0"/>
              </a:rPr>
              <a:t>", "</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 </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 p</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a:t>
            </a:r>
            <a:r>
              <a:rPr lang="pt-BR" sz="1800" b="0" dirty="0">
                <a:solidFill>
                  <a:srgbClr val="000000"/>
                </a:solidFill>
                <a:highlight>
                  <a:srgbClr val="FFFFFF"/>
                </a:highlight>
                <a:latin typeface="Courier New" panose="02070309020205020404" pitchFamily="49" charset="0"/>
                <a:cs typeface="Courier New" panose="02070309020205020404" pitchFamily="49" charset="0"/>
              </a:rPr>
              <a:t>y</a:t>
            </a:r>
            <a:r>
              <a:rPr lang="pt-BR"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pt-BR"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dirty="0">
                <a:solidFill>
                  <a:srgbClr val="008000"/>
                </a:solidFill>
                <a:highlight>
                  <a:srgbClr val="FFFFFF"/>
                </a:highlight>
                <a:latin typeface="Courier New" panose="02070309020205020404" pitchFamily="49" charset="0"/>
                <a:cs typeface="Courier New" panose="02070309020205020404" pitchFamily="49" charset="0"/>
              </a:rPr>
              <a:t>// Overload for &lt;&lt; to print a vector of points</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ostream</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auto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o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2" name="Rechteck 11">
            <a:extLst>
              <a:ext uri="{FF2B5EF4-FFF2-40B4-BE49-F238E27FC236}">
                <a16:creationId xmlns:a16="http://schemas.microsoft.com/office/drawing/2014/main" id="{DA84CBBE-79F5-5276-D0C0-4E9A06E674A7}"/>
              </a:ext>
            </a:extLst>
          </p:cNvPr>
          <p:cNvSpPr/>
          <p:nvPr/>
        </p:nvSpPr>
        <p:spPr>
          <a:xfrm>
            <a:off x="525747" y="981075"/>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pic>
        <p:nvPicPr>
          <p:cNvPr id="10" name="Grafik 9">
            <a:extLst>
              <a:ext uri="{FF2B5EF4-FFF2-40B4-BE49-F238E27FC236}">
                <a16:creationId xmlns:a16="http://schemas.microsoft.com/office/drawing/2014/main" id="{CE7E6ED6-DAE4-9670-A398-BC0679060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795" y="1301205"/>
            <a:ext cx="368102" cy="413792"/>
          </a:xfrm>
          <a:prstGeom prst="rect">
            <a:avLst/>
          </a:prstGeom>
        </p:spPr>
      </p:pic>
    </p:spTree>
    <p:extLst>
      <p:ext uri="{BB962C8B-B14F-4D97-AF65-F5344CB8AC3E}">
        <p14:creationId xmlns:p14="http://schemas.microsoft.com/office/powerpoint/2010/main" val="235104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500"/>
                                        <p:tgtEl>
                                          <p:spTgt spid="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8" end="8"/>
                                            </p:txEl>
                                          </p:spTgt>
                                        </p:tgtEl>
                                        <p:attrNameLst>
                                          <p:attrName>style.visibility</p:attrName>
                                        </p:attrNameLst>
                                      </p:cBhvr>
                                      <p:to>
                                        <p:strVal val="visible"/>
                                      </p:to>
                                    </p:set>
                                    <p:animEffect transition="in" filter="fade">
                                      <p:cBhvr>
                                        <p:cTn id="30" dur="500"/>
                                        <p:tgtEl>
                                          <p:spTgt spid="11">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animEffect transition="in" filter="fade">
                                      <p:cBhvr>
                                        <p:cTn id="33" dur="500"/>
                                        <p:tgtEl>
                                          <p:spTgt spid="11">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xEl>
                                              <p:pRg st="10" end="10"/>
                                            </p:txEl>
                                          </p:spTgt>
                                        </p:tgtEl>
                                        <p:attrNameLst>
                                          <p:attrName>style.visibility</p:attrName>
                                        </p:attrNameLst>
                                      </p:cBhvr>
                                      <p:to>
                                        <p:strVal val="visible"/>
                                      </p:to>
                                    </p:set>
                                    <p:animEffect transition="in" filter="fade">
                                      <p:cBhvr>
                                        <p:cTn id="36" dur="500"/>
                                        <p:tgtEl>
                                          <p:spTgt spid="11">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animEffect transition="in" filter="fade">
                                      <p:cBhvr>
                                        <p:cTn id="39" dur="500"/>
                                        <p:tgtEl>
                                          <p:spTgt spid="11">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xEl>
                                              <p:pRg st="12" end="12"/>
                                            </p:txEl>
                                          </p:spTgt>
                                        </p:tgtEl>
                                        <p:attrNameLst>
                                          <p:attrName>style.visibility</p:attrName>
                                        </p:attrNameLst>
                                      </p:cBhvr>
                                      <p:to>
                                        <p:strVal val="visible"/>
                                      </p:to>
                                    </p:set>
                                    <p:animEffect transition="in" filter="fade">
                                      <p:cBhvr>
                                        <p:cTn id="4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a:t>
            </a:r>
          </a:p>
          <a:p>
            <a:endParaRPr lang="en-US" dirty="0"/>
          </a:p>
        </p:txBody>
      </p:sp>
      <p:sp>
        <p:nvSpPr>
          <p:cNvPr id="6" name="Textplatzhalter 5"/>
          <p:cNvSpPr>
            <a:spLocks noGrp="1"/>
          </p:cNvSpPr>
          <p:nvPr>
            <p:ph type="body" sz="quarter" idx="10"/>
          </p:nvPr>
        </p:nvSpPr>
        <p:spPr/>
        <p:txBody>
          <a:bodyPr/>
          <a:lstStyle/>
          <a:p>
            <a:r>
              <a:rPr lang="en-US" dirty="0"/>
              <a:t>No negative numbers needed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unsigned &lt;integral type&gt;</a:t>
            </a: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sym typeface="Wingdings" panose="05000000000000000000" pitchFamily="2" charset="2"/>
            </a:endParaRPr>
          </a:p>
          <a:p>
            <a:r>
              <a:rPr lang="en-US" dirty="0">
                <a:cs typeface="Courier New" panose="02070309020205020404" pitchFamily="49" charset="0"/>
              </a:rPr>
              <a:t>The raw number in the code is called a </a:t>
            </a:r>
            <a:r>
              <a:rPr lang="en-US" i="1" dirty="0">
                <a:cs typeface="Courier New" panose="02070309020205020404" pitchFamily="49" charset="0"/>
              </a:rPr>
              <a:t>literal</a:t>
            </a:r>
            <a:r>
              <a:rPr lang="en-US" dirty="0">
                <a:cs typeface="Courier New" panose="02070309020205020404" pitchFamily="49" charset="0"/>
              </a:rPr>
              <a:t>. All integer literals will be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as long as you don’t pre- or postfix them with </a:t>
            </a:r>
            <a:r>
              <a:rPr lang="en-US" i="1" dirty="0">
                <a:cs typeface="Courier New" panose="02070309020205020404" pitchFamily="49" charset="0"/>
              </a:rPr>
              <a:t>modifiers</a:t>
            </a:r>
          </a:p>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13</a:t>
            </a:fld>
            <a:endParaRPr lang="en-US" dirty="0"/>
          </a:p>
        </p:txBody>
      </p:sp>
      <p:grpSp>
        <p:nvGrpSpPr>
          <p:cNvPr id="5" name="Gruppieren 4"/>
          <p:cNvGrpSpPr/>
          <p:nvPr/>
        </p:nvGrpSpPr>
        <p:grpSpPr>
          <a:xfrm>
            <a:off x="983432" y="1430306"/>
            <a:ext cx="10513168" cy="846566"/>
            <a:chOff x="911423" y="3050051"/>
            <a:chExt cx="10513168" cy="846566"/>
          </a:xfrm>
        </p:grpSpPr>
        <p:sp>
          <p:nvSpPr>
            <p:cNvPr id="7" name="Abgerundetes Rechteck 6"/>
            <p:cNvSpPr/>
            <p:nvPr/>
          </p:nvSpPr>
          <p:spPr>
            <a:xfrm>
              <a:off x="911423" y="3050051"/>
              <a:ext cx="10513168" cy="84656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defTabSz="215900" fontAlgn="base">
                <a:spcBef>
                  <a:spcPts val="600"/>
                </a:spcBef>
                <a:spcAft>
                  <a:spcPct val="0"/>
                </a:spcAft>
                <a:buClr>
                  <a:srgbClr val="00549F"/>
                </a:buClr>
                <a:tabLst>
                  <a:tab pos="215900" algn="l"/>
                </a:tabLst>
              </a:pPr>
              <a:r>
                <a:rPr lang="en-US" dirty="0">
                  <a:solidFill>
                    <a:prstClr val="black"/>
                  </a:solidFill>
                  <a:ea typeface="ＭＳ Ｐゴシック" charset="0"/>
                  <a:cs typeface="Courier New" panose="02070309020205020404" pitchFamily="49" charset="0"/>
                  <a:sym typeface="Wingdings" panose="05000000000000000000" pitchFamily="2" charset="2"/>
                </a:rPr>
                <a:t>All previously mentioned types are implicitly </a:t>
              </a:r>
              <a:r>
                <a:rPr lang="en-US" dirty="0">
                  <a:solidFill>
                    <a:prstClr val="black"/>
                  </a:solidFill>
                  <a:latin typeface="Courier New" panose="02070309020205020404" pitchFamily="49" charset="0"/>
                  <a:ea typeface="ＭＳ Ｐゴシック" charset="0"/>
                  <a:cs typeface="Courier New" panose="02070309020205020404" pitchFamily="49" charset="0"/>
                  <a:sym typeface="Wingdings" panose="05000000000000000000" pitchFamily="2" charset="2"/>
                </a:rPr>
                <a:t>signed</a:t>
              </a:r>
              <a:r>
                <a:rPr lang="en-US" dirty="0">
                  <a:solidFill>
                    <a:prstClr val="black"/>
                  </a:solidFill>
                  <a:ea typeface="ＭＳ Ｐゴシック" charset="0"/>
                  <a:cs typeface="Courier New" panose="02070309020205020404" pitchFamily="49" charset="0"/>
                  <a:sym typeface="Wingdings" panose="05000000000000000000" pitchFamily="2" charset="2"/>
                </a:rPr>
                <a:t>, </a:t>
              </a:r>
              <a:r>
                <a:rPr lang="en-US" dirty="0">
                  <a:solidFill>
                    <a:prstClr val="black"/>
                  </a:solidFill>
                  <a:latin typeface="Arial" panose="020B0604020202020204" pitchFamily="34" charset="0"/>
                  <a:ea typeface="ＭＳ Ｐゴシック" charset="0"/>
                  <a:cs typeface="Courier New" panose="02070309020205020404" pitchFamily="49" charset="0"/>
                  <a:sym typeface="Wingdings" panose="05000000000000000000" pitchFamily="2" charset="2"/>
                </a:rPr>
                <a:t>which can be (and usually is) left out</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9" name="Gruppieren 8"/>
          <p:cNvGrpSpPr/>
          <p:nvPr/>
        </p:nvGrpSpPr>
        <p:grpSpPr>
          <a:xfrm>
            <a:off x="983432" y="2361365"/>
            <a:ext cx="10513168" cy="864096"/>
            <a:chOff x="911424" y="2004718"/>
            <a:chExt cx="10513168" cy="864096"/>
          </a:xfrm>
        </p:grpSpPr>
        <p:sp>
          <p:nvSpPr>
            <p:cNvPr id="10" name="Abgerundetes Rechteck 9"/>
            <p:cNvSpPr/>
            <p:nvPr/>
          </p:nvSpPr>
          <p:spPr>
            <a:xfrm>
              <a:off x="911424" y="2004718"/>
              <a:ext cx="1051316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prstClr val="black"/>
                  </a:solidFill>
                  <a:ea typeface="ＭＳ Ｐゴシック" charset="0"/>
                  <a:cs typeface="Courier New" panose="02070309020205020404" pitchFamily="49" charset="0"/>
                  <a:sym typeface="Wingdings" panose="05000000000000000000" pitchFamily="2" charset="2"/>
                </a:rPr>
                <a:t>On some systems, </a:t>
              </a:r>
              <a:r>
                <a:rPr lang="en-US" dirty="0">
                  <a:solidFill>
                    <a:prstClr val="black"/>
                  </a:solidFill>
                  <a:latin typeface="Courier New" panose="02070309020205020404" pitchFamily="49" charset="0"/>
                  <a:ea typeface="ＭＳ Ｐゴシック" charset="0"/>
                  <a:cs typeface="Courier New" panose="02070309020205020404" pitchFamily="49" charset="0"/>
                  <a:sym typeface="Wingdings" panose="05000000000000000000" pitchFamily="2" charset="2"/>
                </a:rPr>
                <a:t>char</a:t>
              </a:r>
              <a:r>
                <a:rPr lang="en-US" dirty="0">
                  <a:solidFill>
                    <a:prstClr val="black"/>
                  </a:solidFill>
                  <a:ea typeface="ＭＳ Ｐゴシック" charset="0"/>
                  <a:cs typeface="Courier New" panose="02070309020205020404" pitchFamily="49" charset="0"/>
                  <a:sym typeface="Wingdings" panose="05000000000000000000" pitchFamily="2" charset="2"/>
                </a:rPr>
                <a:t> is implicitly </a:t>
              </a:r>
              <a:r>
                <a:rPr lang="en-US" dirty="0">
                  <a:solidFill>
                    <a:prstClr val="black"/>
                  </a:solidFill>
                  <a:latin typeface="Courier New" panose="02070309020205020404" pitchFamily="49" charset="0"/>
                  <a:ea typeface="ＭＳ Ｐゴシック" charset="0"/>
                  <a:cs typeface="Courier New" panose="02070309020205020404" pitchFamily="49" charset="0"/>
                  <a:sym typeface="Wingdings" panose="05000000000000000000" pitchFamily="2" charset="2"/>
                </a:rPr>
                <a:t>unsigned</a:t>
              </a:r>
              <a:endParaRPr lang="en-US" dirty="0">
                <a:solidFill>
                  <a:schemeClr val="tx1"/>
                </a:solidFill>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
        <p:nvSpPr>
          <p:cNvPr id="12" name="Rechteck 11"/>
          <p:cNvSpPr/>
          <p:nvPr/>
        </p:nvSpPr>
        <p:spPr>
          <a:xfrm>
            <a:off x="334962" y="3339841"/>
            <a:ext cx="11519837" cy="160132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volatile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volatile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p:txBody>
      </p:sp>
      <p:pic>
        <p:nvPicPr>
          <p:cNvPr id="13" name="Grafik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82431" y="3440018"/>
            <a:ext cx="368102" cy="413792"/>
          </a:xfrm>
          <a:prstGeom prst="rect">
            <a:avLst/>
          </a:prstGeom>
        </p:spPr>
      </p:pic>
      <p:grpSp>
        <p:nvGrpSpPr>
          <p:cNvPr id="14" name="Gruppieren 13"/>
          <p:cNvGrpSpPr/>
          <p:nvPr/>
        </p:nvGrpSpPr>
        <p:grpSpPr>
          <a:xfrm>
            <a:off x="7271585" y="4005064"/>
            <a:ext cx="4513047" cy="864096"/>
            <a:chOff x="911424" y="5140721"/>
            <a:chExt cx="4513047" cy="864096"/>
          </a:xfrm>
        </p:grpSpPr>
        <p:sp>
          <p:nvSpPr>
            <p:cNvPr id="15" name="Abgerundetes Rechteck 14"/>
            <p:cNvSpPr/>
            <p:nvPr/>
          </p:nvSpPr>
          <p:spPr>
            <a:xfrm>
              <a:off x="911424" y="5140721"/>
              <a:ext cx="4513047"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You </a:t>
              </a:r>
              <a:r>
                <a:rPr lang="en-US" i="1" dirty="0">
                  <a:solidFill>
                    <a:schemeClr val="tx1"/>
                  </a:solidFill>
                </a:rPr>
                <a:t>can</a:t>
              </a:r>
              <a:r>
                <a:rPr lang="en-US" dirty="0">
                  <a:solidFill>
                    <a:schemeClr val="tx1"/>
                  </a:solidFill>
                </a:rPr>
                <a:t> change the order of type definitions and qualifiers</a:t>
              </a:r>
            </a:p>
          </p:txBody>
        </p:sp>
        <p:pic>
          <p:nvPicPr>
            <p:cNvPr id="16" name="Grafik 15"/>
            <p:cNvPicPr>
              <a:picLocks noChangeAspect="1"/>
            </p:cNvPicPr>
            <p:nvPr/>
          </p:nvPicPr>
          <p:blipFill>
            <a:blip r:embed="rId6"/>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191125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fade">
                                      <p:cBhvr>
                                        <p:cTn id="33" dur="500"/>
                                        <p:tgtEl>
                                          <p:spTgt spid="12">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fade">
                                      <p:cBhvr>
                                        <p:cTn id="4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1301285-9F02-E607-C6E8-9C770A94AA9E}"/>
              </a:ext>
            </a:extLst>
          </p:cNvPr>
          <p:cNvSpPr>
            <a:spLocks noGrp="1"/>
          </p:cNvSpPr>
          <p:nvPr>
            <p:ph type="body" sz="quarter" idx="11"/>
          </p:nvPr>
        </p:nvSpPr>
        <p:spPr/>
        <p:txBody>
          <a:bodyPr/>
          <a:lstStyle/>
          <a:p>
            <a:r>
              <a:rPr lang="en-US" dirty="0">
                <a:solidFill>
                  <a:schemeClr val="bg2"/>
                </a:solidFill>
              </a:rPr>
              <a:t>Lambda expressions</a:t>
            </a:r>
          </a:p>
          <a:p>
            <a:r>
              <a:rPr lang="en-US" dirty="0"/>
              <a:t>Example</a:t>
            </a:r>
          </a:p>
        </p:txBody>
      </p:sp>
      <p:sp>
        <p:nvSpPr>
          <p:cNvPr id="4" name="Foliennummernplatzhalter 3">
            <a:extLst>
              <a:ext uri="{FF2B5EF4-FFF2-40B4-BE49-F238E27FC236}">
                <a16:creationId xmlns:a16="http://schemas.microsoft.com/office/drawing/2014/main" id="{9526C6AD-7C53-F37C-41E9-BA2C76F48EFA}"/>
              </a:ext>
            </a:extLst>
          </p:cNvPr>
          <p:cNvSpPr>
            <a:spLocks noGrp="1"/>
          </p:cNvSpPr>
          <p:nvPr>
            <p:ph type="sldNum" sz="quarter" idx="4"/>
          </p:nvPr>
        </p:nvSpPr>
        <p:spPr/>
        <p:txBody>
          <a:bodyPr/>
          <a:lstStyle/>
          <a:p>
            <a:fld id="{F58435E4-A45A-4423-96D3-4E945C512564}" type="slidenum">
              <a:rPr lang="en-US" smtClean="0"/>
              <a:pPr/>
              <a:t>130</a:t>
            </a:fld>
            <a:endParaRPr lang="en-US" dirty="0"/>
          </a:p>
        </p:txBody>
      </p:sp>
      <p:sp>
        <p:nvSpPr>
          <p:cNvPr id="11" name="Rechteck 10">
            <a:extLst>
              <a:ext uri="{FF2B5EF4-FFF2-40B4-BE49-F238E27FC236}">
                <a16:creationId xmlns:a16="http://schemas.microsoft.com/office/drawing/2014/main" id="{9D89AC44-59AD-913F-A710-8FB75BBB5107}"/>
              </a:ext>
            </a:extLst>
          </p:cNvPr>
          <p:cNvSpPr/>
          <p:nvPr/>
        </p:nvSpPr>
        <p:spPr>
          <a:xfrm>
            <a:off x="335755" y="1193669"/>
            <a:ext cx="11520487" cy="48276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800" dirty="0">
                <a:solidFill>
                  <a:srgbClr val="008000"/>
                </a:solidFill>
                <a:highlight>
                  <a:srgbClr val="FFFFFF"/>
                </a:highlight>
                <a:latin typeface="Courier New" panose="02070309020205020404" pitchFamily="49" charset="0"/>
                <a:cs typeface="Courier New" panose="02070309020205020404" pitchFamily="49" charset="0"/>
              </a:rPr>
              <a:t>// Function to randomize the contents of a vector of points</a:t>
            </a:r>
            <a:endParaRPr lang="en-US" sz="1800" b="0" dirty="0">
              <a:solidFill>
                <a:srgbClr val="8000FF"/>
              </a:solidFill>
              <a:highlight>
                <a:srgbClr val="FFFFFF"/>
              </a:highlight>
              <a:latin typeface="Courier New" panose="02070309020205020404" pitchFamily="49" charset="0"/>
              <a:cs typeface="Courier New" panose="02070309020205020404" pitchFamily="49" charset="0"/>
            </a:endParaRPr>
          </a:p>
          <a:p>
            <a:r>
              <a:rPr lang="en-US" sz="1800" b="0" dirty="0">
                <a:solidFill>
                  <a:srgbClr val="8000FF"/>
                </a:solidFill>
                <a:highlight>
                  <a:srgbClr val="FFFFFF"/>
                </a:highlight>
                <a:latin typeface="Courier New" panose="02070309020205020404" pitchFamily="49" charset="0"/>
                <a:cs typeface="Courier New" panose="02070309020205020404" pitchFamily="49" charset="0"/>
              </a:rPr>
              <a:t>void</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rand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static</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random_device</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rd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it-IT" sz="1800" b="0" dirty="0">
                <a:solidFill>
                  <a:srgbClr val="000000"/>
                </a:solidFill>
                <a:highlight>
                  <a:srgbClr val="FFFFFF"/>
                </a:highlight>
                <a:latin typeface="Courier New" panose="02070309020205020404" pitchFamily="49" charset="0"/>
                <a:cs typeface="Courier New" panose="02070309020205020404" pitchFamily="49" charset="0"/>
              </a:rPr>
              <a:t>  </a:t>
            </a:r>
            <a:r>
              <a:rPr lang="it-IT" sz="1800" b="0" dirty="0" err="1">
                <a:solidFill>
                  <a:srgbClr val="8000FF"/>
                </a:solidFill>
                <a:highlight>
                  <a:srgbClr val="FFFFFF"/>
                </a:highlight>
                <a:latin typeface="Courier New" panose="02070309020205020404" pitchFamily="49" charset="0"/>
                <a:cs typeface="Courier New" panose="02070309020205020404" pitchFamily="49" charset="0"/>
              </a:rPr>
              <a:t>static</a:t>
            </a:r>
            <a:r>
              <a:rPr lang="it-IT" sz="1800" b="0" dirty="0">
                <a:solidFill>
                  <a:srgbClr val="000000"/>
                </a:solidFill>
                <a:highlight>
                  <a:srgbClr val="FFFFFF"/>
                </a:highlight>
                <a:latin typeface="Courier New" panose="02070309020205020404" pitchFamily="49" charset="0"/>
                <a:cs typeface="Courier New" panose="02070309020205020404" pitchFamily="49" charset="0"/>
              </a:rPr>
              <a:t> </a:t>
            </a:r>
            <a:r>
              <a:rPr lang="it-IT" sz="1800" b="0" dirty="0" err="1">
                <a:solidFill>
                  <a:srgbClr val="000000"/>
                </a:solidFill>
                <a:highlight>
                  <a:srgbClr val="FFFFFF"/>
                </a:highlight>
                <a:latin typeface="Courier New" panose="02070309020205020404" pitchFamily="49" charset="0"/>
                <a:cs typeface="Courier New" panose="02070309020205020404" pitchFamily="49" charset="0"/>
              </a:rPr>
              <a:t>std</a:t>
            </a:r>
            <a:r>
              <a:rPr lang="it-IT" sz="1800" b="1" dirty="0">
                <a:solidFill>
                  <a:srgbClr val="000080"/>
                </a:solidFill>
                <a:highlight>
                  <a:srgbClr val="FFFFFF"/>
                </a:highlight>
                <a:latin typeface="Courier New" panose="02070309020205020404" pitchFamily="49" charset="0"/>
                <a:cs typeface="Courier New" panose="02070309020205020404" pitchFamily="49" charset="0"/>
              </a:rPr>
              <a:t>::</a:t>
            </a:r>
            <a:r>
              <a:rPr lang="it-IT" sz="1800" b="0" dirty="0">
                <a:solidFill>
                  <a:srgbClr val="000000"/>
                </a:solidFill>
                <a:highlight>
                  <a:srgbClr val="FFFFFF"/>
                </a:highlight>
                <a:latin typeface="Courier New" panose="02070309020205020404" pitchFamily="49" charset="0"/>
                <a:cs typeface="Courier New" panose="02070309020205020404" pitchFamily="49" charset="0"/>
              </a:rPr>
              <a:t>mt19937 </a:t>
            </a:r>
            <a:r>
              <a:rPr lang="it-IT" sz="1800" b="0" dirty="0" err="1">
                <a:solidFill>
                  <a:srgbClr val="000000"/>
                </a:solidFill>
                <a:highlight>
                  <a:srgbClr val="FFFFFF"/>
                </a:highlight>
                <a:latin typeface="Courier New" panose="02070309020205020404" pitchFamily="49" charset="0"/>
                <a:cs typeface="Courier New" panose="02070309020205020404" pitchFamily="49" charset="0"/>
              </a:rPr>
              <a:t>gen</a:t>
            </a:r>
            <a:r>
              <a:rPr lang="it-IT" sz="1800" b="1" dirty="0">
                <a:solidFill>
                  <a:srgbClr val="000080"/>
                </a:solidFill>
                <a:highlight>
                  <a:srgbClr val="FFFFFF"/>
                </a:highlight>
                <a:latin typeface="Courier New" panose="02070309020205020404" pitchFamily="49" charset="0"/>
                <a:cs typeface="Courier New" panose="02070309020205020404" pitchFamily="49" charset="0"/>
              </a:rPr>
              <a:t>(</a:t>
            </a:r>
            <a:r>
              <a:rPr lang="it-IT" sz="1800" b="0" dirty="0">
                <a:solidFill>
                  <a:srgbClr val="000000"/>
                </a:solidFill>
                <a:highlight>
                  <a:srgbClr val="FFFFFF"/>
                </a:highlight>
                <a:latin typeface="Courier New" panose="02070309020205020404" pitchFamily="49" charset="0"/>
                <a:cs typeface="Courier New" panose="02070309020205020404" pitchFamily="49" charset="0"/>
              </a:rPr>
              <a:t>rd</a:t>
            </a:r>
            <a:r>
              <a:rPr lang="it-IT"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static</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uniform_real_distribution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&lt;&gt;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dist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100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auto</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dist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gen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dist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gen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2" name="Rechteck 11">
            <a:extLst>
              <a:ext uri="{FF2B5EF4-FFF2-40B4-BE49-F238E27FC236}">
                <a16:creationId xmlns:a16="http://schemas.microsoft.com/office/drawing/2014/main" id="{DA84CBBE-79F5-5276-D0C0-4E9A06E674A7}"/>
              </a:ext>
            </a:extLst>
          </p:cNvPr>
          <p:cNvSpPr/>
          <p:nvPr/>
        </p:nvSpPr>
        <p:spPr>
          <a:xfrm>
            <a:off x="525747" y="981075"/>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pic>
        <p:nvPicPr>
          <p:cNvPr id="10" name="Grafik 9">
            <a:extLst>
              <a:ext uri="{FF2B5EF4-FFF2-40B4-BE49-F238E27FC236}">
                <a16:creationId xmlns:a16="http://schemas.microsoft.com/office/drawing/2014/main" id="{CE7E6ED6-DAE4-9670-A398-BC0679060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795" y="1301205"/>
            <a:ext cx="368102" cy="413792"/>
          </a:xfrm>
          <a:prstGeom prst="rect">
            <a:avLst/>
          </a:prstGeom>
        </p:spPr>
      </p:pic>
    </p:spTree>
    <p:extLst>
      <p:ext uri="{BB962C8B-B14F-4D97-AF65-F5344CB8AC3E}">
        <p14:creationId xmlns:p14="http://schemas.microsoft.com/office/powerpoint/2010/main" val="39530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500"/>
                                        <p:tgtEl>
                                          <p:spTgt spid="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fade">
                                      <p:cBhvr>
                                        <p:cTn id="25" dur="500"/>
                                        <p:tgtEl>
                                          <p:spTgt spid="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500"/>
                                        <p:tgtEl>
                                          <p:spTgt spid="11">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fade">
                                      <p:cBhvr>
                                        <p:cTn id="31" dur="500"/>
                                        <p:tgtEl>
                                          <p:spTgt spid="11">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fade">
                                      <p:cBhvr>
                                        <p:cTn id="34"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1301285-9F02-E607-C6E8-9C770A94AA9E}"/>
              </a:ext>
            </a:extLst>
          </p:cNvPr>
          <p:cNvSpPr>
            <a:spLocks noGrp="1"/>
          </p:cNvSpPr>
          <p:nvPr>
            <p:ph type="body" sz="quarter" idx="11"/>
          </p:nvPr>
        </p:nvSpPr>
        <p:spPr/>
        <p:txBody>
          <a:bodyPr/>
          <a:lstStyle/>
          <a:p>
            <a:r>
              <a:rPr lang="en-US" dirty="0">
                <a:solidFill>
                  <a:schemeClr val="bg2"/>
                </a:solidFill>
              </a:rPr>
              <a:t>Lambda expressions</a:t>
            </a:r>
          </a:p>
          <a:p>
            <a:r>
              <a:rPr lang="en-US" dirty="0"/>
              <a:t>Example</a:t>
            </a:r>
          </a:p>
        </p:txBody>
      </p:sp>
      <p:sp>
        <p:nvSpPr>
          <p:cNvPr id="4" name="Foliennummernplatzhalter 3">
            <a:extLst>
              <a:ext uri="{FF2B5EF4-FFF2-40B4-BE49-F238E27FC236}">
                <a16:creationId xmlns:a16="http://schemas.microsoft.com/office/drawing/2014/main" id="{9526C6AD-7C53-F37C-41E9-BA2C76F48EFA}"/>
              </a:ext>
            </a:extLst>
          </p:cNvPr>
          <p:cNvSpPr>
            <a:spLocks noGrp="1"/>
          </p:cNvSpPr>
          <p:nvPr>
            <p:ph type="sldNum" sz="quarter" idx="4"/>
          </p:nvPr>
        </p:nvSpPr>
        <p:spPr/>
        <p:txBody>
          <a:bodyPr/>
          <a:lstStyle/>
          <a:p>
            <a:fld id="{F58435E4-A45A-4423-96D3-4E945C512564}" type="slidenum">
              <a:rPr lang="en-US" smtClean="0"/>
              <a:pPr/>
              <a:t>131</a:t>
            </a:fld>
            <a:endParaRPr lang="en-US" dirty="0"/>
          </a:p>
        </p:txBody>
      </p:sp>
      <p:sp>
        <p:nvSpPr>
          <p:cNvPr id="6" name="Textfeld 5">
            <a:extLst>
              <a:ext uri="{FF2B5EF4-FFF2-40B4-BE49-F238E27FC236}">
                <a16:creationId xmlns:a16="http://schemas.microsoft.com/office/drawing/2014/main" id="{FBB67BEC-9869-A3B8-301D-063443E4D4C6}"/>
              </a:ext>
            </a:extLst>
          </p:cNvPr>
          <p:cNvSpPr txBox="1"/>
          <p:nvPr/>
        </p:nvSpPr>
        <p:spPr>
          <a:xfrm>
            <a:off x="334963" y="991767"/>
            <a:ext cx="11521281"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10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rand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Generate 10 random points</a:t>
            </a:r>
          </a:p>
          <a:p>
            <a:endParaRPr lang="en-US" sz="1800" b="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sort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begin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end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Sort</a:t>
            </a: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points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Output</a:t>
            </a:r>
          </a:p>
          <a:p>
            <a:endParaRPr lang="en-US" sz="1800" b="0" dirty="0">
              <a:solidFill>
                <a:srgbClr val="008000"/>
              </a:solidFill>
              <a:highlight>
                <a:srgbClr val="FFFFFF"/>
              </a:highlight>
              <a:latin typeface="Courier New" panose="02070309020205020404" pitchFamily="49" charset="0"/>
              <a:cs typeface="Courier New" panose="02070309020205020404" pitchFamily="49" charset="0"/>
            </a:endParaRPr>
          </a:p>
          <a:p>
            <a:r>
              <a:rPr lang="en-US" sz="180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sort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begin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end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8000"/>
                </a:solidFill>
                <a:highlight>
                  <a:srgbClr val="FFFFFF"/>
                </a:highlight>
                <a:latin typeface="Courier New" panose="02070309020205020404" pitchFamily="49" charset="0"/>
                <a:cs typeface="Courier New" panose="02070309020205020404" pitchFamily="49" charset="0"/>
              </a:rPr>
              <a:t>                                        // Sort by distance from origin</a:t>
            </a:r>
            <a:endParaRPr lang="en-US" dirty="0">
              <a:latin typeface="Courier New" panose="02070309020205020404" pitchFamily="49" charset="0"/>
              <a:cs typeface="Courier New" panose="02070309020205020404" pitchFamily="49" charset="0"/>
            </a:endParaRPr>
          </a:p>
        </p:txBody>
      </p:sp>
      <p:pic>
        <p:nvPicPr>
          <p:cNvPr id="7" name="Grafik 6">
            <a:extLst>
              <a:ext uri="{FF2B5EF4-FFF2-40B4-BE49-F238E27FC236}">
                <a16:creationId xmlns:a16="http://schemas.microsoft.com/office/drawing/2014/main" id="{FFC232C9-424A-D57D-B566-A1E05B5860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spTree>
    <p:extLst>
      <p:ext uri="{BB962C8B-B14F-4D97-AF65-F5344CB8AC3E}">
        <p14:creationId xmlns:p14="http://schemas.microsoft.com/office/powerpoint/2010/main" val="36211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6E4BE25-E8A2-2FDE-71BD-63C1DE70D25D}"/>
              </a:ext>
            </a:extLst>
          </p:cNvPr>
          <p:cNvSpPr>
            <a:spLocks noGrp="1"/>
          </p:cNvSpPr>
          <p:nvPr>
            <p:ph type="body" sz="quarter" idx="11"/>
          </p:nvPr>
        </p:nvSpPr>
        <p:spPr/>
        <p:txBody>
          <a:bodyPr/>
          <a:lstStyle/>
          <a:p>
            <a:r>
              <a:rPr lang="en-US" dirty="0">
                <a:solidFill>
                  <a:schemeClr val="bg2"/>
                </a:solidFill>
              </a:rPr>
              <a:t>Lambda expressions</a:t>
            </a:r>
          </a:p>
          <a:p>
            <a:r>
              <a:rPr lang="en-US" dirty="0"/>
              <a:t>Function objects</a:t>
            </a:r>
          </a:p>
        </p:txBody>
      </p:sp>
      <p:sp>
        <p:nvSpPr>
          <p:cNvPr id="3" name="Textplatzhalter 2">
            <a:extLst>
              <a:ext uri="{FF2B5EF4-FFF2-40B4-BE49-F238E27FC236}">
                <a16:creationId xmlns:a16="http://schemas.microsoft.com/office/drawing/2014/main" id="{E13E5128-D167-3673-0F3C-5915192DAF3D}"/>
              </a:ext>
            </a:extLst>
          </p:cNvPr>
          <p:cNvSpPr>
            <a:spLocks noGrp="1"/>
          </p:cNvSpPr>
          <p:nvPr>
            <p:ph type="body" sz="quarter" idx="10"/>
          </p:nvPr>
        </p:nvSpPr>
        <p:spPr/>
        <p:txBody>
          <a:bodyPr/>
          <a:lstStyle/>
          <a:p>
            <a:r>
              <a:rPr lang="en-US" dirty="0"/>
              <a:t>Internally, lambda expressions are stored inside a struct (so actually a class) which define an operator()</a:t>
            </a:r>
          </a:p>
          <a:p>
            <a:r>
              <a:rPr lang="en-US" dirty="0"/>
              <a:t>We could also write this struct ourselves and get more functionality</a:t>
            </a:r>
          </a:p>
        </p:txBody>
      </p:sp>
      <p:sp>
        <p:nvSpPr>
          <p:cNvPr id="4" name="Foliennummernplatzhalter 3">
            <a:extLst>
              <a:ext uri="{FF2B5EF4-FFF2-40B4-BE49-F238E27FC236}">
                <a16:creationId xmlns:a16="http://schemas.microsoft.com/office/drawing/2014/main" id="{AB50049D-AB46-F983-3F91-DED6CB4A0BFB}"/>
              </a:ext>
            </a:extLst>
          </p:cNvPr>
          <p:cNvSpPr>
            <a:spLocks noGrp="1"/>
          </p:cNvSpPr>
          <p:nvPr>
            <p:ph type="sldNum" sz="quarter" idx="4"/>
          </p:nvPr>
        </p:nvSpPr>
        <p:spPr/>
        <p:txBody>
          <a:bodyPr/>
          <a:lstStyle/>
          <a:p>
            <a:fld id="{F58435E4-A45A-4423-96D3-4E945C512564}" type="slidenum">
              <a:rPr lang="en-US" smtClean="0"/>
              <a:pPr/>
              <a:t>132</a:t>
            </a:fld>
            <a:endParaRPr lang="en-US" dirty="0"/>
          </a:p>
        </p:txBody>
      </p:sp>
      <p:grpSp>
        <p:nvGrpSpPr>
          <p:cNvPr id="5" name="Gruppieren 4">
            <a:extLst>
              <a:ext uri="{FF2B5EF4-FFF2-40B4-BE49-F238E27FC236}">
                <a16:creationId xmlns:a16="http://schemas.microsoft.com/office/drawing/2014/main" id="{BA9CAB64-E4AC-146B-BD1C-05703AB995B7}"/>
              </a:ext>
            </a:extLst>
          </p:cNvPr>
          <p:cNvGrpSpPr/>
          <p:nvPr/>
        </p:nvGrpSpPr>
        <p:grpSpPr>
          <a:xfrm>
            <a:off x="334963" y="3356992"/>
            <a:ext cx="11521281" cy="2585323"/>
            <a:chOff x="334963" y="991767"/>
            <a:chExt cx="11521281" cy="2585323"/>
          </a:xfrm>
        </p:grpSpPr>
        <p:sp>
          <p:nvSpPr>
            <p:cNvPr id="6" name="Textfeld 5">
              <a:extLst>
                <a:ext uri="{FF2B5EF4-FFF2-40B4-BE49-F238E27FC236}">
                  <a16:creationId xmlns:a16="http://schemas.microsoft.com/office/drawing/2014/main" id="{7BBC188A-1E6D-0552-DCDA-B818FC86C5B8}"/>
                </a:ext>
              </a:extLst>
            </p:cNvPr>
            <p:cNvSpPr txBox="1"/>
            <p:nvPr/>
          </p:nvSpPr>
          <p:spPr>
            <a:xfrm>
              <a:off x="334963" y="991767"/>
              <a:ext cx="11521281"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800" dirty="0">
                  <a:solidFill>
                    <a:srgbClr val="8000FF"/>
                  </a:solidFill>
                  <a:highlight>
                    <a:srgbClr val="FFFFFF"/>
                  </a:highlight>
                  <a:latin typeface="Courier New" panose="02070309020205020404" pitchFamily="49" charset="0"/>
                  <a:cs typeface="Courier New" panose="02070309020205020404" pitchFamily="49" charset="0"/>
                </a:rPr>
                <a:t>struct</a:t>
              </a:r>
              <a:r>
                <a:rPr lang="en-US" sz="180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cs typeface="Courier New" panose="02070309020205020404" pitchFamily="49" charset="0"/>
                </a:rPr>
                <a:t>CompareByModulus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8000FF"/>
                  </a:solidFill>
                  <a:highlight>
                    <a:srgbClr val="FFFFFF"/>
                  </a:highlight>
                  <a:latin typeface="Courier New" panose="02070309020205020404" pitchFamily="49" charset="0"/>
                  <a:cs typeface="Courier New" panose="02070309020205020404" pitchFamily="49" charset="0"/>
                </a:rPr>
                <a:t>  static </a:t>
              </a:r>
              <a:r>
                <a:rPr lang="en-US" sz="18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counter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bool</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00FF"/>
                  </a:solidFill>
                  <a:highlight>
                    <a:srgbClr val="FFFFFF"/>
                  </a:highlight>
                  <a:latin typeface="Courier New" panose="02070309020205020404" pitchFamily="49" charset="0"/>
                  <a:cs typeface="Courier New" panose="02070309020205020404" pitchFamily="49" charset="0"/>
                </a:rPr>
                <a:t>const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&amp;</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counter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cs typeface="Courier New" panose="02070309020205020404" pitchFamily="49" charset="0"/>
                </a:rPr>
                <a:t>th</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 comparison"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a:solidFill>
                    <a:srgbClr val="808080"/>
                  </a:solidFill>
                  <a:highlight>
                    <a:srgbClr val="FFFFFF"/>
                  </a:highlight>
                  <a:latin typeface="Courier New" panose="02070309020205020404" pitchFamily="49" charset="0"/>
                  <a:cs typeface="Courier New" panose="02070309020205020404" pitchFamily="49" charset="0"/>
                </a:rPr>
                <a:t>"\n"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a</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CompareByModulus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counter</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cs typeface="Courier New" panose="02070309020205020404" pitchFamily="49" charset="0"/>
                </a:rPr>
                <a:t>std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sort</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begin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8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end</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cs typeface="Courier New" panose="02070309020205020404" pitchFamily="49" charset="0"/>
                </a:rPr>
                <a:t>CompareByModulus</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7" name="Grafik 6">
              <a:extLst>
                <a:ext uri="{FF2B5EF4-FFF2-40B4-BE49-F238E27FC236}">
                  <a16:creationId xmlns:a16="http://schemas.microsoft.com/office/drawing/2014/main" id="{0A80D547-18AD-4604-872B-6F23884B5D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8" name="Gruppieren 7">
            <a:extLst>
              <a:ext uri="{FF2B5EF4-FFF2-40B4-BE49-F238E27FC236}">
                <a16:creationId xmlns:a16="http://schemas.microsoft.com/office/drawing/2014/main" id="{FFCB4E46-480C-63DE-D822-6FC08FAF1591}"/>
              </a:ext>
            </a:extLst>
          </p:cNvPr>
          <p:cNvGrpSpPr/>
          <p:nvPr/>
        </p:nvGrpSpPr>
        <p:grpSpPr>
          <a:xfrm>
            <a:off x="327180" y="2153908"/>
            <a:ext cx="11520000" cy="864096"/>
            <a:chOff x="902679" y="6201247"/>
            <a:chExt cx="11520000" cy="864096"/>
          </a:xfrm>
        </p:grpSpPr>
        <p:sp>
          <p:nvSpPr>
            <p:cNvPr id="9" name="Abgerundetes Rechteck 37">
              <a:extLst>
                <a:ext uri="{FF2B5EF4-FFF2-40B4-BE49-F238E27FC236}">
                  <a16:creationId xmlns:a16="http://schemas.microsoft.com/office/drawing/2014/main" id="{48D5A4A0-F463-6544-8394-1FA6287F2F49}"/>
                </a:ext>
              </a:extLst>
            </p:cNvPr>
            <p:cNvSpPr/>
            <p:nvPr/>
          </p:nvSpPr>
          <p:spPr>
            <a:xfrm>
              <a:off x="902679" y="6201247"/>
              <a:ext cx="1152000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Implement a comparator struct that counts and outputs, how often it has been called.</a:t>
              </a:r>
            </a:p>
          </p:txBody>
        </p:sp>
        <p:sp>
          <p:nvSpPr>
            <p:cNvPr id="10" name="Ellipse 9">
              <a:extLst>
                <a:ext uri="{FF2B5EF4-FFF2-40B4-BE49-F238E27FC236}">
                  <a16:creationId xmlns:a16="http://schemas.microsoft.com/office/drawing/2014/main" id="{008E5852-2C01-5DFA-493D-7AE0D2569D60}"/>
                </a:ext>
              </a:extLst>
            </p:cNvPr>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21072870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3122060"/>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r>
              <a:rPr lang="en-US" dirty="0"/>
              <a:t>Advanced concepts</a:t>
            </a:r>
          </a:p>
          <a:p>
            <a:pPr lvl="1"/>
            <a:r>
              <a:rPr lang="en-US" sz="2000" dirty="0"/>
              <a:t>Exception handling</a:t>
            </a:r>
          </a:p>
          <a:p>
            <a:pPr lvl="1"/>
            <a:r>
              <a:rPr lang="en-US" sz="2000" dirty="0"/>
              <a:t>File IO</a:t>
            </a:r>
          </a:p>
          <a:p>
            <a:pPr lvl="1"/>
            <a:r>
              <a:rPr lang="en-US" sz="2000" dirty="0"/>
              <a:t>Lambda expressions</a:t>
            </a:r>
          </a:p>
          <a:p>
            <a:pPr lvl="1"/>
            <a:r>
              <a:rPr lang="en-US" sz="2000" dirty="0"/>
              <a:t>Function wrappers</a:t>
            </a:r>
          </a:p>
          <a:p>
            <a:pPr lvl="1"/>
            <a:r>
              <a:rPr lang="en-US" sz="2000" dirty="0"/>
              <a:t>Concurrency</a:t>
            </a:r>
          </a:p>
          <a:p>
            <a:endParaRPr lang="en-US" dirty="0"/>
          </a:p>
          <a:p>
            <a:endParaRPr lang="en-US" noProof="0" dirty="0"/>
          </a:p>
          <a:p>
            <a:endParaRPr lang="en-US" noProof="0" dirty="0"/>
          </a:p>
        </p:txBody>
      </p:sp>
    </p:spTree>
    <p:extLst>
      <p:ext uri="{BB962C8B-B14F-4D97-AF65-F5344CB8AC3E}">
        <p14:creationId xmlns:p14="http://schemas.microsoft.com/office/powerpoint/2010/main" val="25588496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t>Function wrappers</a:t>
            </a:r>
            <a:endParaRPr lang="en-US" dirty="0"/>
          </a:p>
        </p:txBody>
      </p:sp>
      <p:sp>
        <p:nvSpPr>
          <p:cNvPr id="3" name="Textplatzhalter 2"/>
          <p:cNvSpPr>
            <a:spLocks noGrp="1"/>
          </p:cNvSpPr>
          <p:nvPr>
            <p:ph type="body" sz="quarter" idx="10"/>
          </p:nvPr>
        </p:nvSpPr>
        <p:spPr>
          <a:xfrm>
            <a:off x="334800" y="980728"/>
            <a:ext cx="5545300" cy="4968552"/>
          </a:xfrm>
        </p:spPr>
        <p:txBody>
          <a:bodyPr/>
          <a:lstStyle/>
          <a:p>
            <a:pPr marL="0" indent="0">
              <a:buNone/>
            </a:pPr>
            <a:r>
              <a:rPr lang="en-US" dirty="0" smtClean="0"/>
              <a:t>We now know three possibilities to store a function-like object:</a:t>
            </a:r>
          </a:p>
          <a:p>
            <a:r>
              <a:rPr lang="en-US" dirty="0" smtClean="0"/>
              <a:t>Function pointer</a:t>
            </a:r>
          </a:p>
          <a:p>
            <a:r>
              <a:rPr lang="en-US" dirty="0" smtClean="0"/>
              <a:t>Function object</a:t>
            </a:r>
          </a:p>
          <a:p>
            <a:r>
              <a:rPr lang="en-US" dirty="0" smtClean="0"/>
              <a:t>Lambda expression</a:t>
            </a:r>
          </a:p>
          <a:p>
            <a:pPr marL="0" indent="0">
              <a:buNone/>
            </a:pPr>
            <a:r>
              <a:rPr lang="en-US" sz="2200" dirty="0" smtClean="0"/>
              <a:t>To create a uniform interface from all of these, C++11 introduced </a:t>
            </a:r>
            <a:r>
              <a:rPr lang="en-US" sz="2200" dirty="0" err="1" smtClean="0">
                <a:latin typeface="Courier New" panose="02070309020205020404" pitchFamily="49" charset="0"/>
                <a:cs typeface="Courier New" panose="02070309020205020404" pitchFamily="49" charset="0"/>
              </a:rPr>
              <a:t>std</a:t>
            </a:r>
            <a:r>
              <a:rPr lang="en-US" sz="2200" dirty="0" smtClean="0">
                <a:latin typeface="Courier New" panose="02070309020205020404" pitchFamily="49" charset="0"/>
                <a:cs typeface="Courier New" panose="02070309020205020404" pitchFamily="49" charset="0"/>
              </a:rPr>
              <a:t>::function</a:t>
            </a:r>
            <a:endParaRPr lang="en-US" sz="2200" dirty="0">
              <a:latin typeface="Courier New" panose="02070309020205020404" pitchFamily="49" charset="0"/>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134</a:t>
            </a:fld>
            <a:endParaRPr lang="en-US" dirty="0"/>
          </a:p>
        </p:txBody>
      </p:sp>
      <p:sp>
        <p:nvSpPr>
          <p:cNvPr id="6" name="Rechteck 5"/>
          <p:cNvSpPr/>
          <p:nvPr/>
        </p:nvSpPr>
        <p:spPr>
          <a:xfrm>
            <a:off x="6311900" y="983651"/>
            <a:ext cx="5545138" cy="48013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struct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f2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f3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804000"/>
                </a:solidFill>
                <a:highlight>
                  <a:srgbClr val="FFFFFF"/>
                </a:highlight>
                <a:latin typeface="Courier New" panose="02070309020205020404" pitchFamily="49" charset="0"/>
                <a:cs typeface="Courier New" panose="02070309020205020404" pitchFamily="49" charset="0"/>
              </a:rPr>
              <a:t>#include &lt;functional</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&gt;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spTree>
    <p:extLst>
      <p:ext uri="{BB962C8B-B14F-4D97-AF65-F5344CB8AC3E}">
        <p14:creationId xmlns:p14="http://schemas.microsoft.com/office/powerpoint/2010/main" val="223225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fade">
                                      <p:cBhvr>
                                        <p:cTn id="50" dur="500"/>
                                        <p:tgtEl>
                                          <p:spTgt spid="6">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fade">
                                      <p:cBhvr>
                                        <p:cTn id="53" dur="500"/>
                                        <p:tgtEl>
                                          <p:spTgt spid="6">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14" end="14"/>
                                            </p:txEl>
                                          </p:spTgt>
                                        </p:tgtEl>
                                        <p:attrNameLst>
                                          <p:attrName>style.visibility</p:attrName>
                                        </p:attrNameLst>
                                      </p:cBhvr>
                                      <p:to>
                                        <p:strVal val="visible"/>
                                      </p:to>
                                    </p:set>
                                    <p:animEffect transition="in" filter="fade">
                                      <p:cBhvr>
                                        <p:cTn id="56" dur="500"/>
                                        <p:tgtEl>
                                          <p:spTgt spid="6">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15" end="15"/>
                                            </p:txEl>
                                          </p:spTgt>
                                        </p:tgtEl>
                                        <p:attrNameLst>
                                          <p:attrName>style.visibility</p:attrName>
                                        </p:attrNameLst>
                                      </p:cBhvr>
                                      <p:to>
                                        <p:strVal val="visible"/>
                                      </p:to>
                                    </p:set>
                                    <p:animEffect transition="in" filter="fade">
                                      <p:cBhvr>
                                        <p:cTn id="64" dur="500"/>
                                        <p:tgtEl>
                                          <p:spTgt spid="6">
                                            <p:txEl>
                                              <p:pRg st="15" end="1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6" end="16"/>
                                            </p:txEl>
                                          </p:spTgt>
                                        </p:tgtEl>
                                        <p:attrNameLst>
                                          <p:attrName>style.visibility</p:attrName>
                                        </p:attrNameLst>
                                      </p:cBhvr>
                                      <p:to>
                                        <p:strVal val="visible"/>
                                      </p:to>
                                    </p:set>
                                    <p:animEffect transition="in" filter="fade">
                                      <p:cBhvr>
                                        <p:cTn id="67"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t>Function wrappers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135</a:t>
            </a:fld>
            <a:endParaRPr lang="en-US" dirty="0"/>
          </a:p>
        </p:txBody>
      </p:sp>
      <p:sp>
        <p:nvSpPr>
          <p:cNvPr id="6" name="Rechteck 5"/>
          <p:cNvSpPr/>
          <p:nvPr/>
        </p:nvSpPr>
        <p:spPr>
          <a:xfrm>
            <a:off x="6312024" y="983651"/>
            <a:ext cx="5545138" cy="48013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struct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f2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f3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804000"/>
                </a:solidFill>
                <a:highlight>
                  <a:srgbClr val="FFFFFF"/>
                </a:highlight>
                <a:latin typeface="Courier New" panose="02070309020205020404" pitchFamily="49" charset="0"/>
                <a:cs typeface="Courier New" panose="02070309020205020404" pitchFamily="49" charset="0"/>
              </a:rPr>
              <a:t>#include &lt;functional</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&gt;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708" y="1061517"/>
            <a:ext cx="368102" cy="413792"/>
          </a:xfrm>
          <a:prstGeom prst="rect">
            <a:avLst/>
          </a:prstGeom>
        </p:spPr>
      </p:pic>
      <p:sp>
        <p:nvSpPr>
          <p:cNvPr id="8" name="Rechteck 7"/>
          <p:cNvSpPr/>
          <p:nvPr/>
        </p:nvSpPr>
        <p:spPr>
          <a:xfrm>
            <a:off x="335756" y="1818690"/>
            <a:ext cx="5545138"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f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f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f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b="0" dirty="0">
              <a:solidFill>
                <a:srgbClr val="000000"/>
              </a:solidFill>
              <a:effectLs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440" y="1896556"/>
            <a:ext cx="368102" cy="413792"/>
          </a:xfrm>
          <a:prstGeom prst="rect">
            <a:avLst/>
          </a:prstGeom>
        </p:spPr>
      </p:pic>
      <p:sp>
        <p:nvSpPr>
          <p:cNvPr id="11" name="Textplatzhalter 2"/>
          <p:cNvSpPr>
            <a:spLocks noGrp="1"/>
          </p:cNvSpPr>
          <p:nvPr>
            <p:ph type="body" sz="quarter" idx="10"/>
          </p:nvPr>
        </p:nvSpPr>
        <p:spPr>
          <a:xfrm>
            <a:off x="334800" y="980728"/>
            <a:ext cx="5545300" cy="1152128"/>
          </a:xfrm>
        </p:spPr>
        <p:txBody>
          <a:bodyPr/>
          <a:lstStyle/>
          <a:p>
            <a:pPr marL="0" indent="0">
              <a:buNone/>
            </a:pPr>
            <a:r>
              <a:rPr lang="en-US" dirty="0" smtClean="0"/>
              <a:t>The </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::function </a:t>
            </a:r>
            <a:r>
              <a:rPr lang="en-US" dirty="0" smtClean="0"/>
              <a:t>object can handle all three types and be called just like a function</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00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t>Function wrappers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136</a:t>
            </a:fld>
            <a:endParaRPr lang="en-US" dirty="0"/>
          </a:p>
        </p:txBody>
      </p:sp>
      <p:sp>
        <p:nvSpPr>
          <p:cNvPr id="6" name="Rechteck 5"/>
          <p:cNvSpPr/>
          <p:nvPr/>
        </p:nvSpPr>
        <p:spPr>
          <a:xfrm>
            <a:off x="6312024" y="983651"/>
            <a:ext cx="5545138" cy="48013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struct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f2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f3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804000"/>
                </a:solidFill>
                <a:highlight>
                  <a:srgbClr val="FFFFFF"/>
                </a:highlight>
                <a:latin typeface="Courier New" panose="02070309020205020404" pitchFamily="49" charset="0"/>
                <a:cs typeface="Courier New" panose="02070309020205020404" pitchFamily="49" charset="0"/>
              </a:rPr>
              <a:t>#include &lt;functional</a:t>
            </a:r>
            <a:r>
              <a:rPr lang="en-US" dirty="0" smtClean="0">
                <a:solidFill>
                  <a:srgbClr val="804000"/>
                </a:solidFill>
                <a:highlight>
                  <a:srgbClr val="FFFFFF"/>
                </a:highlight>
                <a:latin typeface="Courier New" panose="02070309020205020404" pitchFamily="49" charset="0"/>
                <a:cs typeface="Courier New" panose="02070309020205020404" pitchFamily="49" charset="0"/>
              </a:rPr>
              <a:t>&gt;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708" y="1061517"/>
            <a:ext cx="368102" cy="413792"/>
          </a:xfrm>
          <a:prstGeom prst="rect">
            <a:avLst/>
          </a:prstGeom>
        </p:spPr>
      </p:pic>
      <p:sp>
        <p:nvSpPr>
          <p:cNvPr id="8" name="Rechteck 7"/>
          <p:cNvSpPr/>
          <p:nvPr/>
        </p:nvSpPr>
        <p:spPr>
          <a:xfrm>
            <a:off x="335756" y="4030638"/>
            <a:ext cx="5545138"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clipTo0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using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placeholders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clipTo0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bind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_1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clipTo0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clipTo0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b="0" dirty="0">
              <a:solidFill>
                <a:srgbClr val="000000"/>
              </a:solidFill>
              <a:effectLs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6440" y="4095328"/>
            <a:ext cx="368102" cy="413792"/>
          </a:xfrm>
          <a:prstGeom prst="rect">
            <a:avLst/>
          </a:prstGeom>
        </p:spPr>
      </p:pic>
      <p:sp>
        <p:nvSpPr>
          <p:cNvPr id="11" name="Textplatzhalter 2"/>
          <p:cNvSpPr>
            <a:spLocks noGrp="1"/>
          </p:cNvSpPr>
          <p:nvPr>
            <p:ph type="body" sz="quarter" idx="10"/>
          </p:nvPr>
        </p:nvSpPr>
        <p:spPr>
          <a:xfrm>
            <a:off x="334800" y="980728"/>
            <a:ext cx="5545300" cy="2808312"/>
          </a:xfrm>
        </p:spPr>
        <p:txBody>
          <a:bodyPr/>
          <a:lstStyle/>
          <a:p>
            <a:pPr marL="0" indent="0">
              <a:buNone/>
            </a:pPr>
            <a:r>
              <a:rPr lang="en-US" dirty="0" smtClean="0"/>
              <a:t>With </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::bind</a:t>
            </a:r>
            <a:r>
              <a:rPr lang="en-US" dirty="0" smtClean="0"/>
              <a:t>, we can further specialize these functions</a:t>
            </a:r>
          </a:p>
          <a:p>
            <a:r>
              <a:rPr lang="en-US" dirty="0" smtClean="0">
                <a:latin typeface="+mn-lt"/>
                <a:cs typeface="Courier New" panose="02070309020205020404" pitchFamily="49" charset="0"/>
              </a:rPr>
              <a:t>The first argument to bind is a function</a:t>
            </a:r>
          </a:p>
          <a:p>
            <a:r>
              <a:rPr lang="en-US" dirty="0" smtClean="0">
                <a:latin typeface="+mn-lt"/>
                <a:cs typeface="Courier New" panose="02070309020205020404" pitchFamily="49" charset="0"/>
              </a:rPr>
              <a:t>For each of this function’s arguments, we give bind one of two possibilities:</a:t>
            </a:r>
          </a:p>
          <a:p>
            <a:pPr lvl="1"/>
            <a:r>
              <a:rPr lang="en-US" sz="2000" dirty="0" smtClean="0">
                <a:latin typeface="+mn-lt"/>
                <a:cs typeface="Courier New" panose="02070309020205020404" pitchFamily="49" charset="0"/>
              </a:rPr>
              <a:t>A fixed value</a:t>
            </a:r>
          </a:p>
          <a:p>
            <a:pPr lvl="1"/>
            <a:r>
              <a:rPr lang="en-US" sz="2000" dirty="0" smtClean="0">
                <a:latin typeface="+mn-lt"/>
                <a:cs typeface="Courier New" panose="02070309020205020404" pitchFamily="49" charset="0"/>
              </a:rPr>
              <a:t>A placeholder that will be the argument at the specified position of the returned function</a:t>
            </a:r>
            <a:endParaRPr lang="en-US" sz="2000" dirty="0">
              <a:latin typeface="+mn-lt"/>
              <a:cs typeface="Courier New" panose="02070309020205020404" pitchFamily="49" charset="0"/>
            </a:endParaRPr>
          </a:p>
        </p:txBody>
      </p:sp>
    </p:spTree>
    <p:extLst>
      <p:ext uri="{BB962C8B-B14F-4D97-AF65-F5344CB8AC3E}">
        <p14:creationId xmlns:p14="http://schemas.microsoft.com/office/powerpoint/2010/main" val="7105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5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500"/>
                                        <p:tgtEl>
                                          <p:spTgt spid="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500"/>
                                        <p:tgtEl>
                                          <p:spTgt spid="1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Effect transition="in" filter="fade">
                                      <p:cBhvr>
                                        <p:cTn id="36" dur="500"/>
                                        <p:tgtEl>
                                          <p:spTgt spid="11">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fade">
                                      <p:cBhvr>
                                        <p:cTn id="39" dur="500"/>
                                        <p:tgtEl>
                                          <p:spTgt spid="8">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fade">
                                      <p:cBhvr>
                                        <p:cTn id="44" dur="5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fade">
                                      <p:cBhvr>
                                        <p:cTn id="4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3436596"/>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r>
              <a:rPr lang="en-US" dirty="0"/>
              <a:t>Advanced concepts</a:t>
            </a:r>
          </a:p>
          <a:p>
            <a:pPr lvl="1"/>
            <a:r>
              <a:rPr lang="en-US" sz="2000" dirty="0"/>
              <a:t>Exception handling</a:t>
            </a:r>
          </a:p>
          <a:p>
            <a:pPr lvl="1"/>
            <a:r>
              <a:rPr lang="en-US" sz="2000" dirty="0"/>
              <a:t>File IO</a:t>
            </a:r>
          </a:p>
          <a:p>
            <a:pPr lvl="1"/>
            <a:r>
              <a:rPr lang="en-US" sz="2000" dirty="0"/>
              <a:t>Lambda expressions</a:t>
            </a:r>
          </a:p>
          <a:p>
            <a:pPr lvl="1"/>
            <a:r>
              <a:rPr lang="en-US" sz="2000" dirty="0"/>
              <a:t>Function wrappers</a:t>
            </a:r>
          </a:p>
          <a:p>
            <a:pPr lvl="1"/>
            <a:r>
              <a:rPr lang="en-US" sz="2000" dirty="0"/>
              <a:t>Concurrency</a:t>
            </a:r>
          </a:p>
          <a:p>
            <a:endParaRPr lang="en-US" dirty="0"/>
          </a:p>
          <a:p>
            <a:endParaRPr lang="en-US" noProof="0" dirty="0"/>
          </a:p>
          <a:p>
            <a:endParaRPr lang="en-US" noProof="0" dirty="0"/>
          </a:p>
        </p:txBody>
      </p:sp>
    </p:spTree>
    <p:extLst>
      <p:ext uri="{BB962C8B-B14F-4D97-AF65-F5344CB8AC3E}">
        <p14:creationId xmlns:p14="http://schemas.microsoft.com/office/powerpoint/2010/main" val="39525595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Concurrency</a:t>
            </a:r>
          </a:p>
          <a:p>
            <a:r>
              <a:rPr lang="en-US" dirty="0" err="1" smtClean="0"/>
              <a:t>chrono</a:t>
            </a:r>
            <a:endParaRPr lang="en-US" dirty="0"/>
          </a:p>
        </p:txBody>
      </p:sp>
      <p:sp>
        <p:nvSpPr>
          <p:cNvPr id="3" name="Textplatzhalter 2"/>
          <p:cNvSpPr>
            <a:spLocks noGrp="1"/>
          </p:cNvSpPr>
          <p:nvPr>
            <p:ph type="body" sz="quarter" idx="10"/>
          </p:nvPr>
        </p:nvSpPr>
        <p:spPr/>
        <p:txBody>
          <a:bodyPr/>
          <a:lstStyle/>
          <a:p>
            <a:pPr marL="0" indent="0">
              <a:buNone/>
            </a:pPr>
            <a:r>
              <a:rPr lang="en-US" dirty="0" smtClean="0"/>
              <a:t>Chrono mainly contains three useful concepts: Clocks, time points, and durations</a:t>
            </a:r>
          </a:p>
          <a:p>
            <a:r>
              <a:rPr lang="en-US" dirty="0" smtClean="0"/>
              <a:t>Time points are often created using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now</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t>Durations are the result of a difference of two time points</a:t>
            </a:r>
          </a:p>
          <a:p>
            <a:r>
              <a:rPr lang="en-US" dirty="0" smtClean="0"/>
              <a:t>By default, they contain a whole number of nanoseconds, but nearly everything else is possible</a:t>
            </a:r>
          </a:p>
          <a:p>
            <a:r>
              <a:rPr lang="en-US" dirty="0" smtClean="0"/>
              <a:t>Convenient type casts (and literals) are provided</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138</a:t>
            </a:fld>
            <a:endParaRPr lang="en-US" dirty="0"/>
          </a:p>
        </p:txBody>
      </p:sp>
      <p:sp>
        <p:nvSpPr>
          <p:cNvPr id="6" name="Rechteck 5"/>
          <p:cNvSpPr/>
          <p:nvPr/>
        </p:nvSpPr>
        <p:spPr>
          <a:xfrm>
            <a:off x="334800" y="3117736"/>
            <a:ext cx="11522238" cy="283154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dirty="0">
                <a:solidFill>
                  <a:srgbClr val="8000FF"/>
                </a:solidFill>
                <a:highlight>
                  <a:srgbClr val="FFFFFF"/>
                </a:highlight>
                <a:latin typeface="Courier New" panose="02070309020205020404" pitchFamily="49" charset="0"/>
                <a:cs typeface="Courier New" panose="02070309020205020404" pitchFamily="49" charset="0"/>
              </a:rPr>
              <a:t>bool</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long_running_task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seconds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this_thread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sleep_for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nanoseconds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cs typeface="Courier New" panose="02070309020205020404" pitchFamily="49" charset="0"/>
              </a:rPr>
              <a:t>static_cast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8000FF"/>
                </a:solidFill>
                <a:highlight>
                  <a:srgbClr val="FFFFFF"/>
                </a:highlight>
                <a:latin typeface="Courier New" panose="02070309020205020404" pitchFamily="49" charset="0"/>
                <a:cs typeface="Courier New" panose="02070309020205020404" pitchFamily="49" charset="0"/>
              </a:rPr>
              <a:t>long</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seconds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1e9</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a:solidFill>
                  <a:srgbClr val="000000"/>
                </a:solidFill>
                <a:highlight>
                  <a:srgbClr val="FFFFFF"/>
                </a:highlight>
                <a:latin typeface="Courier New" panose="02070309020205020404" pitchFamily="49" charset="0"/>
                <a:cs typeface="Courier New" panose="02070309020205020404" pitchFamily="49" charset="0"/>
              </a:rPr>
              <a:t> start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long_running_task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3.5</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nanoseconds d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start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"Took "</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d</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"ns\n"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 "</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duration_cast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seconds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count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8080"/>
                </a:solidFill>
                <a:highlight>
                  <a:srgbClr val="FFFFFF"/>
                </a:highlight>
                <a:latin typeface="Courier New" panose="02070309020205020404" pitchFamily="49" charset="0"/>
                <a:cs typeface="Courier New" panose="02070309020205020404" pitchFamily="49" charset="0"/>
              </a:rPr>
              <a:t>"s\n"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duration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count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6478" y="3789040"/>
            <a:ext cx="368102" cy="413792"/>
          </a:xfrm>
          <a:prstGeom prst="rect">
            <a:avLst/>
          </a:prstGeom>
        </p:spPr>
      </p:pic>
    </p:spTree>
    <p:extLst>
      <p:ext uri="{BB962C8B-B14F-4D97-AF65-F5344CB8AC3E}">
        <p14:creationId xmlns:p14="http://schemas.microsoft.com/office/powerpoint/2010/main" val="363046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500"/>
                                        <p:tgtEl>
                                          <p:spTgt spid="6">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fade">
                                      <p:cBhvr>
                                        <p:cTn id="48" dur="500"/>
                                        <p:tgtEl>
                                          <p:spTgt spid="6">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500"/>
                                        <p:tgtEl>
                                          <p:spTgt spid="6">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fade">
                                      <p:cBhvr>
                                        <p:cTn id="5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Concurrency</a:t>
            </a:r>
          </a:p>
          <a:p>
            <a:r>
              <a:rPr lang="en-US" dirty="0" smtClean="0"/>
              <a:t>Threads</a:t>
            </a:r>
            <a:endParaRPr lang="en-US" dirty="0"/>
          </a:p>
        </p:txBody>
      </p:sp>
      <p:sp>
        <p:nvSpPr>
          <p:cNvPr id="3" name="Textplatzhalter 2"/>
          <p:cNvSpPr>
            <a:spLocks noGrp="1"/>
          </p:cNvSpPr>
          <p:nvPr>
            <p:ph type="body" sz="quarter" idx="10"/>
          </p:nvPr>
        </p:nvSpPr>
        <p:spPr/>
        <p:txBody>
          <a:bodyPr/>
          <a:lstStyle/>
          <a:p>
            <a:pPr marL="0" indent="0">
              <a:buNone/>
            </a:pPr>
            <a:r>
              <a:rPr lang="en-US" dirty="0"/>
              <a:t>A “normal” program runs in a single </a:t>
            </a:r>
            <a:r>
              <a:rPr lang="en-US" i="1" dirty="0"/>
              <a:t>thread</a:t>
            </a:r>
            <a:r>
              <a:rPr lang="en-US" dirty="0"/>
              <a:t>. This means, that at maximum one action is performed at a certain time. Often, we can massively increase performance by using </a:t>
            </a:r>
            <a:r>
              <a:rPr lang="en-US" i="1" dirty="0">
                <a:cs typeface="Courier New" panose="02070309020205020404" pitchFamily="49" charset="0"/>
              </a:rPr>
              <a:t>multithreading</a:t>
            </a:r>
            <a:r>
              <a:rPr lang="en-US" dirty="0"/>
              <a:t>. C++ is perfectly equipped for that and makes implementing multiple threads often easier than languages like python or </a:t>
            </a:r>
            <a:r>
              <a:rPr lang="en-US" dirty="0" err="1"/>
              <a:t>Matlab</a:t>
            </a:r>
            <a:r>
              <a:rPr lang="en-US" dirty="0" smtClean="0"/>
              <a:t>.</a:t>
            </a:r>
          </a:p>
          <a:p>
            <a:pPr marL="0" indent="0">
              <a:buNone/>
            </a:pPr>
            <a:endParaRPr lang="en-US" dirty="0" smtClean="0"/>
          </a:p>
          <a:p>
            <a:pPr marL="0" indent="0">
              <a:buNone/>
            </a:pPr>
            <a:r>
              <a:rPr lang="en-US" dirty="0" smtClean="0"/>
              <a:t>Let’s start by implementing the </a:t>
            </a:r>
            <a:r>
              <a:rPr lang="en-US" dirty="0" smtClean="0">
                <a:latin typeface="Courier New" panose="02070309020205020404" pitchFamily="49" charset="0"/>
                <a:cs typeface="Courier New" panose="02070309020205020404" pitchFamily="49" charset="0"/>
              </a:rPr>
              <a:t>rotate</a:t>
            </a:r>
            <a:r>
              <a:rPr lang="en-US" dirty="0" smtClean="0"/>
              <a:t> method for a </a:t>
            </a:r>
            <a:r>
              <a:rPr lang="en-US" dirty="0" err="1" smtClean="0"/>
              <a:t>PointCloud</a:t>
            </a:r>
            <a:endParaRPr lang="en-US" dirty="0"/>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139</a:t>
            </a:fld>
            <a:endParaRPr lang="en-US" dirty="0"/>
          </a:p>
        </p:txBody>
      </p:sp>
      <p:grpSp>
        <p:nvGrpSpPr>
          <p:cNvPr id="5" name="Gruppieren 4"/>
          <p:cNvGrpSpPr/>
          <p:nvPr/>
        </p:nvGrpSpPr>
        <p:grpSpPr>
          <a:xfrm>
            <a:off x="334800" y="3117736"/>
            <a:ext cx="5531757" cy="2554545"/>
            <a:chOff x="334800" y="3117736"/>
            <a:chExt cx="5531757" cy="2554545"/>
          </a:xfrm>
        </p:grpSpPr>
        <p:sp>
          <p:nvSpPr>
            <p:cNvPr id="6" name="Rechteck 5"/>
            <p:cNvSpPr/>
            <p:nvPr/>
          </p:nvSpPr>
          <p:spPr>
            <a:xfrm>
              <a:off x="334800" y="3117736"/>
              <a:ext cx="5531757" cy="255454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rotate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600" dirty="0">
                  <a:solidFill>
                    <a:srgbClr val="000000"/>
                  </a:solidFill>
                  <a:highlight>
                    <a:srgbClr val="FFFFFF"/>
                  </a:highlight>
                  <a:latin typeface="Courier New" panose="02070309020205020404" pitchFamily="49" charset="0"/>
                  <a:cs typeface="Courier New" panose="02070309020205020404" pitchFamily="49" charset="0"/>
                </a:rPr>
                <a:t> 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points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3258108"/>
              <a:ext cx="368102" cy="413792"/>
            </a:xfrm>
            <a:prstGeom prst="rect">
              <a:avLst/>
            </a:prstGeom>
          </p:spPr>
        </p:pic>
      </p:grpSp>
      <p:grpSp>
        <p:nvGrpSpPr>
          <p:cNvPr id="8" name="Gruppieren 7"/>
          <p:cNvGrpSpPr/>
          <p:nvPr/>
        </p:nvGrpSpPr>
        <p:grpSpPr>
          <a:xfrm>
            <a:off x="6311900" y="3117736"/>
            <a:ext cx="5542900" cy="1103352"/>
            <a:chOff x="911424" y="3050051"/>
            <a:chExt cx="5542900" cy="1103352"/>
          </a:xfrm>
        </p:grpSpPr>
        <p:sp>
          <p:nvSpPr>
            <p:cNvPr id="9" name="Abgerundetes Rechteck 8"/>
            <p:cNvSpPr/>
            <p:nvPr/>
          </p:nvSpPr>
          <p:spPr>
            <a:xfrm>
              <a:off x="911424" y="3050051"/>
              <a:ext cx="5542900" cy="1103352"/>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This implementation rotates each point separately and independently, so we may try to parallelize the operations</a:t>
              </a:r>
              <a:endParaRPr lang="en-US" dirty="0">
                <a:solidFill>
                  <a:schemeClr val="tx1"/>
                </a:solidFill>
              </a:endParaRP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342315"/>
              <a:ext cx="543123" cy="543123"/>
            </a:xfrm>
            <a:prstGeom prst="rect">
              <a:avLst/>
            </a:prstGeom>
            <a:effectLst/>
          </p:spPr>
        </p:pic>
      </p:grpSp>
    </p:spTree>
    <p:extLst>
      <p:ext uri="{BB962C8B-B14F-4D97-AF65-F5344CB8AC3E}">
        <p14:creationId xmlns:p14="http://schemas.microsoft.com/office/powerpoint/2010/main" val="28357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Initialization, Literals and Modifiers</a:t>
            </a:r>
          </a:p>
        </p:txBody>
      </p:sp>
      <p:sp>
        <p:nvSpPr>
          <p:cNvPr id="6" name="Textplatzhalter 5"/>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pPr>
              <a:lnSpc>
                <a:spcPct val="150000"/>
              </a:lnSpc>
            </a:pPr>
            <a:endParaRPr lang="en-US" dirty="0">
              <a:latin typeface="+mn-lt"/>
              <a:cs typeface="Courier New" panose="02070309020205020404" pitchFamily="49" charset="0"/>
              <a:sym typeface="Wingdings" panose="05000000000000000000" pitchFamily="2" charset="2"/>
            </a:endParaRPr>
          </a:p>
          <a:p>
            <a:pPr lvl="1">
              <a:lnSpc>
                <a:spcPct val="150000"/>
              </a:lnSpc>
            </a:pPr>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14</a:t>
            </a:fld>
            <a:endParaRPr lang="en-US" dirty="0"/>
          </a:p>
        </p:txBody>
      </p:sp>
      <p:sp>
        <p:nvSpPr>
          <p:cNvPr id="7" name="Rechteck 6"/>
          <p:cNvSpPr/>
          <p:nvPr/>
        </p:nvSpPr>
        <p:spPr>
          <a:xfrm>
            <a:off x="334800" y="983651"/>
            <a:ext cx="11522238" cy="42473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preferred way</a:t>
            </a: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also possible</a:t>
            </a: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also possible</a:t>
            </a: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only declaration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value can be anything, avoid!</a:t>
            </a: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be initialized with default value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0</a:t>
            </a: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f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compiler will automatically make e an int</a:t>
            </a: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g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1U</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compiler will automatically make f an unsigned int</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23U</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postfix for unsigned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23L</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postfix for long</a:t>
            </a: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23LL</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postfix for long </a:t>
            </a:r>
            <a:r>
              <a:rPr lang="en-US" dirty="0" err="1">
                <a:solidFill>
                  <a:srgbClr val="008000"/>
                </a:solidFill>
                <a:highlight>
                  <a:srgbClr val="FFFFFF"/>
                </a:highlight>
                <a:latin typeface="Courier New" panose="02070309020205020404" pitchFamily="49" charset="0"/>
                <a:cs typeface="Courier New" panose="02070309020205020404" pitchFamily="49" charset="0"/>
              </a:rPr>
              <a:t>long</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23UL</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combinations are possible</a:t>
            </a:r>
          </a:p>
          <a:p>
            <a:r>
              <a:rPr lang="en-US" dirty="0">
                <a:solidFill>
                  <a:srgbClr val="FF8000"/>
                </a:solidFill>
                <a:highlight>
                  <a:srgbClr val="FFFFFF"/>
                </a:highlight>
                <a:latin typeface="Courier New" panose="02070309020205020404" pitchFamily="49" charset="0"/>
                <a:cs typeface="Courier New" panose="02070309020205020404" pitchFamily="49" charset="0"/>
              </a:rPr>
              <a:t>0b10111</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prefix for binary numbers: 0b/0B</a:t>
            </a:r>
          </a:p>
          <a:p>
            <a:r>
              <a:rPr lang="en-US" dirty="0">
                <a:solidFill>
                  <a:srgbClr val="FF8000"/>
                </a:solidFill>
                <a:highlight>
                  <a:srgbClr val="FFFFFF"/>
                </a:highlight>
                <a:latin typeface="Courier New" panose="02070309020205020404" pitchFamily="49" charset="0"/>
                <a:cs typeface="Courier New" panose="02070309020205020404" pitchFamily="49" charset="0"/>
              </a:rPr>
              <a:t>027</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prefix for octal numbers: 0</a:t>
            </a:r>
          </a:p>
          <a:p>
            <a:r>
              <a:rPr lang="en-US" dirty="0">
                <a:solidFill>
                  <a:srgbClr val="FF8000"/>
                </a:solidFill>
                <a:highlight>
                  <a:srgbClr val="FFFFFF"/>
                </a:highlight>
                <a:latin typeface="Courier New" panose="02070309020205020404" pitchFamily="49" charset="0"/>
                <a:cs typeface="Courier New" panose="02070309020205020404" pitchFamily="49" charset="0"/>
              </a:rPr>
              <a:t>0x1a</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prefix for hexadecimal numbers: 0x/0X</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spTree>
    <p:extLst>
      <p:ext uri="{BB962C8B-B14F-4D97-AF65-F5344CB8AC3E}">
        <p14:creationId xmlns:p14="http://schemas.microsoft.com/office/powerpoint/2010/main" val="40595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fade">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animEffect transition="in" filter="fade">
                                      <p:cBhvr>
                                        <p:cTn id="67" dur="500"/>
                                        <p:tgtEl>
                                          <p:spTgt spid="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animEffect transition="in" filter="fade">
                                      <p:cBhvr>
                                        <p:cTn id="72"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Concurrency</a:t>
            </a:r>
          </a:p>
          <a:p>
            <a:r>
              <a:rPr lang="en-US" dirty="0" smtClean="0"/>
              <a:t>Threads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140</a:t>
            </a:fld>
            <a:endParaRPr lang="en-US" dirty="0"/>
          </a:p>
        </p:txBody>
      </p:sp>
      <p:sp>
        <p:nvSpPr>
          <p:cNvPr id="6" name="Rechteck 5"/>
          <p:cNvSpPr/>
          <p:nvPr/>
        </p:nvSpPr>
        <p:spPr>
          <a:xfrm>
            <a:off x="6311900" y="980728"/>
            <a:ext cx="5531757" cy="477053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rotateChunk</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iterator begin</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Point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iterator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end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smtClean="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while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begin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end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x</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y</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cos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x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y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x_old</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c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y_old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sz="1600" b="1" dirty="0">
              <a:solidFill>
                <a:srgbClr val="000080"/>
              </a:solidFill>
              <a:highlight>
                <a:srgbClr val="FFFFFF"/>
              </a:highlight>
              <a:latin typeface="Courier New" panose="02070309020205020404" pitchFamily="49" charset="0"/>
              <a:cs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020" y="1124744"/>
            <a:ext cx="368102" cy="413792"/>
          </a:xfrm>
          <a:prstGeom prst="rect">
            <a:avLst/>
          </a:prstGeom>
        </p:spPr>
      </p:pic>
      <p:sp>
        <p:nvSpPr>
          <p:cNvPr id="13" name="Rechteck 12"/>
          <p:cNvSpPr/>
          <p:nvPr/>
        </p:nvSpPr>
        <p:spPr>
          <a:xfrm>
            <a:off x="334963" y="980728"/>
            <a:ext cx="5761037" cy="477053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dirty="0" smtClean="0">
                <a:solidFill>
                  <a:srgbClr val="8000FF"/>
                </a:solidFill>
                <a:highlight>
                  <a:srgbClr val="FFFFFF"/>
                </a:highlight>
                <a:latin typeface="Courier New" panose="02070309020205020404" pitchFamily="49" charset="0"/>
                <a:cs typeface="Courier New" panose="02070309020205020404" pitchFamily="49" charset="0"/>
              </a:rPr>
              <a:t>void</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rotateFast</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0000"/>
                </a:solidFill>
                <a:highlight>
                  <a:srgbClr val="FFFFFF"/>
                </a:highlight>
                <a:latin typeface="Courier New" panose="02070309020205020404" pitchFamily="49" charset="0"/>
                <a:cs typeface="Courier New" panose="02070309020205020404" pitchFamily="49" charset="0"/>
              </a:rPr>
              <a:t>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chunksize</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a:solidFill>
                  <a:srgbClr val="000000"/>
                </a:solidFill>
                <a:highlight>
                  <a:srgbClr val="FFFFFF"/>
                </a:highlight>
                <a:latin typeface="Courier New" panose="02070309020205020404" pitchFamily="49" charset="0"/>
                <a:cs typeface="Courier New" panose="02070309020205020404" pitchFamily="49" charset="0"/>
              </a:rPr>
              <a:t> begin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a:solidFill>
                  <a:srgbClr val="000000"/>
                </a:solidFill>
                <a:highlight>
                  <a:srgbClr val="FFFFFF"/>
                </a:highlight>
                <a:latin typeface="Courier New" panose="02070309020205020404" pitchFamily="49" charset="0"/>
                <a:cs typeface="Courier New" panose="02070309020205020404" pitchFamily="49" charset="0"/>
              </a:rPr>
              <a:t> end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end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vector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thread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threads</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cs typeface="Courier New" panose="02070309020205020404" pitchFamily="49" charset="0"/>
              </a:rPr>
              <a:t>while</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begin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end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p>
          <a:p>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chunk_end</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min</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begin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chunksize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end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threads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emplace_back</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rotateChunk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begin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chunk_end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rad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begin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chunk_end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600" dirty="0">
                <a:solidFill>
                  <a:srgbClr val="000000"/>
                </a:solidFill>
                <a:highlight>
                  <a:srgbClr val="FFFFFF"/>
                </a:highlight>
                <a:latin typeface="Courier New" panose="02070309020205020404" pitchFamily="49" charset="0"/>
                <a:cs typeface="Courier New" panose="02070309020205020404" pitchFamily="49" charset="0"/>
              </a:rPr>
              <a:t> 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threads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t</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join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7894" y="1124744"/>
            <a:ext cx="368102" cy="413792"/>
          </a:xfrm>
          <a:prstGeom prst="rect">
            <a:avLst/>
          </a:prstGeom>
        </p:spPr>
      </p:pic>
    </p:spTree>
    <p:extLst>
      <p:ext uri="{BB962C8B-B14F-4D97-AF65-F5344CB8AC3E}">
        <p14:creationId xmlns:p14="http://schemas.microsoft.com/office/powerpoint/2010/main" val="275525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4" end="4"/>
                                            </p:txEl>
                                          </p:spTgt>
                                        </p:tgtEl>
                                        <p:attrNameLst>
                                          <p:attrName>style.visibility</p:attrName>
                                        </p:attrNameLst>
                                      </p:cBhvr>
                                      <p:to>
                                        <p:strVal val="visible"/>
                                      </p:to>
                                    </p:set>
                                    <p:animEffect transition="in" filter="fade">
                                      <p:cBhvr>
                                        <p:cTn id="10" dur="500"/>
                                        <p:tgtEl>
                                          <p:spTgt spid="1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animEffect transition="in" filter="fade">
                                      <p:cBhvr>
                                        <p:cTn id="15" dur="500"/>
                                        <p:tgtEl>
                                          <p:spTgt spid="1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7" end="7"/>
                                            </p:txEl>
                                          </p:spTgt>
                                        </p:tgtEl>
                                        <p:attrNameLst>
                                          <p:attrName>style.visibility</p:attrName>
                                        </p:attrNameLst>
                                      </p:cBhvr>
                                      <p:to>
                                        <p:strVal val="visible"/>
                                      </p:to>
                                    </p:set>
                                    <p:animEffect transition="in" filter="fade">
                                      <p:cBhvr>
                                        <p:cTn id="20" dur="500"/>
                                        <p:tgtEl>
                                          <p:spTgt spid="1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animEffect transition="in" filter="fade">
                                      <p:cBhvr>
                                        <p:cTn id="25" dur="500"/>
                                        <p:tgtEl>
                                          <p:spTgt spid="1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9" end="9"/>
                                            </p:txEl>
                                          </p:spTgt>
                                        </p:tgtEl>
                                        <p:attrNameLst>
                                          <p:attrName>style.visibility</p:attrName>
                                        </p:attrNameLst>
                                      </p:cBhvr>
                                      <p:to>
                                        <p:strVal val="visible"/>
                                      </p:to>
                                    </p:set>
                                    <p:animEffect transition="in" filter="fade">
                                      <p:cBhvr>
                                        <p:cTn id="28" dur="500"/>
                                        <p:tgtEl>
                                          <p:spTgt spid="1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animEffect transition="in" filter="fade">
                                      <p:cBhvr>
                                        <p:cTn id="66" dur="500"/>
                                        <p:tgtEl>
                                          <p:spTgt spid="6">
                                            <p:txEl>
                                              <p:pRg st="8" end="8"/>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Effect transition="in" filter="fade">
                                      <p:cBhvr>
                                        <p:cTn id="69" dur="500"/>
                                        <p:tgtEl>
                                          <p:spTgt spid="6">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1" end="11"/>
                                            </p:txEl>
                                          </p:spTgt>
                                        </p:tgtEl>
                                        <p:attrNameLst>
                                          <p:attrName>style.visibility</p:attrName>
                                        </p:attrNameLst>
                                      </p:cBhvr>
                                      <p:to>
                                        <p:strVal val="visible"/>
                                      </p:to>
                                    </p:set>
                                    <p:animEffect transition="in" filter="fade">
                                      <p:cBhvr>
                                        <p:cTn id="74" dur="500"/>
                                        <p:tgtEl>
                                          <p:spTgt spid="6">
                                            <p:txEl>
                                              <p:pRg st="11" end="1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12" end="12"/>
                                            </p:txEl>
                                          </p:spTgt>
                                        </p:tgtEl>
                                        <p:attrNameLst>
                                          <p:attrName>style.visibility</p:attrName>
                                        </p:attrNameLst>
                                      </p:cBhvr>
                                      <p:to>
                                        <p:strVal val="visible"/>
                                      </p:to>
                                    </p:set>
                                    <p:animEffect transition="in" filter="fade">
                                      <p:cBhvr>
                                        <p:cTn id="77" dur="500"/>
                                        <p:tgtEl>
                                          <p:spTgt spid="6">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14" end="14"/>
                                            </p:txEl>
                                          </p:spTgt>
                                        </p:tgtEl>
                                        <p:attrNameLst>
                                          <p:attrName>style.visibility</p:attrName>
                                        </p:attrNameLst>
                                      </p:cBhvr>
                                      <p:to>
                                        <p:strVal val="visible"/>
                                      </p:to>
                                    </p:set>
                                    <p:animEffect transition="in" filter="fade">
                                      <p:cBhvr>
                                        <p:cTn id="82" dur="500"/>
                                        <p:tgtEl>
                                          <p:spTgt spid="6">
                                            <p:txEl>
                                              <p:pRg st="14" end="1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6">
                                            <p:txEl>
                                              <p:pRg st="15" end="15"/>
                                            </p:txEl>
                                          </p:spTgt>
                                        </p:tgtEl>
                                        <p:attrNameLst>
                                          <p:attrName>style.visibility</p:attrName>
                                        </p:attrNameLst>
                                      </p:cBhvr>
                                      <p:to>
                                        <p:strVal val="visible"/>
                                      </p:to>
                                    </p:set>
                                    <p:animEffect transition="in" filter="fade">
                                      <p:cBhvr>
                                        <p:cTn id="85" dur="500"/>
                                        <p:tgtEl>
                                          <p:spTgt spid="6">
                                            <p:txEl>
                                              <p:pRg st="15" end="1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6">
                                            <p:txEl>
                                              <p:pRg st="16" end="16"/>
                                            </p:txEl>
                                          </p:spTgt>
                                        </p:tgtEl>
                                        <p:attrNameLst>
                                          <p:attrName>style.visibility</p:attrName>
                                        </p:attrNameLst>
                                      </p:cBhvr>
                                      <p:to>
                                        <p:strVal val="visible"/>
                                      </p:to>
                                    </p:set>
                                    <p:animEffect transition="in" filter="fade">
                                      <p:cBhvr>
                                        <p:cTn id="88" dur="500"/>
                                        <p:tgtEl>
                                          <p:spTgt spid="6">
                                            <p:txEl>
                                              <p:pRg st="16" end="16"/>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3">
                                            <p:txEl>
                                              <p:pRg st="10" end="10"/>
                                            </p:txEl>
                                          </p:spTgt>
                                        </p:tgtEl>
                                        <p:attrNameLst>
                                          <p:attrName>style.visibility</p:attrName>
                                        </p:attrNameLst>
                                      </p:cBhvr>
                                      <p:to>
                                        <p:strVal val="visible"/>
                                      </p:to>
                                    </p:set>
                                    <p:animEffect transition="in" filter="fade">
                                      <p:cBhvr>
                                        <p:cTn id="93" dur="500"/>
                                        <p:tgtEl>
                                          <p:spTgt spid="13">
                                            <p:txEl>
                                              <p:pRg st="10" end="10"/>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13">
                                            <p:txEl>
                                              <p:pRg st="11" end="11"/>
                                            </p:txEl>
                                          </p:spTgt>
                                        </p:tgtEl>
                                        <p:attrNameLst>
                                          <p:attrName>style.visibility</p:attrName>
                                        </p:attrNameLst>
                                      </p:cBhvr>
                                      <p:to>
                                        <p:strVal val="visible"/>
                                      </p:to>
                                    </p:set>
                                    <p:animEffect transition="in" filter="fade">
                                      <p:cBhvr>
                                        <p:cTn id="96" dur="500"/>
                                        <p:tgtEl>
                                          <p:spTgt spid="13">
                                            <p:txEl>
                                              <p:pRg st="11" end="1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3">
                                            <p:txEl>
                                              <p:pRg st="12" end="12"/>
                                            </p:txEl>
                                          </p:spTgt>
                                        </p:tgtEl>
                                        <p:attrNameLst>
                                          <p:attrName>style.visibility</p:attrName>
                                        </p:attrNameLst>
                                      </p:cBhvr>
                                      <p:to>
                                        <p:strVal val="visible"/>
                                      </p:to>
                                    </p:set>
                                    <p:animEffect transition="in" filter="fade">
                                      <p:cBhvr>
                                        <p:cTn id="101" dur="500"/>
                                        <p:tgtEl>
                                          <p:spTgt spid="13">
                                            <p:txEl>
                                              <p:pRg st="12" end="12"/>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13">
                                            <p:txEl>
                                              <p:pRg st="13" end="13"/>
                                            </p:txEl>
                                          </p:spTgt>
                                        </p:tgtEl>
                                        <p:attrNameLst>
                                          <p:attrName>style.visibility</p:attrName>
                                        </p:attrNameLst>
                                      </p:cBhvr>
                                      <p:to>
                                        <p:strVal val="visible"/>
                                      </p:to>
                                    </p:set>
                                    <p:animEffect transition="in" filter="fade">
                                      <p:cBhvr>
                                        <p:cTn id="104" dur="500"/>
                                        <p:tgtEl>
                                          <p:spTgt spid="13">
                                            <p:txEl>
                                              <p:pRg st="13" end="13"/>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3">
                                            <p:txEl>
                                              <p:pRg st="15" end="15"/>
                                            </p:txEl>
                                          </p:spTgt>
                                        </p:tgtEl>
                                        <p:attrNameLst>
                                          <p:attrName>style.visibility</p:attrName>
                                        </p:attrNameLst>
                                      </p:cBhvr>
                                      <p:to>
                                        <p:strVal val="visible"/>
                                      </p:to>
                                    </p:set>
                                    <p:animEffect transition="in" filter="fade">
                                      <p:cBhvr>
                                        <p:cTn id="109" dur="500"/>
                                        <p:tgtEl>
                                          <p:spTgt spid="13">
                                            <p:txEl>
                                              <p:pRg st="15" end="15"/>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13">
                                            <p:txEl>
                                              <p:pRg st="16" end="16"/>
                                            </p:txEl>
                                          </p:spTgt>
                                        </p:tgtEl>
                                        <p:attrNameLst>
                                          <p:attrName>style.visibility</p:attrName>
                                        </p:attrNameLst>
                                      </p:cBhvr>
                                      <p:to>
                                        <p:strVal val="visible"/>
                                      </p:to>
                                    </p:set>
                                    <p:animEffect transition="in" filter="fade">
                                      <p:cBhvr>
                                        <p:cTn id="112" dur="500"/>
                                        <p:tgtEl>
                                          <p:spTgt spid="13">
                                            <p:txEl>
                                              <p:pRg st="16" end="16"/>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13">
                                            <p:txEl>
                                              <p:pRg st="17" end="17"/>
                                            </p:txEl>
                                          </p:spTgt>
                                        </p:tgtEl>
                                        <p:attrNameLst>
                                          <p:attrName>style.visibility</p:attrName>
                                        </p:attrNameLst>
                                      </p:cBhvr>
                                      <p:to>
                                        <p:strVal val="visible"/>
                                      </p:to>
                                    </p:set>
                                    <p:animEffect transition="in" filter="fade">
                                      <p:cBhvr>
                                        <p:cTn id="115" dur="500"/>
                                        <p:tgtEl>
                                          <p:spTgt spid="1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Concurrency</a:t>
            </a:r>
          </a:p>
          <a:p>
            <a:r>
              <a:rPr lang="en-US" dirty="0" smtClean="0"/>
              <a:t>Threads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141</a:t>
            </a:fld>
            <a:endParaRPr lang="en-US" dirty="0"/>
          </a:p>
        </p:txBody>
      </p:sp>
      <p:sp>
        <p:nvSpPr>
          <p:cNvPr id="6" name="Rechteck 5"/>
          <p:cNvSpPr/>
          <p:nvPr/>
        </p:nvSpPr>
        <p:spPr>
          <a:xfrm>
            <a:off x="336703" y="981489"/>
            <a:ext cx="11519541"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PointCloud</a:t>
            </a:r>
            <a:r>
              <a:rPr lang="en-US" sz="1600" dirty="0">
                <a:solidFill>
                  <a:srgbClr val="000000"/>
                </a:solidFill>
                <a:highlight>
                  <a:srgbClr val="FFFFFF"/>
                </a:highlight>
                <a:latin typeface="Courier New" panose="02070309020205020404" pitchFamily="49" charset="0"/>
                <a:cs typeface="Courier New" panose="02070309020205020404" pitchFamily="49" charset="0"/>
              </a:rPr>
              <a:t> pc</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2048</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128</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 (also modify the constructor to use the rand method)</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8000FF"/>
                </a:solidFill>
                <a:highlight>
                  <a:srgbClr val="FFFFFF"/>
                </a:highlight>
                <a:latin typeface="Courier New" panose="02070309020205020404" pitchFamily="49" charset="0"/>
                <a:cs typeface="Courier New" panose="02070309020205020404" pitchFamily="49" charset="0"/>
              </a:rPr>
              <a:t>auto</a:t>
            </a:r>
            <a:r>
              <a:rPr lang="en-US" sz="1600" dirty="0">
                <a:solidFill>
                  <a:srgbClr val="000000"/>
                </a:solidFill>
                <a:highlight>
                  <a:srgbClr val="FFFFFF"/>
                </a:highlight>
                <a:latin typeface="Courier New" panose="02070309020205020404" pitchFamily="49" charset="0"/>
                <a:cs typeface="Courier New" panose="02070309020205020404" pitchFamily="49" charset="0"/>
              </a:rPr>
              <a:t> start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rotate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nanoseconds d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start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d</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6123567</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cs typeface="Courier New" panose="02070309020205020404" pitchFamily="49" charset="0"/>
              </a:rPr>
              <a:t>start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pc</a:t>
            </a:r>
            <a:r>
              <a:rPr lang="en-US" sz="1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rotateFast</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FF8000"/>
                </a:solidFill>
                <a:highlight>
                  <a:srgbClr val="FFFFFF"/>
                </a:highlight>
                <a:latin typeface="Courier New" panose="02070309020205020404" pitchFamily="49" charset="0"/>
                <a:cs typeface="Courier New" panose="02070309020205020404" pitchFamily="49" charset="0"/>
              </a:rPr>
              <a:t>0.1</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FF8000"/>
                </a:solidFill>
                <a:highlight>
                  <a:srgbClr val="FFFFFF"/>
                </a:highlight>
                <a:latin typeface="Courier New" panose="02070309020205020404" pitchFamily="49" charset="0"/>
                <a:cs typeface="Courier New" panose="02070309020205020404" pitchFamily="49" charset="0"/>
              </a:rPr>
              <a:t>16384</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 should spawn 16 threads</a:t>
            </a:r>
            <a:endParaRPr lang="en-US" sz="1600" dirty="0" smtClean="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d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chrono</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system_clock</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now</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start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d</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2615127</a:t>
            </a:r>
            <a:endParaRPr lang="en-US" sz="1600" b="1" dirty="0" smtClean="0">
              <a:solidFill>
                <a:srgbClr val="000080"/>
              </a:solidFill>
              <a:highlight>
                <a:srgbClr val="FFFFFF"/>
              </a:highlight>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0576" y="1059621"/>
            <a:ext cx="368102" cy="413792"/>
          </a:xfrm>
          <a:prstGeom prst="rect">
            <a:avLst/>
          </a:prstGeom>
        </p:spPr>
      </p:pic>
      <p:grpSp>
        <p:nvGrpSpPr>
          <p:cNvPr id="8" name="Gruppieren 7"/>
          <p:cNvGrpSpPr/>
          <p:nvPr/>
        </p:nvGrpSpPr>
        <p:grpSpPr>
          <a:xfrm>
            <a:off x="334962" y="3394898"/>
            <a:ext cx="11522075" cy="864096"/>
            <a:chOff x="911423" y="983651"/>
            <a:chExt cx="11522075" cy="864096"/>
          </a:xfrm>
        </p:grpSpPr>
        <p:sp>
          <p:nvSpPr>
            <p:cNvPr id="9" name="Abgerundetes Rechteck 8"/>
            <p:cNvSpPr/>
            <p:nvPr/>
          </p:nvSpPr>
          <p:spPr>
            <a:xfrm>
              <a:off x="911423" y="983651"/>
              <a:ext cx="11522075"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Multithreading is not always as much faster as expected, sometimes even slower. The creation and switching between threads has quite some overhead, and we might need to adapt our implementation to the threaded design.</a:t>
              </a:r>
              <a:endParaRPr lang="en-US" dirty="0">
                <a:solidFill>
                  <a:schemeClr val="tx1"/>
                </a:solidFill>
              </a:endParaRPr>
            </a:p>
          </p:txBody>
        </p:sp>
        <p:pic>
          <p:nvPicPr>
            <p:cNvPr id="10" name="Grafik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6" name="Gruppieren 15"/>
          <p:cNvGrpSpPr/>
          <p:nvPr/>
        </p:nvGrpSpPr>
        <p:grpSpPr>
          <a:xfrm>
            <a:off x="334962" y="4364079"/>
            <a:ext cx="11521282" cy="864096"/>
            <a:chOff x="911424" y="5140721"/>
            <a:chExt cx="11521282" cy="864096"/>
          </a:xfrm>
        </p:grpSpPr>
        <p:sp>
          <p:nvSpPr>
            <p:cNvPr id="17" name="Abgerundetes Rechteck 16"/>
            <p:cNvSpPr/>
            <p:nvPr/>
          </p:nvSpPr>
          <p:spPr>
            <a:xfrm>
              <a:off x="911424" y="5140721"/>
              <a:ext cx="11521282"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Never try to modify the same data from multiple threads. In future lectures, we will see some possibilities how to handle such conflicts.</a:t>
              </a:r>
              <a:endParaRPr lang="en-US" dirty="0">
                <a:solidFill>
                  <a:schemeClr val="tx1"/>
                </a:solidFill>
              </a:endParaRPr>
            </a:p>
          </p:txBody>
        </p:sp>
        <p:pic>
          <p:nvPicPr>
            <p:cNvPr id="18" name="Grafik 17"/>
            <p:cNvPicPr>
              <a:picLocks noChangeAspect="1"/>
            </p:cNvPicPr>
            <p:nvPr/>
          </p:nvPicPr>
          <p:blipFill>
            <a:blip r:embed="rId5"/>
            <a:stretch>
              <a:fillRect/>
            </a:stretch>
          </p:blipFill>
          <p:spPr>
            <a:xfrm>
              <a:off x="1127448" y="5301208"/>
              <a:ext cx="543123" cy="543123"/>
            </a:xfrm>
            <a:prstGeom prst="rect">
              <a:avLst/>
            </a:prstGeom>
          </p:spPr>
        </p:pic>
      </p:grpSp>
      <p:grpSp>
        <p:nvGrpSpPr>
          <p:cNvPr id="3" name="Gruppieren 2"/>
          <p:cNvGrpSpPr/>
          <p:nvPr/>
        </p:nvGrpSpPr>
        <p:grpSpPr>
          <a:xfrm>
            <a:off x="333880" y="5333261"/>
            <a:ext cx="11522364" cy="602928"/>
            <a:chOff x="333880" y="5333261"/>
            <a:chExt cx="11522364" cy="602928"/>
          </a:xfrm>
        </p:grpSpPr>
        <p:sp>
          <p:nvSpPr>
            <p:cNvPr id="20" name="Abgerundetes Rechteck 19"/>
            <p:cNvSpPr/>
            <p:nvPr/>
          </p:nvSpPr>
          <p:spPr>
            <a:xfrm>
              <a:off x="333880" y="5333261"/>
              <a:ext cx="11522364" cy="602928"/>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smtClean="0">
                  <a:solidFill>
                    <a:schemeClr val="tx1"/>
                  </a:solidFill>
                </a:rPr>
                <a:t>For parallelizing for loops, there exists a MUCH simpler solution with </a:t>
              </a:r>
              <a:r>
                <a:rPr lang="en-US" sz="1600" dirty="0" err="1" smtClean="0">
                  <a:solidFill>
                    <a:schemeClr val="tx1"/>
                  </a:solidFill>
                </a:rPr>
                <a:t>OpenMP</a:t>
              </a:r>
              <a:r>
                <a:rPr lang="en-US" sz="1600" dirty="0" smtClean="0">
                  <a:solidFill>
                    <a:schemeClr val="tx1"/>
                  </a:solidFill>
                </a:rPr>
                <a:t>, which we will not cover in this course.</a:t>
              </a:r>
              <a:endParaRPr lang="en-US" sz="1600" dirty="0">
                <a:solidFill>
                  <a:schemeClr val="tx1"/>
                </a:solidFill>
              </a:endParaRPr>
            </a:p>
          </p:txBody>
        </p:sp>
        <p:pic>
          <p:nvPicPr>
            <p:cNvPr id="22" name="Grafik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988" y="5356753"/>
              <a:ext cx="543123" cy="543123"/>
            </a:xfrm>
            <a:prstGeom prst="rect">
              <a:avLst/>
            </a:prstGeom>
          </p:spPr>
        </p:pic>
      </p:grpSp>
    </p:spTree>
    <p:extLst>
      <p:ext uri="{BB962C8B-B14F-4D97-AF65-F5344CB8AC3E}">
        <p14:creationId xmlns:p14="http://schemas.microsoft.com/office/powerpoint/2010/main" val="308135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quarter" idx="11"/>
          </p:nvPr>
        </p:nvSpPr>
        <p:spPr>
          <a:xfrm>
            <a:off x="560388" y="2199208"/>
            <a:ext cx="11315700" cy="293688"/>
          </a:xfrm>
        </p:spPr>
        <p:txBody>
          <a:bodyPr/>
          <a:lstStyle/>
          <a:p>
            <a:endParaRPr lang="en-US"/>
          </a:p>
        </p:txBody>
      </p:sp>
      <p:sp>
        <p:nvSpPr>
          <p:cNvPr id="5" name="Textplatzhalter 4"/>
          <p:cNvSpPr>
            <a:spLocks noGrp="1"/>
          </p:cNvSpPr>
          <p:nvPr>
            <p:ph type="body" sz="quarter" idx="10"/>
          </p:nvPr>
        </p:nvSpPr>
        <p:spPr/>
        <p:txBody>
          <a:bodyPr/>
          <a:lstStyle/>
          <a:p>
            <a:r>
              <a:rPr lang="en-US" dirty="0"/>
              <a:t>Basics</a:t>
            </a:r>
          </a:p>
          <a:p>
            <a:r>
              <a:rPr lang="en-US" dirty="0" smtClean="0"/>
              <a:t>Program </a:t>
            </a:r>
            <a:r>
              <a:rPr lang="en-US" dirty="0"/>
              <a:t>structure</a:t>
            </a:r>
          </a:p>
          <a:p>
            <a:r>
              <a:rPr lang="en-US" dirty="0"/>
              <a:t>Compound datatypes</a:t>
            </a:r>
          </a:p>
          <a:p>
            <a:r>
              <a:rPr lang="en-US" dirty="0"/>
              <a:t>Advanced </a:t>
            </a:r>
            <a:r>
              <a:rPr lang="en-US" dirty="0" smtClean="0"/>
              <a:t>concepts</a:t>
            </a:r>
          </a:p>
          <a:p>
            <a:r>
              <a:rPr lang="en-US" dirty="0" smtClean="0"/>
              <a:t>Wrap-Up</a:t>
            </a:r>
          </a:p>
          <a:p>
            <a:endParaRPr lang="en-US" dirty="0"/>
          </a:p>
          <a:p>
            <a:endParaRPr lang="en-US" dirty="0"/>
          </a:p>
        </p:txBody>
      </p:sp>
      <p:sp>
        <p:nvSpPr>
          <p:cNvPr id="4" name="Foliennummernplatzhalter 3"/>
          <p:cNvSpPr>
            <a:spLocks noGrp="1"/>
          </p:cNvSpPr>
          <p:nvPr>
            <p:ph type="sldNum" sz="quarter" idx="4294967295"/>
          </p:nvPr>
        </p:nvSpPr>
        <p:spPr>
          <a:xfrm>
            <a:off x="11720513" y="6597650"/>
            <a:ext cx="471487" cy="236538"/>
          </a:xfrm>
          <a:prstGeom prst="rect">
            <a:avLst/>
          </a:prstGeom>
        </p:spPr>
        <p:txBody>
          <a:bodyPr/>
          <a:lstStyle/>
          <a:p>
            <a:fld id="{F58435E4-A45A-4423-96D3-4E945C512564}" type="slidenum">
              <a:rPr lang="en-US" smtClean="0"/>
              <a:pPr/>
              <a:t>142</a:t>
            </a:fld>
            <a:endParaRPr lang="en-US" dirty="0"/>
          </a:p>
        </p:txBody>
      </p:sp>
    </p:spTree>
    <p:extLst>
      <p:ext uri="{BB962C8B-B14F-4D97-AF65-F5344CB8AC3E}">
        <p14:creationId xmlns:p14="http://schemas.microsoft.com/office/powerpoint/2010/main" val="36163902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noProof="0" dirty="0" smtClean="0">
                <a:solidFill>
                  <a:schemeClr val="bg2"/>
                </a:solidFill>
              </a:rPr>
              <a:t>Wrap-Up</a:t>
            </a:r>
          </a:p>
          <a:p>
            <a:r>
              <a:rPr lang="en-US" dirty="0" smtClean="0"/>
              <a:t>Learning Objectives</a:t>
            </a:r>
            <a:endParaRPr lang="en-US" noProof="0" dirty="0"/>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Wingdings" panose="05000000000000000000" pitchFamily="2" charset="2"/>
              <a:buChar char="ü"/>
            </a:pPr>
            <a:r>
              <a:rPr lang="en-US" dirty="0"/>
              <a:t>Be up to date with the important concepts from the </a:t>
            </a:r>
            <a:r>
              <a:rPr lang="en-US" dirty="0" err="1"/>
              <a:t>udemy</a:t>
            </a:r>
            <a:r>
              <a:rPr lang="en-US" dirty="0"/>
              <a:t> C++ course</a:t>
            </a:r>
          </a:p>
          <a:p>
            <a:pPr>
              <a:buFont typeface="Wingdings" panose="05000000000000000000" pitchFamily="2" charset="2"/>
              <a:buChar char="ü"/>
            </a:pPr>
            <a:endParaRPr lang="en-US" noProof="0" dirty="0"/>
          </a:p>
          <a:p>
            <a:pPr>
              <a:buFont typeface="Wingdings" panose="05000000000000000000" pitchFamily="2" charset="2"/>
              <a:buChar char="ü"/>
            </a:pPr>
            <a:r>
              <a:rPr lang="en-US" dirty="0"/>
              <a:t>Understand the fundamentals of data types and control structures in C++</a:t>
            </a:r>
          </a:p>
          <a:p>
            <a:pPr>
              <a:buFont typeface="Wingdings" panose="05000000000000000000" pitchFamily="2" charset="2"/>
              <a:buChar char="ü"/>
            </a:pPr>
            <a:endParaRPr lang="en-US" noProof="0" dirty="0"/>
          </a:p>
          <a:p>
            <a:pPr>
              <a:buFont typeface="Wingdings" panose="05000000000000000000" pitchFamily="2" charset="2"/>
              <a:buChar char="ü"/>
            </a:pPr>
            <a:r>
              <a:rPr lang="en-US" noProof="0" dirty="0"/>
              <a:t>Have a basic understanding of Object Orientation</a:t>
            </a:r>
          </a:p>
          <a:p>
            <a:pPr>
              <a:buFont typeface="Wingdings" panose="05000000000000000000" pitchFamily="2" charset="2"/>
              <a:buChar char="ü"/>
            </a:pPr>
            <a:endParaRPr lang="en-US" dirty="0"/>
          </a:p>
          <a:p>
            <a:pPr>
              <a:buFont typeface="Wingdings" panose="05000000000000000000" pitchFamily="2" charset="2"/>
              <a:buChar char="ü"/>
            </a:pPr>
            <a:r>
              <a:rPr lang="en-US" noProof="0" dirty="0"/>
              <a:t>Hopefully have some fun playing around with code</a:t>
            </a:r>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143</a:t>
            </a:fld>
            <a:endParaRPr lang="en-US" dirty="0"/>
          </a:p>
        </p:txBody>
      </p:sp>
    </p:spTree>
    <p:extLst>
      <p:ext uri="{BB962C8B-B14F-4D97-AF65-F5344CB8AC3E}">
        <p14:creationId xmlns:p14="http://schemas.microsoft.com/office/powerpoint/2010/main" val="30171726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en-US" dirty="0" smtClean="0">
                <a:solidFill>
                  <a:schemeClr val="bg2"/>
                </a:solidFill>
              </a:rPr>
              <a:t>Wrap-Up</a:t>
            </a:r>
          </a:p>
          <a:p>
            <a:r>
              <a:rPr lang="en-US" noProof="0" dirty="0" smtClean="0"/>
              <a:t>Course agenda</a:t>
            </a:r>
            <a:endParaRPr lang="en-US" noProof="0" dirty="0"/>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3860032151"/>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2 </a:t>
                      </a:r>
                      <a:r>
                        <a:rPr lang="de-DE" sz="1600" b="0" i="1" dirty="0" smtClean="0">
                          <a:solidFill>
                            <a:srgbClr val="000000"/>
                          </a:solidFill>
                          <a:effectLst/>
                          <a:latin typeface="Arial-ItalicMT"/>
                        </a:rPr>
                        <a:t>(</a:t>
                      </a:r>
                      <a:r>
                        <a:rPr lang="de-DE" sz="1600" b="0" i="1" dirty="0" err="1" smtClean="0">
                          <a:solidFill>
                            <a:srgbClr val="000000"/>
                          </a:solidFill>
                          <a:effectLst/>
                          <a:latin typeface="Arial-ItalicMT"/>
                        </a:rPr>
                        <a:t>today</a:t>
                      </a:r>
                      <a:r>
                        <a:rPr lang="de-DE" sz="1600" b="0" i="1" dirty="0" smtClean="0">
                          <a:solidFill>
                            <a:srgbClr val="000000"/>
                          </a:solidFill>
                          <a:effectLst/>
                          <a:latin typeface="Arial-Italic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Modern C++ Concepts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5, 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7</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sz="1600" b="0" i="0" kern="1200" dirty="0" smtClean="0">
                          <a:solidFill>
                            <a:srgbClr val="000000"/>
                          </a:solidFill>
                          <a:effectLst/>
                          <a:latin typeface="ArialMT"/>
                          <a:ea typeface="+mn-ea"/>
                          <a:cs typeface="+mn-cs"/>
                        </a:rPr>
                        <a:t>Workshop 10</a:t>
                      </a:r>
                      <a:endParaRPr lang="en-US" sz="1600" b="0" i="0" kern="1200" dirty="0">
                        <a:solidFill>
                          <a:srgbClr val="000000"/>
                        </a:solidFill>
                        <a:effectLst/>
                        <a:latin typeface="ArialM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130727848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a:solidFill>
                  <a:schemeClr val="bg1"/>
                </a:solidFill>
              </a:rPr>
              <a:t>Recap: C++ Syntax &amp; Language Elements</a:t>
            </a:r>
          </a:p>
        </p:txBody>
      </p:sp>
      <p:sp>
        <p:nvSpPr>
          <p:cNvPr id="4" name="Textplatzhalter 3"/>
          <p:cNvSpPr>
            <a:spLocks noGrp="1"/>
          </p:cNvSpPr>
          <p:nvPr>
            <p:ph type="body" sz="quarter" idx="12"/>
          </p:nvPr>
        </p:nvSpPr>
        <p:spPr/>
        <p:txBody>
          <a:bodyPr/>
          <a:lstStyle/>
          <a:p>
            <a:r>
              <a:rPr lang="en-US" noProof="0" dirty="0">
                <a:solidFill>
                  <a:schemeClr val="bg1"/>
                </a:solidFill>
              </a:rPr>
              <a:t>Aachen, July </a:t>
            </a:r>
            <a:r>
              <a:rPr lang="en-US" noProof="0" dirty="0" smtClean="0">
                <a:solidFill>
                  <a:schemeClr val="bg1"/>
                </a:solidFill>
              </a:rPr>
              <a:t>4,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147</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8"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pSp>
        <p:nvGrpSpPr>
          <p:cNvPr id="3" name="Gruppieren 2"/>
          <p:cNvGrpSpPr/>
          <p:nvPr/>
        </p:nvGrpSpPr>
        <p:grpSpPr>
          <a:xfrm>
            <a:off x="340586" y="2374323"/>
            <a:ext cx="11508588" cy="3036588"/>
            <a:chOff x="340586" y="2374323"/>
            <a:chExt cx="11508588" cy="3036588"/>
          </a:xfrm>
        </p:grpSpPr>
        <p:sp>
          <p:nvSpPr>
            <p:cNvPr id="8" name="Freihandform 7"/>
            <p:cNvSpPr/>
            <p:nvPr/>
          </p:nvSpPr>
          <p:spPr>
            <a:xfrm>
              <a:off x="7629358" y="3721547"/>
              <a:ext cx="3692338" cy="251031"/>
            </a:xfrm>
            <a:custGeom>
              <a:avLst/>
              <a:gdLst/>
              <a:ahLst/>
              <a:cxnLst/>
              <a:rect l="0" t="0" r="0" b="0"/>
              <a:pathLst>
                <a:path>
                  <a:moveTo>
                    <a:pt x="0" y="0"/>
                  </a:moveTo>
                  <a:lnTo>
                    <a:pt x="0" y="171070"/>
                  </a:lnTo>
                  <a:lnTo>
                    <a:pt x="3692338" y="171070"/>
                  </a:lnTo>
                  <a:lnTo>
                    <a:pt x="3692338"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9" name="Freihandform 8"/>
            <p:cNvSpPr/>
            <p:nvPr/>
          </p:nvSpPr>
          <p:spPr>
            <a:xfrm>
              <a:off x="7629358" y="3721547"/>
              <a:ext cx="2637384" cy="251031"/>
            </a:xfrm>
            <a:custGeom>
              <a:avLst/>
              <a:gdLst/>
              <a:ahLst/>
              <a:cxnLst/>
              <a:rect l="0" t="0" r="0" b="0"/>
              <a:pathLst>
                <a:path>
                  <a:moveTo>
                    <a:pt x="0" y="0"/>
                  </a:moveTo>
                  <a:lnTo>
                    <a:pt x="0" y="171070"/>
                  </a:lnTo>
                  <a:lnTo>
                    <a:pt x="2637384" y="171070"/>
                  </a:lnTo>
                  <a:lnTo>
                    <a:pt x="2637384"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0" name="Freihandform 9"/>
            <p:cNvSpPr/>
            <p:nvPr/>
          </p:nvSpPr>
          <p:spPr>
            <a:xfrm>
              <a:off x="7629358" y="3721547"/>
              <a:ext cx="1582430" cy="251031"/>
            </a:xfrm>
            <a:custGeom>
              <a:avLst/>
              <a:gdLst/>
              <a:ahLst/>
              <a:cxnLst/>
              <a:rect l="0" t="0" r="0" b="0"/>
              <a:pathLst>
                <a:path>
                  <a:moveTo>
                    <a:pt x="0" y="0"/>
                  </a:moveTo>
                  <a:lnTo>
                    <a:pt x="0" y="171070"/>
                  </a:lnTo>
                  <a:lnTo>
                    <a:pt x="1582430" y="171070"/>
                  </a:lnTo>
                  <a:lnTo>
                    <a:pt x="158243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1" name="Freihandform 10"/>
            <p:cNvSpPr/>
            <p:nvPr/>
          </p:nvSpPr>
          <p:spPr>
            <a:xfrm>
              <a:off x="7629358" y="3721547"/>
              <a:ext cx="527476" cy="251031"/>
            </a:xfrm>
            <a:custGeom>
              <a:avLst/>
              <a:gdLst/>
              <a:ahLst/>
              <a:cxnLst/>
              <a:rect l="0" t="0" r="0" b="0"/>
              <a:pathLst>
                <a:path>
                  <a:moveTo>
                    <a:pt x="0" y="0"/>
                  </a:moveTo>
                  <a:lnTo>
                    <a:pt x="0" y="171070"/>
                  </a:lnTo>
                  <a:lnTo>
                    <a:pt x="527476" y="171070"/>
                  </a:lnTo>
                  <a:lnTo>
                    <a:pt x="527476"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2" name="Freihandform 11"/>
            <p:cNvSpPr/>
            <p:nvPr/>
          </p:nvSpPr>
          <p:spPr>
            <a:xfrm>
              <a:off x="7101881" y="3721547"/>
              <a:ext cx="527476" cy="251031"/>
            </a:xfrm>
            <a:custGeom>
              <a:avLst/>
              <a:gdLst/>
              <a:ahLst/>
              <a:cxnLst/>
              <a:rect l="0" t="0" r="0" b="0"/>
              <a:pathLst>
                <a:path>
                  <a:moveTo>
                    <a:pt x="527476" y="0"/>
                  </a:moveTo>
                  <a:lnTo>
                    <a:pt x="527476"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3" name="Freihandform 12"/>
            <p:cNvSpPr/>
            <p:nvPr/>
          </p:nvSpPr>
          <p:spPr>
            <a:xfrm>
              <a:off x="6046928" y="3721547"/>
              <a:ext cx="1582430" cy="251031"/>
            </a:xfrm>
            <a:custGeom>
              <a:avLst/>
              <a:gdLst/>
              <a:ahLst/>
              <a:cxnLst/>
              <a:rect l="0" t="0" r="0" b="0"/>
              <a:pathLst>
                <a:path>
                  <a:moveTo>
                    <a:pt x="1582430" y="0"/>
                  </a:moveTo>
                  <a:lnTo>
                    <a:pt x="1582430"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5" name="Freihandform 14"/>
            <p:cNvSpPr/>
            <p:nvPr/>
          </p:nvSpPr>
          <p:spPr>
            <a:xfrm>
              <a:off x="4991974" y="3721547"/>
              <a:ext cx="2637384" cy="251031"/>
            </a:xfrm>
            <a:custGeom>
              <a:avLst/>
              <a:gdLst/>
              <a:ahLst/>
              <a:cxnLst/>
              <a:rect l="0" t="0" r="0" b="0"/>
              <a:pathLst>
                <a:path>
                  <a:moveTo>
                    <a:pt x="2637384" y="0"/>
                  </a:moveTo>
                  <a:lnTo>
                    <a:pt x="2637384"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6" name="Freihandform 15"/>
            <p:cNvSpPr/>
            <p:nvPr/>
          </p:nvSpPr>
          <p:spPr>
            <a:xfrm>
              <a:off x="3937020" y="3721547"/>
              <a:ext cx="3692338" cy="251031"/>
            </a:xfrm>
            <a:custGeom>
              <a:avLst/>
              <a:gdLst/>
              <a:ahLst/>
              <a:cxnLst/>
              <a:rect l="0" t="0" r="0" b="0"/>
              <a:pathLst>
                <a:path>
                  <a:moveTo>
                    <a:pt x="3692338" y="0"/>
                  </a:moveTo>
                  <a:lnTo>
                    <a:pt x="3692338"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7" name="Freihandform 16"/>
            <p:cNvSpPr/>
            <p:nvPr/>
          </p:nvSpPr>
          <p:spPr>
            <a:xfrm>
              <a:off x="4728235" y="2922419"/>
              <a:ext cx="2901123" cy="251031"/>
            </a:xfrm>
            <a:custGeom>
              <a:avLst/>
              <a:gdLst/>
              <a:ahLst/>
              <a:cxnLst/>
              <a:rect l="0" t="0" r="0" b="0"/>
              <a:pathLst>
                <a:path>
                  <a:moveTo>
                    <a:pt x="0" y="0"/>
                  </a:moveTo>
                  <a:lnTo>
                    <a:pt x="0" y="171070"/>
                  </a:lnTo>
                  <a:lnTo>
                    <a:pt x="2901123" y="171070"/>
                  </a:lnTo>
                  <a:lnTo>
                    <a:pt x="2901123" y="25103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8" name="Freihandform 17"/>
            <p:cNvSpPr/>
            <p:nvPr/>
          </p:nvSpPr>
          <p:spPr>
            <a:xfrm>
              <a:off x="2882066" y="4520674"/>
              <a:ext cx="527476" cy="251031"/>
            </a:xfrm>
            <a:custGeom>
              <a:avLst/>
              <a:gdLst/>
              <a:ahLst/>
              <a:cxnLst/>
              <a:rect l="0" t="0" r="0" b="0"/>
              <a:pathLst>
                <a:path>
                  <a:moveTo>
                    <a:pt x="0" y="0"/>
                  </a:moveTo>
                  <a:lnTo>
                    <a:pt x="0" y="171070"/>
                  </a:lnTo>
                  <a:lnTo>
                    <a:pt x="527476" y="171070"/>
                  </a:lnTo>
                  <a:lnTo>
                    <a:pt x="527476"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19" name="Freihandform 18"/>
            <p:cNvSpPr/>
            <p:nvPr/>
          </p:nvSpPr>
          <p:spPr>
            <a:xfrm>
              <a:off x="2354589" y="4520674"/>
              <a:ext cx="527476" cy="251031"/>
            </a:xfrm>
            <a:custGeom>
              <a:avLst/>
              <a:gdLst/>
              <a:ahLst/>
              <a:cxnLst/>
              <a:rect l="0" t="0" r="0" b="0"/>
              <a:pathLst>
                <a:path>
                  <a:moveTo>
                    <a:pt x="527476" y="0"/>
                  </a:moveTo>
                  <a:lnTo>
                    <a:pt x="527476"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20" name="Freihandform 19"/>
            <p:cNvSpPr/>
            <p:nvPr/>
          </p:nvSpPr>
          <p:spPr>
            <a:xfrm>
              <a:off x="1827112" y="3721547"/>
              <a:ext cx="1054953" cy="251031"/>
            </a:xfrm>
            <a:custGeom>
              <a:avLst/>
              <a:gdLst/>
              <a:ahLst/>
              <a:cxnLst/>
              <a:rect l="0" t="0" r="0" b="0"/>
              <a:pathLst>
                <a:path>
                  <a:moveTo>
                    <a:pt x="0" y="0"/>
                  </a:moveTo>
                  <a:lnTo>
                    <a:pt x="0" y="171070"/>
                  </a:lnTo>
                  <a:lnTo>
                    <a:pt x="1054953" y="171070"/>
                  </a:lnTo>
                  <a:lnTo>
                    <a:pt x="1054953"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21" name="Freihandform 20"/>
            <p:cNvSpPr/>
            <p:nvPr/>
          </p:nvSpPr>
          <p:spPr>
            <a:xfrm>
              <a:off x="1781392" y="3721547"/>
              <a:ext cx="91440" cy="251031"/>
            </a:xfrm>
            <a:custGeom>
              <a:avLst/>
              <a:gdLst/>
              <a:ahLst/>
              <a:cxnLst/>
              <a:rect l="0" t="0" r="0" b="0"/>
              <a:pathLst>
                <a:path>
                  <a:moveTo>
                    <a:pt x="45720" y="0"/>
                  </a:moveTo>
                  <a:lnTo>
                    <a:pt x="4572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22" name="Freihandform 21"/>
            <p:cNvSpPr/>
            <p:nvPr/>
          </p:nvSpPr>
          <p:spPr>
            <a:xfrm>
              <a:off x="772158" y="3721547"/>
              <a:ext cx="1054953" cy="251031"/>
            </a:xfrm>
            <a:custGeom>
              <a:avLst/>
              <a:gdLst/>
              <a:ahLst/>
              <a:cxnLst/>
              <a:rect l="0" t="0" r="0" b="0"/>
              <a:pathLst>
                <a:path>
                  <a:moveTo>
                    <a:pt x="1054953" y="0"/>
                  </a:moveTo>
                  <a:lnTo>
                    <a:pt x="1054953" y="171070"/>
                  </a:lnTo>
                  <a:lnTo>
                    <a:pt x="0" y="171070"/>
                  </a:lnTo>
                  <a:lnTo>
                    <a:pt x="0" y="251031"/>
                  </a:lnTo>
                </a:path>
              </a:pathLst>
            </a:custGeom>
            <a:noFill/>
          </p:spPr>
          <p:style>
            <a:lnRef idx="2">
              <a:schemeClr val="accent5">
                <a:shade val="8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23" name="Freihandform 22"/>
            <p:cNvSpPr/>
            <p:nvPr/>
          </p:nvSpPr>
          <p:spPr>
            <a:xfrm>
              <a:off x="1827112" y="2922419"/>
              <a:ext cx="2901123" cy="251031"/>
            </a:xfrm>
            <a:custGeom>
              <a:avLst/>
              <a:gdLst/>
              <a:ahLst/>
              <a:cxnLst/>
              <a:rect l="0" t="0" r="0" b="0"/>
              <a:pathLst>
                <a:path>
                  <a:moveTo>
                    <a:pt x="2901123" y="0"/>
                  </a:moveTo>
                  <a:lnTo>
                    <a:pt x="2901123" y="171070"/>
                  </a:lnTo>
                  <a:lnTo>
                    <a:pt x="0" y="171070"/>
                  </a:lnTo>
                  <a:lnTo>
                    <a:pt x="0" y="251031"/>
                  </a:lnTo>
                </a:path>
              </a:pathLst>
            </a:custGeom>
            <a:noFill/>
          </p:spPr>
          <p:style>
            <a:lnRef idx="2">
              <a:schemeClr val="accent5">
                <a:shade val="60000"/>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24" name="Abgerundetes Rechteck 23"/>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5" name="Freihandform 24"/>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6" name="Abgerundetes Rechteck 25"/>
            <p:cNvSpPr/>
            <p:nvPr/>
          </p:nvSpPr>
          <p:spPr>
            <a:xfrm>
              <a:off x="1395540"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7" name="Freihandform 26"/>
            <p:cNvSpPr/>
            <p:nvPr/>
          </p:nvSpPr>
          <p:spPr>
            <a:xfrm>
              <a:off x="1491445"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Fundamental</a:t>
              </a:r>
            </a:p>
          </p:txBody>
        </p:sp>
        <p:sp>
          <p:nvSpPr>
            <p:cNvPr id="28" name="Abgerundetes Rechteck 27"/>
            <p:cNvSpPr/>
            <p:nvPr/>
          </p:nvSpPr>
          <p:spPr>
            <a:xfrm>
              <a:off x="340586"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9" name="Freihandform 28"/>
            <p:cNvSpPr/>
            <p:nvPr/>
          </p:nvSpPr>
          <p:spPr>
            <a:xfrm>
              <a:off x="436491"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Courier New" panose="02070309020205020404" pitchFamily="49" charset="0"/>
                  <a:cs typeface="Courier New" panose="02070309020205020404" pitchFamily="49" charset="0"/>
                </a:rPr>
                <a:t>void</a:t>
              </a:r>
            </a:p>
          </p:txBody>
        </p:sp>
        <p:sp>
          <p:nvSpPr>
            <p:cNvPr id="30" name="Abgerundetes Rechteck 29"/>
            <p:cNvSpPr/>
            <p:nvPr/>
          </p:nvSpPr>
          <p:spPr>
            <a:xfrm>
              <a:off x="1395540"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31" name="Freihandform 30"/>
            <p:cNvSpPr/>
            <p:nvPr/>
          </p:nvSpPr>
          <p:spPr>
            <a:xfrm>
              <a:off x="1491445"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err="1">
                  <a:latin typeface="Courier New" panose="02070309020205020404" pitchFamily="49" charset="0"/>
                  <a:cs typeface="Courier New" panose="02070309020205020404" pitchFamily="49" charset="0"/>
                </a:rPr>
                <a:t>nullptr</a:t>
              </a:r>
              <a:endParaRPr lang="en-US" sz="1000" kern="1200" dirty="0">
                <a:latin typeface="Courier New" panose="02070309020205020404" pitchFamily="49" charset="0"/>
                <a:cs typeface="Courier New" panose="02070309020205020404" pitchFamily="49" charset="0"/>
              </a:endParaRPr>
            </a:p>
          </p:txBody>
        </p:sp>
        <p:sp>
          <p:nvSpPr>
            <p:cNvPr id="32" name="Abgerundetes Rechteck 31"/>
            <p:cNvSpPr/>
            <p:nvPr/>
          </p:nvSpPr>
          <p:spPr>
            <a:xfrm>
              <a:off x="2450494"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33" name="Freihandform 32"/>
            <p:cNvSpPr/>
            <p:nvPr/>
          </p:nvSpPr>
          <p:spPr>
            <a:xfrm>
              <a:off x="2546399"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Arithmetic</a:t>
              </a:r>
            </a:p>
          </p:txBody>
        </p:sp>
        <p:sp>
          <p:nvSpPr>
            <p:cNvPr id="34" name="Abgerundetes Rechteck 33"/>
            <p:cNvSpPr/>
            <p:nvPr/>
          </p:nvSpPr>
          <p:spPr>
            <a:xfrm>
              <a:off x="1923017" y="4771705"/>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35" name="Freihandform 34"/>
            <p:cNvSpPr/>
            <p:nvPr/>
          </p:nvSpPr>
          <p:spPr>
            <a:xfrm>
              <a:off x="2018922" y="4862815"/>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Integral</a:t>
              </a:r>
            </a:p>
          </p:txBody>
        </p:sp>
        <p:sp>
          <p:nvSpPr>
            <p:cNvPr id="36" name="Abgerundetes Rechteck 35"/>
            <p:cNvSpPr/>
            <p:nvPr/>
          </p:nvSpPr>
          <p:spPr>
            <a:xfrm>
              <a:off x="2977971" y="4771705"/>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37" name="Freihandform 36"/>
            <p:cNvSpPr/>
            <p:nvPr/>
          </p:nvSpPr>
          <p:spPr>
            <a:xfrm>
              <a:off x="3073876" y="4862815"/>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Floating point</a:t>
              </a:r>
            </a:p>
          </p:txBody>
        </p:sp>
        <p:sp>
          <p:nvSpPr>
            <p:cNvPr id="38" name="Abgerundetes Rechteck 37"/>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39" name="Freihandform 38"/>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40" name="Abgerundetes Rechteck 39"/>
            <p:cNvSpPr/>
            <p:nvPr/>
          </p:nvSpPr>
          <p:spPr>
            <a:xfrm>
              <a:off x="3505448"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41" name="Freihandform 40"/>
            <p:cNvSpPr/>
            <p:nvPr/>
          </p:nvSpPr>
          <p:spPr>
            <a:xfrm>
              <a:off x="3601353"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err="1">
                  <a:latin typeface="Courier New" panose="02070309020205020404" pitchFamily="49" charset="0"/>
                  <a:cs typeface="Courier New" panose="02070309020205020404" pitchFamily="49" charset="0"/>
                </a:rPr>
                <a:t>enum</a:t>
              </a:r>
              <a:endParaRPr lang="en-US" sz="1000" kern="1200" dirty="0"/>
            </a:p>
          </p:txBody>
        </p:sp>
        <p:sp>
          <p:nvSpPr>
            <p:cNvPr id="42" name="Abgerundetes Rechteck 41"/>
            <p:cNvSpPr/>
            <p:nvPr/>
          </p:nvSpPr>
          <p:spPr>
            <a:xfrm>
              <a:off x="4560402"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43" name="Freihandform 42"/>
            <p:cNvSpPr/>
            <p:nvPr/>
          </p:nvSpPr>
          <p:spPr>
            <a:xfrm>
              <a:off x="4656307"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Pointer</a:t>
              </a:r>
            </a:p>
          </p:txBody>
        </p:sp>
        <p:sp>
          <p:nvSpPr>
            <p:cNvPr id="44" name="Abgerundetes Rechteck 43"/>
            <p:cNvSpPr/>
            <p:nvPr/>
          </p:nvSpPr>
          <p:spPr>
            <a:xfrm>
              <a:off x="5615356"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45" name="Freihandform 44"/>
            <p:cNvSpPr/>
            <p:nvPr/>
          </p:nvSpPr>
          <p:spPr>
            <a:xfrm>
              <a:off x="5711260"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Member pointer</a:t>
              </a:r>
            </a:p>
          </p:txBody>
        </p:sp>
        <p:sp>
          <p:nvSpPr>
            <p:cNvPr id="46" name="Abgerundetes Rechteck 45"/>
            <p:cNvSpPr/>
            <p:nvPr/>
          </p:nvSpPr>
          <p:spPr>
            <a:xfrm>
              <a:off x="6670309"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47" name="Freihandform 46"/>
            <p:cNvSpPr/>
            <p:nvPr/>
          </p:nvSpPr>
          <p:spPr>
            <a:xfrm>
              <a:off x="6766214"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Courier New" panose="02070309020205020404" pitchFamily="49" charset="0"/>
                  <a:cs typeface="Courier New" panose="02070309020205020404" pitchFamily="49" charset="0"/>
                </a:rPr>
                <a:t>union</a:t>
              </a:r>
            </a:p>
          </p:txBody>
        </p:sp>
        <p:sp>
          <p:nvSpPr>
            <p:cNvPr id="48" name="Abgerundetes Rechteck 47"/>
            <p:cNvSpPr/>
            <p:nvPr/>
          </p:nvSpPr>
          <p:spPr>
            <a:xfrm>
              <a:off x="7725263"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49" name="Freihandform 48"/>
            <p:cNvSpPr/>
            <p:nvPr/>
          </p:nvSpPr>
          <p:spPr>
            <a:xfrm>
              <a:off x="7821168"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Array</a:t>
              </a:r>
            </a:p>
          </p:txBody>
        </p:sp>
        <p:sp>
          <p:nvSpPr>
            <p:cNvPr id="50" name="Abgerundetes Rechteck 49"/>
            <p:cNvSpPr/>
            <p:nvPr/>
          </p:nvSpPr>
          <p:spPr>
            <a:xfrm>
              <a:off x="8780217"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51" name="Freihandform 50"/>
            <p:cNvSpPr/>
            <p:nvPr/>
          </p:nvSpPr>
          <p:spPr>
            <a:xfrm>
              <a:off x="8876122"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dirty="0">
                  <a:latin typeface="Courier New" panose="02070309020205020404" pitchFamily="49" charset="0"/>
                  <a:cs typeface="Courier New" panose="02070309020205020404" pitchFamily="49" charset="0"/>
                </a:rPr>
                <a:t>c</a:t>
              </a:r>
              <a:r>
                <a:rPr lang="en-US" sz="1000" kern="1200" dirty="0">
                  <a:latin typeface="Courier New" panose="02070309020205020404" pitchFamily="49" charset="0"/>
                  <a:cs typeface="Courier New" panose="02070309020205020404" pitchFamily="49" charset="0"/>
                </a:rPr>
                <a:t>lass</a:t>
              </a:r>
            </a:p>
          </p:txBody>
        </p:sp>
        <p:sp>
          <p:nvSpPr>
            <p:cNvPr id="52" name="Abgerundetes Rechteck 51"/>
            <p:cNvSpPr/>
            <p:nvPr/>
          </p:nvSpPr>
          <p:spPr>
            <a:xfrm>
              <a:off x="9835171"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53" name="Freihandform 52"/>
            <p:cNvSpPr/>
            <p:nvPr/>
          </p:nvSpPr>
          <p:spPr>
            <a:xfrm>
              <a:off x="9931076"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Reference</a:t>
              </a:r>
              <a:endParaRPr lang="en-US" sz="1000" kern="1200" dirty="0">
                <a:latin typeface="Courier New" panose="02070309020205020404" pitchFamily="49" charset="0"/>
                <a:cs typeface="Courier New" panose="02070309020205020404" pitchFamily="49" charset="0"/>
              </a:endParaRPr>
            </a:p>
          </p:txBody>
        </p:sp>
        <p:sp>
          <p:nvSpPr>
            <p:cNvPr id="54" name="Abgerundetes Rechteck 53"/>
            <p:cNvSpPr/>
            <p:nvPr/>
          </p:nvSpPr>
          <p:spPr>
            <a:xfrm>
              <a:off x="10890125"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55" name="Freihandform 54"/>
            <p:cNvSpPr/>
            <p:nvPr/>
          </p:nvSpPr>
          <p:spPr>
            <a:xfrm>
              <a:off x="10986030"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Function</a:t>
              </a:r>
            </a:p>
          </p:txBody>
        </p:sp>
      </p:grpSp>
    </p:spTree>
    <p:extLst>
      <p:ext uri="{BB962C8B-B14F-4D97-AF65-F5344CB8AC3E}">
        <p14:creationId xmlns:p14="http://schemas.microsoft.com/office/powerpoint/2010/main" val="395807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148</a:t>
            </a:fld>
            <a:endParaRPr lang="en-US" dirty="0"/>
          </a:p>
        </p:txBody>
      </p:sp>
      <p:grpSp>
        <p:nvGrpSpPr>
          <p:cNvPr id="25" name="Gruppieren 24"/>
          <p:cNvGrpSpPr/>
          <p:nvPr/>
        </p:nvGrpSpPr>
        <p:grpSpPr>
          <a:xfrm>
            <a:off x="911424"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911424"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911424"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911424"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911424"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127448"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902679"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Operators</a:t>
            </a:r>
          </a:p>
        </p:txBody>
      </p:sp>
      <p:sp>
        <p:nvSpPr>
          <p:cNvPr id="6" name="Textplatzhalter 5"/>
          <p:cNvSpPr>
            <a:spLocks noGrp="1"/>
          </p:cNvSpPr>
          <p:nvPr>
            <p:ph type="body" sz="quarter" idx="10"/>
          </p:nvPr>
        </p:nvSpPr>
        <p:spPr/>
        <p:txBody>
          <a:bodyPr/>
          <a:lstStyle/>
          <a:p>
            <a:pPr>
              <a:lnSpc>
                <a:spcPct val="150000"/>
              </a:lnSpc>
            </a:pPr>
            <a:r>
              <a:rPr lang="en-US" dirty="0">
                <a:latin typeface="+mn-lt"/>
                <a:cs typeface="Courier New" panose="02070309020205020404" pitchFamily="49" charset="0"/>
              </a:rPr>
              <a:t>Mathematical operators work as expected (</a:t>
            </a:r>
            <a:r>
              <a:rPr lang="en-US" dirty="0">
                <a:latin typeface="Courier New" panose="02070309020205020404" pitchFamily="49" charset="0"/>
                <a:cs typeface="Courier New" panose="02070309020205020404" pitchFamily="49" charset="0"/>
              </a:rPr>
              <a:t>+,-,*,/</a:t>
            </a:r>
            <a:r>
              <a:rPr lang="en-US" dirty="0">
                <a:latin typeface="+mn-lt"/>
                <a:cs typeface="Courier New" panose="02070309020205020404" pitchFamily="49" charset="0"/>
              </a:rPr>
              <a:t>)</a:t>
            </a:r>
          </a:p>
          <a:p>
            <a:pPr>
              <a:lnSpc>
                <a:spcPct val="150000"/>
              </a:lnSpc>
            </a:pPr>
            <a:endParaRPr lang="en-US" dirty="0">
              <a:latin typeface="+mn-lt"/>
              <a:cs typeface="Courier New" panose="02070309020205020404" pitchFamily="49" charset="0"/>
            </a:endParaRPr>
          </a:p>
          <a:p>
            <a:pPr>
              <a:lnSpc>
                <a:spcPct val="150000"/>
              </a:lnSpc>
            </a:pPr>
            <a:endParaRPr lang="en-US" dirty="0">
              <a:latin typeface="+mn-lt"/>
              <a:cs typeface="Courier New" panose="02070309020205020404" pitchFamily="49" charset="0"/>
            </a:endParaRPr>
          </a:p>
          <a:p>
            <a:pPr>
              <a:lnSpc>
                <a:spcPct val="150000"/>
              </a:lnSpc>
            </a:pPr>
            <a:r>
              <a:rPr lang="en-US" dirty="0">
                <a:latin typeface="+mn-lt"/>
                <a:cs typeface="Courier New" panose="02070309020205020404" pitchFamily="49" charset="0"/>
                <a:sym typeface="Wingdings" panose="05000000000000000000" pitchFamily="2" charset="2"/>
              </a:rPr>
              <a:t>Results of expressions can be assigned using the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mn-lt"/>
                <a:cs typeface="Courier New" panose="02070309020205020404" pitchFamily="49" charset="0"/>
                <a:sym typeface="Wingdings" panose="05000000000000000000" pitchFamily="2" charset="2"/>
              </a:rPr>
              <a:t> operator</a:t>
            </a:r>
          </a:p>
          <a:p>
            <a:pPr marL="215900" lvl="1" indent="0">
              <a:lnSpc>
                <a:spcPct val="150000"/>
              </a:lnSpc>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pPr lvl="1">
              <a:lnSpc>
                <a:spcPct val="150000"/>
              </a:lnSpc>
            </a:pPr>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15</a:t>
            </a:fld>
            <a:endParaRPr lang="en-US" dirty="0"/>
          </a:p>
        </p:txBody>
      </p:sp>
      <p:grpSp>
        <p:nvGrpSpPr>
          <p:cNvPr id="5" name="Gruppieren 4"/>
          <p:cNvGrpSpPr/>
          <p:nvPr/>
        </p:nvGrpSpPr>
        <p:grpSpPr>
          <a:xfrm>
            <a:off x="334963" y="1556792"/>
            <a:ext cx="11519837" cy="864096"/>
            <a:chOff x="767011" y="983651"/>
            <a:chExt cx="11519837" cy="864096"/>
          </a:xfrm>
        </p:grpSpPr>
        <p:sp>
          <p:nvSpPr>
            <p:cNvPr id="7" name="Abgerundetes Rechteck 6"/>
            <p:cNvSpPr/>
            <p:nvPr/>
          </p:nvSpPr>
          <p:spPr>
            <a:xfrm>
              <a:off x="767011" y="983651"/>
              <a:ext cx="11519837"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For integral types, the result will be also integral. For division, get the rest with the modulo operator </a:t>
              </a:r>
              <a:r>
                <a:rPr lang="en-US" dirty="0">
                  <a:solidFill>
                    <a:schemeClr val="tx1"/>
                  </a:solidFill>
                  <a:latin typeface="Courier New" panose="02070309020205020404" pitchFamily="49" charset="0"/>
                  <a:cs typeface="Courier New" panose="02070309020205020404" pitchFamily="49" charset="0"/>
                </a:rPr>
                <a:t>%</a:t>
              </a:r>
            </a:p>
          </p:txBody>
        </p:sp>
        <p:pic>
          <p:nvPicPr>
            <p:cNvPr id="8" name="Grafik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3432" y="1168404"/>
              <a:ext cx="543123" cy="494589"/>
            </a:xfrm>
            <a:prstGeom prst="rect">
              <a:avLst/>
            </a:prstGeom>
          </p:spPr>
        </p:pic>
      </p:grpSp>
      <p:sp>
        <p:nvSpPr>
          <p:cNvPr id="10" name="Rechteck 9"/>
          <p:cNvSpPr/>
          <p:nvPr/>
        </p:nvSpPr>
        <p:spPr>
          <a:xfrm>
            <a:off x="334800" y="3068960"/>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 contradiction in programming</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Short versions for in-place modification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Even shorter for in-/decrease by 1</a:t>
            </a:r>
            <a:endParaRPr lang="en-US" dirty="0">
              <a:solidFill>
                <a:schemeClr val="tx1"/>
              </a:solidFill>
              <a:latin typeface="Courier New" panose="02070309020205020404" pitchFamily="49" charset="0"/>
              <a:cs typeface="Courier New" panose="02070309020205020404" pitchFamily="49" charset="0"/>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3292583"/>
            <a:ext cx="368102" cy="413792"/>
          </a:xfrm>
          <a:prstGeom prst="rect">
            <a:avLst/>
          </a:prstGeom>
        </p:spPr>
      </p:pic>
      <p:grpSp>
        <p:nvGrpSpPr>
          <p:cNvPr id="3" name="Gruppieren 2">
            <a:extLst>
              <a:ext uri="{FF2B5EF4-FFF2-40B4-BE49-F238E27FC236}">
                <a16:creationId xmlns:a16="http://schemas.microsoft.com/office/drawing/2014/main" id="{8E19D875-101E-5C61-220B-ED912BA61BFF}"/>
              </a:ext>
            </a:extLst>
          </p:cNvPr>
          <p:cNvGrpSpPr/>
          <p:nvPr/>
        </p:nvGrpSpPr>
        <p:grpSpPr>
          <a:xfrm>
            <a:off x="334962" y="5195091"/>
            <a:ext cx="11522075" cy="846566"/>
            <a:chOff x="911422" y="3050051"/>
            <a:chExt cx="11522075" cy="846566"/>
          </a:xfrm>
        </p:grpSpPr>
        <p:sp>
          <p:nvSpPr>
            <p:cNvPr id="9" name="Abgerundetes Rechteck 6">
              <a:extLst>
                <a:ext uri="{FF2B5EF4-FFF2-40B4-BE49-F238E27FC236}">
                  <a16:creationId xmlns:a16="http://schemas.microsoft.com/office/drawing/2014/main" id="{A73146E7-F2FD-7A2C-FC68-07D20B27EFDE}"/>
                </a:ext>
              </a:extLst>
            </p:cNvPr>
            <p:cNvSpPr/>
            <p:nvPr/>
          </p:nvSpPr>
          <p:spPr>
            <a:xfrm>
              <a:off x="911422" y="3050051"/>
              <a:ext cx="11522075" cy="84656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defTabSz="215900" fontAlgn="base">
                <a:spcBef>
                  <a:spcPts val="600"/>
                </a:spcBef>
                <a:spcAft>
                  <a:spcPct val="0"/>
                </a:spcAft>
                <a:buClr>
                  <a:srgbClr val="00549F"/>
                </a:buClr>
                <a:tabLst>
                  <a:tab pos="215900" algn="l"/>
                </a:tabLst>
              </a:pPr>
              <a:r>
                <a:rPr lang="en-US" dirty="0">
                  <a:solidFill>
                    <a:prstClr val="black"/>
                  </a:solidFill>
                  <a:ea typeface="ＭＳ Ｐゴシック" charset="0"/>
                  <a:cs typeface="Courier New" panose="02070309020205020404" pitchFamily="49" charset="0"/>
                  <a:sym typeface="Wingdings" panose="05000000000000000000" pitchFamily="2" charset="2"/>
                </a:rPr>
                <a:t>The comma operator executes all listed expressions from left to right and returns the rightmost value</a:t>
              </a:r>
              <a:endParaRPr lang="en-US" dirty="0">
                <a:solidFill>
                  <a:prstClr val="black"/>
                </a:solidFill>
                <a:latin typeface="Arial" panose="020B0604020202020204" pitchFamily="34" charset="0"/>
                <a:ea typeface="ＭＳ Ｐゴシック" charset="0"/>
                <a:cs typeface="Courier New" panose="02070309020205020404" pitchFamily="49" charset="0"/>
                <a:sym typeface="Wingdings" panose="05000000000000000000" pitchFamily="2" charset="2"/>
              </a:endParaRPr>
            </a:p>
          </p:txBody>
        </p:sp>
        <p:pic>
          <p:nvPicPr>
            <p:cNvPr id="12" name="Grafik 11">
              <a:extLst>
                <a:ext uri="{FF2B5EF4-FFF2-40B4-BE49-F238E27FC236}">
                  <a16:creationId xmlns:a16="http://schemas.microsoft.com/office/drawing/2014/main" id="{5E45F006-7A64-C73F-8E14-EAB4CD8C5F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00710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fade">
                                      <p:cBhvr>
                                        <p:cTn id="29" dur="500"/>
                                        <p:tgtEl>
                                          <p:spTgt spid="1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6" end="6"/>
                                            </p:txEl>
                                          </p:spTgt>
                                        </p:tgtEl>
                                        <p:attrNameLst>
                                          <p:attrName>style.visibility</p:attrName>
                                        </p:attrNameLst>
                                      </p:cBhvr>
                                      <p:to>
                                        <p:strVal val="visible"/>
                                      </p:to>
                                    </p:set>
                                    <p:animEffect transition="in" filter="fade">
                                      <p:cBhvr>
                                        <p:cTn id="34" dur="500"/>
                                        <p:tgtEl>
                                          <p:spTgt spid="10">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Operators</a:t>
            </a:r>
          </a:p>
        </p:txBody>
      </p:sp>
      <p:sp>
        <p:nvSpPr>
          <p:cNvPr id="6" name="Textplatzhalter 5"/>
          <p:cNvSpPr>
            <a:spLocks noGrp="1"/>
          </p:cNvSpPr>
          <p:nvPr>
            <p:ph type="body" sz="quarter" idx="10"/>
          </p:nvPr>
        </p:nvSpPr>
        <p:spPr/>
        <p:txBody>
          <a:bodyPr/>
          <a:lstStyle/>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b="1" dirty="0">
              <a:latin typeface="+mn-lt"/>
              <a:cs typeface="Courier New" panose="02070309020205020404" pitchFamily="49" charset="0"/>
              <a:sym typeface="Wingdings" panose="05000000000000000000" pitchFamily="2" charset="2"/>
            </a:endParaRPr>
          </a:p>
          <a:p>
            <a:endParaRPr lang="en-US" sz="2000" dirty="0">
              <a:latin typeface="+mn-lt"/>
              <a:cs typeface="Courier New" panose="02070309020205020404" pitchFamily="49" charset="0"/>
              <a:sym typeface="Wingdings" panose="05000000000000000000" pitchFamily="2" charset="2"/>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16</a:t>
            </a:fld>
            <a:endParaRPr lang="en-US" dirty="0"/>
          </a:p>
        </p:txBody>
      </p:sp>
      <p:grpSp>
        <p:nvGrpSpPr>
          <p:cNvPr id="5" name="Gruppieren 4"/>
          <p:cNvGrpSpPr/>
          <p:nvPr/>
        </p:nvGrpSpPr>
        <p:grpSpPr>
          <a:xfrm>
            <a:off x="334800" y="1124744"/>
            <a:ext cx="11520000" cy="864096"/>
            <a:chOff x="902679" y="6201247"/>
            <a:chExt cx="11520000" cy="864096"/>
          </a:xfrm>
        </p:grpSpPr>
        <p:sp>
          <p:nvSpPr>
            <p:cNvPr id="7" name="Abgerundetes Rechteck 6"/>
            <p:cNvSpPr/>
            <p:nvPr/>
          </p:nvSpPr>
          <p:spPr>
            <a:xfrm>
              <a:off x="902679" y="6201247"/>
              <a:ext cx="1152000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values do a, b, and c hold after these three lines of code?</a:t>
              </a: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3" name="Gruppieren 2"/>
          <p:cNvGrpSpPr/>
          <p:nvPr/>
        </p:nvGrpSpPr>
        <p:grpSpPr>
          <a:xfrm>
            <a:off x="334800" y="2062589"/>
            <a:ext cx="11522238" cy="923330"/>
            <a:chOff x="334800" y="2062589"/>
            <a:chExt cx="11522238" cy="923330"/>
          </a:xfrm>
        </p:grpSpPr>
        <p:sp>
          <p:nvSpPr>
            <p:cNvPr id="11" name="Rechteck 10"/>
            <p:cNvSpPr/>
            <p:nvPr/>
          </p:nvSpPr>
          <p:spPr>
            <a:xfrm>
              <a:off x="334800" y="2062589"/>
              <a:ext cx="11522238"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151112"/>
              <a:ext cx="368102" cy="413792"/>
            </a:xfrm>
            <a:prstGeom prst="rect">
              <a:avLst/>
            </a:prstGeom>
          </p:spPr>
        </p:pic>
      </p:grpSp>
      <p:grpSp>
        <p:nvGrpSpPr>
          <p:cNvPr id="14" name="Gruppieren 13"/>
          <p:cNvGrpSpPr/>
          <p:nvPr/>
        </p:nvGrpSpPr>
        <p:grpSpPr>
          <a:xfrm>
            <a:off x="332562" y="3429000"/>
            <a:ext cx="11522238" cy="864096"/>
            <a:chOff x="911424" y="3050051"/>
            <a:chExt cx="11522238" cy="864096"/>
          </a:xfrm>
        </p:grpSpPr>
        <p:sp>
          <p:nvSpPr>
            <p:cNvPr id="15" name="Abgerundetes Rechteck 14"/>
            <p:cNvSpPr/>
            <p:nvPr/>
          </p:nvSpPr>
          <p:spPr>
            <a:xfrm>
              <a:off x="911424" y="3050051"/>
              <a:ext cx="1152223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prefix operator ++ first increases the variable, then returns its new value</a:t>
              </a:r>
            </a:p>
            <a:p>
              <a:r>
                <a:rPr lang="en-US" dirty="0">
                  <a:solidFill>
                    <a:schemeClr val="tx1"/>
                  </a:solidFill>
                </a:rPr>
                <a:t>The postfix operator++ first returns the current value, then increases the variable.</a:t>
              </a:r>
            </a:p>
          </p:txBody>
        </p:sp>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7" name="Gruppieren 16"/>
          <p:cNvGrpSpPr/>
          <p:nvPr/>
        </p:nvGrpSpPr>
        <p:grpSpPr>
          <a:xfrm>
            <a:off x="334962" y="4590804"/>
            <a:ext cx="11522075" cy="864096"/>
            <a:chOff x="911423" y="4095386"/>
            <a:chExt cx="11522075" cy="864096"/>
          </a:xfrm>
        </p:grpSpPr>
        <p:sp>
          <p:nvSpPr>
            <p:cNvPr id="18" name="Abgerundetes Rechteck 17"/>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b="1" dirty="0">
                  <a:solidFill>
                    <a:schemeClr val="tx1"/>
                  </a:solidFill>
                </a:rPr>
                <a:t>Recommendation</a:t>
              </a:r>
              <a:r>
                <a:rPr lang="en-US" dirty="0">
                  <a:solidFill>
                    <a:schemeClr val="tx1"/>
                  </a:solidFill>
                </a:rPr>
                <a:t>: Always use the prefix version.</a:t>
              </a:r>
            </a:p>
          </p:txBody>
        </p:sp>
        <p:pic>
          <p:nvPicPr>
            <p:cNvPr id="19" name="Grafik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00015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Further exercise</a:t>
            </a:r>
          </a:p>
          <a:p>
            <a:endParaRPr lang="en-US" dirty="0"/>
          </a:p>
        </p:txBody>
      </p:sp>
      <p:sp>
        <p:nvSpPr>
          <p:cNvPr id="3" name="Textplatzhalter 2"/>
          <p:cNvSpPr>
            <a:spLocks noGrp="1"/>
          </p:cNvSpPr>
          <p:nvPr>
            <p:ph type="body" sz="quarter" idx="10"/>
          </p:nvPr>
        </p:nvSpPr>
        <p:spPr/>
        <p:txBody>
          <a:bodyPr/>
          <a:lstStyle/>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marL="0" indent="0">
              <a:spcBef>
                <a:spcPts val="600"/>
              </a:spcBef>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17</a:t>
            </a:fld>
            <a:endParaRPr lang="en-US" dirty="0"/>
          </a:p>
        </p:txBody>
      </p:sp>
      <p:sp>
        <p:nvSpPr>
          <p:cNvPr id="5" name="Abgerundetes Rechteck 4"/>
          <p:cNvSpPr/>
          <p:nvPr/>
        </p:nvSpPr>
        <p:spPr>
          <a:xfrm>
            <a:off x="334800" y="1124744"/>
            <a:ext cx="1152000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Try out the following code and explain its result!</a:t>
            </a:r>
          </a:p>
        </p:txBody>
      </p:sp>
      <p:sp>
        <p:nvSpPr>
          <p:cNvPr id="6" name="Ellipse 5"/>
          <p:cNvSpPr/>
          <p:nvPr/>
        </p:nvSpPr>
        <p:spPr>
          <a:xfrm>
            <a:off x="559568" y="1285230"/>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nvGrpSpPr>
          <p:cNvPr id="7" name="Gruppieren 6"/>
          <p:cNvGrpSpPr/>
          <p:nvPr/>
        </p:nvGrpSpPr>
        <p:grpSpPr>
          <a:xfrm>
            <a:off x="334800" y="2062589"/>
            <a:ext cx="11522238" cy="1754326"/>
            <a:chOff x="334800" y="2062589"/>
            <a:chExt cx="11522238" cy="1754326"/>
          </a:xfrm>
        </p:grpSpPr>
        <p:sp>
          <p:nvSpPr>
            <p:cNvPr id="8" name="Rechteck 7"/>
            <p:cNvSpPr/>
            <p:nvPr/>
          </p:nvSpPr>
          <p:spPr>
            <a:xfrm>
              <a:off x="334800" y="2062589"/>
              <a:ext cx="11522238"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50000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1000000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numeric_limits</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151112"/>
              <a:ext cx="368102" cy="413792"/>
            </a:xfrm>
            <a:prstGeom prst="rect">
              <a:avLst/>
            </a:prstGeom>
          </p:spPr>
        </p:pic>
      </p:grpSp>
      <p:grpSp>
        <p:nvGrpSpPr>
          <p:cNvPr id="10" name="Gruppieren 9"/>
          <p:cNvGrpSpPr/>
          <p:nvPr/>
        </p:nvGrpSpPr>
        <p:grpSpPr>
          <a:xfrm>
            <a:off x="348338" y="4437112"/>
            <a:ext cx="11506462" cy="864096"/>
            <a:chOff x="911424" y="983651"/>
            <a:chExt cx="11506462" cy="864096"/>
          </a:xfrm>
        </p:grpSpPr>
        <p:sp>
          <p:nvSpPr>
            <p:cNvPr id="11" name="Abgerundetes Rechteck 10"/>
            <p:cNvSpPr/>
            <p:nvPr/>
          </p:nvSpPr>
          <p:spPr>
            <a:xfrm>
              <a:off x="911424" y="983651"/>
              <a:ext cx="11506462"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Nobody warns us about numbers that don’t fit into the current datatype (</a:t>
              </a:r>
              <a:r>
                <a:rPr lang="en-US" i="1" dirty="0">
                  <a:solidFill>
                    <a:schemeClr val="tx1"/>
                  </a:solidFill>
                </a:rPr>
                <a:t>Overflow</a:t>
              </a:r>
              <a:r>
                <a:rPr lang="en-US" dirty="0">
                  <a:solidFill>
                    <a:schemeClr val="tx1"/>
                  </a:solidFill>
                </a:rPr>
                <a:t>). We have to take care of that!</a:t>
              </a:r>
            </a:p>
          </p:txBody>
        </p:sp>
        <p:pic>
          <p:nvPicPr>
            <p:cNvPr id="12" name="Grafik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Tree>
    <p:extLst>
      <p:ext uri="{BB962C8B-B14F-4D97-AF65-F5344CB8AC3E}">
        <p14:creationId xmlns:p14="http://schemas.microsoft.com/office/powerpoint/2010/main" val="367280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Operators</a:t>
            </a:r>
          </a:p>
        </p:txBody>
      </p:sp>
      <p:sp>
        <p:nvSpPr>
          <p:cNvPr id="6" name="Textplatzhalter 5"/>
          <p:cNvSpPr>
            <a:spLocks noGrp="1"/>
          </p:cNvSpPr>
          <p:nvPr>
            <p:ph type="body" sz="quarter" idx="10"/>
          </p:nvPr>
        </p:nvSpPr>
        <p:spPr/>
        <p:txBody>
          <a:bodyPr/>
          <a:lstStyle/>
          <a:p>
            <a:pPr marL="0" indent="0">
              <a:buNone/>
            </a:pPr>
            <a:r>
              <a:rPr lang="en-US" b="1" dirty="0">
                <a:latin typeface="+mn-lt"/>
                <a:cs typeface="Courier New" panose="02070309020205020404" pitchFamily="49" charset="0"/>
              </a:rPr>
              <a:t>Bitwise operators</a:t>
            </a: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pPr marL="0" indent="0">
              <a:buNone/>
            </a:pPr>
            <a:endParaRPr lang="en-US" b="1" dirty="0">
              <a:latin typeface="+mn-lt"/>
              <a:cs typeface="Courier New" panose="02070309020205020404" pitchFamily="49" charset="0"/>
            </a:endParaRPr>
          </a:p>
          <a:p>
            <a:r>
              <a:rPr lang="en-US" dirty="0">
                <a:latin typeface="+mn-lt"/>
                <a:cs typeface="Courier New" panose="02070309020205020404" pitchFamily="49" charset="0"/>
              </a:rPr>
              <a:t>Often used in embedded systems to modify specific bits of a number</a:t>
            </a:r>
          </a:p>
          <a:p>
            <a:pPr lvl="1">
              <a:lnSpc>
                <a:spcPct val="150000"/>
              </a:lnSpc>
            </a:pPr>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18</a:t>
            </a:fld>
            <a:endParaRPr lang="en-US" dirty="0"/>
          </a:p>
        </p:txBody>
      </p:sp>
      <p:sp>
        <p:nvSpPr>
          <p:cNvPr id="7" name="Rechteck 6"/>
          <p:cNvSpPr/>
          <p:nvPr/>
        </p:nvSpPr>
        <p:spPr>
          <a:xfrm>
            <a:off x="326234" y="4532927"/>
            <a:ext cx="11522075"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flags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0b00101110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each bit is a flag for something, e.g. 8 different LEDs</a:t>
            </a:r>
          </a:p>
          <a:p>
            <a:r>
              <a:rPr lang="en-US" dirty="0">
                <a:solidFill>
                  <a:srgbClr val="000000"/>
                </a:solidFill>
                <a:highlight>
                  <a:srgbClr val="FFFFFF"/>
                </a:highlight>
                <a:latin typeface="Courier New" panose="02070309020205020404" pitchFamily="49" charset="0"/>
                <a:cs typeface="Courier New" panose="02070309020205020404" pitchFamily="49" charset="0"/>
              </a:rPr>
              <a:t>flags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1&lt;&lt;4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set bit 4 (from the right, 0-based)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turn on LED 4</a:t>
            </a:r>
          </a:p>
          <a:p>
            <a:r>
              <a:rPr lang="en-US" dirty="0">
                <a:solidFill>
                  <a:srgbClr val="000000"/>
                </a:solidFill>
                <a:highlight>
                  <a:srgbClr val="FFFFFF"/>
                </a:highlight>
                <a:latin typeface="Courier New" panose="02070309020205020404" pitchFamily="49" charset="0"/>
                <a:cs typeface="Courier New" panose="02070309020205020404" pitchFamily="49" charset="0"/>
              </a:rPr>
              <a:t>flags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1&lt;&lt;4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unset bit 4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turn off LED 4</a:t>
            </a:r>
          </a:p>
          <a:p>
            <a:r>
              <a:rPr lang="en-US" dirty="0">
                <a:solidFill>
                  <a:srgbClr val="000000"/>
                </a:solidFill>
                <a:highlight>
                  <a:srgbClr val="FFFFFF"/>
                </a:highlight>
                <a:latin typeface="Courier New" panose="02070309020205020404" pitchFamily="49" charset="0"/>
                <a:cs typeface="Courier New" panose="02070309020205020404" pitchFamily="49" charset="0"/>
              </a:rPr>
              <a:t>flags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1&lt;&lt;4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flip bit 4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change LED 4’s status</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65559" y="5181027"/>
            <a:ext cx="368102" cy="413792"/>
          </a:xfrm>
          <a:prstGeom prst="rect">
            <a:avLst/>
          </a:prstGeom>
        </p:spPr>
      </p:pic>
      <p:graphicFrame>
        <p:nvGraphicFramePr>
          <p:cNvPr id="9" name="Tabelle 8"/>
          <p:cNvGraphicFramePr>
            <a:graphicFrameLocks noGrp="1"/>
          </p:cNvGraphicFramePr>
          <p:nvPr>
            <p:extLst>
              <p:ext uri="{D42A27DB-BD31-4B8C-83A1-F6EECF244321}">
                <p14:modId xmlns:p14="http://schemas.microsoft.com/office/powerpoint/2010/main" val="1857138577"/>
              </p:ext>
            </p:extLst>
          </p:nvPr>
        </p:nvGraphicFramePr>
        <p:xfrm>
          <a:off x="334963" y="1355404"/>
          <a:ext cx="11513346" cy="2595880"/>
        </p:xfrm>
        <a:graphic>
          <a:graphicData uri="http://schemas.openxmlformats.org/drawingml/2006/table">
            <a:tbl>
              <a:tblPr firstRow="1" bandRow="1">
                <a:tableStyleId>{BC89EF96-8CEA-46FF-86C4-4CE0E7609802}</a:tableStyleId>
              </a:tblPr>
              <a:tblGrid>
                <a:gridCol w="1368549">
                  <a:extLst>
                    <a:ext uri="{9D8B030D-6E8A-4147-A177-3AD203B41FA5}">
                      <a16:colId xmlns:a16="http://schemas.microsoft.com/office/drawing/2014/main" val="3487475080"/>
                    </a:ext>
                  </a:extLst>
                </a:gridCol>
                <a:gridCol w="10144797">
                  <a:extLst>
                    <a:ext uri="{9D8B030D-6E8A-4147-A177-3AD203B41FA5}">
                      <a16:colId xmlns:a16="http://schemas.microsoft.com/office/drawing/2014/main" val="3765389175"/>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&lt;&lt;</a:t>
                      </a:r>
                    </a:p>
                  </a:txBody>
                  <a:tcPr/>
                </a:tc>
                <a:tc>
                  <a:txBody>
                    <a:bodyPr/>
                    <a:lstStyle/>
                    <a:p>
                      <a:r>
                        <a:rPr lang="en-US" dirty="0"/>
                        <a:t>Shift bits to the left and fill with zeros </a:t>
                      </a:r>
                      <a:r>
                        <a:rPr lang="en-US" dirty="0">
                          <a:sym typeface="Wingdings" panose="05000000000000000000" pitchFamily="2" charset="2"/>
                        </a:rPr>
                        <a:t> Equivalent to multiplying with power of 2</a:t>
                      </a:r>
                      <a:endParaRPr lang="en-US" dirty="0"/>
                    </a:p>
                  </a:txBody>
                  <a:tcPr/>
                </a:tc>
                <a:extLst>
                  <a:ext uri="{0D108BD9-81ED-4DB2-BD59-A6C34878D82A}">
                    <a16:rowId xmlns:a16="http://schemas.microsoft.com/office/drawing/2014/main" val="3287320976"/>
                  </a:ext>
                </a:extLst>
              </a:tr>
              <a:tr h="370840">
                <a:tc>
                  <a:txBody>
                    <a:bodyPr/>
                    <a:lstStyle/>
                    <a:p>
                      <a:r>
                        <a:rPr lang="en-US" dirty="0">
                          <a:latin typeface="Courier New" panose="02070309020205020404" pitchFamily="49" charset="0"/>
                          <a:cs typeface="Courier New" panose="02070309020205020404" pitchFamily="49" charset="0"/>
                        </a:rPr>
                        <a:t>&gt;&gt;</a:t>
                      </a:r>
                    </a:p>
                  </a:txBody>
                  <a:tcPr/>
                </a:tc>
                <a:tc>
                  <a:txBody>
                    <a:bodyPr/>
                    <a:lstStyle/>
                    <a:p>
                      <a:r>
                        <a:rPr lang="en-US" dirty="0"/>
                        <a:t>Shift bits to the right</a:t>
                      </a:r>
                      <a:r>
                        <a:rPr lang="en-US" baseline="0" dirty="0"/>
                        <a:t> and fill with zeros </a:t>
                      </a:r>
                      <a:r>
                        <a:rPr lang="en-US" baseline="0" dirty="0">
                          <a:sym typeface="Wingdings" panose="05000000000000000000" pitchFamily="2" charset="2"/>
                        </a:rPr>
                        <a:t> </a:t>
                      </a:r>
                      <a:r>
                        <a:rPr lang="en-US" dirty="0">
                          <a:sym typeface="Wingdings" panose="05000000000000000000" pitchFamily="2" charset="2"/>
                        </a:rPr>
                        <a:t>Equivalent to dividing by power of 2</a:t>
                      </a:r>
                      <a:endParaRPr lang="en-US" dirty="0"/>
                    </a:p>
                  </a:txBody>
                  <a:tcPr/>
                </a:tc>
                <a:extLst>
                  <a:ext uri="{0D108BD9-81ED-4DB2-BD59-A6C34878D82A}">
                    <a16:rowId xmlns:a16="http://schemas.microsoft.com/office/drawing/2014/main" val="2443725876"/>
                  </a:ext>
                </a:extLst>
              </a:tr>
              <a:tr h="370840">
                <a:tc>
                  <a:txBody>
                    <a:bodyPr/>
                    <a:lstStyle/>
                    <a:p>
                      <a:r>
                        <a:rPr lang="en-US" dirty="0">
                          <a:latin typeface="Courier New" panose="02070309020205020404" pitchFamily="49" charset="0"/>
                          <a:cs typeface="Courier New" panose="02070309020205020404" pitchFamily="49" charset="0"/>
                        </a:rPr>
                        <a:t>&amp;</a:t>
                      </a:r>
                    </a:p>
                  </a:txBody>
                  <a:tcPr/>
                </a:tc>
                <a:tc>
                  <a:txBody>
                    <a:bodyPr/>
                    <a:lstStyle/>
                    <a:p>
                      <a:r>
                        <a:rPr lang="en-US" dirty="0"/>
                        <a:t>Bitwise</a:t>
                      </a:r>
                      <a:r>
                        <a:rPr lang="en-US" baseline="0" dirty="0"/>
                        <a:t> </a:t>
                      </a:r>
                      <a:r>
                        <a:rPr lang="en-US" baseline="0" dirty="0">
                          <a:latin typeface="Courier New" panose="02070309020205020404" pitchFamily="49" charset="0"/>
                          <a:cs typeface="Courier New" panose="02070309020205020404" pitchFamily="49" charset="0"/>
                        </a:rPr>
                        <a:t>and</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a:t>
                      </a:r>
                      <a:r>
                        <a:rPr lang="en-US" baseline="0" dirty="0"/>
                        <a:t> </a:t>
                      </a:r>
                      <a:r>
                        <a:rPr lang="en-US" baseline="0" dirty="0">
                          <a:latin typeface="Courier New" panose="02070309020205020404" pitchFamily="49" charset="0"/>
                          <a:cs typeface="Courier New" panose="02070309020205020404" pitchFamily="49" charset="0"/>
                        </a:rPr>
                        <a:t>or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a:t>
                      </a:r>
                      <a:r>
                        <a:rPr lang="en-US" baseline="0" dirty="0"/>
                        <a:t> </a:t>
                      </a:r>
                      <a:r>
                        <a:rPr lang="en-US" baseline="0" dirty="0">
                          <a:latin typeface="Courier New" panose="02070309020205020404" pitchFamily="49" charset="0"/>
                          <a:cs typeface="Courier New" panose="02070309020205020404" pitchFamily="49" charset="0"/>
                        </a:rPr>
                        <a:t>not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20147237"/>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a:t>
                      </a:r>
                      <a:r>
                        <a:rPr lang="en-US" baseline="0" dirty="0"/>
                        <a:t> </a:t>
                      </a:r>
                      <a:r>
                        <a:rPr lang="en-US" baseline="0" dirty="0" err="1">
                          <a:latin typeface="Courier New" panose="02070309020205020404" pitchFamily="49" charset="0"/>
                          <a:cs typeface="Courier New" panose="02070309020205020404" pitchFamily="49" charset="0"/>
                        </a:rPr>
                        <a:t>xor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48866690"/>
                  </a:ext>
                </a:extLst>
              </a:tr>
            </a:tbl>
          </a:graphicData>
        </a:graphic>
      </p:graphicFrame>
      <p:grpSp>
        <p:nvGrpSpPr>
          <p:cNvPr id="10" name="Gruppieren 9"/>
          <p:cNvGrpSpPr/>
          <p:nvPr/>
        </p:nvGrpSpPr>
        <p:grpSpPr>
          <a:xfrm>
            <a:off x="3287688" y="3082096"/>
            <a:ext cx="8497342" cy="778952"/>
            <a:chOff x="911424" y="983651"/>
            <a:chExt cx="8497342" cy="778952"/>
          </a:xfrm>
        </p:grpSpPr>
        <p:sp>
          <p:nvSpPr>
            <p:cNvPr id="11" name="Abgerundetes Rechteck 10"/>
            <p:cNvSpPr/>
            <p:nvPr/>
          </p:nvSpPr>
          <p:spPr>
            <a:xfrm>
              <a:off x="911424" y="983651"/>
              <a:ext cx="8497342" cy="778952"/>
            </a:xfrm>
            <a:prstGeom prst="roundRect">
              <a:avLst/>
            </a:prstGeom>
            <a:solidFill>
              <a:srgbClr val="FFFF00"/>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latin typeface="Courier New" panose="02070309020205020404" pitchFamily="49" charset="0"/>
                  <a:cs typeface="Courier New" panose="02070309020205020404" pitchFamily="49" charset="0"/>
                </a:rPr>
                <a:t>&lt;&lt;</a:t>
              </a:r>
              <a:r>
                <a:rPr lang="en-US" dirty="0">
                  <a:solidFill>
                    <a:schemeClr val="tx1"/>
                  </a:solidFill>
                </a:rPr>
                <a:t> and </a:t>
              </a:r>
              <a:r>
                <a:rPr lang="en-US" dirty="0">
                  <a:solidFill>
                    <a:schemeClr val="tx1"/>
                  </a:solidFill>
                  <a:latin typeface="Courier New" panose="02070309020205020404" pitchFamily="49" charset="0"/>
                  <a:cs typeface="Courier New" panose="02070309020205020404" pitchFamily="49" charset="0"/>
                </a:rPr>
                <a:t>&gt;&gt;</a:t>
              </a:r>
              <a:r>
                <a:rPr lang="en-US" dirty="0">
                  <a:solidFill>
                    <a:schemeClr val="tx1"/>
                  </a:solidFill>
                </a:rPr>
                <a:t> for negative numbers are system-specific</a:t>
              </a:r>
            </a:p>
            <a:p>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has nothing to do with the power. Use </a:t>
              </a:r>
              <a:r>
                <a:rPr lang="en-US" dirty="0" err="1">
                  <a:solidFill>
                    <a:schemeClr val="tx1"/>
                  </a:solidFill>
                  <a:latin typeface="Courier New" panose="02070309020205020404" pitchFamily="49" charset="0"/>
                  <a:cs typeface="Courier New" panose="02070309020205020404" pitchFamily="49" charset="0"/>
                </a:rPr>
                <a:t>std</a:t>
              </a:r>
              <a:r>
                <a:rPr lang="en-US" dirty="0">
                  <a:solidFill>
                    <a:schemeClr val="tx1"/>
                  </a:solidFill>
                  <a:latin typeface="Courier New" panose="02070309020205020404" pitchFamily="49" charset="0"/>
                  <a:cs typeface="Courier New" panose="02070309020205020404" pitchFamily="49" charset="0"/>
                </a:rPr>
                <a:t>::pow </a:t>
              </a:r>
              <a:r>
                <a:rPr lang="en-US" dirty="0">
                  <a:solidFill>
                    <a:schemeClr val="tx1"/>
                  </a:solidFill>
                </a:rPr>
                <a:t>for that</a:t>
              </a:r>
            </a:p>
          </p:txBody>
        </p:sp>
        <p:pic>
          <p:nvPicPr>
            <p:cNvPr id="12" name="Grafik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8" y="1125832"/>
              <a:ext cx="543123" cy="494589"/>
            </a:xfrm>
            <a:prstGeom prst="rect">
              <a:avLst/>
            </a:prstGeom>
          </p:spPr>
        </p:pic>
      </p:grpSp>
    </p:spTree>
    <p:extLst>
      <p:ext uri="{BB962C8B-B14F-4D97-AF65-F5344CB8AC3E}">
        <p14:creationId xmlns:p14="http://schemas.microsoft.com/office/powerpoint/2010/main" val="137072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fade">
                                      <p:cBhvr>
                                        <p:cTn id="3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Further integral types</a:t>
            </a:r>
          </a:p>
        </p:txBody>
      </p:sp>
      <p:sp>
        <p:nvSpPr>
          <p:cNvPr id="6" name="Textplatzhalter 5"/>
          <p:cNvSpPr>
            <a:spLocks noGrp="1"/>
          </p:cNvSpPr>
          <p:nvPr>
            <p:ph type="body" sz="quarter" idx="10"/>
          </p:nvPr>
        </p:nvSpPr>
        <p:spPr/>
        <p:txBody>
          <a:bodyPr/>
          <a:lstStyle/>
          <a:p>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19</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593843328"/>
              </p:ext>
            </p:extLst>
          </p:nvPr>
        </p:nvGraphicFramePr>
        <p:xfrm>
          <a:off x="334963" y="980728"/>
          <a:ext cx="11513346" cy="4892040"/>
        </p:xfrm>
        <a:graphic>
          <a:graphicData uri="http://schemas.openxmlformats.org/drawingml/2006/table">
            <a:tbl>
              <a:tblPr firstRow="1" bandRow="1">
                <a:tableStyleId>{BC89EF96-8CEA-46FF-86C4-4CE0E7609802}</a:tableStyleId>
              </a:tblPr>
              <a:tblGrid>
                <a:gridCol w="2016621">
                  <a:extLst>
                    <a:ext uri="{9D8B030D-6E8A-4147-A177-3AD203B41FA5}">
                      <a16:colId xmlns:a16="http://schemas.microsoft.com/office/drawing/2014/main" val="3487475080"/>
                    </a:ext>
                  </a:extLst>
                </a:gridCol>
                <a:gridCol w="9496725">
                  <a:extLst>
                    <a:ext uri="{9D8B030D-6E8A-4147-A177-3AD203B41FA5}">
                      <a16:colId xmlns:a16="http://schemas.microsoft.com/office/drawing/2014/main" val="3765389175"/>
                    </a:ext>
                  </a:extLst>
                </a:gridCol>
              </a:tblGrid>
              <a:tr h="370840">
                <a:tc>
                  <a:txBody>
                    <a:bodyPr/>
                    <a:lstStyle/>
                    <a:p>
                      <a:r>
                        <a:rPr lang="en-US" dirty="0"/>
                        <a:t>Type(s)</a:t>
                      </a:r>
                    </a:p>
                  </a:txBody>
                  <a:tcPr/>
                </a:tc>
                <a:tc>
                  <a:txBody>
                    <a:bodyPr/>
                    <a:lstStyle/>
                    <a:p>
                      <a:r>
                        <a:rPr lang="en-US" dirty="0"/>
                        <a:t>Meaning</a:t>
                      </a:r>
                    </a:p>
                  </a:txBody>
                  <a:tcPr/>
                </a:tc>
                <a:extLst>
                  <a:ext uri="{0D108BD9-81ED-4DB2-BD59-A6C34878D82A}">
                    <a16:rowId xmlns:a16="http://schemas.microsoft.com/office/drawing/2014/main" val="2454422714"/>
                  </a:ext>
                </a:extLst>
              </a:tr>
              <a:tr h="370840">
                <a:tc>
                  <a:txBody>
                    <a:bodyPr/>
                    <a:lstStyle/>
                    <a:p>
                      <a:r>
                        <a:rPr lang="en-US" dirty="0" err="1">
                          <a:latin typeface="Courier New" panose="02070309020205020404" pitchFamily="49" charset="0"/>
                          <a:cs typeface="Courier New" panose="02070309020205020404" pitchFamily="49" charset="0"/>
                        </a:rPr>
                        <a:t>size_t</a:t>
                      </a:r>
                      <a:endParaRPr lang="en-US" dirty="0">
                        <a:latin typeface="Courier New" panose="02070309020205020404" pitchFamily="49" charset="0"/>
                        <a:cs typeface="Courier New" panose="02070309020205020404" pitchFamily="49" charset="0"/>
                      </a:endParaRPr>
                    </a:p>
                  </a:txBody>
                  <a:tcPr/>
                </a:tc>
                <a:tc>
                  <a:txBody>
                    <a:bodyPr/>
                    <a:lstStyle/>
                    <a:p>
                      <a:pPr marL="285750" lvl="1" indent="-2857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Courier New" panose="02070309020205020404" pitchFamily="49" charset="0"/>
                          <a:sym typeface="Wingdings" panose="05000000000000000000" pitchFamily="2" charset="2"/>
                        </a:rPr>
                        <a:t>Returned by the aforementioned </a:t>
                      </a:r>
                      <a:r>
                        <a:rPr lang="en-US" sz="1600" kern="1200" dirty="0" err="1">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sizeof</a:t>
                      </a:r>
                      <a:r>
                        <a:rPr lang="en-US" sz="1600" kern="1200" dirty="0">
                          <a:solidFill>
                            <a:schemeClr val="tx1"/>
                          </a:solidFill>
                          <a:latin typeface="+mn-lt"/>
                          <a:ea typeface="+mn-ea"/>
                          <a:cs typeface="Courier New" panose="02070309020205020404" pitchFamily="49" charset="0"/>
                          <a:sym typeface="Wingdings" panose="05000000000000000000" pitchFamily="2" charset="2"/>
                        </a:rPr>
                        <a:t>. Often equivalent to unsigned </a:t>
                      </a:r>
                      <a:r>
                        <a:rPr lang="en-US" sz="1600" kern="1200" dirty="0" err="1">
                          <a:solidFill>
                            <a:schemeClr val="tx1"/>
                          </a:solidFill>
                          <a:latin typeface="+mn-lt"/>
                          <a:ea typeface="+mn-ea"/>
                          <a:cs typeface="Courier New" panose="02070309020205020404" pitchFamily="49" charset="0"/>
                          <a:sym typeface="Wingdings" panose="05000000000000000000" pitchFamily="2" charset="2"/>
                        </a:rPr>
                        <a:t>int</a:t>
                      </a:r>
                      <a:r>
                        <a:rPr lang="en-US" sz="1600" kern="1200" dirty="0">
                          <a:solidFill>
                            <a:schemeClr val="tx1"/>
                          </a:solidFill>
                          <a:latin typeface="+mn-lt"/>
                          <a:ea typeface="+mn-ea"/>
                          <a:cs typeface="Courier New" panose="02070309020205020404" pitchFamily="49" charset="0"/>
                          <a:sym typeface="Wingdings" panose="05000000000000000000" pitchFamily="2" charset="2"/>
                        </a:rPr>
                        <a:t> or unsigned long, but no guarantee.</a:t>
                      </a:r>
                    </a:p>
                    <a:p>
                      <a:pPr marL="285750" lvl="1" indent="-2857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Courier New" panose="02070309020205020404" pitchFamily="49" charset="0"/>
                          <a:sym typeface="Wingdings" panose="05000000000000000000" pitchFamily="2" charset="2"/>
                        </a:rPr>
                        <a:t>Is defined in </a:t>
                      </a:r>
                      <a:r>
                        <a:rPr lang="en-US" sz="1600" kern="1200" dirty="0">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&lt;</a:t>
                      </a:r>
                      <a:r>
                        <a:rPr lang="en-US" sz="1600" kern="1200" dirty="0" err="1">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cstddef</a:t>
                      </a:r>
                      <a:r>
                        <a:rPr lang="en-US" sz="1600" kern="1200" dirty="0">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&gt;</a:t>
                      </a:r>
                      <a:r>
                        <a:rPr lang="en-US" sz="1600" kern="1200" dirty="0">
                          <a:solidFill>
                            <a:schemeClr val="tx1"/>
                          </a:solidFill>
                          <a:latin typeface="+mn-lt"/>
                          <a:ea typeface="+mn-ea"/>
                          <a:cs typeface="Courier New" panose="02070309020205020404" pitchFamily="49" charset="0"/>
                          <a:sym typeface="Wingdings" panose="05000000000000000000" pitchFamily="2" charset="2"/>
                        </a:rPr>
                        <a:t>, which is itself included by most other headers as it is so commonly used.</a:t>
                      </a:r>
                    </a:p>
                    <a:p>
                      <a:pPr marL="285750" lvl="1" indent="-285750" algn="l" defTabSz="914400" rtl="0" eaLnBrk="1" latinLnBrk="0" hangingPunct="1">
                        <a:buFont typeface="Arial" panose="020B0604020202020204" pitchFamily="34" charset="0"/>
                        <a:buChar char="•"/>
                      </a:pPr>
                      <a:r>
                        <a:rPr lang="en-US" sz="1600" kern="1200" dirty="0">
                          <a:solidFill>
                            <a:schemeClr val="tx1"/>
                          </a:solidFill>
                          <a:latin typeface="+mn-lt"/>
                          <a:ea typeface="+mn-ea"/>
                          <a:cs typeface="Courier New" panose="02070309020205020404" pitchFamily="49" charset="0"/>
                          <a:sym typeface="Wingdings" panose="05000000000000000000" pitchFamily="2" charset="2"/>
                        </a:rPr>
                        <a:t>No native type, because it is defined as alias to one of the native types, that may be changed depending on your system and compiler</a:t>
                      </a:r>
                    </a:p>
                  </a:txBody>
                  <a:tcPr/>
                </a:tc>
                <a:extLst>
                  <a:ext uri="{0D108BD9-81ED-4DB2-BD59-A6C34878D82A}">
                    <a16:rowId xmlns:a16="http://schemas.microsoft.com/office/drawing/2014/main" val="3287320976"/>
                  </a:ext>
                </a:extLst>
              </a:tr>
              <a:tr h="370840">
                <a:tc>
                  <a:txBody>
                    <a:bodyPr/>
                    <a:lstStyle/>
                    <a:p>
                      <a:r>
                        <a:rPr lang="en-US" dirty="0" smtClean="0">
                          <a:latin typeface="Courier New" panose="02070309020205020404" pitchFamily="49" charset="0"/>
                          <a:cs typeface="Courier New" panose="02070309020205020404" pitchFamily="49" charset="0"/>
                          <a:sym typeface="Wingdings" panose="05000000000000000000" pitchFamily="2" charset="2"/>
                        </a:rPr>
                        <a:t>int_fast8_t</a:t>
                      </a:r>
                      <a:endParaRPr lang="en-US" dirty="0">
                        <a:latin typeface="Courier New" panose="02070309020205020404" pitchFamily="49" charset="0"/>
                        <a:cs typeface="Courier New" panose="02070309020205020404" pitchFamily="49" charset="0"/>
                        <a:sym typeface="Wingdings" panose="05000000000000000000" pitchFamily="2" charset="2"/>
                      </a:endParaRPr>
                    </a:p>
                    <a:p>
                      <a:r>
                        <a:rPr lang="en-US" dirty="0">
                          <a:latin typeface="Courier New" panose="02070309020205020404" pitchFamily="49" charset="0"/>
                          <a:cs typeface="Courier New" panose="02070309020205020404" pitchFamily="49" charset="0"/>
                          <a:sym typeface="Wingdings" panose="05000000000000000000" pitchFamily="2" charset="2"/>
                        </a:rPr>
                        <a:t>int_fast16_t</a:t>
                      </a:r>
                    </a:p>
                    <a:p>
                      <a:r>
                        <a:rPr lang="en-US" dirty="0">
                          <a:latin typeface="Courier New" panose="02070309020205020404" pitchFamily="49" charset="0"/>
                          <a:cs typeface="Courier New" panose="02070309020205020404" pitchFamily="49" charset="0"/>
                          <a:sym typeface="Wingdings" panose="05000000000000000000" pitchFamily="2" charset="2"/>
                        </a:rPr>
                        <a:t>int_fast32_t</a:t>
                      </a:r>
                    </a:p>
                    <a:p>
                      <a:r>
                        <a:rPr lang="en-US" dirty="0">
                          <a:latin typeface="Courier New" panose="02070309020205020404" pitchFamily="49" charset="0"/>
                          <a:cs typeface="Courier New" panose="02070309020205020404" pitchFamily="49" charset="0"/>
                          <a:sym typeface="Wingdings" panose="05000000000000000000" pitchFamily="2" charset="2"/>
                        </a:rPr>
                        <a:t>int_fast64_t</a:t>
                      </a:r>
                    </a:p>
                  </a:txBody>
                  <a:tcPr/>
                </a:tc>
                <a:tc>
                  <a:txBody>
                    <a:bodyPr/>
                    <a:lstStyle/>
                    <a:p>
                      <a:pPr marL="285750" lvl="1" indent="-285750" algn="l" defTabSz="914400" rtl="0" eaLnBrk="1" latinLnBrk="0" hangingPunct="1">
                        <a:buFont typeface="Arial" panose="020B0604020202020204" pitchFamily="34" charset="0"/>
                        <a:buChar char="•"/>
                      </a:pPr>
                      <a:r>
                        <a:rPr lang="en-US" sz="1800" kern="1200" dirty="0">
                          <a:solidFill>
                            <a:schemeClr val="tx1"/>
                          </a:solidFill>
                          <a:latin typeface="+mn-lt"/>
                          <a:ea typeface="+mn-ea"/>
                          <a:cs typeface="Courier New" panose="02070309020205020404" pitchFamily="49" charset="0"/>
                          <a:sym typeface="Wingdings" panose="05000000000000000000" pitchFamily="2" charset="2"/>
                        </a:rPr>
                        <a:t>These are the fastest types with at least that many bits</a:t>
                      </a:r>
                    </a:p>
                    <a:p>
                      <a:pPr marL="285750" lvl="1" indent="-285750" algn="l" defTabSz="914400" rtl="0" eaLnBrk="1" latinLnBrk="0" hangingPunct="1">
                        <a:buFont typeface="Arial" panose="020B0604020202020204" pitchFamily="34" charset="0"/>
                        <a:buChar char="•"/>
                      </a:pPr>
                      <a:r>
                        <a:rPr lang="en-US" sz="1800" kern="1200" dirty="0">
                          <a:solidFill>
                            <a:schemeClr val="tx1"/>
                          </a:solidFill>
                          <a:latin typeface="+mn-lt"/>
                          <a:ea typeface="+mn-ea"/>
                          <a:cs typeface="Courier New" panose="02070309020205020404" pitchFamily="49" charset="0"/>
                          <a:sym typeface="Wingdings" panose="05000000000000000000" pitchFamily="2" charset="2"/>
                        </a:rPr>
                        <a:t>Defined in </a:t>
                      </a:r>
                      <a:r>
                        <a:rPr lang="en-US" sz="1800" kern="1200" dirty="0">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&lt;</a:t>
                      </a:r>
                      <a:r>
                        <a:rPr lang="en-US" sz="1800" kern="1200" dirty="0" err="1">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cstdint</a:t>
                      </a:r>
                      <a:r>
                        <a:rPr lang="en-US" sz="1800" kern="1200" dirty="0">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&gt;</a:t>
                      </a:r>
                    </a:p>
                    <a:p>
                      <a:pPr marL="285750" lvl="1" indent="-285750" algn="l" defTabSz="914400" rtl="0" eaLnBrk="1" latinLnBrk="0" hangingPunct="1">
                        <a:buFont typeface="Arial" panose="020B0604020202020204" pitchFamily="34" charset="0"/>
                        <a:buChar char="•"/>
                      </a:pPr>
                      <a:r>
                        <a:rPr lang="en-US" sz="1800" kern="1200" dirty="0">
                          <a:solidFill>
                            <a:schemeClr val="tx1"/>
                          </a:solidFill>
                          <a:latin typeface="+mn-lt"/>
                          <a:ea typeface="+mn-ea"/>
                          <a:cs typeface="Courier New" panose="02070309020205020404" pitchFamily="49" charset="0"/>
                          <a:sym typeface="Wingdings" panose="05000000000000000000" pitchFamily="2" charset="2"/>
                        </a:rPr>
                        <a:t>Unsigned versions exist: </a:t>
                      </a:r>
                      <a:r>
                        <a:rPr lang="en-US" sz="1800" kern="1200" dirty="0">
                          <a:solidFill>
                            <a:schemeClr val="tx1"/>
                          </a:solidFill>
                          <a:latin typeface="Courier New" panose="02070309020205020404" pitchFamily="49" charset="0"/>
                          <a:ea typeface="+mn-ea"/>
                          <a:cs typeface="Courier New" panose="02070309020205020404" pitchFamily="49" charset="0"/>
                          <a:sym typeface="Wingdings" panose="05000000000000000000" pitchFamily="2" charset="2"/>
                        </a:rPr>
                        <a:t>uint_fast8_t</a:t>
                      </a:r>
                      <a:r>
                        <a:rPr lang="en-US" sz="1800" kern="1200" dirty="0">
                          <a:solidFill>
                            <a:schemeClr val="tx1"/>
                          </a:solidFill>
                          <a:latin typeface="+mn-lt"/>
                          <a:ea typeface="+mn-ea"/>
                          <a:cs typeface="Courier New" panose="02070309020205020404" pitchFamily="49" charset="0"/>
                          <a:sym typeface="Wingdings" panose="05000000000000000000" pitchFamily="2" charset="2"/>
                        </a:rPr>
                        <a:t> etc.</a:t>
                      </a:r>
                    </a:p>
                  </a:txBody>
                  <a:tcPr/>
                </a:tc>
                <a:extLst>
                  <a:ext uri="{0D108BD9-81ED-4DB2-BD59-A6C34878D82A}">
                    <a16:rowId xmlns:a16="http://schemas.microsoft.com/office/drawing/2014/main" val="2443725876"/>
                  </a:ext>
                </a:extLst>
              </a:tr>
              <a:tr h="370840">
                <a:tc>
                  <a:txBody>
                    <a:bodyPr/>
                    <a:lstStyle/>
                    <a:p>
                      <a:r>
                        <a:rPr lang="en-US" dirty="0">
                          <a:latin typeface="Courier New" panose="02070309020205020404" pitchFamily="49" charset="0"/>
                          <a:cs typeface="Courier New" panose="02070309020205020404" pitchFamily="49" charset="0"/>
                          <a:sym typeface="Wingdings" panose="05000000000000000000" pitchFamily="2" charset="2"/>
                        </a:rPr>
                        <a:t>int_least8_t</a:t>
                      </a:r>
                    </a:p>
                    <a:p>
                      <a:r>
                        <a:rPr lang="en-US" dirty="0">
                          <a:latin typeface="Courier New" panose="02070309020205020404" pitchFamily="49" charset="0"/>
                          <a:cs typeface="Courier New" panose="02070309020205020404" pitchFamily="49" charset="0"/>
                          <a:sym typeface="Wingdings" panose="05000000000000000000" pitchFamily="2" charset="2"/>
                        </a:rPr>
                        <a:t>etc.</a:t>
                      </a:r>
                      <a:endParaRPr lang="en-US" dirty="0">
                        <a:latin typeface="Courier New" panose="02070309020205020404" pitchFamily="49" charset="0"/>
                        <a:cs typeface="Courier New" panose="02070309020205020404" pitchFamily="49" charset="0"/>
                      </a:endParaRPr>
                    </a:p>
                  </a:txBody>
                  <a:tcPr/>
                </a:tc>
                <a:tc>
                  <a:txBody>
                    <a:bodyPr/>
                    <a:lstStyle/>
                    <a:p>
                      <a:pPr marL="285750" indent="-285750">
                        <a:buFont typeface="Arial" panose="020B0604020202020204" pitchFamily="34" charset="0"/>
                        <a:buChar char="•"/>
                      </a:pPr>
                      <a:r>
                        <a:rPr lang="en-US" dirty="0">
                          <a:latin typeface="+mn-lt"/>
                          <a:cs typeface="Courier New" panose="02070309020205020404" pitchFamily="49" charset="0"/>
                          <a:sym typeface="Wingdings" panose="05000000000000000000" pitchFamily="2" charset="2"/>
                        </a:rPr>
                        <a:t>Also have at least that size</a:t>
                      </a: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sym typeface="Wingdings" panose="05000000000000000000" pitchFamily="2" charset="2"/>
                        </a:rPr>
                        <a:t>int8_t</a:t>
                      </a:r>
                    </a:p>
                    <a:p>
                      <a:r>
                        <a:rPr lang="en-US" dirty="0">
                          <a:latin typeface="Courier New" panose="02070309020205020404" pitchFamily="49" charset="0"/>
                          <a:cs typeface="Courier New" panose="02070309020205020404" pitchFamily="49" charset="0"/>
                          <a:sym typeface="Wingdings" panose="05000000000000000000" pitchFamily="2" charset="2"/>
                        </a:rPr>
                        <a:t>etc.</a:t>
                      </a:r>
                      <a:endParaRPr lang="en-US" dirty="0">
                        <a:latin typeface="Courier New" panose="02070309020205020404" pitchFamily="49" charset="0"/>
                        <a:cs typeface="Courier New" panose="02070309020205020404" pitchFamily="49" charset="0"/>
                      </a:endParaRPr>
                    </a:p>
                  </a:txBody>
                  <a:tcPr/>
                </a:tc>
                <a:tc>
                  <a:txBody>
                    <a:bodyPr/>
                    <a:lstStyle/>
                    <a:p>
                      <a:pPr marL="285750" indent="-285750">
                        <a:buFont typeface="Arial" panose="020B0604020202020204" pitchFamily="34" charset="0"/>
                        <a:buChar char="•"/>
                      </a:pPr>
                      <a:r>
                        <a:rPr lang="en-US" dirty="0">
                          <a:cs typeface="Courier New" panose="02070309020205020404" pitchFamily="49" charset="0"/>
                          <a:sym typeface="Wingdings" panose="05000000000000000000" pitchFamily="2" charset="2"/>
                        </a:rPr>
                        <a:t>Have </a:t>
                      </a:r>
                      <a:r>
                        <a:rPr lang="en-US" i="1" dirty="0">
                          <a:cs typeface="Courier New" panose="02070309020205020404" pitchFamily="49" charset="0"/>
                          <a:sym typeface="Wingdings" panose="05000000000000000000" pitchFamily="2" charset="2"/>
                        </a:rPr>
                        <a:t>exactly</a:t>
                      </a:r>
                      <a:r>
                        <a:rPr lang="en-US" dirty="0">
                          <a:cs typeface="Courier New" panose="02070309020205020404" pitchFamily="49" charset="0"/>
                          <a:sym typeface="Wingdings" panose="05000000000000000000" pitchFamily="2" charset="2"/>
                        </a:rPr>
                        <a:t> that size</a:t>
                      </a:r>
                    </a:p>
                    <a:p>
                      <a:pPr marL="285750" indent="-285750">
                        <a:buFont typeface="Arial" panose="020B0604020202020204" pitchFamily="34" charset="0"/>
                        <a:buChar char="•"/>
                      </a:pPr>
                      <a:r>
                        <a:rPr lang="en-US" dirty="0">
                          <a:cs typeface="Courier New" panose="02070309020205020404" pitchFamily="49" charset="0"/>
                          <a:sym typeface="Wingdings" panose="05000000000000000000" pitchFamily="2" charset="2"/>
                        </a:rPr>
                        <a:t>Optional  Depending on the compiler, these may not exist</a:t>
                      </a: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sym typeface="Wingdings" panose="05000000000000000000" pitchFamily="2" charset="2"/>
                        </a:rPr>
                        <a:t>(u)</a:t>
                      </a:r>
                      <a:r>
                        <a:rPr lang="en-US" dirty="0" err="1">
                          <a:latin typeface="Courier New" panose="02070309020205020404" pitchFamily="49" charset="0"/>
                          <a:cs typeface="Courier New" panose="02070309020205020404" pitchFamily="49" charset="0"/>
                          <a:sym typeface="Wingdings" panose="05000000000000000000" pitchFamily="2" charset="2"/>
                        </a:rPr>
                        <a:t>intmax_t</a:t>
                      </a:r>
                      <a:endParaRPr lang="en-US" dirty="0">
                        <a:latin typeface="Courier New" panose="02070309020205020404" pitchFamily="49" charset="0"/>
                        <a:cs typeface="Courier New" panose="02070309020205020404" pitchFamily="49"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largest available type </a:t>
                      </a:r>
                      <a:r>
                        <a:rPr lang="en-US" dirty="0">
                          <a:sym typeface="Wingdings" panose="05000000000000000000" pitchFamily="2" charset="2"/>
                        </a:rPr>
                        <a:t> May be larger than </a:t>
                      </a:r>
                      <a:r>
                        <a:rPr lang="en-US" dirty="0">
                          <a:latin typeface="Courier New" panose="02070309020205020404" pitchFamily="49" charset="0"/>
                          <a:cs typeface="Courier New" panose="02070309020205020404" pitchFamily="49" charset="0"/>
                          <a:sym typeface="Wingdings" panose="05000000000000000000" pitchFamily="2" charset="2"/>
                        </a:rPr>
                        <a:t>long </a:t>
                      </a:r>
                      <a:r>
                        <a:rPr lang="en-US" dirty="0" err="1">
                          <a:latin typeface="Courier New" panose="02070309020205020404" pitchFamily="49" charset="0"/>
                          <a:cs typeface="Courier New" panose="02070309020205020404" pitchFamily="49" charset="0"/>
                          <a:sym typeface="Wingdings" panose="05000000000000000000" pitchFamily="2" charset="2"/>
                        </a:rPr>
                        <a:t>long</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20147237"/>
                  </a:ext>
                </a:extLst>
              </a:tr>
              <a:tr h="370840">
                <a:tc>
                  <a:txBody>
                    <a:bodyPr/>
                    <a:lstStyle/>
                    <a:p>
                      <a:r>
                        <a:rPr lang="en-US" dirty="0">
                          <a:latin typeface="Courier New" panose="02070309020205020404" pitchFamily="49" charset="0"/>
                          <a:cs typeface="Courier New" panose="02070309020205020404" pitchFamily="49" charset="0"/>
                          <a:sym typeface="Wingdings" panose="05000000000000000000" pitchFamily="2" charset="2"/>
                        </a:rPr>
                        <a:t>(u)</a:t>
                      </a:r>
                      <a:r>
                        <a:rPr lang="en-US" dirty="0" err="1">
                          <a:latin typeface="Courier New" panose="02070309020205020404" pitchFamily="49" charset="0"/>
                          <a:cs typeface="Courier New" panose="02070309020205020404" pitchFamily="49" charset="0"/>
                          <a:sym typeface="Wingdings" panose="05000000000000000000" pitchFamily="2" charset="2"/>
                        </a:rPr>
                        <a:t>intptr_t</a:t>
                      </a:r>
                      <a:endParaRPr lang="en-US" dirty="0">
                        <a:latin typeface="Courier New" panose="02070309020205020404" pitchFamily="49" charset="0"/>
                        <a:cs typeface="Courier New" panose="02070309020205020404" pitchFamily="49" charset="0"/>
                      </a:endParaRPr>
                    </a:p>
                  </a:txBody>
                  <a:tcPr/>
                </a:tc>
                <a:tc>
                  <a:txBody>
                    <a:bodyPr/>
                    <a:lstStyle/>
                    <a:p>
                      <a:pPr marL="285750" indent="-285750">
                        <a:buFont typeface="Arial" panose="020B0604020202020204" pitchFamily="34" charset="0"/>
                        <a:buChar char="•"/>
                      </a:pPr>
                      <a:r>
                        <a:rPr lang="en-US" dirty="0">
                          <a:cs typeface="Courier New" panose="02070309020205020404" pitchFamily="49" charset="0"/>
                          <a:sym typeface="Wingdings" panose="05000000000000000000" pitchFamily="2" charset="2"/>
                        </a:rPr>
                        <a:t>Used for casting pointers, optional </a:t>
                      </a:r>
                    </a:p>
                  </a:txBody>
                  <a:tcPr/>
                </a:tc>
                <a:extLst>
                  <a:ext uri="{0D108BD9-81ED-4DB2-BD59-A6C34878D82A}">
                    <a16:rowId xmlns:a16="http://schemas.microsoft.com/office/drawing/2014/main" val="3748866690"/>
                  </a:ext>
                </a:extLst>
              </a:tr>
            </a:tbl>
          </a:graphicData>
        </a:graphic>
      </p:graphicFrame>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0016" y="5510583"/>
            <a:ext cx="318044" cy="318044"/>
          </a:xfrm>
          <a:prstGeom prst="rect">
            <a:avLst/>
          </a:prstGeom>
        </p:spPr>
      </p:pic>
    </p:spTree>
    <p:extLst>
      <p:ext uri="{BB962C8B-B14F-4D97-AF65-F5344CB8AC3E}">
        <p14:creationId xmlns:p14="http://schemas.microsoft.com/office/powerpoint/2010/main" val="121532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3421525454"/>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2 </a:t>
                      </a:r>
                      <a:r>
                        <a:rPr lang="de-DE" sz="1600" b="0" i="1" dirty="0" smtClean="0">
                          <a:solidFill>
                            <a:srgbClr val="000000"/>
                          </a:solidFill>
                          <a:effectLst/>
                          <a:latin typeface="Arial-ItalicMT"/>
                        </a:rPr>
                        <a:t>(</a:t>
                      </a:r>
                      <a:r>
                        <a:rPr lang="de-DE" sz="1600" b="0" i="1" dirty="0" err="1" smtClean="0">
                          <a:solidFill>
                            <a:srgbClr val="000000"/>
                          </a:solidFill>
                          <a:effectLst/>
                          <a:latin typeface="Arial-ItalicMT"/>
                        </a:rPr>
                        <a:t>today</a:t>
                      </a:r>
                      <a:r>
                        <a:rPr lang="de-DE" sz="1600" b="0" i="1" dirty="0" smtClean="0">
                          <a:solidFill>
                            <a:srgbClr val="000000"/>
                          </a:solidFill>
                          <a:effectLst/>
                          <a:latin typeface="Arial-Italic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Modern C++ Concepts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5, 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7</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char</a:t>
            </a:r>
          </a:p>
        </p:txBody>
      </p:sp>
      <p:sp>
        <p:nvSpPr>
          <p:cNvPr id="6" name="Textplatzhalter 5"/>
          <p:cNvSpPr>
            <a:spLocks noGrp="1"/>
          </p:cNvSpPr>
          <p:nvPr>
            <p:ph type="body" sz="quarter" idx="10"/>
          </p:nvPr>
        </p:nvSpPr>
        <p:spPr/>
        <p:txBody>
          <a:bodyPr/>
          <a:lstStyle/>
          <a:p>
            <a:r>
              <a:rPr lang="en-US" dirty="0">
                <a:latin typeface="Courier New" panose="02070309020205020404" pitchFamily="49" charset="0"/>
                <a:cs typeface="Courier New" panose="02070309020205020404" pitchFamily="49" charset="0"/>
              </a:rPr>
              <a:t>char </a:t>
            </a:r>
            <a:r>
              <a:rPr lang="en-US" dirty="0">
                <a:latin typeface="+mn-lt"/>
                <a:cs typeface="Courier New" panose="02070309020205020404" pitchFamily="49" charset="0"/>
              </a:rPr>
              <a:t>is called that way, because it usually represents a character</a:t>
            </a:r>
          </a:p>
          <a:p>
            <a:r>
              <a:rPr lang="en-US" dirty="0">
                <a:latin typeface="+mn-lt"/>
                <a:cs typeface="Courier New" panose="02070309020205020404" pitchFamily="49" charset="0"/>
                <a:sym typeface="Wingdings" panose="05000000000000000000" pitchFamily="2" charset="2"/>
              </a:rPr>
              <a:t>Literals are expressed in single quotes, like </a:t>
            </a:r>
            <a:r>
              <a:rPr lang="en-US" dirty="0">
                <a:latin typeface="Courier New" panose="02070309020205020404" pitchFamily="49" charset="0"/>
                <a:cs typeface="Courier New" panose="02070309020205020404" pitchFamily="49" charset="0"/>
                <a:sym typeface="Wingdings" panose="05000000000000000000" pitchFamily="2" charset="2"/>
              </a:rPr>
              <a:t>‘a’</a:t>
            </a:r>
            <a:r>
              <a:rPr lang="en-US" dirty="0">
                <a:latin typeface="+mn-lt"/>
                <a:cs typeface="Courier New" panose="02070309020205020404" pitchFamily="49" charset="0"/>
                <a:sym typeface="Wingdings" panose="05000000000000000000" pitchFamily="2" charset="2"/>
              </a:rPr>
              <a:t> or </a:t>
            </a:r>
            <a:r>
              <a:rPr lang="en-US" dirty="0">
                <a:latin typeface="Courier New" panose="02070309020205020404" pitchFamily="49" charset="0"/>
                <a:cs typeface="Courier New" panose="02070309020205020404" pitchFamily="49" charset="0"/>
                <a:sym typeface="Wingdings" panose="05000000000000000000" pitchFamily="2" charset="2"/>
              </a:rPr>
              <a:t>‘1’</a:t>
            </a:r>
          </a:p>
          <a:p>
            <a:r>
              <a:rPr lang="en-US" dirty="0">
                <a:latin typeface="+mn-lt"/>
                <a:cs typeface="Courier New" panose="02070309020205020404" pitchFamily="49" charset="0"/>
                <a:sym typeface="Wingdings" panose="05000000000000000000" pitchFamily="2" charset="2"/>
              </a:rPr>
              <a:t>Internally, the ASCII-Code of the character is stored</a:t>
            </a:r>
          </a:p>
          <a:p>
            <a:pPr marL="0" indent="0">
              <a:buNone/>
            </a:pPr>
            <a:r>
              <a:rPr lang="en-US" dirty="0">
                <a:latin typeface="+mn-lt"/>
                <a:cs typeface="Courier New" panose="02070309020205020404" pitchFamily="49" charset="0"/>
                <a:sym typeface="Wingdings" panose="05000000000000000000" pitchFamily="2" charset="2"/>
              </a:rPr>
              <a:t>	(</a:t>
            </a:r>
            <a:r>
              <a:rPr lang="en-US" dirty="0">
                <a:cs typeface="Courier New" panose="02070309020205020404" pitchFamily="49" charset="0"/>
                <a:sym typeface="Wingdings" panose="05000000000000000000" pitchFamily="2" charset="2"/>
              </a:rPr>
              <a:t>on almost all systems)</a:t>
            </a:r>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r>
              <a:rPr lang="en-US" dirty="0">
                <a:latin typeface="+mn-lt"/>
                <a:cs typeface="Courier New" panose="02070309020205020404" pitchFamily="49" charset="0"/>
                <a:sym typeface="Wingdings" panose="05000000000000000000" pitchFamily="2" charset="2"/>
              </a:rPr>
              <a:t>Special values are escaped with a backslash, like </a:t>
            </a:r>
            <a:r>
              <a:rPr lang="en-US" dirty="0">
                <a:latin typeface="Courier New" panose="02070309020205020404" pitchFamily="49" charset="0"/>
                <a:cs typeface="Courier New" panose="02070309020205020404" pitchFamily="49" charset="0"/>
                <a:sym typeface="Wingdings" panose="05000000000000000000" pitchFamily="2" charset="2"/>
              </a:rPr>
              <a:t>‘\n’</a:t>
            </a:r>
            <a:r>
              <a:rPr lang="en-US" dirty="0">
                <a:latin typeface="+mn-lt"/>
                <a:cs typeface="Courier New" panose="02070309020205020404" pitchFamily="49" charset="0"/>
                <a:sym typeface="Wingdings" panose="05000000000000000000" pitchFamily="2" charset="2"/>
              </a:rPr>
              <a:t> for a newline, or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latin typeface="+mn-lt"/>
                <a:cs typeface="Courier New" panose="02070309020205020404" pitchFamily="49" charset="0"/>
                <a:sym typeface="Wingdings" panose="05000000000000000000" pitchFamily="2" charset="2"/>
              </a:rPr>
              <a:t> for a backslash</a:t>
            </a:r>
          </a:p>
          <a:p>
            <a:r>
              <a:rPr lang="en-US" dirty="0">
                <a:latin typeface="+mn-lt"/>
                <a:cs typeface="Courier New" panose="02070309020205020404" pitchFamily="49" charset="0"/>
                <a:sym typeface="Wingdings" panose="05000000000000000000" pitchFamily="2" charset="2"/>
              </a:rPr>
              <a:t>On some machines, </a:t>
            </a:r>
            <a:r>
              <a:rPr lang="en-US" dirty="0">
                <a:latin typeface="Courier New" panose="02070309020205020404" pitchFamily="49" charset="0"/>
                <a:cs typeface="Courier New" panose="02070309020205020404" pitchFamily="49" charset="0"/>
                <a:sym typeface="Wingdings" panose="05000000000000000000" pitchFamily="2" charset="2"/>
              </a:rPr>
              <a:t>char</a:t>
            </a:r>
            <a:r>
              <a:rPr lang="en-US" dirty="0">
                <a:latin typeface="+mn-lt"/>
                <a:cs typeface="Courier New" panose="02070309020205020404" pitchFamily="49" charset="0"/>
                <a:sym typeface="Wingdings" panose="05000000000000000000" pitchFamily="2" charset="2"/>
              </a:rPr>
              <a:t> is signed, on others unsigned. To use one explicitly, use the </a:t>
            </a:r>
            <a:r>
              <a:rPr lang="en-US" dirty="0">
                <a:latin typeface="Courier New" panose="02070309020205020404" pitchFamily="49" charset="0"/>
                <a:cs typeface="Courier New" panose="02070309020205020404" pitchFamily="49" charset="0"/>
                <a:sym typeface="Wingdings" panose="05000000000000000000" pitchFamily="2" charset="2"/>
              </a:rPr>
              <a:t>signed</a:t>
            </a:r>
            <a:r>
              <a:rPr lang="en-US" dirty="0">
                <a:latin typeface="+mn-lt"/>
                <a:cs typeface="Courier New" panose="02070309020205020404" pitchFamily="49" charset="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unsigned</a:t>
            </a:r>
            <a:r>
              <a:rPr lang="en-US" dirty="0">
                <a:latin typeface="+mn-lt"/>
                <a:cs typeface="Courier New" panose="02070309020205020404" pitchFamily="49" charset="0"/>
                <a:sym typeface="Wingdings" panose="05000000000000000000" pitchFamily="2" charset="2"/>
              </a:rPr>
              <a:t> keywords. This is only important if chars are converted to other integral types, which they usually are not explicitly by the user.</a:t>
            </a:r>
          </a:p>
          <a:p>
            <a:r>
              <a:rPr lang="en-US" dirty="0">
                <a:latin typeface="+mn-lt"/>
                <a:cs typeface="Courier New" panose="02070309020205020404" pitchFamily="49" charset="0"/>
                <a:sym typeface="Wingdings" panose="05000000000000000000" pitchFamily="2" charset="2"/>
              </a:rPr>
              <a:t>When calculations with chars are performed, they are always converted to </a:t>
            </a:r>
            <a:r>
              <a:rPr lang="en-US" dirty="0">
                <a:latin typeface="Courier New" panose="02070309020205020404" pitchFamily="49" charset="0"/>
                <a:cs typeface="Courier New" panose="02070309020205020404" pitchFamily="49" charset="0"/>
                <a:sym typeface="Wingdings" panose="05000000000000000000" pitchFamily="2" charset="2"/>
              </a:rPr>
              <a:t>int </a:t>
            </a:r>
            <a:r>
              <a:rPr lang="en-US" dirty="0">
                <a:latin typeface="+mn-lt"/>
                <a:cs typeface="Courier New" panose="02070309020205020404" pitchFamily="49" charset="0"/>
                <a:sym typeface="Wingdings" panose="05000000000000000000" pitchFamily="2" charset="2"/>
              </a:rPr>
              <a:t>(on almost all systems)</a:t>
            </a:r>
          </a:p>
          <a:p>
            <a:r>
              <a:rPr lang="en-US" dirty="0">
                <a:latin typeface="+mn-lt"/>
                <a:cs typeface="Courier New" panose="02070309020205020404" pitchFamily="49" charset="0"/>
                <a:sym typeface="Wingdings" panose="05000000000000000000" pitchFamily="2" charset="2"/>
              </a:rPr>
              <a:t>To store other than ASCII characters, e.g. UNICODE, </a:t>
            </a:r>
            <a:r>
              <a:rPr lang="en-US" dirty="0" err="1">
                <a:latin typeface="Courier New" panose="02070309020205020404" pitchFamily="49" charset="0"/>
                <a:cs typeface="Courier New" panose="02070309020205020404" pitchFamily="49" charset="0"/>
                <a:sym typeface="Wingdings" panose="05000000000000000000" pitchFamily="2" charset="2"/>
              </a:rPr>
              <a:t>wchar_t</a:t>
            </a:r>
            <a:r>
              <a:rPr lang="en-US" dirty="0">
                <a:latin typeface="+mn-lt"/>
                <a:cs typeface="Courier New" panose="02070309020205020404" pitchFamily="49" charset="0"/>
                <a:sym typeface="Wingdings" panose="05000000000000000000" pitchFamily="2" charset="2"/>
              </a:rPr>
              <a:t> exists, but is rarely used.</a:t>
            </a:r>
          </a:p>
          <a:p>
            <a:endParaRPr lang="en-US" dirty="0">
              <a:latin typeface="+mn-lt"/>
              <a:cs typeface="Courier New" panose="02070309020205020404" pitchFamily="49" charset="0"/>
              <a:sym typeface="Wingdings" panose="05000000000000000000" pitchFamily="2" charset="2"/>
            </a:endParaRPr>
          </a:p>
          <a:p>
            <a:endParaRPr lang="en-US" dirty="0">
              <a:latin typeface="Courier New" panose="02070309020205020404" pitchFamily="49" charset="0"/>
              <a:cs typeface="Courier New" panose="02070309020205020404" pitchFamily="49" charset="0"/>
            </a:endParaRPr>
          </a:p>
          <a:p>
            <a:pPr marL="0" indent="0">
              <a:lnSpc>
                <a:spcPct val="150000"/>
              </a:lnSpc>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20</a:t>
            </a:fld>
            <a:endParaRPr lang="en-US" dirty="0"/>
          </a:p>
        </p:txBody>
      </p:sp>
      <p:grpSp>
        <p:nvGrpSpPr>
          <p:cNvPr id="5" name="Gruppieren 4"/>
          <p:cNvGrpSpPr/>
          <p:nvPr/>
        </p:nvGrpSpPr>
        <p:grpSpPr>
          <a:xfrm>
            <a:off x="6888088" y="1484784"/>
            <a:ext cx="4752528" cy="864096"/>
            <a:chOff x="911424" y="983651"/>
            <a:chExt cx="4752528" cy="864096"/>
          </a:xfrm>
        </p:grpSpPr>
        <p:sp>
          <p:nvSpPr>
            <p:cNvPr id="7" name="Abgerundetes Rechteck 6"/>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‘1’ is very much not the same as the integer 1.</a:t>
              </a:r>
            </a:p>
          </p:txBody>
        </p:sp>
        <p:pic>
          <p:nvPicPr>
            <p:cNvPr id="8" name="Grafik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Tree>
    <p:extLst>
      <p:ext uri="{BB962C8B-B14F-4D97-AF65-F5344CB8AC3E}">
        <p14:creationId xmlns:p14="http://schemas.microsoft.com/office/powerpoint/2010/main" val="385357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Integral Datatypes: bool</a:t>
            </a:r>
          </a:p>
        </p:txBody>
      </p:sp>
      <p:sp>
        <p:nvSpPr>
          <p:cNvPr id="6" name="Textplatzhalter 5"/>
          <p:cNvSpPr>
            <a:spLocks noGrp="1"/>
          </p:cNvSpPr>
          <p:nvPr>
            <p:ph type="body" sz="quarter" idx="10"/>
          </p:nvPr>
        </p:nvSpPr>
        <p:spPr/>
        <p:txBody>
          <a:bodyPr/>
          <a:lstStyle/>
          <a:p>
            <a:r>
              <a:rPr lang="en-US" dirty="0">
                <a:latin typeface="Courier New" panose="02070309020205020404" pitchFamily="49" charset="0"/>
                <a:cs typeface="Courier New" panose="02070309020205020404" pitchFamily="49" charset="0"/>
              </a:rPr>
              <a:t>bool </a:t>
            </a:r>
            <a:r>
              <a:rPr lang="en-US" dirty="0">
                <a:latin typeface="+mn-lt"/>
                <a:cs typeface="Courier New" panose="02070309020205020404" pitchFamily="49" charset="0"/>
              </a:rPr>
              <a:t>represents only two values: </a:t>
            </a:r>
            <a:r>
              <a:rPr lang="en-US" dirty="0">
                <a:latin typeface="Courier New" panose="02070309020205020404" pitchFamily="49" charset="0"/>
                <a:cs typeface="Courier New" panose="02070309020205020404" pitchFamily="49" charset="0"/>
              </a:rPr>
              <a:t>true</a:t>
            </a:r>
            <a:r>
              <a:rPr lang="en-US" dirty="0">
                <a:latin typeface="+mn-lt"/>
                <a:cs typeface="Courier New" panose="02070309020205020404" pitchFamily="49" charset="0"/>
              </a:rPr>
              <a:t> and </a:t>
            </a:r>
            <a:r>
              <a:rPr lang="en-US" dirty="0">
                <a:latin typeface="Courier New" panose="02070309020205020404" pitchFamily="49" charset="0"/>
                <a:cs typeface="Courier New" panose="02070309020205020404" pitchFamily="49" charset="0"/>
              </a:rPr>
              <a:t>false</a:t>
            </a:r>
          </a:p>
          <a:p>
            <a:r>
              <a:rPr lang="en-US" dirty="0">
                <a:latin typeface="+mn-lt"/>
                <a:cs typeface="Courier New" panose="02070309020205020404" pitchFamily="49" charset="0"/>
                <a:sym typeface="Wingdings" panose="05000000000000000000" pitchFamily="2" charset="2"/>
              </a:rPr>
              <a:t>Literals are just these two words</a:t>
            </a:r>
            <a:endParaRPr lang="en-US" dirty="0">
              <a:latin typeface="Courier New" panose="02070309020205020404" pitchFamily="49" charset="0"/>
              <a:cs typeface="Courier New" panose="02070309020205020404" pitchFamily="49" charset="0"/>
              <a:sym typeface="Wingdings" panose="05000000000000000000" pitchFamily="2" charset="2"/>
            </a:endParaRPr>
          </a:p>
          <a:p>
            <a:r>
              <a:rPr lang="en-US" dirty="0">
                <a:latin typeface="+mn-lt"/>
                <a:cs typeface="Courier New" panose="02070309020205020404" pitchFamily="49" charset="0"/>
                <a:sym typeface="Wingdings" panose="05000000000000000000" pitchFamily="2" charset="2"/>
              </a:rPr>
              <a:t>When converted to other integral types, false is 0 and true is 1</a:t>
            </a:r>
          </a:p>
          <a:p>
            <a:r>
              <a:rPr lang="en-US" dirty="0">
                <a:latin typeface="+mn-lt"/>
                <a:cs typeface="Courier New" panose="02070309020205020404" pitchFamily="49" charset="0"/>
                <a:sym typeface="Wingdings" panose="05000000000000000000" pitchFamily="2" charset="2"/>
              </a:rPr>
              <a:t>When converted from other integral types, 0 is false and everything else is true</a:t>
            </a:r>
          </a:p>
          <a:p>
            <a:pPr marL="0" indent="0">
              <a:buNone/>
            </a:pPr>
            <a:endParaRPr lang="en-US" dirty="0">
              <a:latin typeface="+mn-lt"/>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21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673679863"/>
              </p:ext>
            </p:extLst>
          </p:nvPr>
        </p:nvGraphicFramePr>
        <p:xfrm>
          <a:off x="354397" y="3212976"/>
          <a:ext cx="3077307" cy="1483360"/>
        </p:xfrm>
        <a:graphic>
          <a:graphicData uri="http://schemas.openxmlformats.org/drawingml/2006/table">
            <a:tbl>
              <a:tblPr firstRow="1" bandRow="1">
                <a:tableStyleId>{BC89EF96-8CEA-46FF-86C4-4CE0E7609802}</a:tableStyleId>
              </a:tblPr>
              <a:tblGrid>
                <a:gridCol w="1211580">
                  <a:extLst>
                    <a:ext uri="{9D8B030D-6E8A-4147-A177-3AD203B41FA5}">
                      <a16:colId xmlns:a16="http://schemas.microsoft.com/office/drawing/2014/main" val="3487475080"/>
                    </a:ext>
                  </a:extLst>
                </a:gridCol>
                <a:gridCol w="1865727">
                  <a:extLst>
                    <a:ext uri="{9D8B030D-6E8A-4147-A177-3AD203B41FA5}">
                      <a16:colId xmlns:a16="http://schemas.microsoft.com/office/drawing/2014/main" val="3765389175"/>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&amp;&amp;</a:t>
                      </a:r>
                    </a:p>
                  </a:txBody>
                  <a:tcPr/>
                </a:tc>
                <a:tc>
                  <a:txBody>
                    <a:bodyPr/>
                    <a:lstStyle/>
                    <a:p>
                      <a:r>
                        <a:rPr lang="en-US" dirty="0"/>
                        <a:t>Logical</a:t>
                      </a:r>
                      <a:r>
                        <a:rPr lang="en-US" baseline="0" dirty="0"/>
                        <a:t> </a:t>
                      </a:r>
                      <a:r>
                        <a:rPr lang="en-US" baseline="0" dirty="0">
                          <a:latin typeface="Courier New" panose="02070309020205020404" pitchFamily="49" charset="0"/>
                          <a:cs typeface="Courier New" panose="02070309020205020404" pitchFamily="49" charset="0"/>
                        </a:rPr>
                        <a:t>and</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Logical</a:t>
                      </a:r>
                      <a:r>
                        <a:rPr lang="en-US" baseline="0" dirty="0"/>
                        <a:t> </a:t>
                      </a:r>
                      <a:r>
                        <a:rPr lang="en-US" baseline="0" dirty="0">
                          <a:latin typeface="Courier New" panose="02070309020205020404" pitchFamily="49" charset="0"/>
                          <a:cs typeface="Courier New" panose="02070309020205020404" pitchFamily="49" charset="0"/>
                        </a:rPr>
                        <a:t>or</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Logical</a:t>
                      </a:r>
                      <a:r>
                        <a:rPr lang="en-US" baseline="0" dirty="0"/>
                        <a:t> </a:t>
                      </a:r>
                      <a:r>
                        <a:rPr lang="en-US" baseline="0" dirty="0">
                          <a:latin typeface="Courier New" panose="02070309020205020404" pitchFamily="49" charset="0"/>
                          <a:cs typeface="Courier New" panose="02070309020205020404" pitchFamily="49" charset="0"/>
                        </a:rPr>
                        <a:t>not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20147237"/>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346041433"/>
              </p:ext>
            </p:extLst>
          </p:nvPr>
        </p:nvGraphicFramePr>
        <p:xfrm>
          <a:off x="6338057" y="3169603"/>
          <a:ext cx="3888813" cy="2301240"/>
        </p:xfrm>
        <a:graphic>
          <a:graphicData uri="http://schemas.openxmlformats.org/drawingml/2006/table">
            <a:tbl>
              <a:tblPr firstRow="1" bandRow="1">
                <a:tableStyleId>{BC89EF96-8CEA-46FF-86C4-4CE0E7609802}</a:tableStyleId>
              </a:tblPr>
              <a:tblGrid>
                <a:gridCol w="1211580">
                  <a:extLst>
                    <a:ext uri="{9D8B030D-6E8A-4147-A177-3AD203B41FA5}">
                      <a16:colId xmlns:a16="http://schemas.microsoft.com/office/drawing/2014/main" val="3487475080"/>
                    </a:ext>
                  </a:extLst>
                </a:gridCol>
                <a:gridCol w="2677233">
                  <a:extLst>
                    <a:ext uri="{9D8B030D-6E8A-4147-A177-3AD203B41FA5}">
                      <a16:colId xmlns:a16="http://schemas.microsoft.com/office/drawing/2014/main" val="3765389175"/>
                    </a:ext>
                  </a:extLst>
                </a:gridCol>
              </a:tblGrid>
              <a:tr h="370840">
                <a:tc>
                  <a:txBody>
                    <a:bodyPr/>
                    <a:lstStyle/>
                    <a:p>
                      <a:r>
                        <a:rPr lang="en-US" dirty="0"/>
                        <a:t>Operator</a:t>
                      </a:r>
                    </a:p>
                  </a:txBody>
                  <a:tcPr/>
                </a:tc>
                <a:tc>
                  <a:txBody>
                    <a:bodyPr/>
                    <a:lstStyle/>
                    <a:p>
                      <a:r>
                        <a:rPr lang="en-US" dirty="0"/>
                        <a:t>Meaning</a:t>
                      </a:r>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r>
                        <a:rPr lang="en-US" dirty="0"/>
                        <a:t>equality</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050092472"/>
                  </a:ext>
                </a:extLst>
              </a:tr>
              <a:tr h="370840">
                <a:tc>
                  <a:txBody>
                    <a:bodyPr/>
                    <a:lstStyle/>
                    <a:p>
                      <a:r>
                        <a:rPr lang="en-US" dirty="0">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inequality</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44344041"/>
                  </a:ext>
                </a:extLst>
              </a:tr>
              <a:tr h="370840">
                <a:tc>
                  <a:txBody>
                    <a:bodyPr/>
                    <a:lstStyle/>
                    <a:p>
                      <a:r>
                        <a:rPr lang="en-US" dirty="0">
                          <a:latin typeface="Courier New" panose="02070309020205020404" pitchFamily="49" charset="0"/>
                          <a:cs typeface="Courier New" panose="02070309020205020404" pitchFamily="49" charset="0"/>
                        </a:rPr>
                        <a:t>&lt;</a:t>
                      </a:r>
                    </a:p>
                    <a:p>
                      <a:r>
                        <a:rPr lang="en-US" dirty="0">
                          <a:latin typeface="Courier New" panose="02070309020205020404" pitchFamily="49" charset="0"/>
                          <a:cs typeface="Courier New" panose="02070309020205020404" pitchFamily="49" charset="0"/>
                        </a:rPr>
                        <a:t>&lt;=</a:t>
                      </a:r>
                    </a:p>
                    <a:p>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comparison</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20147237"/>
                  </a:ext>
                </a:extLst>
              </a:tr>
            </a:tbl>
          </a:graphicData>
        </a:graphic>
      </p:graphicFrame>
    </p:spTree>
    <p:extLst>
      <p:ext uri="{BB962C8B-B14F-4D97-AF65-F5344CB8AC3E}">
        <p14:creationId xmlns:p14="http://schemas.microsoft.com/office/powerpoint/2010/main" val="17130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dirty="0"/>
              <a:t>Overview</a:t>
            </a:r>
          </a:p>
          <a:p>
            <a:endParaRPr lang="en-US" noProof="0" dirty="0"/>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22</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1"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extLst>
              <p:ext uri="{D42A27DB-BD31-4B8C-83A1-F6EECF244321}">
                <p14:modId xmlns:p14="http://schemas.microsoft.com/office/powerpoint/2010/main" val="421807282"/>
              </p:ext>
            </p:extLst>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17" name="Abgerundetes Rechteck 16"/>
          <p:cNvSpPr/>
          <p:nvPr/>
        </p:nvSpPr>
        <p:spPr>
          <a:xfrm>
            <a:off x="1395540"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8" name="Freihandform 17"/>
          <p:cNvSpPr/>
          <p:nvPr/>
        </p:nvSpPr>
        <p:spPr>
          <a:xfrm>
            <a:off x="1491445"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Fundamental</a:t>
            </a:r>
          </a:p>
        </p:txBody>
      </p:sp>
      <p:sp>
        <p:nvSpPr>
          <p:cNvPr id="19" name="Abgerundetes Rechteck 18"/>
          <p:cNvSpPr/>
          <p:nvPr/>
        </p:nvSpPr>
        <p:spPr>
          <a:xfrm>
            <a:off x="2450494"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0" name="Freihandform 19"/>
          <p:cNvSpPr/>
          <p:nvPr/>
        </p:nvSpPr>
        <p:spPr>
          <a:xfrm>
            <a:off x="2546399"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Arithmetic</a:t>
            </a:r>
          </a:p>
        </p:txBody>
      </p:sp>
      <p:sp>
        <p:nvSpPr>
          <p:cNvPr id="21" name="Abgerundetes Rechteck 20"/>
          <p:cNvSpPr/>
          <p:nvPr/>
        </p:nvSpPr>
        <p:spPr>
          <a:xfrm>
            <a:off x="2977971" y="4771705"/>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2" name="Freihandform 21"/>
          <p:cNvSpPr/>
          <p:nvPr/>
        </p:nvSpPr>
        <p:spPr>
          <a:xfrm>
            <a:off x="3073876" y="4862815"/>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Floating point</a:t>
            </a:r>
          </a:p>
        </p:txBody>
      </p:sp>
    </p:spTree>
    <p:extLst>
      <p:ext uri="{BB962C8B-B14F-4D97-AF65-F5344CB8AC3E}">
        <p14:creationId xmlns:p14="http://schemas.microsoft.com/office/powerpoint/2010/main" val="1059584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Floating point Datatypes</a:t>
            </a:r>
          </a:p>
          <a:p>
            <a:endParaRPr lang="en-US" dirty="0"/>
          </a:p>
        </p:txBody>
      </p:sp>
      <mc:AlternateContent xmlns:mc="http://schemas.openxmlformats.org/markup-compatibility/2006" xmlns:a14="http://schemas.microsoft.com/office/drawing/2010/main">
        <mc:Choice Requires="a14">
          <p:sp>
            <p:nvSpPr>
              <p:cNvPr id="6" name="Textplatzhalter 5"/>
              <p:cNvSpPr>
                <a:spLocks noGrp="1"/>
              </p:cNvSpPr>
              <p:nvPr>
                <p:ph type="body" sz="quarter" idx="10"/>
              </p:nvPr>
            </p:nvSpPr>
            <p:spPr>
              <a:xfrm>
                <a:off x="334800" y="980728"/>
                <a:ext cx="11522238" cy="4968552"/>
              </a:xfrm>
            </p:spPr>
            <p:txBody>
              <a:bodyPr/>
              <a:lstStyle/>
              <a:p>
                <a:pPr>
                  <a:spcBef>
                    <a:spcPts val="600"/>
                  </a:spcBef>
                </a:pPr>
                <a:r>
                  <a:rPr lang="en-US" dirty="0"/>
                  <a:t>Defined in IEEE 754</a:t>
                </a:r>
              </a:p>
              <a:p>
                <a:pPr marL="0" indent="0">
                  <a:buNone/>
                </a:pPr>
                <a:r>
                  <a:rPr lang="en-US" dirty="0">
                    <a:cs typeface="Courier New" panose="02070309020205020404" pitchFamily="49" charset="0"/>
                    <a:sym typeface="Wingdings" panose="05000000000000000000" pitchFamily="2" charset="2"/>
                  </a:rPr>
                  <a:t>	(on almost all systems)</a:t>
                </a:r>
                <a:endParaRPr lang="en-US" dirty="0">
                  <a:latin typeface="+mn-lt"/>
                  <a:cs typeface="Courier New" panose="02070309020205020404" pitchFamily="49" charset="0"/>
                </a:endParaRPr>
              </a:p>
              <a:p>
                <a:pPr>
                  <a:spcBef>
                    <a:spcPts val="600"/>
                  </a:spcBef>
                </a:pPr>
                <a:endParaRPr lang="en-US" dirty="0">
                  <a:latin typeface="+mn-lt"/>
                  <a:cs typeface="Courier New" panose="02070309020205020404" pitchFamily="49" charset="0"/>
                </a:endParaRPr>
              </a:p>
              <a:p>
                <a:pPr>
                  <a:spcBef>
                    <a:spcPts val="600"/>
                  </a:spcBef>
                </a:pPr>
                <a:endParaRPr lang="en-US" dirty="0">
                  <a:latin typeface="+mn-lt"/>
                  <a:cs typeface="Courier New" panose="02070309020205020404" pitchFamily="49" charset="0"/>
                </a:endParaRPr>
              </a:p>
              <a:p>
                <a:pPr>
                  <a:spcBef>
                    <a:spcPts val="600"/>
                  </a:spcBef>
                </a:pPr>
                <a:r>
                  <a:rPr lang="en-US" dirty="0">
                    <a:latin typeface="+mn-lt"/>
                    <a:cs typeface="Courier New" panose="02070309020205020404" pitchFamily="49" charset="0"/>
                  </a:rPr>
                  <a:t>Sign				Stored in first bit S</a:t>
                </a:r>
              </a:p>
              <a:p>
                <a:pPr>
                  <a:spcBef>
                    <a:spcPts val="600"/>
                  </a:spcBef>
                </a:pPr>
                <a:r>
                  <a:rPr lang="en-US" dirty="0">
                    <a:latin typeface="+mn-lt"/>
                    <a:cs typeface="Courier New" panose="02070309020205020404" pitchFamily="49" charset="0"/>
                  </a:rPr>
                  <a:t>Exponent 	Unsigned integer E stored in the next few bits minus a fixed bias B </a:t>
                </a:r>
                <a:r>
                  <a:rPr lang="en-US" dirty="0">
                    <a:latin typeface="+mn-lt"/>
                    <a:cs typeface="Courier New" panose="02070309020205020404" pitchFamily="49" charset="0"/>
                    <a:sym typeface="Wingdings" panose="05000000000000000000" pitchFamily="2" charset="2"/>
                  </a:rPr>
                  <a:t> e = E - B</a:t>
                </a:r>
                <a:endParaRPr lang="en-US" dirty="0">
                  <a:latin typeface="+mn-lt"/>
                  <a:cs typeface="Courier New" panose="02070309020205020404" pitchFamily="49" charset="0"/>
                </a:endParaRPr>
              </a:p>
              <a:p>
                <a:pPr>
                  <a:spcBef>
                    <a:spcPts val="600"/>
                  </a:spcBef>
                </a:pPr>
                <a:r>
                  <a:rPr lang="en-US" dirty="0">
                    <a:latin typeface="+mn-lt"/>
                    <a:cs typeface="Courier New" panose="02070309020205020404" pitchFamily="49" charset="0"/>
                  </a:rPr>
                  <a:t>Mantissa		m = 1.M where M is stored in the last few bits</a:t>
                </a:r>
              </a:p>
              <a:p>
                <a:pPr>
                  <a:spcBef>
                    <a:spcPts val="600"/>
                  </a:spcBef>
                </a:pPr>
                <a:r>
                  <a:rPr lang="en-US" dirty="0">
                    <a:latin typeface="+mn-lt"/>
                    <a:cs typeface="Courier New" panose="02070309020205020404" pitchFamily="49" charset="0"/>
                  </a:rPr>
                  <a:t>Final number is </a:t>
                </a:r>
                <a14:m>
                  <m:oMath xmlns:m="http://schemas.openxmlformats.org/officeDocument/2006/math">
                    <m:sSup>
                      <m:sSupPr>
                        <m:ctrlPr>
                          <a:rPr lang="en-US" b="0" i="1" smtClean="0">
                            <a:latin typeface="Cambria Math" panose="02040503050406030204" pitchFamily="18" charset="0"/>
                            <a:cs typeface="Courier New" panose="02070309020205020404" pitchFamily="49" charset="0"/>
                          </a:rPr>
                        </m:ctrlPr>
                      </m:sSupPr>
                      <m:e>
                        <m:d>
                          <m:dPr>
                            <m:ctrlPr>
                              <a:rPr lang="en-US" b="0" i="1" smtClean="0">
                                <a:latin typeface="Cambria Math" panose="02040503050406030204" pitchFamily="18" charset="0"/>
                                <a:cs typeface="Courier New" panose="02070309020205020404" pitchFamily="49" charset="0"/>
                              </a:rPr>
                            </m:ctrlPr>
                          </m:dPr>
                          <m:e>
                            <m:r>
                              <a:rPr lang="en-US" b="0" i="1" smtClean="0">
                                <a:latin typeface="Cambria Math" panose="02040503050406030204" pitchFamily="18" charset="0"/>
                                <a:cs typeface="Courier New" panose="02070309020205020404" pitchFamily="49" charset="0"/>
                              </a:rPr>
                              <m:t>−1</m:t>
                            </m:r>
                          </m:e>
                        </m:d>
                      </m:e>
                      <m:sup>
                        <m:r>
                          <a:rPr lang="en-US" b="0" i="1" smtClean="0">
                            <a:latin typeface="Cambria Math" panose="02040503050406030204" pitchFamily="18" charset="0"/>
                            <a:cs typeface="Courier New" panose="02070309020205020404" pitchFamily="49" charset="0"/>
                          </a:rPr>
                          <m:t>𝑆</m:t>
                        </m:r>
                      </m:sup>
                    </m:sSup>
                    <m:r>
                      <a:rPr lang="en-US" b="0" i="1" smtClean="0">
                        <a:latin typeface="Cambria Math" panose="02040503050406030204" pitchFamily="18" charset="0"/>
                        <a:cs typeface="Courier New" panose="02070309020205020404" pitchFamily="49" charset="0"/>
                      </a:rPr>
                      <m:t>⋅</m:t>
                    </m:r>
                    <m:r>
                      <a:rPr lang="en-US" b="0" i="1" smtClean="0">
                        <a:latin typeface="Cambria Math" panose="02040503050406030204" pitchFamily="18" charset="0"/>
                        <a:cs typeface="Courier New" panose="02070309020205020404" pitchFamily="49" charset="0"/>
                      </a:rPr>
                      <m:t>𝑚</m:t>
                    </m:r>
                    <m:r>
                      <a:rPr lang="en-US" b="0" i="1" smtClean="0">
                        <a:latin typeface="Cambria Math" panose="02040503050406030204" pitchFamily="18" charset="0"/>
                        <a:cs typeface="Courier New" panose="02070309020205020404" pitchFamily="49" charset="0"/>
                      </a:rPr>
                      <m:t>⋅</m:t>
                    </m:r>
                    <m:sSup>
                      <m:sSupPr>
                        <m:ctrlPr>
                          <a:rPr lang="en-US" b="0" i="1" smtClean="0">
                            <a:latin typeface="Cambria Math" panose="02040503050406030204" pitchFamily="18" charset="0"/>
                            <a:cs typeface="Courier New" panose="02070309020205020404" pitchFamily="49" charset="0"/>
                          </a:rPr>
                        </m:ctrlPr>
                      </m:sSupPr>
                      <m:e>
                        <m:r>
                          <a:rPr lang="en-US" b="0" i="1" smtClean="0">
                            <a:latin typeface="Cambria Math" panose="02040503050406030204" pitchFamily="18" charset="0"/>
                            <a:cs typeface="Courier New" panose="02070309020205020404" pitchFamily="49" charset="0"/>
                          </a:rPr>
                          <m:t>2</m:t>
                        </m:r>
                      </m:e>
                      <m:sup>
                        <m:r>
                          <a:rPr lang="en-US" b="0" i="1" smtClean="0">
                            <a:latin typeface="Cambria Math" panose="02040503050406030204" pitchFamily="18" charset="0"/>
                            <a:cs typeface="Courier New" panose="02070309020205020404" pitchFamily="49" charset="0"/>
                          </a:rPr>
                          <m:t>𝑒</m:t>
                        </m:r>
                      </m:sup>
                    </m:sSup>
                  </m:oMath>
                </a14:m>
                <a:endParaRPr lang="en-US" b="0" dirty="0">
                  <a:latin typeface="+mn-lt"/>
                  <a:cs typeface="Courier New" panose="02070309020205020404" pitchFamily="49" charset="0"/>
                </a:endParaRPr>
              </a:p>
              <a:p>
                <a:pPr>
                  <a:spcBef>
                    <a:spcPts val="600"/>
                  </a:spcBef>
                </a:pPr>
                <a:endParaRPr lang="en-US" dirty="0">
                  <a:latin typeface="+mn-lt"/>
                  <a:cs typeface="Courier New" panose="02070309020205020404" pitchFamily="49" charset="0"/>
                </a:endParaRPr>
              </a:p>
              <a:p>
                <a:pPr>
                  <a:spcBef>
                    <a:spcPts val="600"/>
                  </a:spcBef>
                </a:pPr>
                <a:r>
                  <a:rPr lang="en-US" b="0" dirty="0">
                    <a:latin typeface="+mn-lt"/>
                    <a:cs typeface="Courier New" panose="02070309020205020404" pitchFamily="49" charset="0"/>
                  </a:rPr>
                  <a:t>S = 0</a:t>
                </a:r>
              </a:p>
              <a:p>
                <a:pPr>
                  <a:spcBef>
                    <a:spcPts val="600"/>
                  </a:spcBef>
                </a:pPr>
                <a:r>
                  <a:rPr lang="en-US" dirty="0">
                    <a:latin typeface="+mn-lt"/>
                    <a:cs typeface="Courier New" panose="02070309020205020404" pitchFamily="49" charset="0"/>
                  </a:rPr>
                  <a:t>E = 124, e = 124 - 127 = -3</a:t>
                </a:r>
              </a:p>
              <a:p>
                <a:pPr>
                  <a:spcBef>
                    <a:spcPts val="600"/>
                  </a:spcBef>
                </a:pPr>
                <a:r>
                  <a:rPr lang="en-US" dirty="0">
                    <a:latin typeface="+mn-lt"/>
                    <a:cs typeface="Courier New" panose="02070309020205020404" pitchFamily="49" charset="0"/>
                  </a:rPr>
                  <a:t>m = 1.01</a:t>
                </a:r>
                <a:r>
                  <a:rPr lang="en-US" baseline="-25000" dirty="0">
                    <a:latin typeface="+mn-lt"/>
                    <a:cs typeface="Courier New" panose="02070309020205020404" pitchFamily="49" charset="0"/>
                  </a:rPr>
                  <a:t>2</a:t>
                </a:r>
                <a:r>
                  <a:rPr lang="en-US" dirty="0">
                    <a:latin typeface="+mn-lt"/>
                    <a:cs typeface="Courier New" panose="02070309020205020404" pitchFamily="49" charset="0"/>
                  </a:rPr>
                  <a:t> = 1.25</a:t>
                </a:r>
                <a:r>
                  <a:rPr lang="en-US" baseline="-25000" dirty="0">
                    <a:latin typeface="+mn-lt"/>
                    <a:cs typeface="Courier New" panose="02070309020205020404" pitchFamily="49" charset="0"/>
                  </a:rPr>
                  <a:t>10</a:t>
                </a:r>
              </a:p>
              <a:p>
                <a14:m>
                  <m:oMath xmlns:m="http://schemas.openxmlformats.org/officeDocument/2006/math">
                    <m:sSup>
                      <m:sSupPr>
                        <m:ctrlPr>
                          <a:rPr lang="en-US" i="1">
                            <a:latin typeface="Cambria Math" panose="02040503050406030204" pitchFamily="18" charset="0"/>
                            <a:cs typeface="Courier New" panose="02070309020205020404" pitchFamily="49" charset="0"/>
                          </a:rPr>
                        </m:ctrlPr>
                      </m:sSupPr>
                      <m:e>
                        <m:d>
                          <m:dPr>
                            <m:ctrlPr>
                              <a:rPr lang="en-US" i="1">
                                <a:latin typeface="Cambria Math" panose="02040503050406030204" pitchFamily="18" charset="0"/>
                                <a:cs typeface="Courier New" panose="02070309020205020404" pitchFamily="49" charset="0"/>
                              </a:rPr>
                            </m:ctrlPr>
                          </m:dPr>
                          <m:e>
                            <m:r>
                              <a:rPr lang="en-US" i="1">
                                <a:latin typeface="Cambria Math" panose="02040503050406030204" pitchFamily="18" charset="0"/>
                                <a:cs typeface="Courier New" panose="02070309020205020404" pitchFamily="49" charset="0"/>
                              </a:rPr>
                              <m:t>−1</m:t>
                            </m:r>
                          </m:e>
                        </m:d>
                      </m:e>
                      <m:sup>
                        <m:r>
                          <a:rPr lang="en-US" i="1">
                            <a:latin typeface="Cambria Math" panose="02040503050406030204" pitchFamily="18" charset="0"/>
                            <a:cs typeface="Courier New" panose="02070309020205020404" pitchFamily="49" charset="0"/>
                          </a:rPr>
                          <m:t>𝑆</m:t>
                        </m:r>
                      </m:sup>
                    </m:sSup>
                    <m:r>
                      <a:rPr lang="en-US" i="1">
                        <a:latin typeface="Cambria Math" panose="02040503050406030204" pitchFamily="18" charset="0"/>
                        <a:cs typeface="Courier New" panose="02070309020205020404" pitchFamily="49" charset="0"/>
                      </a:rPr>
                      <m:t>⋅</m:t>
                    </m:r>
                    <m:r>
                      <a:rPr lang="en-US" i="1">
                        <a:latin typeface="Cambria Math" panose="02040503050406030204" pitchFamily="18" charset="0"/>
                        <a:cs typeface="Courier New" panose="02070309020205020404" pitchFamily="49" charset="0"/>
                      </a:rPr>
                      <m:t>𝑚</m:t>
                    </m:r>
                    <m:r>
                      <a:rPr lang="en-US" i="1">
                        <a:latin typeface="Cambria Math" panose="02040503050406030204" pitchFamily="18" charset="0"/>
                        <a:cs typeface="Courier New" panose="02070309020205020404" pitchFamily="49" charset="0"/>
                      </a:rPr>
                      <m:t>⋅</m:t>
                    </m:r>
                    <m:sSup>
                      <m:sSupPr>
                        <m:ctrlPr>
                          <a:rPr lang="en-US" i="1">
                            <a:latin typeface="Cambria Math" panose="02040503050406030204" pitchFamily="18" charset="0"/>
                            <a:cs typeface="Courier New" panose="02070309020205020404" pitchFamily="49" charset="0"/>
                          </a:rPr>
                        </m:ctrlPr>
                      </m:sSupPr>
                      <m:e>
                        <m:r>
                          <a:rPr lang="en-US" i="1">
                            <a:latin typeface="Cambria Math" panose="02040503050406030204" pitchFamily="18" charset="0"/>
                            <a:cs typeface="Courier New" panose="02070309020205020404" pitchFamily="49" charset="0"/>
                          </a:rPr>
                          <m:t>2</m:t>
                        </m:r>
                      </m:e>
                      <m:sup>
                        <m:r>
                          <a:rPr lang="en-US" i="1">
                            <a:latin typeface="Cambria Math" panose="02040503050406030204" pitchFamily="18" charset="0"/>
                            <a:cs typeface="Courier New" panose="02070309020205020404" pitchFamily="49" charset="0"/>
                          </a:rPr>
                          <m:t>𝑒</m:t>
                        </m:r>
                      </m:sup>
                    </m:sSup>
                    <m:r>
                      <a:rPr lang="en-US" b="0" i="0" smtClean="0">
                        <a:latin typeface="Cambria Math" panose="02040503050406030204" pitchFamily="18" charset="0"/>
                        <a:cs typeface="Courier New" panose="02070309020205020404" pitchFamily="49" charset="0"/>
                      </a:rPr>
                      <m:t>=1</m:t>
                    </m:r>
                    <m:r>
                      <a:rPr lang="en-US" b="0" i="1" smtClean="0">
                        <a:latin typeface="Cambria Math" panose="02040503050406030204" pitchFamily="18" charset="0"/>
                        <a:cs typeface="Courier New" panose="02070309020205020404" pitchFamily="49" charset="0"/>
                      </a:rPr>
                      <m:t>⋅1.25⋅0.125=0.15625</m:t>
                    </m:r>
                  </m:oMath>
                </a14:m>
                <a:endParaRPr lang="en-US" b="0" dirty="0">
                  <a:latin typeface="+mn-lt"/>
                  <a:cs typeface="Courier New" panose="02070309020205020404" pitchFamily="49" charset="0"/>
                </a:endParaRPr>
              </a:p>
              <a:p>
                <a:pPr lvl="1"/>
                <a:endParaRPr lang="en-US" dirty="0">
                  <a:latin typeface="+mn-lt"/>
                  <a:cs typeface="Courier New" panose="02070309020205020404" pitchFamily="49" charset="0"/>
                </a:endParaRPr>
              </a:p>
            </p:txBody>
          </p:sp>
        </mc:Choice>
        <mc:Fallback xmlns="">
          <p:sp>
            <p:nvSpPr>
              <p:cNvPr id="6" name="Textplatzhalter 5"/>
              <p:cNvSpPr>
                <a:spLocks noGrp="1" noRot="1" noChangeAspect="1" noMove="1" noResize="1" noEditPoints="1" noAdjustHandles="1" noChangeArrowheads="1" noChangeShapeType="1" noTextEdit="1"/>
              </p:cNvSpPr>
              <p:nvPr>
                <p:ph type="body" sz="quarter" idx="10"/>
              </p:nvPr>
            </p:nvSpPr>
            <p:spPr>
              <a:xfrm>
                <a:off x="334800" y="980728"/>
                <a:ext cx="11522238" cy="4968552"/>
              </a:xfrm>
              <a:blipFill>
                <a:blip r:embed="rId3"/>
                <a:stretch>
                  <a:fillRect l="-1270" t="-1472" b="-1104"/>
                </a:stretch>
              </a:blipFill>
            </p:spPr>
            <p:txBody>
              <a:bodyPr/>
              <a:lstStyle/>
              <a:p>
                <a:r>
                  <a:rPr lang="en-US">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23</a:t>
            </a:fld>
            <a:endParaRPr lang="en-US" dirty="0"/>
          </a:p>
        </p:txBody>
      </p:sp>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r="14860"/>
          <a:stretch/>
        </p:blipFill>
        <p:spPr>
          <a:xfrm>
            <a:off x="3431704" y="1000289"/>
            <a:ext cx="8304190" cy="1247775"/>
          </a:xfrm>
          <a:prstGeom prst="rect">
            <a:avLst/>
          </a:prstGeom>
        </p:spPr>
      </p:pic>
    </p:spTree>
    <p:extLst>
      <p:ext uri="{BB962C8B-B14F-4D97-AF65-F5344CB8AC3E}">
        <p14:creationId xmlns:p14="http://schemas.microsoft.com/office/powerpoint/2010/main" val="31711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animEffect transition="in" filter="fade">
                                      <p:cBhvr>
                                        <p:cTn id="4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Floating point Datatypes</a:t>
            </a:r>
          </a:p>
          <a:p>
            <a:endParaRPr lang="en-US" dirty="0"/>
          </a:p>
        </p:txBody>
      </p:sp>
      <p:sp>
        <p:nvSpPr>
          <p:cNvPr id="6" name="Textplatzhalter 5"/>
          <p:cNvSpPr>
            <a:spLocks noGrp="1"/>
          </p:cNvSpPr>
          <p:nvPr>
            <p:ph type="body" sz="quarter" idx="10"/>
          </p:nvPr>
        </p:nvSpPr>
        <p:spPr>
          <a:xfrm>
            <a:off x="334800" y="980728"/>
            <a:ext cx="11522238" cy="4968552"/>
          </a:xfrm>
        </p:spPr>
        <p:txBody>
          <a:bodyPr/>
          <a:lstStyle/>
          <a:p>
            <a:pPr>
              <a:spcBef>
                <a:spcPts val="600"/>
              </a:spcBef>
            </a:pPr>
            <a:r>
              <a:rPr lang="en-US" dirty="0"/>
              <a:t>Defined in IEEE 754</a:t>
            </a:r>
          </a:p>
          <a:p>
            <a:pPr>
              <a:spcBef>
                <a:spcPts val="600"/>
              </a:spcBef>
            </a:pPr>
            <a:endParaRPr lang="en-US" dirty="0">
              <a:latin typeface="+mn-lt"/>
              <a:cs typeface="Courier New" panose="02070309020205020404" pitchFamily="49" charset="0"/>
            </a:endParaRPr>
          </a:p>
          <a:p>
            <a:pPr>
              <a:spcBef>
                <a:spcPts val="600"/>
              </a:spcBef>
            </a:pPr>
            <a:endParaRPr lang="en-US" dirty="0">
              <a:latin typeface="+mn-lt"/>
              <a:cs typeface="Courier New" panose="02070309020205020404" pitchFamily="49" charset="0"/>
            </a:endParaRPr>
          </a:p>
          <a:p>
            <a:pPr>
              <a:spcBef>
                <a:spcPts val="600"/>
              </a:spcBef>
            </a:pPr>
            <a:endParaRPr lang="en-US" dirty="0">
              <a:latin typeface="+mn-lt"/>
              <a:cs typeface="Courier New" panose="02070309020205020404" pitchFamily="49" charset="0"/>
            </a:endParaRPr>
          </a:p>
          <a:p>
            <a:r>
              <a:rPr lang="en-US" dirty="0">
                <a:latin typeface="+mn-lt"/>
                <a:cs typeface="Courier New" panose="02070309020205020404" pitchFamily="49" charset="0"/>
              </a:rPr>
              <a:t>The number of bits for mantissa and exponent, as well as the bias depend on the type</a:t>
            </a:r>
          </a:p>
          <a:p>
            <a:r>
              <a:rPr lang="en-US" dirty="0">
                <a:latin typeface="+mn-lt"/>
                <a:cs typeface="Courier New" panose="02070309020205020404" pitchFamily="49" charset="0"/>
              </a:rPr>
              <a:t>The “extreme” exponents are reserved for </a:t>
            </a:r>
            <a:r>
              <a:rPr lang="en-US" i="1" dirty="0" err="1">
                <a:latin typeface="+mn-lt"/>
                <a:cs typeface="Courier New" panose="02070309020205020404" pitchFamily="49" charset="0"/>
              </a:rPr>
              <a:t>denormalized</a:t>
            </a:r>
            <a:r>
              <a:rPr lang="en-US" dirty="0">
                <a:latin typeface="+mn-lt"/>
                <a:cs typeface="Courier New" panose="02070309020205020404" pitchFamily="49" charset="0"/>
              </a:rPr>
              <a:t> numbers, that we need e.g. to store </a:t>
            </a:r>
            <a:r>
              <a:rPr lang="en-US" dirty="0">
                <a:latin typeface="Courier New" panose="02070309020205020404" pitchFamily="49" charset="0"/>
                <a:cs typeface="Courier New" panose="02070309020205020404" pitchFamily="49" charset="0"/>
              </a:rPr>
              <a:t>0</a:t>
            </a:r>
            <a:r>
              <a:rPr lang="en-US" dirty="0">
                <a:latin typeface="+mn-lt"/>
                <a:cs typeface="Courier New" panose="02070309020205020404" pitchFamily="49" charset="0"/>
              </a:rPr>
              <a:t>, and special values like </a:t>
            </a:r>
            <a:r>
              <a:rPr lang="en-US" dirty="0" err="1">
                <a:latin typeface="Courier New" panose="02070309020205020404" pitchFamily="49" charset="0"/>
                <a:cs typeface="Courier New" panose="02070309020205020404" pitchFamily="49" charset="0"/>
              </a:rPr>
              <a:t>NaN</a:t>
            </a:r>
            <a:r>
              <a:rPr lang="en-US" dirty="0">
                <a:latin typeface="+mn-lt"/>
                <a:cs typeface="Courier New" panose="02070309020205020404" pitchFamily="49" charset="0"/>
              </a:rPr>
              <a:t> or </a:t>
            </a:r>
            <a:r>
              <a:rPr lang="en-US" dirty="0">
                <a:latin typeface="Courier New" panose="02070309020205020404" pitchFamily="49" charset="0"/>
                <a:cs typeface="Courier New" panose="02070309020205020404" pitchFamily="49" charset="0"/>
              </a:rPr>
              <a:t>infinity</a:t>
            </a:r>
          </a:p>
          <a:p>
            <a:pPr>
              <a:spcBef>
                <a:spcPts val="600"/>
              </a:spcBef>
            </a:pPr>
            <a:endParaRPr lang="en-US" b="0" dirty="0">
              <a:latin typeface="+mn-lt"/>
              <a:cs typeface="Courier New" panose="02070309020205020404" pitchFamily="49" charset="0"/>
            </a:endParaRPr>
          </a:p>
          <a:p>
            <a:pPr lvl="1"/>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24</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448735161"/>
              </p:ext>
            </p:extLst>
          </p:nvPr>
        </p:nvGraphicFramePr>
        <p:xfrm>
          <a:off x="1786847" y="4048081"/>
          <a:ext cx="8630920" cy="1483360"/>
        </p:xfrm>
        <a:graphic>
          <a:graphicData uri="http://schemas.openxmlformats.org/drawingml/2006/table">
            <a:tbl>
              <a:tblPr firstRow="1" bandRow="1">
                <a:tableStyleId>{BC89EF96-8CEA-46FF-86C4-4CE0E7609802}</a:tableStyleId>
              </a:tblPr>
              <a:tblGrid>
                <a:gridCol w="1821180">
                  <a:extLst>
                    <a:ext uri="{9D8B030D-6E8A-4147-A177-3AD203B41FA5}">
                      <a16:colId xmlns:a16="http://schemas.microsoft.com/office/drawing/2014/main" val="3487475080"/>
                    </a:ext>
                  </a:extLst>
                </a:gridCol>
                <a:gridCol w="1783080">
                  <a:extLst>
                    <a:ext uri="{9D8B030D-6E8A-4147-A177-3AD203B41FA5}">
                      <a16:colId xmlns:a16="http://schemas.microsoft.com/office/drawing/2014/main" val="3765389175"/>
                    </a:ext>
                  </a:extLst>
                </a:gridCol>
                <a:gridCol w="1719580">
                  <a:extLst>
                    <a:ext uri="{9D8B030D-6E8A-4147-A177-3AD203B41FA5}">
                      <a16:colId xmlns:a16="http://schemas.microsoft.com/office/drawing/2014/main" val="4167270095"/>
                    </a:ext>
                  </a:extLst>
                </a:gridCol>
                <a:gridCol w="3307080">
                  <a:extLst>
                    <a:ext uri="{9D8B030D-6E8A-4147-A177-3AD203B41FA5}">
                      <a16:colId xmlns:a16="http://schemas.microsoft.com/office/drawing/2014/main" val="1141510180"/>
                    </a:ext>
                  </a:extLst>
                </a:gridCol>
              </a:tblGrid>
              <a:tr h="370840">
                <a:tc>
                  <a:txBody>
                    <a:bodyPr/>
                    <a:lstStyle/>
                    <a:p>
                      <a:r>
                        <a:rPr lang="en-US" dirty="0"/>
                        <a:t>Type</a:t>
                      </a:r>
                    </a:p>
                  </a:txBody>
                  <a:tcPr/>
                </a:tc>
                <a:tc>
                  <a:txBody>
                    <a:bodyPr/>
                    <a:lstStyle/>
                    <a:p>
                      <a:r>
                        <a:rPr lang="en-US" dirty="0"/>
                        <a:t>Exponent size</a:t>
                      </a:r>
                    </a:p>
                  </a:txBody>
                  <a:tcPr/>
                </a:tc>
                <a:tc>
                  <a:txBody>
                    <a:bodyPr/>
                    <a:lstStyle/>
                    <a:p>
                      <a:r>
                        <a:rPr lang="en-US" dirty="0"/>
                        <a:t>Mantissa size</a:t>
                      </a:r>
                    </a:p>
                  </a:txBody>
                  <a:tcPr/>
                </a:tc>
                <a:tc>
                  <a:txBody>
                    <a:bodyPr/>
                    <a:lstStyle/>
                    <a:p>
                      <a:r>
                        <a:rPr lang="en-US" dirty="0"/>
                        <a:t>Bias</a:t>
                      </a:r>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float</a:t>
                      </a:r>
                    </a:p>
                  </a:txBody>
                  <a:tcPr/>
                </a:tc>
                <a:tc>
                  <a:txBody>
                    <a:bodyPr/>
                    <a:lstStyle/>
                    <a:p>
                      <a:r>
                        <a:rPr lang="en-US" dirty="0"/>
                        <a:t>8</a:t>
                      </a:r>
                    </a:p>
                  </a:txBody>
                  <a:tcPr/>
                </a:tc>
                <a:tc>
                  <a:txBody>
                    <a:bodyPr/>
                    <a:lstStyle/>
                    <a:p>
                      <a:r>
                        <a:rPr lang="en-US" dirty="0"/>
                        <a:t>23</a:t>
                      </a:r>
                    </a:p>
                  </a:txBody>
                  <a:tcPr/>
                </a:tc>
                <a:tc>
                  <a:txBody>
                    <a:bodyPr/>
                    <a:lstStyle/>
                    <a:p>
                      <a:r>
                        <a:rPr lang="en-US" dirty="0"/>
                        <a:t>127</a:t>
                      </a:r>
                    </a:p>
                  </a:txBody>
                  <a:tcPr/>
                </a:tc>
                <a:extLst>
                  <a:ext uri="{0D108BD9-81ED-4DB2-BD59-A6C34878D82A}">
                    <a16:rowId xmlns:a16="http://schemas.microsoft.com/office/drawing/2014/main" val="3287320976"/>
                  </a:ext>
                </a:extLst>
              </a:tr>
              <a:tr h="370840">
                <a:tc>
                  <a:txBody>
                    <a:bodyPr/>
                    <a:lstStyle/>
                    <a:p>
                      <a:r>
                        <a:rPr lang="en-US" dirty="0">
                          <a:latin typeface="Courier New" panose="02070309020205020404" pitchFamily="49" charset="0"/>
                          <a:cs typeface="Courier New" panose="02070309020205020404" pitchFamily="49" charset="0"/>
                        </a:rPr>
                        <a:t>double</a:t>
                      </a:r>
                    </a:p>
                  </a:txBody>
                  <a:tcPr/>
                </a:tc>
                <a:tc>
                  <a:txBody>
                    <a:bodyPr/>
                    <a:lstStyle/>
                    <a:p>
                      <a:r>
                        <a:rPr lang="en-US" dirty="0"/>
                        <a:t>11</a:t>
                      </a:r>
                    </a:p>
                  </a:txBody>
                  <a:tcPr/>
                </a:tc>
                <a:tc>
                  <a:txBody>
                    <a:bodyPr/>
                    <a:lstStyle/>
                    <a:p>
                      <a:r>
                        <a:rPr lang="en-US" dirty="0"/>
                        <a:t>52</a:t>
                      </a:r>
                    </a:p>
                  </a:txBody>
                  <a:tcPr/>
                </a:tc>
                <a:tc>
                  <a:txBody>
                    <a:bodyPr/>
                    <a:lstStyle/>
                    <a:p>
                      <a:r>
                        <a:rPr lang="en-US" dirty="0"/>
                        <a:t>1023</a:t>
                      </a:r>
                    </a:p>
                  </a:txBody>
                  <a:tcPr/>
                </a:tc>
                <a:extLst>
                  <a:ext uri="{0D108BD9-81ED-4DB2-BD59-A6C34878D82A}">
                    <a16:rowId xmlns:a16="http://schemas.microsoft.com/office/drawing/2014/main" val="2443725876"/>
                  </a:ext>
                </a:extLst>
              </a:tr>
              <a:tr h="370840">
                <a:tc>
                  <a:txBody>
                    <a:bodyPr/>
                    <a:lstStyle/>
                    <a:p>
                      <a:r>
                        <a:rPr lang="en-US" dirty="0">
                          <a:latin typeface="Courier New" panose="02070309020205020404" pitchFamily="49" charset="0"/>
                          <a:cs typeface="Courier New" panose="02070309020205020404" pitchFamily="49" charset="0"/>
                        </a:rPr>
                        <a:t>long double</a:t>
                      </a:r>
                    </a:p>
                  </a:txBody>
                  <a:tcPr/>
                </a:tc>
                <a:tc>
                  <a:txBody>
                    <a:bodyPr/>
                    <a:lstStyle/>
                    <a:p>
                      <a:r>
                        <a:rPr lang="en-US" dirty="0"/>
                        <a:t>&gt;=15</a:t>
                      </a:r>
                    </a:p>
                  </a:txBody>
                  <a:tcPr/>
                </a:tc>
                <a:tc>
                  <a:txBody>
                    <a:bodyPr/>
                    <a:lstStyle/>
                    <a:p>
                      <a:r>
                        <a:rPr lang="en-US" dirty="0"/>
                        <a:t>&gt;=63 (64)</a:t>
                      </a:r>
                    </a:p>
                  </a:txBody>
                  <a:tcPr/>
                </a:tc>
                <a:tc>
                  <a:txBody>
                    <a:bodyPr/>
                    <a:lstStyle/>
                    <a:p>
                      <a:r>
                        <a:rPr lang="en-US" dirty="0"/>
                        <a:t>Not</a:t>
                      </a:r>
                      <a:r>
                        <a:rPr lang="en-US" baseline="0" dirty="0"/>
                        <a:t> standardized, often 16383</a:t>
                      </a:r>
                      <a:endParaRPr lang="en-US" dirty="0"/>
                    </a:p>
                  </a:txBody>
                  <a:tcPr/>
                </a:tc>
                <a:extLst>
                  <a:ext uri="{0D108BD9-81ED-4DB2-BD59-A6C34878D82A}">
                    <a16:rowId xmlns:a16="http://schemas.microsoft.com/office/drawing/2014/main" val="3050092472"/>
                  </a:ext>
                </a:extLst>
              </a:tr>
            </a:tbl>
          </a:graphicData>
        </a:graphic>
      </p:graphicFrame>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r="14860"/>
          <a:stretch/>
        </p:blipFill>
        <p:spPr>
          <a:xfrm>
            <a:off x="3431704" y="1000289"/>
            <a:ext cx="8304190" cy="1247775"/>
          </a:xfrm>
          <a:prstGeom prst="rect">
            <a:avLst/>
          </a:prstGeom>
        </p:spPr>
      </p:pic>
    </p:spTree>
    <p:extLst>
      <p:ext uri="{BB962C8B-B14F-4D97-AF65-F5344CB8AC3E}">
        <p14:creationId xmlns:p14="http://schemas.microsoft.com/office/powerpoint/2010/main" val="245575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Floating point Datatypes: Limits</a:t>
            </a:r>
          </a:p>
          <a:p>
            <a:endParaRPr lang="en-US" dirty="0"/>
          </a:p>
        </p:txBody>
      </p:sp>
      <p:sp>
        <p:nvSpPr>
          <p:cNvPr id="6" name="Textplatzhalter 5"/>
          <p:cNvSpPr>
            <a:spLocks noGrp="1"/>
          </p:cNvSpPr>
          <p:nvPr>
            <p:ph type="body" sz="quarter" idx="10"/>
          </p:nvPr>
        </p:nvSpPr>
        <p:spPr/>
        <p:txBody>
          <a:bodyPr/>
          <a:lstStyle/>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r>
              <a:rPr lang="en-US" dirty="0">
                <a:sym typeface="Wingdings" panose="05000000000000000000" pitchFamily="2" charset="2"/>
              </a:rPr>
              <a:t>Resulting limits can be found again in </a:t>
            </a:r>
            <a:r>
              <a:rPr lang="en-US" dirty="0" err="1">
                <a:latin typeface="Courier New" panose="02070309020205020404" pitchFamily="49" charset="0"/>
                <a:cs typeface="Courier New" panose="02070309020205020404" pitchFamily="49" charset="0"/>
              </a:rPr>
              <a:t>numeric_limits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sym typeface="Wingdings" panose="05000000000000000000" pitchFamily="2" charset="2"/>
              </a:rPr>
              <a:t>min() </a:t>
            </a:r>
            <a:r>
              <a:rPr lang="en-US" dirty="0">
                <a:latin typeface="+mn-lt"/>
                <a:cs typeface="Courier New" panose="02070309020205020404" pitchFamily="49" charset="0"/>
                <a:sym typeface="Wingdings" panose="05000000000000000000" pitchFamily="2" charset="2"/>
              </a:rPr>
              <a:t>and </a:t>
            </a:r>
            <a:r>
              <a:rPr lang="en-US" dirty="0">
                <a:latin typeface="Courier New" panose="02070309020205020404" pitchFamily="49" charset="0"/>
                <a:cs typeface="Courier New" panose="02070309020205020404" pitchFamily="49" charset="0"/>
                <a:sym typeface="Wingdings" panose="05000000000000000000" pitchFamily="2" charset="2"/>
              </a:rPr>
              <a:t>max()</a:t>
            </a:r>
            <a:r>
              <a:rPr lang="en-US" dirty="0">
                <a:latin typeface="+mn-lt"/>
                <a:cs typeface="Courier New" panose="02070309020205020404" pitchFamily="49" charset="0"/>
                <a:sym typeface="Wingdings" panose="05000000000000000000" pitchFamily="2" charset="2"/>
              </a:rPr>
              <a:t>return positive limits, that are also valid for negative numbers</a:t>
            </a:r>
          </a:p>
          <a:p>
            <a:pPr lvl="1"/>
            <a:r>
              <a:rPr lang="en-US" dirty="0">
                <a:latin typeface="Courier New" panose="02070309020205020404" pitchFamily="49" charset="0"/>
                <a:cs typeface="Courier New" panose="02070309020205020404" pitchFamily="49" charset="0"/>
                <a:sym typeface="Wingdings" panose="05000000000000000000" pitchFamily="2" charset="2"/>
              </a:rPr>
              <a:t>epsilon() </a:t>
            </a:r>
            <a:r>
              <a:rPr lang="en-US" dirty="0">
                <a:latin typeface="+mn-lt"/>
                <a:cs typeface="Courier New" panose="02070309020205020404" pitchFamily="49" charset="0"/>
                <a:sym typeface="Wingdings" panose="05000000000000000000" pitchFamily="2" charset="2"/>
              </a:rPr>
              <a:t>reveals the relative precision, that means the difference between 1.0 and the next number</a:t>
            </a:r>
          </a:p>
          <a:p>
            <a:pPr lvl="1"/>
            <a:r>
              <a:rPr lang="en-US" dirty="0">
                <a:latin typeface="Courier New" panose="02070309020205020404" pitchFamily="49" charset="0"/>
                <a:cs typeface="Courier New" panose="02070309020205020404" pitchFamily="49" charset="0"/>
                <a:sym typeface="Wingdings" panose="05000000000000000000" pitchFamily="2" charset="2"/>
              </a:rPr>
              <a:t>digits10 </a:t>
            </a:r>
            <a:r>
              <a:rPr lang="en-US" dirty="0">
                <a:cs typeface="Courier New" panose="02070309020205020404" pitchFamily="49" charset="0"/>
                <a:sym typeface="Wingdings" panose="05000000000000000000" pitchFamily="2" charset="2"/>
              </a:rPr>
              <a:t>gives the rough number of decimal digits to which the data type is correct</a:t>
            </a:r>
            <a:endParaRPr lang="en-US" dirty="0">
              <a:latin typeface="+mn-lt"/>
              <a:cs typeface="Courier New" panose="02070309020205020404" pitchFamily="49" charset="0"/>
              <a:sym typeface="Wingdings" panose="05000000000000000000" pitchFamily="2" charset="2"/>
            </a:endParaRPr>
          </a:p>
          <a:p>
            <a:pPr lvl="1"/>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25</a:t>
            </a:fld>
            <a:endParaRPr lang="en-US" dirty="0"/>
          </a:p>
        </p:txBody>
      </p:sp>
      <p:graphicFrame>
        <p:nvGraphicFramePr>
          <p:cNvPr id="8" name="Tabelle 7"/>
          <p:cNvGraphicFramePr>
            <a:graphicFrameLocks noGrp="1"/>
          </p:cNvGraphicFramePr>
          <p:nvPr>
            <p:extLst>
              <p:ext uri="{D42A27DB-BD31-4B8C-83A1-F6EECF244321}">
                <p14:modId xmlns:p14="http://schemas.microsoft.com/office/powerpoint/2010/main" val="1128083328"/>
              </p:ext>
            </p:extLst>
          </p:nvPr>
        </p:nvGraphicFramePr>
        <p:xfrm>
          <a:off x="341296" y="1268413"/>
          <a:ext cx="8630920" cy="1483360"/>
        </p:xfrm>
        <a:graphic>
          <a:graphicData uri="http://schemas.openxmlformats.org/drawingml/2006/table">
            <a:tbl>
              <a:tblPr firstRow="1" bandRow="1">
                <a:tableStyleId>{BC89EF96-8CEA-46FF-86C4-4CE0E7609802}</a:tableStyleId>
              </a:tblPr>
              <a:tblGrid>
                <a:gridCol w="1821180">
                  <a:extLst>
                    <a:ext uri="{9D8B030D-6E8A-4147-A177-3AD203B41FA5}">
                      <a16:colId xmlns:a16="http://schemas.microsoft.com/office/drawing/2014/main" val="3487475080"/>
                    </a:ext>
                  </a:extLst>
                </a:gridCol>
                <a:gridCol w="1783080">
                  <a:extLst>
                    <a:ext uri="{9D8B030D-6E8A-4147-A177-3AD203B41FA5}">
                      <a16:colId xmlns:a16="http://schemas.microsoft.com/office/drawing/2014/main" val="3765389175"/>
                    </a:ext>
                  </a:extLst>
                </a:gridCol>
                <a:gridCol w="1719580">
                  <a:extLst>
                    <a:ext uri="{9D8B030D-6E8A-4147-A177-3AD203B41FA5}">
                      <a16:colId xmlns:a16="http://schemas.microsoft.com/office/drawing/2014/main" val="4167270095"/>
                    </a:ext>
                  </a:extLst>
                </a:gridCol>
                <a:gridCol w="3307080">
                  <a:extLst>
                    <a:ext uri="{9D8B030D-6E8A-4147-A177-3AD203B41FA5}">
                      <a16:colId xmlns:a16="http://schemas.microsoft.com/office/drawing/2014/main" val="1141510180"/>
                    </a:ext>
                  </a:extLst>
                </a:gridCol>
              </a:tblGrid>
              <a:tr h="370840">
                <a:tc>
                  <a:txBody>
                    <a:bodyPr/>
                    <a:lstStyle/>
                    <a:p>
                      <a:r>
                        <a:rPr lang="en-US" dirty="0"/>
                        <a:t>Type</a:t>
                      </a:r>
                    </a:p>
                  </a:txBody>
                  <a:tcPr/>
                </a:tc>
                <a:tc>
                  <a:txBody>
                    <a:bodyPr/>
                    <a:lstStyle/>
                    <a:p>
                      <a:r>
                        <a:rPr lang="en-US" dirty="0"/>
                        <a:t>Exponent size</a:t>
                      </a:r>
                    </a:p>
                  </a:txBody>
                  <a:tcPr/>
                </a:tc>
                <a:tc>
                  <a:txBody>
                    <a:bodyPr/>
                    <a:lstStyle/>
                    <a:p>
                      <a:r>
                        <a:rPr lang="en-US" dirty="0"/>
                        <a:t>Mantissa size</a:t>
                      </a:r>
                    </a:p>
                  </a:txBody>
                  <a:tcPr/>
                </a:tc>
                <a:tc>
                  <a:txBody>
                    <a:bodyPr/>
                    <a:lstStyle/>
                    <a:p>
                      <a:r>
                        <a:rPr lang="en-US" dirty="0"/>
                        <a:t>Bias</a:t>
                      </a:r>
                    </a:p>
                  </a:txBody>
                  <a:tcPr/>
                </a:tc>
                <a:extLst>
                  <a:ext uri="{0D108BD9-81ED-4DB2-BD59-A6C34878D82A}">
                    <a16:rowId xmlns:a16="http://schemas.microsoft.com/office/drawing/2014/main" val="2454422714"/>
                  </a:ext>
                </a:extLst>
              </a:tr>
              <a:tr h="370840">
                <a:tc>
                  <a:txBody>
                    <a:bodyPr/>
                    <a:lstStyle/>
                    <a:p>
                      <a:r>
                        <a:rPr lang="en-US" dirty="0">
                          <a:latin typeface="Courier New" panose="02070309020205020404" pitchFamily="49" charset="0"/>
                          <a:cs typeface="Courier New" panose="02070309020205020404" pitchFamily="49" charset="0"/>
                        </a:rPr>
                        <a:t>float</a:t>
                      </a:r>
                    </a:p>
                  </a:txBody>
                  <a:tcPr/>
                </a:tc>
                <a:tc>
                  <a:txBody>
                    <a:bodyPr/>
                    <a:lstStyle/>
                    <a:p>
                      <a:r>
                        <a:rPr lang="en-US" dirty="0"/>
                        <a:t>8</a:t>
                      </a:r>
                    </a:p>
                  </a:txBody>
                  <a:tcPr/>
                </a:tc>
                <a:tc>
                  <a:txBody>
                    <a:bodyPr/>
                    <a:lstStyle/>
                    <a:p>
                      <a:r>
                        <a:rPr lang="en-US" dirty="0"/>
                        <a:t>23</a:t>
                      </a:r>
                    </a:p>
                  </a:txBody>
                  <a:tcPr/>
                </a:tc>
                <a:tc>
                  <a:txBody>
                    <a:bodyPr/>
                    <a:lstStyle/>
                    <a:p>
                      <a:r>
                        <a:rPr lang="en-US" dirty="0"/>
                        <a:t>127</a:t>
                      </a:r>
                    </a:p>
                  </a:txBody>
                  <a:tcPr/>
                </a:tc>
                <a:extLst>
                  <a:ext uri="{0D108BD9-81ED-4DB2-BD59-A6C34878D82A}">
                    <a16:rowId xmlns:a16="http://schemas.microsoft.com/office/drawing/2014/main" val="3287320976"/>
                  </a:ext>
                </a:extLst>
              </a:tr>
              <a:tr h="370840">
                <a:tc>
                  <a:txBody>
                    <a:bodyPr/>
                    <a:lstStyle/>
                    <a:p>
                      <a:r>
                        <a:rPr lang="en-US" dirty="0">
                          <a:latin typeface="Courier New" panose="02070309020205020404" pitchFamily="49" charset="0"/>
                          <a:cs typeface="Courier New" panose="02070309020205020404" pitchFamily="49" charset="0"/>
                        </a:rPr>
                        <a:t>double</a:t>
                      </a:r>
                    </a:p>
                  </a:txBody>
                  <a:tcPr/>
                </a:tc>
                <a:tc>
                  <a:txBody>
                    <a:bodyPr/>
                    <a:lstStyle/>
                    <a:p>
                      <a:r>
                        <a:rPr lang="en-US" dirty="0"/>
                        <a:t>11</a:t>
                      </a:r>
                    </a:p>
                  </a:txBody>
                  <a:tcPr/>
                </a:tc>
                <a:tc>
                  <a:txBody>
                    <a:bodyPr/>
                    <a:lstStyle/>
                    <a:p>
                      <a:r>
                        <a:rPr lang="en-US" dirty="0"/>
                        <a:t>52</a:t>
                      </a:r>
                    </a:p>
                  </a:txBody>
                  <a:tcPr/>
                </a:tc>
                <a:tc>
                  <a:txBody>
                    <a:bodyPr/>
                    <a:lstStyle/>
                    <a:p>
                      <a:r>
                        <a:rPr lang="en-US" dirty="0"/>
                        <a:t>1023</a:t>
                      </a:r>
                    </a:p>
                  </a:txBody>
                  <a:tcPr/>
                </a:tc>
                <a:extLst>
                  <a:ext uri="{0D108BD9-81ED-4DB2-BD59-A6C34878D82A}">
                    <a16:rowId xmlns:a16="http://schemas.microsoft.com/office/drawing/2014/main" val="2443725876"/>
                  </a:ext>
                </a:extLst>
              </a:tr>
              <a:tr h="370840">
                <a:tc>
                  <a:txBody>
                    <a:bodyPr/>
                    <a:lstStyle/>
                    <a:p>
                      <a:r>
                        <a:rPr lang="en-US" dirty="0">
                          <a:latin typeface="Courier New" panose="02070309020205020404" pitchFamily="49" charset="0"/>
                          <a:cs typeface="Courier New" panose="02070309020205020404" pitchFamily="49" charset="0"/>
                        </a:rPr>
                        <a:t>long double</a:t>
                      </a:r>
                    </a:p>
                  </a:txBody>
                  <a:tcPr/>
                </a:tc>
                <a:tc>
                  <a:txBody>
                    <a:bodyPr/>
                    <a:lstStyle/>
                    <a:p>
                      <a:r>
                        <a:rPr lang="en-US" dirty="0"/>
                        <a:t>&gt;=15</a:t>
                      </a:r>
                    </a:p>
                  </a:txBody>
                  <a:tcPr/>
                </a:tc>
                <a:tc>
                  <a:txBody>
                    <a:bodyPr/>
                    <a:lstStyle/>
                    <a:p>
                      <a:r>
                        <a:rPr lang="en-US" dirty="0"/>
                        <a:t>&gt;=63 (64)</a:t>
                      </a:r>
                    </a:p>
                  </a:txBody>
                  <a:tcPr/>
                </a:tc>
                <a:tc>
                  <a:txBody>
                    <a:bodyPr/>
                    <a:lstStyle/>
                    <a:p>
                      <a:r>
                        <a:rPr lang="en-US" dirty="0"/>
                        <a:t>Not</a:t>
                      </a:r>
                      <a:r>
                        <a:rPr lang="en-US" baseline="0" dirty="0"/>
                        <a:t> standardized, often 16383</a:t>
                      </a:r>
                      <a:endParaRPr lang="en-US" dirty="0"/>
                    </a:p>
                  </a:txBody>
                  <a:tcPr/>
                </a:tc>
                <a:extLst>
                  <a:ext uri="{0D108BD9-81ED-4DB2-BD59-A6C34878D82A}">
                    <a16:rowId xmlns:a16="http://schemas.microsoft.com/office/drawing/2014/main" val="3050092472"/>
                  </a:ext>
                </a:extLst>
              </a:tr>
            </a:tbl>
          </a:graphicData>
        </a:graphic>
      </p:graphicFrame>
      <p:grpSp>
        <p:nvGrpSpPr>
          <p:cNvPr id="9" name="Gruppieren 8"/>
          <p:cNvGrpSpPr/>
          <p:nvPr/>
        </p:nvGrpSpPr>
        <p:grpSpPr>
          <a:xfrm>
            <a:off x="334800" y="4652963"/>
            <a:ext cx="11520000" cy="864096"/>
            <a:chOff x="902679" y="6201247"/>
            <a:chExt cx="11520000" cy="864096"/>
          </a:xfrm>
        </p:grpSpPr>
        <p:sp>
          <p:nvSpPr>
            <p:cNvPr id="10" name="Abgerundetes Rechteck 9"/>
            <p:cNvSpPr/>
            <p:nvPr/>
          </p:nvSpPr>
          <p:spPr>
            <a:xfrm>
              <a:off x="902679" y="6201247"/>
              <a:ext cx="1152000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Find out the rough precision of positions in meters in the UTM coordinate system for locations in Cologne, when represented as float</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115892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fade">
                                      <p:cBhvr>
                                        <p:cTn id="17" dur="500"/>
                                        <p:tgtEl>
                                          <p:spTgt spid="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Floating point Datatypes: Literals</a:t>
            </a:r>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26</a:t>
            </a:fld>
            <a:endParaRPr lang="en-US" dirty="0"/>
          </a:p>
        </p:txBody>
      </p:sp>
      <p:sp>
        <p:nvSpPr>
          <p:cNvPr id="7" name="Rechteck 6"/>
          <p:cNvSpPr/>
          <p:nvPr/>
        </p:nvSpPr>
        <p:spPr>
          <a:xfrm>
            <a:off x="312624" y="989844"/>
            <a:ext cx="11522075" cy="341632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FF8000"/>
                </a:solidFill>
                <a:highlight>
                  <a:srgbClr val="FFFFFF"/>
                </a:highlight>
                <a:latin typeface="Courier New" panose="02070309020205020404" pitchFamily="49" charset="0"/>
                <a:cs typeface="Courier New" panose="02070309020205020404" pitchFamily="49" charset="0"/>
              </a:rPr>
              <a:t>3.5</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default when a decimal point occurs is double</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FF8000"/>
                </a:solidFill>
                <a:highlight>
                  <a:srgbClr val="FFFFFF"/>
                </a:highlight>
                <a:latin typeface="Courier New" panose="02070309020205020404" pitchFamily="49" charset="0"/>
                <a:cs typeface="Courier New" panose="02070309020205020404" pitchFamily="49" charset="0"/>
              </a:rPr>
              <a:t>2e4</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scientific notation with e also produces double</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FF8000"/>
                </a:solidFill>
                <a:highlight>
                  <a:srgbClr val="FFFFFF"/>
                </a:highlight>
                <a:latin typeface="Courier New" panose="02070309020205020404" pitchFamily="49" charset="0"/>
                <a:cs typeface="Courier New" panose="02070309020205020404" pitchFamily="49" charset="0"/>
              </a:rPr>
              <a:t>2.            </a:t>
            </a:r>
            <a:r>
              <a:rPr lang="en-US" dirty="0">
                <a:solidFill>
                  <a:srgbClr val="008000"/>
                </a:solidFill>
                <a:highlight>
                  <a:srgbClr val="FFFFFF"/>
                </a:highlight>
                <a:latin typeface="Courier New" panose="02070309020205020404" pitchFamily="49" charset="0"/>
                <a:cs typeface="Courier New" panose="02070309020205020404" pitchFamily="49" charset="0"/>
              </a:rPr>
              <a:t>// zeros before OR after the decimal point may be left out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2.5F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f or F make float</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2.5L</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l or L make long double</a:t>
            </a: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FF8000"/>
                </a:solidFill>
                <a:highlight>
                  <a:srgbClr val="FFFFFF"/>
                </a:highlight>
                <a:latin typeface="Courier New" panose="02070309020205020404" pitchFamily="49" charset="0"/>
                <a:cs typeface="Courier New" panose="02070309020205020404" pitchFamily="49" charset="0"/>
              </a:rPr>
              <a:t>0xC.68p+2F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Since C++17, 0x enables a hexadecimal format</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nvGrpSpPr>
          <p:cNvPr id="9" name="Gruppieren 8"/>
          <p:cNvGrpSpPr/>
          <p:nvPr/>
        </p:nvGrpSpPr>
        <p:grpSpPr>
          <a:xfrm>
            <a:off x="2351385" y="4931015"/>
            <a:ext cx="7489230" cy="864096"/>
            <a:chOff x="911424" y="5140721"/>
            <a:chExt cx="7489230" cy="864096"/>
          </a:xfrm>
        </p:grpSpPr>
        <p:sp>
          <p:nvSpPr>
            <p:cNvPr id="10" name="Abgerundetes Rechteck 9"/>
            <p:cNvSpPr/>
            <p:nvPr/>
          </p:nvSpPr>
          <p:spPr>
            <a:xfrm>
              <a:off x="911424" y="5140721"/>
              <a:ext cx="7489230"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the hexadecimal notation for floating-point numbers!</a:t>
              </a:r>
            </a:p>
          </p:txBody>
        </p:sp>
        <p:pic>
          <p:nvPicPr>
            <p:cNvPr id="11" name="Grafik 10"/>
            <p:cNvPicPr>
              <a:picLocks noChangeAspect="1"/>
            </p:cNvPicPr>
            <p:nvPr/>
          </p:nvPicPr>
          <p:blipFill>
            <a:blip r:embed="rId4"/>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32110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500"/>
                                        <p:tgtEl>
                                          <p:spTgt spid="7">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animEffect transition="in" filter="fade">
                                      <p:cBhvr>
                                        <p:cTn id="35" dur="500"/>
                                        <p:tgtEl>
                                          <p:spTgt spid="7">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err="1"/>
              <a:t>const</a:t>
            </a:r>
            <a:endParaRPr lang="en-US" dirty="0"/>
          </a:p>
        </p:txBody>
      </p:sp>
      <p:sp>
        <p:nvSpPr>
          <p:cNvPr id="6" name="Textplatzhalter 5"/>
          <p:cNvSpPr>
            <a:spLocks noGrp="1"/>
          </p:cNvSpPr>
          <p:nvPr>
            <p:ph type="body" sz="quarter" idx="10"/>
          </p:nvPr>
        </p:nvSpPr>
        <p:spPr/>
        <p:txBody>
          <a:bodyPr/>
          <a:lstStyle/>
          <a:p>
            <a:r>
              <a:rPr lang="en-US" dirty="0">
                <a:latin typeface="+mn-lt"/>
                <a:cs typeface="Courier New" panose="02070309020205020404" pitchFamily="49" charset="0"/>
              </a:rPr>
              <a:t>If you want to declare a variable with a value that can never be changed, use </a:t>
            </a:r>
            <a:r>
              <a:rPr lang="en-US" dirty="0" err="1">
                <a:latin typeface="Courier New" panose="02070309020205020404" pitchFamily="49" charset="0"/>
                <a:cs typeface="Courier New" panose="02070309020205020404" pitchFamily="49" charset="0"/>
              </a:rPr>
              <a:t>const</a:t>
            </a:r>
            <a:endParaRPr lang="en-US" dirty="0">
              <a:latin typeface="+mn-lt"/>
              <a:cs typeface="Courier New" panose="02070309020205020404" pitchFamily="49" charset="0"/>
            </a:endParaRPr>
          </a:p>
          <a:p>
            <a:r>
              <a:rPr lang="en-US" dirty="0">
                <a:cs typeface="Courier New" panose="02070309020205020404" pitchFamily="49" charset="0"/>
              </a:rPr>
              <a:t>The compiler will throw an error when a </a:t>
            </a:r>
            <a:r>
              <a:rPr lang="en-US" dirty="0" err="1">
                <a:latin typeface="Courier New" panose="02070309020205020404" pitchFamily="49" charset="0"/>
                <a:cs typeface="Courier New" panose="02070309020205020404" pitchFamily="49" charset="0"/>
              </a:rPr>
              <a:t>const</a:t>
            </a:r>
            <a:r>
              <a:rPr lang="en-US" dirty="0">
                <a:cs typeface="Courier New" panose="02070309020205020404" pitchFamily="49" charset="0"/>
              </a:rPr>
              <a:t> variable is changed somewhere in the code</a:t>
            </a:r>
          </a:p>
          <a:p>
            <a:endParaRPr lang="en-US" dirty="0">
              <a:latin typeface="+mn-lt"/>
              <a:cs typeface="Courier New" panose="02070309020205020404" pitchFamily="49" charset="0"/>
            </a:endParaRPr>
          </a:p>
          <a:p>
            <a:pPr marL="0" indent="0">
              <a:buNone/>
            </a:pPr>
            <a:r>
              <a:rPr lang="en-US" dirty="0">
                <a:latin typeface="+mn-lt"/>
                <a:cs typeface="Courier New" panose="02070309020205020404" pitchFamily="49" charset="0"/>
              </a:rPr>
              <a:t>	</a:t>
            </a:r>
          </a:p>
          <a:p>
            <a:pPr marL="0" indent="0">
              <a:buNone/>
            </a:pPr>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27</a:t>
            </a:fld>
            <a:endParaRPr lang="en-US" dirty="0"/>
          </a:p>
        </p:txBody>
      </p:sp>
      <p:grpSp>
        <p:nvGrpSpPr>
          <p:cNvPr id="5" name="Gruppieren 4"/>
          <p:cNvGrpSpPr/>
          <p:nvPr/>
        </p:nvGrpSpPr>
        <p:grpSpPr>
          <a:xfrm>
            <a:off x="334963" y="1785590"/>
            <a:ext cx="11522075" cy="923330"/>
            <a:chOff x="334963" y="983651"/>
            <a:chExt cx="11522075" cy="923330"/>
          </a:xfrm>
        </p:grpSpPr>
        <p:sp>
          <p:nvSpPr>
            <p:cNvPr id="7" name="Rechteck 6"/>
            <p:cNvSpPr/>
            <p:nvPr/>
          </p:nvSpPr>
          <p:spPr>
            <a:xfrm>
              <a:off x="334963" y="983651"/>
              <a:ext cx="11522075"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PI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3.14159265358979323846F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kWh_to_J</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3.6e6F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J_to_kWh</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1.F </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kWh_to_J</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9" name="Gruppieren 8"/>
          <p:cNvGrpSpPr/>
          <p:nvPr/>
        </p:nvGrpSpPr>
        <p:grpSpPr>
          <a:xfrm>
            <a:off x="334962" y="4149080"/>
            <a:ext cx="11519837" cy="864096"/>
            <a:chOff x="911423" y="2004718"/>
            <a:chExt cx="11519837" cy="864096"/>
          </a:xfrm>
        </p:grpSpPr>
        <p:sp>
          <p:nvSpPr>
            <p:cNvPr id="10" name="Abgerundetes Rechteck 9"/>
            <p:cNvSpPr/>
            <p:nvPr/>
          </p:nvSpPr>
          <p:spPr>
            <a:xfrm>
              <a:off x="911423" y="2004718"/>
              <a:ext cx="11519837"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If the constant is known at compile time, you may use </a:t>
              </a:r>
              <a:r>
                <a:rPr lang="en-US" dirty="0" err="1">
                  <a:solidFill>
                    <a:schemeClr val="tx1"/>
                  </a:solidFill>
                  <a:latin typeface="Courier New" panose="02070309020205020404" pitchFamily="49" charset="0"/>
                  <a:cs typeface="Courier New" panose="02070309020205020404" pitchFamily="49" charset="0"/>
                </a:rPr>
                <a:t>constexpr</a:t>
              </a:r>
              <a:r>
                <a:rPr lang="en-US" dirty="0">
                  <a:solidFill>
                    <a:schemeClr val="tx1"/>
                  </a:solidFill>
                </a:rPr>
                <a:t> instead</a:t>
              </a: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12" name="Gruppieren 11"/>
          <p:cNvGrpSpPr/>
          <p:nvPr/>
        </p:nvGrpSpPr>
        <p:grpSpPr>
          <a:xfrm>
            <a:off x="335360" y="2996952"/>
            <a:ext cx="11522237" cy="864096"/>
            <a:chOff x="911423" y="3050051"/>
            <a:chExt cx="11522237" cy="864096"/>
          </a:xfrm>
        </p:grpSpPr>
        <p:sp>
          <p:nvSpPr>
            <p:cNvPr id="13" name="Abgerundetes Rechteck 12"/>
            <p:cNvSpPr/>
            <p:nvPr/>
          </p:nvSpPr>
          <p:spPr>
            <a:xfrm>
              <a:off x="911423" y="3050051"/>
              <a:ext cx="115222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Constants may be defined as literals, but also as result of any computation</a:t>
              </a:r>
            </a:p>
          </p:txBody>
        </p:sp>
        <p:pic>
          <p:nvPicPr>
            <p:cNvPr id="14" name="Grafik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8382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28</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5"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extLst>
              <p:ext uri="{D42A27DB-BD31-4B8C-83A1-F6EECF244321}">
                <p14:modId xmlns:p14="http://schemas.microsoft.com/office/powerpoint/2010/main" val="2049362371"/>
              </p:ext>
            </p:extLst>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25" name="Abgerundetes Rechteck 24"/>
          <p:cNvSpPr/>
          <p:nvPr/>
        </p:nvSpPr>
        <p:spPr>
          <a:xfrm>
            <a:off x="9835171"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6" name="Freihandform 25"/>
          <p:cNvSpPr/>
          <p:nvPr/>
        </p:nvSpPr>
        <p:spPr>
          <a:xfrm>
            <a:off x="9931076"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Reference</a:t>
            </a:r>
            <a:endParaRPr lang="en-US" sz="1000" kern="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5926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References</a:t>
            </a:r>
          </a:p>
          <a:p>
            <a:endParaRPr lang="en-US" dirty="0"/>
          </a:p>
        </p:txBody>
      </p:sp>
      <p:sp>
        <p:nvSpPr>
          <p:cNvPr id="6" name="Textplatzhalter 5"/>
          <p:cNvSpPr>
            <a:spLocks noGrp="1"/>
          </p:cNvSpPr>
          <p:nvPr>
            <p:ph type="body" sz="quarter" idx="10"/>
          </p:nvPr>
        </p:nvSpPr>
        <p:spPr>
          <a:xfrm>
            <a:off x="334800" y="980728"/>
            <a:ext cx="5518981" cy="4968552"/>
          </a:xfrm>
        </p:spPr>
        <p:txBody>
          <a:bodyPr/>
          <a:lstStyle/>
          <a:p>
            <a:r>
              <a:rPr lang="en-US" dirty="0">
                <a:latin typeface="+mn-lt"/>
                <a:cs typeface="Courier New" panose="02070309020205020404" pitchFamily="49" charset="0"/>
              </a:rPr>
              <a:t>References are aliases for other variables</a:t>
            </a:r>
          </a:p>
          <a:p>
            <a:r>
              <a:rPr lang="en-US" dirty="0">
                <a:latin typeface="+mn-lt"/>
                <a:cs typeface="Courier New" panose="02070309020205020404" pitchFamily="49" charset="0"/>
              </a:rPr>
              <a:t>References must be initialized on declaration with another variable</a:t>
            </a:r>
          </a:p>
          <a:p>
            <a:r>
              <a:rPr lang="en-US" dirty="0">
                <a:latin typeface="+mn-lt"/>
                <a:cs typeface="Courier New" panose="02070309020205020404" pitchFamily="49" charset="0"/>
              </a:rPr>
              <a:t>The variable a reference refers to cannot be changed</a:t>
            </a:r>
          </a:p>
          <a:p>
            <a:r>
              <a:rPr lang="en-US" dirty="0">
                <a:latin typeface="+mn-lt"/>
                <a:cs typeface="Courier New" panose="02070309020205020404" pitchFamily="49" charset="0"/>
              </a:rPr>
              <a:t>If a variable is </a:t>
            </a:r>
            <a:r>
              <a:rPr lang="en-US" dirty="0" err="1">
                <a:latin typeface="Courier New" panose="02070309020205020404" pitchFamily="49" charset="0"/>
                <a:cs typeface="Courier New" panose="02070309020205020404" pitchFamily="49" charset="0"/>
              </a:rPr>
              <a:t>const</a:t>
            </a:r>
            <a:r>
              <a:rPr lang="en-US" dirty="0">
                <a:latin typeface="+mn-lt"/>
                <a:cs typeface="Courier New" panose="02070309020205020404" pitchFamily="49" charset="0"/>
              </a:rPr>
              <a:t>, all references to it must be </a:t>
            </a:r>
            <a:r>
              <a:rPr lang="en-US" dirty="0">
                <a:latin typeface="Courier New" panose="02070309020205020404" pitchFamily="49" charset="0"/>
                <a:cs typeface="Courier New" panose="02070309020205020404" pitchFamily="49" charset="0"/>
              </a:rPr>
              <a:t>const</a:t>
            </a:r>
            <a:r>
              <a:rPr lang="en-US" dirty="0">
                <a:latin typeface="+mn-lt"/>
                <a:cs typeface="Courier New" panose="02070309020205020404" pitchFamily="49" charset="0"/>
              </a:rPr>
              <a:t>.</a:t>
            </a:r>
          </a:p>
        </p:txBody>
      </p:sp>
      <p:sp>
        <p:nvSpPr>
          <p:cNvPr id="4" name="Foliennummernplatzhalter 3"/>
          <p:cNvSpPr>
            <a:spLocks noGrp="1"/>
          </p:cNvSpPr>
          <p:nvPr>
            <p:ph type="sldNum" sz="quarter" idx="4"/>
          </p:nvPr>
        </p:nvSpPr>
        <p:spPr/>
        <p:txBody>
          <a:bodyPr/>
          <a:lstStyle/>
          <a:p>
            <a:fld id="{F58435E4-A45A-4423-96D3-4E945C512564}" type="slidenum">
              <a:rPr lang="en-US" smtClean="0"/>
              <a:pPr/>
              <a:t>29</a:t>
            </a:fld>
            <a:endParaRPr lang="en-US" dirty="0"/>
          </a:p>
        </p:txBody>
      </p:sp>
      <p:sp>
        <p:nvSpPr>
          <p:cNvPr id="5" name="Rechteck 4"/>
          <p:cNvSpPr/>
          <p:nvPr/>
        </p:nvSpPr>
        <p:spPr>
          <a:xfrm>
            <a:off x="6338057" y="981075"/>
            <a:ext cx="5518981"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j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r>
              <a:rPr lang="en-US" dirty="0">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&amp; </a:t>
            </a:r>
            <a:r>
              <a:rPr lang="en-US" dirty="0">
                <a:solidFill>
                  <a:srgbClr val="000000"/>
                </a:solidFill>
                <a:highlight>
                  <a:srgbClr val="FFFFFF"/>
                </a:highlight>
                <a:latin typeface="Courier New" panose="02070309020205020404" pitchFamily="49" charset="0"/>
                <a:cs typeface="Courier New" panose="02070309020205020404" pitchFamily="49" charset="0"/>
              </a:rPr>
              <a:t>k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8000FF"/>
                </a:solidFill>
                <a:highlight>
                  <a:srgbClr val="FFFFFF"/>
                </a:highlight>
                <a:latin typeface="Courier New" panose="02070309020205020404" pitchFamily="49" charset="0"/>
                <a:cs typeface="Courier New" panose="02070309020205020404" pitchFamily="49" charset="0"/>
              </a:rPr>
              <a:t>int </a:t>
            </a:r>
            <a:r>
              <a:rPr lang="en-US" b="1" dirty="0">
                <a:solidFill>
                  <a:srgbClr val="000080"/>
                </a:solidFill>
                <a:highlight>
                  <a:srgbClr val="FFFFFF"/>
                </a:highlight>
                <a:latin typeface="Courier New" panose="02070309020205020404" pitchFamily="49" charset="0"/>
                <a:cs typeface="Courier New" panose="02070309020205020404" pitchFamily="49" charset="0"/>
              </a:rPr>
              <a:t>&amp; </a:t>
            </a:r>
            <a:r>
              <a:rPr lang="en-US" dirty="0">
                <a:solidFill>
                  <a:srgbClr val="000000"/>
                </a:solidFill>
                <a:highlight>
                  <a:srgbClr val="FFFFFF"/>
                </a:highlight>
                <a:latin typeface="Courier New" panose="02070309020205020404" pitchFamily="49" charset="0"/>
                <a:cs typeface="Courier New" panose="02070309020205020404" pitchFamily="49" charset="0"/>
              </a:rPr>
              <a:t>l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 equivalent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j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err="1">
                <a:solidFill>
                  <a:srgbClr val="008000"/>
                </a:solidFill>
                <a:highlight>
                  <a:srgbClr val="FFFFFF"/>
                </a:highlight>
                <a:latin typeface="Courier New" panose="02070309020205020404" pitchFamily="49" charset="0"/>
                <a:cs typeface="Courier New" panose="02070309020205020404" pitchFamily="49" charset="0"/>
              </a:rPr>
              <a:t>i</a:t>
            </a:r>
            <a:r>
              <a:rPr lang="en-US" dirty="0">
                <a:solidFill>
                  <a:srgbClr val="008000"/>
                </a:solidFill>
                <a:highlight>
                  <a:srgbClr val="FFFFFF"/>
                </a:highlight>
                <a:latin typeface="Courier New" panose="02070309020205020404" pitchFamily="49" charset="0"/>
                <a:cs typeface="Courier New" panose="02070309020205020404" pitchFamily="49" charset="0"/>
              </a:rPr>
              <a:t> is now also 37.</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58941"/>
            <a:ext cx="368102" cy="413792"/>
          </a:xfrm>
          <a:prstGeom prst="rect">
            <a:avLst/>
          </a:prstGeom>
        </p:spPr>
      </p:pic>
      <p:grpSp>
        <p:nvGrpSpPr>
          <p:cNvPr id="8" name="Gruppieren 7"/>
          <p:cNvGrpSpPr/>
          <p:nvPr/>
        </p:nvGrpSpPr>
        <p:grpSpPr>
          <a:xfrm>
            <a:off x="350310" y="3789040"/>
            <a:ext cx="11504490" cy="864096"/>
            <a:chOff x="911424" y="2004718"/>
            <a:chExt cx="11504490" cy="864096"/>
          </a:xfrm>
        </p:grpSpPr>
        <p:sp>
          <p:nvSpPr>
            <p:cNvPr id="9" name="Abgerundetes Rechteck 8"/>
            <p:cNvSpPr/>
            <p:nvPr/>
          </p:nvSpPr>
          <p:spPr>
            <a:xfrm>
              <a:off x="911424" y="2004718"/>
              <a:ext cx="11504490"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Usage mostly for function parameters, access to object members, and range-based loops</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223937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a:t>Agenda for Workshop </a:t>
            </a:r>
            <a:r>
              <a:rPr lang="en-US" dirty="0"/>
              <a:t>2</a:t>
            </a:r>
            <a:endParaRPr lang="en-US" noProof="0" dirty="0"/>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2441578828"/>
              </p:ext>
            </p:extLst>
          </p:nvPr>
        </p:nvGraphicFramePr>
        <p:xfrm>
          <a:off x="334962" y="981075"/>
          <a:ext cx="11522075" cy="4204156"/>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382196">
                <a:tc>
                  <a:txBody>
                    <a:bodyPr/>
                    <a:lstStyle/>
                    <a:p>
                      <a:pPr algn="ctr"/>
                      <a:r>
                        <a:rPr lang="en-GB" sz="1600" dirty="0">
                          <a:solidFill>
                            <a:schemeClr val="bg1"/>
                          </a:solidFill>
                          <a:latin typeface="Arial" panose="020B0604020202020204" pitchFamily="34" charset="0"/>
                          <a:cs typeface="Arial" panose="020B060402020202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Basics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382196">
                <a:tc>
                  <a:txBody>
                    <a:bodyPr/>
                    <a:lstStyle/>
                    <a:p>
                      <a:pPr algn="ctr"/>
                      <a:endParaRPr lang="en-GB" sz="160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b="0" i="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Program structure</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382196">
                <a:tc>
                  <a:txBody>
                    <a:bodyPr/>
                    <a:lstStyle/>
                    <a:p>
                      <a:pPr algn="ctr"/>
                      <a:endParaRPr lang="en-GB" sz="160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b="0" i="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Compound datatypes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382196">
                <a:tc>
                  <a:txBody>
                    <a:bodyPr/>
                    <a:lstStyle/>
                    <a:p>
                      <a:pPr algn="ctr"/>
                      <a:endParaRPr lang="en-GB" sz="160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b="1" i="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Advanced Concepts </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382196">
                <a:tc>
                  <a:txBody>
                    <a:bodyPr/>
                    <a:lstStyle/>
                    <a:p>
                      <a:pPr algn="ctr"/>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b="1" i="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i="1"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Wrap-Up</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275163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sz="1600" b="0" i="1" dirty="0">
                          <a:solidFill>
                            <a:srgbClr val="000000"/>
                          </a:solidFill>
                          <a:effectLst/>
                          <a:latin typeface="Arial-ItalicMT"/>
                        </a:rPr>
                        <a:t>Breaks &amp; Lunch Break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600" b="0" i="1" dirty="0">
                          <a:solidFill>
                            <a:srgbClr val="000000"/>
                          </a:solidFill>
                          <a:effectLst/>
                          <a:latin typeface="Arial-ItalicMT"/>
                        </a:rPr>
                        <a:t>on </a:t>
                      </a:r>
                      <a:r>
                        <a:rPr lang="de-DE" sz="1600" b="0" i="1" dirty="0" err="1">
                          <a:solidFill>
                            <a:srgbClr val="000000"/>
                          </a:solidFill>
                          <a:effectLst/>
                          <a:latin typeface="Arial-ItalicMT"/>
                        </a:rPr>
                        <a:t>demand</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4023301"/>
                  </a:ext>
                </a:extLst>
              </a:tr>
            </a:tbl>
          </a:graphicData>
        </a:graphic>
      </p:graphicFrame>
    </p:spTree>
    <p:extLst>
      <p:ext uri="{BB962C8B-B14F-4D97-AF65-F5344CB8AC3E}">
        <p14:creationId xmlns:p14="http://schemas.microsoft.com/office/powerpoint/2010/main" val="2934251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References</a:t>
            </a:r>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30</a:t>
            </a:fld>
            <a:endParaRPr lang="en-US" dirty="0"/>
          </a:p>
        </p:txBody>
      </p:sp>
      <p:sp>
        <p:nvSpPr>
          <p:cNvPr id="5" name="Rechteck 4"/>
          <p:cNvSpPr/>
          <p:nvPr/>
        </p:nvSpPr>
        <p:spPr>
          <a:xfrm>
            <a:off x="334963" y="2067813"/>
            <a:ext cx="11522075" cy="39703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j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r>
              <a:rPr lang="en-US" dirty="0">
                <a:solidFill>
                  <a:srgbClr val="000000"/>
                </a:solidFill>
                <a:highlight>
                  <a:srgbClr val="FFFFFF"/>
                </a:highlight>
                <a:latin typeface="Courier New" panose="02070309020205020404" pitchFamily="49" charset="0"/>
                <a:cs typeface="Courier New" panose="02070309020205020404" pitchFamily="49" charset="0"/>
              </a:rPr>
              <a:t>j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8000FF"/>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j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k </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i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67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289319"/>
            <a:ext cx="368102" cy="413792"/>
          </a:xfrm>
          <a:prstGeom prst="rect">
            <a:avLst/>
          </a:prstGeom>
        </p:spPr>
      </p:pic>
      <p:grpSp>
        <p:nvGrpSpPr>
          <p:cNvPr id="12" name="Gruppieren 11"/>
          <p:cNvGrpSpPr/>
          <p:nvPr/>
        </p:nvGrpSpPr>
        <p:grpSpPr>
          <a:xfrm>
            <a:off x="334962" y="981075"/>
            <a:ext cx="11522075" cy="864096"/>
            <a:chOff x="902678" y="6201247"/>
            <a:chExt cx="11522075" cy="864096"/>
          </a:xfrm>
        </p:grpSpPr>
        <p:sp>
          <p:nvSpPr>
            <p:cNvPr id="13" name="Abgerundetes Rechteck 12"/>
            <p:cNvSpPr/>
            <p:nvPr/>
          </p:nvSpPr>
          <p:spPr>
            <a:xfrm>
              <a:off x="902678" y="6201247"/>
              <a:ext cx="11522075"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do the following lines of code do?</a:t>
              </a:r>
            </a:p>
          </p:txBody>
        </p:sp>
        <p:sp>
          <p:nvSpPr>
            <p:cNvPr id="14" name="Ellipse 13"/>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0217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fade">
                                      <p:cBhvr>
                                        <p:cTn id="39" dur="500"/>
                                        <p:tgtEl>
                                          <p:spTgt spid="5">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3" end="13"/>
                                            </p:txEl>
                                          </p:spTgt>
                                        </p:tgtEl>
                                        <p:attrNameLst>
                                          <p:attrName>style.visibility</p:attrName>
                                        </p:attrNameLst>
                                      </p:cBhvr>
                                      <p:to>
                                        <p:strVal val="visible"/>
                                      </p:to>
                                    </p:set>
                                    <p:animEffect transition="in" filter="fade">
                                      <p:cBhvr>
                                        <p:cTn id="4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a:t>Type conversions</a:t>
            </a:r>
          </a:p>
        </p:txBody>
      </p:sp>
      <p:sp>
        <p:nvSpPr>
          <p:cNvPr id="3" name="Textplatzhalter 2"/>
          <p:cNvSpPr>
            <a:spLocks noGrp="1"/>
          </p:cNvSpPr>
          <p:nvPr>
            <p:ph type="body" sz="quarter" idx="10"/>
          </p:nvPr>
        </p:nvSpPr>
        <p:spPr/>
        <p:txBody>
          <a:bodyPr/>
          <a:lstStyle/>
          <a:p>
            <a:r>
              <a:rPr lang="en-US" dirty="0"/>
              <a:t>Most basic types can be </a:t>
            </a:r>
            <a:r>
              <a:rPr lang="en-US" b="1" dirty="0"/>
              <a:t>implicitly converted </a:t>
            </a:r>
            <a:r>
              <a:rPr lang="en-US" dirty="0"/>
              <a:t>into each other</a:t>
            </a:r>
          </a:p>
          <a:p>
            <a:pPr lvl="1"/>
            <a:r>
              <a:rPr lang="en-US" dirty="0"/>
              <a:t>When e.g. adding two numbers, and at least one of them is </a:t>
            </a:r>
            <a:r>
              <a:rPr lang="en-US" dirty="0">
                <a:latin typeface="Courier New" panose="02070309020205020404" pitchFamily="49" charset="0"/>
                <a:cs typeface="Courier New" panose="02070309020205020404" pitchFamily="49" charset="0"/>
              </a:rPr>
              <a:t>long double</a:t>
            </a:r>
            <a:r>
              <a:rPr lang="en-US" dirty="0"/>
              <a:t>, the other is also converted to </a:t>
            </a:r>
            <a:r>
              <a:rPr lang="en-US" dirty="0">
                <a:latin typeface="Courier New" panose="02070309020205020404" pitchFamily="49" charset="0"/>
                <a:cs typeface="Courier New" panose="02070309020205020404" pitchFamily="49" charset="0"/>
              </a:rPr>
              <a:t>long double</a:t>
            </a:r>
            <a:endParaRPr lang="en-US" dirty="0"/>
          </a:p>
          <a:p>
            <a:pPr lvl="1"/>
            <a:r>
              <a:rPr lang="en-US" dirty="0"/>
              <a:t>If that is not the case, the same conversion occurs in the order </a:t>
            </a:r>
            <a:r>
              <a:rPr lang="en-US" dirty="0">
                <a:latin typeface="Courier New" panose="02070309020205020404" pitchFamily="49" charset="0"/>
                <a:cs typeface="Courier New" panose="02070309020205020404" pitchFamily="49" charset="0"/>
              </a:rPr>
              <a:t>double</a:t>
            </a:r>
            <a:r>
              <a:rPr lang="en-US" dirty="0"/>
              <a:t>, </a:t>
            </a:r>
            <a:r>
              <a:rPr lang="en-US" dirty="0">
                <a:latin typeface="Courier New" panose="02070309020205020404" pitchFamily="49" charset="0"/>
                <a:cs typeface="Courier New" panose="02070309020205020404" pitchFamily="49" charset="0"/>
              </a:rPr>
              <a:t>float</a:t>
            </a:r>
            <a:r>
              <a:rPr lang="en-US" dirty="0"/>
              <a:t>, </a:t>
            </a:r>
            <a:r>
              <a:rPr lang="en-US" dirty="0">
                <a:latin typeface="Courier New" panose="02070309020205020404" pitchFamily="49" charset="0"/>
                <a:cs typeface="Courier New" panose="02070309020205020404" pitchFamily="49" charset="0"/>
              </a:rPr>
              <a:t>unsigned long </a:t>
            </a:r>
            <a:r>
              <a:rPr lang="en-US" dirty="0" err="1">
                <a:latin typeface="Courier New" panose="02070309020205020404" pitchFamily="49" charset="0"/>
                <a:cs typeface="Courier New" panose="02070309020205020404" pitchFamily="49" charset="0"/>
              </a:rPr>
              <a:t>long</a:t>
            </a:r>
            <a:r>
              <a:rPr lang="en-US" dirty="0"/>
              <a:t>, </a:t>
            </a:r>
            <a:r>
              <a:rPr lang="en-US" dirty="0">
                <a:latin typeface="Courier New" panose="02070309020205020404" pitchFamily="49" charset="0"/>
                <a:cs typeface="Courier New" panose="02070309020205020404" pitchFamily="49" charset="0"/>
              </a:rPr>
              <a:t>long long</a:t>
            </a:r>
            <a:r>
              <a:rPr lang="en-US" dirty="0"/>
              <a:t>, </a:t>
            </a:r>
            <a:r>
              <a:rPr lang="en-US" dirty="0">
                <a:latin typeface="Courier New" panose="02070309020205020404" pitchFamily="49" charset="0"/>
                <a:cs typeface="Courier New" panose="02070309020205020404" pitchFamily="49" charset="0"/>
              </a:rPr>
              <a:t>unsigned long</a:t>
            </a:r>
            <a:r>
              <a:rPr lang="en-US" dirty="0"/>
              <a:t>, </a:t>
            </a:r>
            <a:r>
              <a:rPr lang="en-US" dirty="0">
                <a:latin typeface="Courier New" panose="02070309020205020404" pitchFamily="49" charset="0"/>
                <a:cs typeface="Courier New" panose="02070309020205020404" pitchFamily="49" charset="0"/>
              </a:rPr>
              <a:t>long</a:t>
            </a:r>
            <a:r>
              <a:rPr lang="en-US" dirty="0"/>
              <a:t>, </a:t>
            </a:r>
            <a:r>
              <a:rPr lang="en-US" dirty="0">
                <a:latin typeface="Courier New" panose="02070309020205020404" pitchFamily="49" charset="0"/>
                <a:cs typeface="Courier New" panose="02070309020205020404" pitchFamily="49" charset="0"/>
              </a:rPr>
              <a:t>unsigned </a:t>
            </a:r>
            <a:r>
              <a:rPr lang="en-US" dirty="0" err="1">
                <a:latin typeface="Courier New" panose="02070309020205020404" pitchFamily="49" charset="0"/>
                <a:cs typeface="Courier New" panose="02070309020205020404" pitchFamily="49" charset="0"/>
              </a:rPr>
              <a:t>int</a:t>
            </a:r>
            <a:r>
              <a:rPr lang="en-US" dirty="0"/>
              <a: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lvl="1"/>
            <a:r>
              <a:rPr lang="en-US" dirty="0"/>
              <a:t>Smaller types are always converted to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215900" lvl="1" indent="0">
              <a:buNone/>
            </a:pPr>
            <a:endParaRPr lang="en-US" dirty="0"/>
          </a:p>
          <a:p>
            <a:pPr lvl="1"/>
            <a:endParaRPr lang="en-US" dirty="0"/>
          </a:p>
          <a:p>
            <a:pPr lvl="1"/>
            <a:endParaRPr lang="en-US" dirty="0"/>
          </a:p>
          <a:p>
            <a:endParaRPr lang="en-US" dirty="0"/>
          </a:p>
          <a:p>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31</a:t>
            </a:fld>
            <a:endParaRPr lang="en-US" dirty="0"/>
          </a:p>
        </p:txBody>
      </p:sp>
      <p:grpSp>
        <p:nvGrpSpPr>
          <p:cNvPr id="8" name="Gruppieren 7"/>
          <p:cNvGrpSpPr/>
          <p:nvPr/>
        </p:nvGrpSpPr>
        <p:grpSpPr>
          <a:xfrm>
            <a:off x="326055" y="3501008"/>
            <a:ext cx="11528744" cy="864096"/>
            <a:chOff x="911424" y="969137"/>
            <a:chExt cx="11528744" cy="864096"/>
          </a:xfrm>
        </p:grpSpPr>
        <p:sp>
          <p:nvSpPr>
            <p:cNvPr id="9" name="Abgerundetes Rechteck 8"/>
            <p:cNvSpPr/>
            <p:nvPr/>
          </p:nvSpPr>
          <p:spPr>
            <a:xfrm>
              <a:off x="911424" y="969137"/>
              <a:ext cx="11528744"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If the result of an operation is assigned to a “smaller” datatype, information may be lost</a:t>
              </a:r>
            </a:p>
            <a:p>
              <a:r>
                <a:rPr lang="en-US" dirty="0">
                  <a:solidFill>
                    <a:schemeClr val="tx1"/>
                  </a:solidFill>
                </a:rPr>
                <a:t>In general, the compiler will not warn us, so we have to make sure that those conversions make sense</a:t>
              </a:r>
            </a:p>
          </p:txBody>
        </p:sp>
        <p:pic>
          <p:nvPicPr>
            <p:cNvPr id="10" name="Grafik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1" name="Gruppieren 10"/>
          <p:cNvGrpSpPr/>
          <p:nvPr/>
        </p:nvGrpSpPr>
        <p:grpSpPr>
          <a:xfrm>
            <a:off x="343093" y="4797152"/>
            <a:ext cx="11511706" cy="864096"/>
            <a:chOff x="911424" y="4095386"/>
            <a:chExt cx="11511706" cy="864096"/>
          </a:xfrm>
        </p:grpSpPr>
        <p:sp>
          <p:nvSpPr>
            <p:cNvPr id="12" name="Abgerundetes Rechteck 11"/>
            <p:cNvSpPr/>
            <p:nvPr/>
          </p:nvSpPr>
          <p:spPr>
            <a:xfrm>
              <a:off x="911424" y="4095386"/>
              <a:ext cx="11511706"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Initialize variables using the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notation – this will enable some type safety</a:t>
              </a:r>
            </a:p>
            <a:p>
              <a:r>
                <a:rPr lang="en-US" dirty="0">
                  <a:solidFill>
                    <a:schemeClr val="tx1"/>
                  </a:solidFill>
                </a:rPr>
                <a:t>If explicit conversions are wanted, use e.g.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static_cast</a:t>
              </a:r>
              <a:r>
                <a:rPr lang="en-US" dirty="0">
                  <a:solidFill>
                    <a:schemeClr val="tx1"/>
                  </a:solidFill>
                  <a:latin typeface="Courier New" panose="02070309020205020404" pitchFamily="49" charset="0"/>
                  <a:cs typeface="Courier New" panose="02070309020205020404" pitchFamily="49" charset="0"/>
                </a:rPr>
                <a:t>&lt;</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&gt;(4.5);</a:t>
              </a:r>
              <a:r>
                <a:rPr lang="en-US" dirty="0">
                  <a:solidFill>
                    <a:schemeClr val="tx1"/>
                  </a:solidFill>
                </a:rPr>
                <a:t> </a:t>
              </a: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208313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Fundamental Datatypes</a:t>
            </a:r>
          </a:p>
          <a:p>
            <a:r>
              <a:rPr lang="en-US" dirty="0" smtClean="0"/>
              <a:t>Type conversions</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32</a:t>
            </a:fld>
            <a:endParaRPr lang="en-US" dirty="0"/>
          </a:p>
        </p:txBody>
      </p:sp>
      <p:sp>
        <p:nvSpPr>
          <p:cNvPr id="5" name="Rechteck 4"/>
          <p:cNvSpPr/>
          <p:nvPr/>
        </p:nvSpPr>
        <p:spPr>
          <a:xfrm>
            <a:off x="334963" y="2067813"/>
            <a:ext cx="11522075"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res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j</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j</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289319"/>
            <a:ext cx="368102" cy="413792"/>
          </a:xfrm>
          <a:prstGeom prst="rect">
            <a:avLst/>
          </a:prstGeom>
        </p:spPr>
      </p:pic>
      <p:grpSp>
        <p:nvGrpSpPr>
          <p:cNvPr id="12" name="Gruppieren 11"/>
          <p:cNvGrpSpPr/>
          <p:nvPr/>
        </p:nvGrpSpPr>
        <p:grpSpPr>
          <a:xfrm>
            <a:off x="334962" y="981075"/>
            <a:ext cx="11522075" cy="864096"/>
            <a:chOff x="902678" y="6201247"/>
            <a:chExt cx="11522075" cy="864096"/>
          </a:xfrm>
        </p:grpSpPr>
        <p:sp>
          <p:nvSpPr>
            <p:cNvPr id="13" name="Abgerundetes Rechteck 12"/>
            <p:cNvSpPr/>
            <p:nvPr/>
          </p:nvSpPr>
          <p:spPr>
            <a:xfrm>
              <a:off x="902678" y="6201247"/>
              <a:ext cx="11522075"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do the following lines of code do?</a:t>
              </a:r>
            </a:p>
          </p:txBody>
        </p:sp>
        <p:sp>
          <p:nvSpPr>
            <p:cNvPr id="14" name="Ellipse 13"/>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9" name="Gruppieren 8"/>
          <p:cNvGrpSpPr/>
          <p:nvPr/>
        </p:nvGrpSpPr>
        <p:grpSpPr>
          <a:xfrm>
            <a:off x="334962" y="4149080"/>
            <a:ext cx="11519837" cy="864096"/>
            <a:chOff x="911423" y="3050051"/>
            <a:chExt cx="11519837" cy="864096"/>
          </a:xfrm>
        </p:grpSpPr>
        <p:sp>
          <p:nvSpPr>
            <p:cNvPr id="10" name="Abgerundetes Rechteck 9"/>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Adding two </a:t>
              </a:r>
              <a:r>
                <a:rPr lang="en-US" dirty="0">
                  <a:solidFill>
                    <a:schemeClr val="tx1"/>
                  </a:solidFill>
                  <a:latin typeface="Courier New" panose="02070309020205020404" pitchFamily="49" charset="0"/>
                  <a:cs typeface="Courier New" panose="02070309020205020404" pitchFamily="49" charset="0"/>
                </a:rPr>
                <a:t>short</a:t>
              </a:r>
              <a:r>
                <a:rPr lang="en-US" dirty="0">
                  <a:solidFill>
                    <a:schemeClr val="tx1"/>
                  </a:solidFill>
                </a:rPr>
                <a:t>s results in an </a:t>
              </a:r>
              <a:r>
                <a:rPr lang="en-US" dirty="0" err="1">
                  <a:solidFill>
                    <a:schemeClr val="tx1"/>
                  </a:solidFill>
                  <a:latin typeface="Courier New" panose="02070309020205020404" pitchFamily="49" charset="0"/>
                  <a:cs typeface="Courier New" panose="02070309020205020404" pitchFamily="49" charset="0"/>
                </a:rPr>
                <a:t>int</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cs typeface="Courier New" panose="02070309020205020404" pitchFamily="49" charset="0"/>
                </a:rPr>
                <a:t>Adding signed and unsigned numbers of the same “size” results in an unsigned result</a:t>
              </a: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632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7679B35-39FD-326B-52A4-E28B1225F1F4}"/>
              </a:ext>
            </a:extLst>
          </p:cNvPr>
          <p:cNvSpPr>
            <a:spLocks noGrp="1"/>
          </p:cNvSpPr>
          <p:nvPr>
            <p:ph sz="quarter" idx="11"/>
          </p:nvPr>
        </p:nvSpPr>
        <p:spPr>
          <a:xfrm>
            <a:off x="560388" y="1582192"/>
            <a:ext cx="11315700" cy="293688"/>
          </a:xfrm>
        </p:spPr>
        <p:txBody>
          <a:bodyPr/>
          <a:lstStyle/>
          <a:p>
            <a:endParaRPr lang="en-US" dirty="0"/>
          </a:p>
        </p:txBody>
      </p:sp>
      <p:sp>
        <p:nvSpPr>
          <p:cNvPr id="3" name="Textplatzhalter 2"/>
          <p:cNvSpPr>
            <a:spLocks noGrp="1"/>
          </p:cNvSpPr>
          <p:nvPr>
            <p:ph type="body" sz="quarter" idx="10"/>
          </p:nvPr>
        </p:nvSpPr>
        <p:spPr>
          <a:xfrm>
            <a:off x="336550" y="981075"/>
            <a:ext cx="11520488" cy="4968875"/>
          </a:xfrm>
        </p:spPr>
        <p:txBody>
          <a:bodyPr/>
          <a:lstStyle/>
          <a:p>
            <a:r>
              <a:rPr lang="en-US" dirty="0"/>
              <a:t>Basics</a:t>
            </a:r>
          </a:p>
          <a:p>
            <a:pPr lvl="1"/>
            <a:r>
              <a:rPr lang="en-US" sz="2000" dirty="0"/>
              <a:t>Fundamental Datatypes</a:t>
            </a:r>
          </a:p>
          <a:p>
            <a:pPr lvl="1"/>
            <a:r>
              <a:rPr lang="en-US" sz="2000" dirty="0"/>
              <a:t>Basic IO</a:t>
            </a:r>
          </a:p>
          <a:p>
            <a:pPr lvl="1"/>
            <a:r>
              <a:rPr lang="en-US" sz="2000" noProof="0" dirty="0"/>
              <a:t>Control structures</a:t>
            </a:r>
          </a:p>
          <a:p>
            <a:r>
              <a:rPr lang="en-US" dirty="0"/>
              <a:t>Program structure</a:t>
            </a:r>
          </a:p>
          <a:p>
            <a:r>
              <a:rPr lang="en-US" dirty="0"/>
              <a:t>Compound datatypes</a:t>
            </a:r>
          </a:p>
          <a:p>
            <a:r>
              <a:rPr lang="en-US" dirty="0"/>
              <a:t>Advanced concepts</a:t>
            </a:r>
          </a:p>
          <a:p>
            <a:pPr marL="0" indent="0">
              <a:buNone/>
            </a:pPr>
            <a:endParaRPr lang="en-US" noProof="0" dirty="0"/>
          </a:p>
          <a:p>
            <a:endParaRPr lang="en-US" noProof="0" dirty="0"/>
          </a:p>
        </p:txBody>
      </p:sp>
    </p:spTree>
    <p:extLst>
      <p:ext uri="{BB962C8B-B14F-4D97-AF65-F5344CB8AC3E}">
        <p14:creationId xmlns:p14="http://schemas.microsoft.com/office/powerpoint/2010/main" val="1664155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Basic IO</a:t>
            </a:r>
          </a:p>
        </p:txBody>
      </p:sp>
      <p:sp>
        <p:nvSpPr>
          <p:cNvPr id="3" name="Textplatzhalter 2"/>
          <p:cNvSpPr>
            <a:spLocks noGrp="1"/>
          </p:cNvSpPr>
          <p:nvPr>
            <p:ph type="body" sz="quarter" idx="10"/>
          </p:nvPr>
        </p:nvSpPr>
        <p:spPr/>
        <p:txBody>
          <a:bodyPr/>
          <a:lstStyle/>
          <a:p>
            <a:r>
              <a:rPr lang="en-US" dirty="0"/>
              <a:t>The basic functionality of IO to and from the terminal is defined in the </a:t>
            </a:r>
            <a:r>
              <a:rPr lang="en-US" dirty="0">
                <a:latin typeface="Courier New" panose="02070309020205020404" pitchFamily="49" charset="0"/>
                <a:cs typeface="Courier New" panose="02070309020205020404" pitchFamily="49" charset="0"/>
              </a:rPr>
              <a:t>&lt;iostream&gt; </a:t>
            </a:r>
            <a:r>
              <a:rPr lang="en-US" dirty="0"/>
              <a:t>header.</a:t>
            </a:r>
          </a:p>
          <a:p>
            <a:r>
              <a:rPr lang="en-US" dirty="0"/>
              <a:t>Four channels are defined for basic IO:</a:t>
            </a:r>
          </a:p>
          <a:p>
            <a:pPr lvl="1"/>
            <a:r>
              <a:rPr lang="en-US" sz="2000" dirty="0" err="1">
                <a:latin typeface="Courier New" panose="02070309020205020404" pitchFamily="49" charset="0"/>
                <a:cs typeface="Courier New" panose="02070309020205020404" pitchFamily="49" charset="0"/>
              </a:rPr>
              <a:t>cin</a:t>
            </a:r>
            <a:r>
              <a:rPr lang="en-US" sz="2000" dirty="0"/>
              <a:t> </a:t>
            </a:r>
            <a:r>
              <a:rPr lang="en-US" sz="2000" dirty="0">
                <a:sym typeface="Wingdings" panose="05000000000000000000" pitchFamily="2" charset="2"/>
              </a:rPr>
              <a:t></a:t>
            </a:r>
            <a:r>
              <a:rPr lang="en-US" sz="2000" dirty="0"/>
              <a:t> input</a:t>
            </a:r>
          </a:p>
          <a:p>
            <a:pPr lvl="1"/>
            <a:r>
              <a:rPr lang="en-US" sz="2000" dirty="0" err="1">
                <a:latin typeface="Courier New" panose="02070309020205020404" pitchFamily="49" charset="0"/>
                <a:cs typeface="Courier New" panose="02070309020205020404" pitchFamily="49" charset="0"/>
              </a:rPr>
              <a:t>cout</a:t>
            </a:r>
            <a:r>
              <a:rPr lang="en-US" sz="2000" dirty="0"/>
              <a:t> </a:t>
            </a:r>
            <a:r>
              <a:rPr lang="en-US" sz="2000" dirty="0">
                <a:sym typeface="Wingdings" panose="05000000000000000000" pitchFamily="2" charset="2"/>
              </a:rPr>
              <a:t> </a:t>
            </a:r>
            <a:r>
              <a:rPr lang="en-US" sz="2000" dirty="0"/>
              <a:t>output</a:t>
            </a:r>
          </a:p>
          <a:p>
            <a:pPr lvl="1"/>
            <a:r>
              <a:rPr lang="en-US" sz="2000" dirty="0" err="1">
                <a:latin typeface="Courier New" panose="02070309020205020404" pitchFamily="49" charset="0"/>
                <a:cs typeface="Courier New" panose="02070309020205020404" pitchFamily="49" charset="0"/>
              </a:rPr>
              <a:t>cerr</a:t>
            </a:r>
            <a:r>
              <a:rPr lang="en-US" sz="2000" dirty="0"/>
              <a:t> and </a:t>
            </a:r>
            <a:r>
              <a:rPr lang="en-US" sz="2000" dirty="0">
                <a:latin typeface="Courier New" panose="02070309020205020404" pitchFamily="49" charset="0"/>
                <a:cs typeface="Courier New" panose="02070309020205020404" pitchFamily="49" charset="0"/>
              </a:rPr>
              <a:t>clog</a:t>
            </a:r>
            <a:r>
              <a:rPr lang="en-US" sz="2000" dirty="0"/>
              <a:t> </a:t>
            </a:r>
            <a:r>
              <a:rPr lang="en-US" sz="2000" dirty="0">
                <a:sym typeface="Wingdings" panose="05000000000000000000" pitchFamily="2" charset="2"/>
              </a:rPr>
              <a:t></a:t>
            </a:r>
            <a:r>
              <a:rPr lang="en-US" sz="2000" dirty="0"/>
              <a:t> error output</a:t>
            </a:r>
          </a:p>
          <a:p>
            <a:r>
              <a:rPr lang="en-US" dirty="0"/>
              <a:t>The operators </a:t>
            </a:r>
            <a:r>
              <a:rPr lang="en-US" dirty="0">
                <a:latin typeface="Courier New" panose="02070309020205020404" pitchFamily="49" charset="0"/>
                <a:cs typeface="Courier New" panose="02070309020205020404" pitchFamily="49" charset="0"/>
              </a:rPr>
              <a:t>&gt;&gt;</a:t>
            </a:r>
            <a:r>
              <a:rPr lang="en-US" dirty="0"/>
              <a:t> and </a:t>
            </a:r>
            <a:r>
              <a:rPr lang="en-US" dirty="0">
                <a:latin typeface="Courier New" panose="02070309020205020404" pitchFamily="49" charset="0"/>
                <a:cs typeface="Courier New" panose="02070309020205020404" pitchFamily="49" charset="0"/>
              </a:rPr>
              <a:t>&lt;&lt;</a:t>
            </a:r>
            <a:r>
              <a:rPr lang="en-US" dirty="0"/>
              <a:t> are used to read and write any fundamental type from/to the streams.</a:t>
            </a:r>
          </a:p>
          <a:p>
            <a:pPr lvl="1"/>
            <a:r>
              <a:rPr lang="en-US" sz="2000" dirty="0">
                <a:latin typeface="Courier New" panose="02070309020205020404" pitchFamily="49" charset="0"/>
                <a:cs typeface="Courier New" panose="02070309020205020404" pitchFamily="49" charset="0"/>
              </a:rPr>
              <a:t>&gt;&gt;</a:t>
            </a:r>
            <a:r>
              <a:rPr lang="en-US" sz="2000" dirty="0"/>
              <a:t> reads until the first separator sign (e.g. space) </a:t>
            </a:r>
            <a:r>
              <a:rPr lang="en-US" sz="2000" dirty="0">
                <a:sym typeface="Wingdings" panose="05000000000000000000" pitchFamily="2" charset="2"/>
              </a:rPr>
              <a:t> use </a:t>
            </a:r>
            <a:r>
              <a:rPr lang="en-US" sz="2000" dirty="0" err="1">
                <a:latin typeface="Courier New" panose="02070309020205020404" pitchFamily="49" charset="0"/>
                <a:cs typeface="Courier New" panose="02070309020205020404" pitchFamily="49" charset="0"/>
                <a:sym typeface="Wingdings" panose="05000000000000000000" pitchFamily="2" charset="2"/>
              </a:rPr>
              <a:t>getline</a:t>
            </a:r>
            <a:r>
              <a:rPr lang="en-US" sz="2000" dirty="0">
                <a:sym typeface="Wingdings" panose="05000000000000000000" pitchFamily="2" charset="2"/>
              </a:rPr>
              <a:t> for an entire line</a:t>
            </a:r>
          </a:p>
          <a:p>
            <a:pPr lvl="1"/>
            <a:r>
              <a:rPr lang="en-US" sz="2000" dirty="0">
                <a:latin typeface="Courier New" panose="02070309020205020404" pitchFamily="49" charset="0"/>
                <a:cs typeface="Courier New" panose="02070309020205020404" pitchFamily="49" charset="0"/>
                <a:sym typeface="Wingdings" panose="05000000000000000000" pitchFamily="2" charset="2"/>
              </a:rPr>
              <a:t>&lt;&lt;</a:t>
            </a:r>
            <a:r>
              <a:rPr lang="en-US" sz="2000" dirty="0">
                <a:sym typeface="Wingdings" panose="05000000000000000000" pitchFamily="2" charset="2"/>
              </a:rPr>
              <a:t> prints the value. Many formats can be applied</a:t>
            </a:r>
          </a:p>
          <a:p>
            <a:pPr lvl="1"/>
            <a:r>
              <a:rPr lang="en-US" sz="2000" dirty="0">
                <a:latin typeface="Courier New" panose="02070309020205020404" pitchFamily="49" charset="0"/>
                <a:cs typeface="Courier New" panose="02070309020205020404" pitchFamily="49" charset="0"/>
                <a:sym typeface="Wingdings" panose="05000000000000000000" pitchFamily="2" charset="2"/>
              </a:rPr>
              <a:t>&lt;&lt;</a:t>
            </a:r>
            <a:r>
              <a:rPr lang="en-US" sz="2000" dirty="0">
                <a:sym typeface="Wingdings" panose="05000000000000000000" pitchFamily="2" charset="2"/>
              </a:rPr>
              <a:t> </a:t>
            </a:r>
            <a:r>
              <a:rPr lang="en-US" sz="2000" dirty="0" err="1">
                <a:latin typeface="Courier New" panose="02070309020205020404" pitchFamily="49" charset="0"/>
                <a:cs typeface="Courier New" panose="02070309020205020404" pitchFamily="49" charset="0"/>
                <a:sym typeface="Wingdings" panose="05000000000000000000" pitchFamily="2" charset="2"/>
              </a:rPr>
              <a:t>std</a:t>
            </a:r>
            <a:r>
              <a:rPr lang="en-US" sz="2000" dirty="0">
                <a:latin typeface="Courier New" panose="02070309020205020404" pitchFamily="49" charset="0"/>
                <a:cs typeface="Courier New" panose="02070309020205020404" pitchFamily="49" charset="0"/>
                <a:sym typeface="Wingdings" panose="05000000000000000000" pitchFamily="2" charset="2"/>
              </a:rPr>
              <a:t>::</a:t>
            </a:r>
            <a:r>
              <a:rPr lang="en-US" sz="2000" dirty="0" err="1">
                <a:latin typeface="Courier New" panose="02070309020205020404" pitchFamily="49" charset="0"/>
                <a:cs typeface="Courier New" panose="02070309020205020404" pitchFamily="49" charset="0"/>
                <a:sym typeface="Wingdings" panose="05000000000000000000" pitchFamily="2" charset="2"/>
              </a:rPr>
              <a:t>endl</a:t>
            </a:r>
            <a:r>
              <a:rPr lang="en-US" sz="2000" dirty="0">
                <a:sym typeface="Wingdings" panose="05000000000000000000" pitchFamily="2" charset="2"/>
              </a:rPr>
              <a:t> prints a newline character and flushes the output</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34</a:t>
            </a:fld>
            <a:endParaRPr lang="en-US" dirty="0"/>
          </a:p>
        </p:txBody>
      </p:sp>
      <p:grpSp>
        <p:nvGrpSpPr>
          <p:cNvPr id="5" name="Gruppieren 4"/>
          <p:cNvGrpSpPr/>
          <p:nvPr/>
        </p:nvGrpSpPr>
        <p:grpSpPr>
          <a:xfrm>
            <a:off x="4439816" y="1772816"/>
            <a:ext cx="7414984" cy="864096"/>
            <a:chOff x="911424" y="983651"/>
            <a:chExt cx="7414984" cy="864096"/>
          </a:xfrm>
        </p:grpSpPr>
        <p:sp>
          <p:nvSpPr>
            <p:cNvPr id="6" name="Abgerundetes Rechteck 5"/>
            <p:cNvSpPr/>
            <p:nvPr/>
          </p:nvSpPr>
          <p:spPr>
            <a:xfrm>
              <a:off x="911424" y="983651"/>
              <a:ext cx="7414984"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All channels except </a:t>
              </a:r>
              <a:r>
                <a:rPr lang="en-US" dirty="0" err="1">
                  <a:solidFill>
                    <a:schemeClr val="tx1"/>
                  </a:solidFill>
                  <a:latin typeface="Courier New" panose="02070309020205020404" pitchFamily="49" charset="0"/>
                  <a:cs typeface="Courier New" panose="02070309020205020404" pitchFamily="49" charset="0"/>
                </a:rPr>
                <a:t>cerr</a:t>
              </a:r>
              <a:r>
                <a:rPr lang="en-US" dirty="0">
                  <a:solidFill>
                    <a:schemeClr val="tx1"/>
                  </a:solidFill>
                </a:rPr>
                <a:t> are buffered, i.e. will not flush their current buffer until explicitly triggered</a:t>
              </a:r>
            </a:p>
          </p:txBody>
        </p:sp>
        <p:pic>
          <p:nvPicPr>
            <p:cNvPr id="7" name="Grafik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8" name="Gruppieren 7">
            <a:extLst>
              <a:ext uri="{FF2B5EF4-FFF2-40B4-BE49-F238E27FC236}">
                <a16:creationId xmlns:a16="http://schemas.microsoft.com/office/drawing/2014/main" id="{82E81AD3-5115-EA88-761C-E122FF952052}"/>
              </a:ext>
            </a:extLst>
          </p:cNvPr>
          <p:cNvGrpSpPr/>
          <p:nvPr/>
        </p:nvGrpSpPr>
        <p:grpSpPr>
          <a:xfrm>
            <a:off x="335756" y="4581128"/>
            <a:ext cx="11521282" cy="864096"/>
            <a:chOff x="902679" y="6201247"/>
            <a:chExt cx="11521282" cy="864096"/>
          </a:xfrm>
        </p:grpSpPr>
        <p:sp>
          <p:nvSpPr>
            <p:cNvPr id="9" name="Abgerundetes Rechteck 36">
              <a:extLst>
                <a:ext uri="{FF2B5EF4-FFF2-40B4-BE49-F238E27FC236}">
                  <a16:creationId xmlns:a16="http://schemas.microsoft.com/office/drawing/2014/main" id="{B2552491-9DCE-183C-5CE3-618E1FAF9A23}"/>
                </a:ext>
              </a:extLst>
            </p:cNvPr>
            <p:cNvSpPr/>
            <p:nvPr/>
          </p:nvSpPr>
          <p:spPr>
            <a:xfrm>
              <a:off x="902679" y="6201247"/>
              <a:ext cx="11521282"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Try out the input and output operators in </a:t>
              </a:r>
              <a:r>
                <a:rPr lang="en-US" dirty="0" err="1">
                  <a:solidFill>
                    <a:schemeClr val="tx1"/>
                  </a:solidFill>
                </a:rPr>
                <a:t>Jupyterlab</a:t>
              </a:r>
              <a:endParaRPr lang="en-US" dirty="0">
                <a:solidFill>
                  <a:schemeClr val="tx1"/>
                </a:solidFill>
              </a:endParaRPr>
            </a:p>
          </p:txBody>
        </p:sp>
        <p:sp>
          <p:nvSpPr>
            <p:cNvPr id="10" name="Ellipse 9">
              <a:extLst>
                <a:ext uri="{FF2B5EF4-FFF2-40B4-BE49-F238E27FC236}">
                  <a16:creationId xmlns:a16="http://schemas.microsoft.com/office/drawing/2014/main" id="{E9A2C4C0-816E-A24D-9402-FB6650E043E1}"/>
                </a:ext>
              </a:extLst>
            </p:cNvPr>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13494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7679B35-39FD-326B-52A4-E28B1225F1F4}"/>
              </a:ext>
            </a:extLst>
          </p:cNvPr>
          <p:cNvSpPr>
            <a:spLocks noGrp="1"/>
          </p:cNvSpPr>
          <p:nvPr>
            <p:ph sz="quarter" idx="11"/>
          </p:nvPr>
        </p:nvSpPr>
        <p:spPr>
          <a:xfrm>
            <a:off x="560388" y="1898476"/>
            <a:ext cx="11315700" cy="293688"/>
          </a:xfrm>
        </p:spPr>
        <p:txBody>
          <a:bodyPr/>
          <a:lstStyle/>
          <a:p>
            <a:endParaRPr lang="en-US" dirty="0"/>
          </a:p>
        </p:txBody>
      </p:sp>
      <p:sp>
        <p:nvSpPr>
          <p:cNvPr id="3" name="Textplatzhalter 2"/>
          <p:cNvSpPr>
            <a:spLocks noGrp="1"/>
          </p:cNvSpPr>
          <p:nvPr>
            <p:ph type="body" sz="quarter" idx="10"/>
          </p:nvPr>
        </p:nvSpPr>
        <p:spPr>
          <a:xfrm>
            <a:off x="336550" y="981075"/>
            <a:ext cx="11520488" cy="4968875"/>
          </a:xfrm>
        </p:spPr>
        <p:txBody>
          <a:bodyPr/>
          <a:lstStyle/>
          <a:p>
            <a:r>
              <a:rPr lang="en-US" dirty="0"/>
              <a:t>Basics</a:t>
            </a:r>
          </a:p>
          <a:p>
            <a:pPr lvl="1"/>
            <a:r>
              <a:rPr lang="en-US" sz="2000" dirty="0"/>
              <a:t>Fundamental Datatypes</a:t>
            </a:r>
          </a:p>
          <a:p>
            <a:pPr lvl="1"/>
            <a:r>
              <a:rPr lang="en-US" sz="2000" dirty="0"/>
              <a:t>Basic IO</a:t>
            </a:r>
          </a:p>
          <a:p>
            <a:pPr lvl="1"/>
            <a:r>
              <a:rPr lang="en-US" sz="2000" noProof="0" dirty="0"/>
              <a:t>Control structures</a:t>
            </a:r>
          </a:p>
          <a:p>
            <a:r>
              <a:rPr lang="en-US" dirty="0"/>
              <a:t>Program structure</a:t>
            </a:r>
          </a:p>
          <a:p>
            <a:r>
              <a:rPr lang="en-US" dirty="0"/>
              <a:t>Compound datatypes</a:t>
            </a:r>
          </a:p>
          <a:p>
            <a:r>
              <a:rPr lang="en-US" dirty="0"/>
              <a:t>Advanced concepts</a:t>
            </a:r>
          </a:p>
          <a:p>
            <a:pPr marL="0" indent="0">
              <a:buNone/>
            </a:pPr>
            <a:endParaRPr lang="en-US" noProof="0" dirty="0"/>
          </a:p>
          <a:p>
            <a:endParaRPr lang="en-US" noProof="0" dirty="0"/>
          </a:p>
        </p:txBody>
      </p:sp>
    </p:spTree>
    <p:extLst>
      <p:ext uri="{BB962C8B-B14F-4D97-AF65-F5344CB8AC3E}">
        <p14:creationId xmlns:p14="http://schemas.microsoft.com/office/powerpoint/2010/main" val="685932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t>Control structures</a:t>
            </a:r>
          </a:p>
          <a:p>
            <a:endParaRPr lang="en-US" dirty="0"/>
          </a:p>
        </p:txBody>
      </p:sp>
      <p:sp>
        <p:nvSpPr>
          <p:cNvPr id="3" name="Textplatzhalter 2"/>
          <p:cNvSpPr>
            <a:spLocks noGrp="1"/>
          </p:cNvSpPr>
          <p:nvPr>
            <p:ph type="body" sz="quarter" idx="10"/>
          </p:nvPr>
        </p:nvSpPr>
        <p:spPr/>
        <p:txBody>
          <a:bodyPr/>
          <a:lstStyle/>
          <a:p>
            <a:pPr marL="0" indent="0">
              <a:buNone/>
            </a:pPr>
            <a:r>
              <a:rPr lang="en-US" b="1" dirty="0" smtClean="0"/>
              <a:t>Declaration</a:t>
            </a:r>
          </a:p>
          <a:p>
            <a:r>
              <a:rPr lang="en-US" dirty="0" smtClean="0"/>
              <a:t>Introduces a new name, often a variable</a:t>
            </a:r>
          </a:p>
          <a:p>
            <a:endParaRPr lang="en-US" dirty="0"/>
          </a:p>
          <a:p>
            <a:endParaRPr lang="en-US" dirty="0" smtClean="0"/>
          </a:p>
          <a:p>
            <a:endParaRPr lang="en-US" dirty="0"/>
          </a:p>
          <a:p>
            <a:endParaRPr lang="en-US" dirty="0" smtClean="0"/>
          </a:p>
          <a:p>
            <a:pPr marL="0" indent="0">
              <a:buNone/>
            </a:pPr>
            <a:r>
              <a:rPr lang="en-US" b="1" dirty="0" smtClean="0"/>
              <a:t>Expression</a:t>
            </a:r>
            <a:endParaRPr lang="en-US" b="1" dirty="0"/>
          </a:p>
          <a:p>
            <a:r>
              <a:rPr lang="en-US" dirty="0" smtClean="0"/>
              <a:t>Expressions are evaluated and then hold a value</a:t>
            </a:r>
          </a:p>
          <a:p>
            <a:r>
              <a:rPr lang="en-US" dirty="0" smtClean="0"/>
              <a:t>This value may or may not be further used</a:t>
            </a:r>
            <a:endParaRPr lang="en-US" dirty="0"/>
          </a:p>
        </p:txBody>
      </p:sp>
      <p:grpSp>
        <p:nvGrpSpPr>
          <p:cNvPr id="7" name="Gruppieren 6"/>
          <p:cNvGrpSpPr/>
          <p:nvPr/>
        </p:nvGrpSpPr>
        <p:grpSpPr>
          <a:xfrm>
            <a:off x="334800" y="1844824"/>
            <a:ext cx="11521840" cy="923330"/>
            <a:chOff x="335198" y="983651"/>
            <a:chExt cx="11521840" cy="923330"/>
          </a:xfrm>
        </p:grpSpPr>
        <p:sp>
          <p:nvSpPr>
            <p:cNvPr id="8" name="Rechteck 7"/>
            <p:cNvSpPr/>
            <p:nvPr/>
          </p:nvSpPr>
          <p:spPr>
            <a:xfrm>
              <a:off x="335198" y="983651"/>
              <a:ext cx="11521840"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&amp;</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0" name="Gruppieren 9"/>
          <p:cNvGrpSpPr/>
          <p:nvPr/>
        </p:nvGrpSpPr>
        <p:grpSpPr>
          <a:xfrm>
            <a:off x="335198" y="4489459"/>
            <a:ext cx="11521840" cy="923330"/>
            <a:chOff x="335198" y="983651"/>
            <a:chExt cx="11521840" cy="923330"/>
          </a:xfrm>
        </p:grpSpPr>
        <p:sp>
          <p:nvSpPr>
            <p:cNvPr id="11" name="Rechteck 10"/>
            <p:cNvSpPr/>
            <p:nvPr/>
          </p:nvSpPr>
          <p:spPr>
            <a:xfrm>
              <a:off x="335198" y="983651"/>
              <a:ext cx="11521840"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378161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smtClean="0"/>
              <a:t>Control structures</a:t>
            </a:r>
          </a:p>
          <a:p>
            <a:endParaRPr lang="en-US" dirty="0"/>
          </a:p>
        </p:txBody>
      </p:sp>
      <p:sp>
        <p:nvSpPr>
          <p:cNvPr id="3" name="Textplatzhalter 2"/>
          <p:cNvSpPr>
            <a:spLocks noGrp="1"/>
          </p:cNvSpPr>
          <p:nvPr>
            <p:ph type="body" sz="quarter" idx="10"/>
          </p:nvPr>
        </p:nvSpPr>
        <p:spPr/>
        <p:txBody>
          <a:bodyPr/>
          <a:lstStyle/>
          <a:p>
            <a:pPr marL="0" indent="0">
              <a:buNone/>
            </a:pPr>
            <a:r>
              <a:rPr lang="en-US" b="1" dirty="0" smtClean="0"/>
              <a:t>Assignment</a:t>
            </a:r>
          </a:p>
          <a:p>
            <a:r>
              <a:rPr lang="en-US" dirty="0" smtClean="0"/>
              <a:t>Takes the result of an expression and assigns it to a variable</a:t>
            </a:r>
          </a:p>
          <a:p>
            <a:r>
              <a:rPr lang="en-US" dirty="0" smtClean="0"/>
              <a:t>This itself is again an expression</a:t>
            </a:r>
          </a:p>
          <a:p>
            <a:endParaRPr lang="en-US" dirty="0"/>
          </a:p>
          <a:p>
            <a:endParaRPr lang="en-US" dirty="0" smtClean="0"/>
          </a:p>
          <a:p>
            <a:pPr marL="0" indent="0">
              <a:buNone/>
            </a:pPr>
            <a:endParaRPr lang="en-US" dirty="0" smtClean="0"/>
          </a:p>
          <a:p>
            <a:pPr marL="0" indent="0">
              <a:buNone/>
            </a:pPr>
            <a:r>
              <a:rPr lang="en-US" b="1" dirty="0"/>
              <a:t>Block</a:t>
            </a:r>
          </a:p>
          <a:p>
            <a:r>
              <a:rPr lang="en-US" dirty="0"/>
              <a:t>Combines multiple statements</a:t>
            </a:r>
          </a:p>
          <a:p>
            <a:r>
              <a:rPr lang="en-US" dirty="0"/>
              <a:t>Usage for scope creation, making a single statement out of </a:t>
            </a:r>
            <a:r>
              <a:rPr lang="en-US" dirty="0" smtClean="0"/>
              <a:t>multiple ones, or just structuring code</a:t>
            </a:r>
            <a:endParaRPr lang="en-US" dirty="0"/>
          </a:p>
        </p:txBody>
      </p:sp>
      <p:grpSp>
        <p:nvGrpSpPr>
          <p:cNvPr id="7" name="Gruppieren 6"/>
          <p:cNvGrpSpPr/>
          <p:nvPr/>
        </p:nvGrpSpPr>
        <p:grpSpPr>
          <a:xfrm>
            <a:off x="334800" y="2276872"/>
            <a:ext cx="11521840" cy="646331"/>
            <a:chOff x="335198" y="983651"/>
            <a:chExt cx="11521840" cy="646331"/>
          </a:xfrm>
        </p:grpSpPr>
        <p:sp>
          <p:nvSpPr>
            <p:cNvPr id="8" name="Rechteck 7"/>
            <p:cNvSpPr/>
            <p:nvPr/>
          </p:nvSpPr>
          <p:spPr>
            <a:xfrm>
              <a:off x="335198" y="983651"/>
              <a:ext cx="11521840"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0" name="Gruppieren 9"/>
          <p:cNvGrpSpPr/>
          <p:nvPr/>
        </p:nvGrpSpPr>
        <p:grpSpPr>
          <a:xfrm>
            <a:off x="335198" y="4509120"/>
            <a:ext cx="11521840" cy="1200329"/>
            <a:chOff x="335198" y="983651"/>
            <a:chExt cx="11521840" cy="1200329"/>
          </a:xfrm>
        </p:grpSpPr>
        <p:sp>
          <p:nvSpPr>
            <p:cNvPr id="11" name="Rechteck 10"/>
            <p:cNvSpPr/>
            <p:nvPr/>
          </p:nvSpPr>
          <p:spPr>
            <a:xfrm>
              <a:off x="335198" y="983651"/>
              <a:ext cx="11521840"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20214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smtClean="0"/>
              <a:t>Control structures</a:t>
            </a:r>
          </a:p>
          <a:p>
            <a:endParaRPr lang="en-US" dirty="0"/>
          </a:p>
        </p:txBody>
      </p:sp>
      <p:sp>
        <p:nvSpPr>
          <p:cNvPr id="3" name="Textplatzhalter 2"/>
          <p:cNvSpPr>
            <a:spLocks noGrp="1"/>
          </p:cNvSpPr>
          <p:nvPr>
            <p:ph type="body" sz="quarter" idx="10"/>
          </p:nvPr>
        </p:nvSpPr>
        <p:spPr/>
        <p:txBody>
          <a:bodyPr/>
          <a:lstStyle/>
          <a:p>
            <a:pPr marL="0" indent="0">
              <a:buNone/>
            </a:pPr>
            <a:r>
              <a:rPr lang="en-US" b="1" dirty="0" smtClean="0"/>
              <a:t>Condition (1)</a:t>
            </a:r>
          </a:p>
          <a:p>
            <a:r>
              <a:rPr lang="en-US" dirty="0" smtClean="0"/>
              <a:t>Executes either one block or the other, depending on a condition</a:t>
            </a:r>
          </a:p>
        </p:txBody>
      </p:sp>
      <p:grpSp>
        <p:nvGrpSpPr>
          <p:cNvPr id="7" name="Gruppieren 6"/>
          <p:cNvGrpSpPr/>
          <p:nvPr/>
        </p:nvGrpSpPr>
        <p:grpSpPr>
          <a:xfrm>
            <a:off x="334800" y="1706666"/>
            <a:ext cx="11521840" cy="4314622"/>
            <a:chOff x="335198" y="1061517"/>
            <a:chExt cx="11521840" cy="4314622"/>
          </a:xfrm>
        </p:grpSpPr>
        <p:sp>
          <p:nvSpPr>
            <p:cNvPr id="8" name="Rechteck 7"/>
            <p:cNvSpPr/>
            <p:nvPr/>
          </p:nvSpPr>
          <p:spPr>
            <a:xfrm>
              <a:off x="335198" y="1128822"/>
              <a:ext cx="11521840" cy="42473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tmp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tmp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atan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else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sign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pi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else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pi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else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sign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pi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4870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smtClean="0"/>
              <a:t>Control structures</a:t>
            </a:r>
          </a:p>
          <a:p>
            <a:endParaRPr lang="en-US" dirty="0"/>
          </a:p>
        </p:txBody>
      </p:sp>
      <p:sp>
        <p:nvSpPr>
          <p:cNvPr id="3" name="Textplatzhalter 2"/>
          <p:cNvSpPr>
            <a:spLocks noGrp="1"/>
          </p:cNvSpPr>
          <p:nvPr>
            <p:ph type="body" sz="quarter" idx="10"/>
          </p:nvPr>
        </p:nvSpPr>
        <p:spPr/>
        <p:txBody>
          <a:bodyPr/>
          <a:lstStyle/>
          <a:p>
            <a:pPr marL="0" indent="0">
              <a:buNone/>
            </a:pPr>
            <a:r>
              <a:rPr lang="en-US" b="1" dirty="0" smtClean="0"/>
              <a:t>Loop</a:t>
            </a:r>
          </a:p>
          <a:p>
            <a:r>
              <a:rPr lang="en-US" dirty="0" smtClean="0"/>
              <a:t>Executes the following statement multiple times, depending on a condition</a:t>
            </a:r>
          </a:p>
        </p:txBody>
      </p:sp>
      <p:grpSp>
        <p:nvGrpSpPr>
          <p:cNvPr id="7" name="Gruppieren 6"/>
          <p:cNvGrpSpPr/>
          <p:nvPr/>
        </p:nvGrpSpPr>
        <p:grpSpPr>
          <a:xfrm>
            <a:off x="334800" y="1772816"/>
            <a:ext cx="11521840" cy="4247317"/>
            <a:chOff x="335198" y="983651"/>
            <a:chExt cx="11521840" cy="4247317"/>
          </a:xfrm>
        </p:grpSpPr>
        <p:sp>
          <p:nvSpPr>
            <p:cNvPr id="8" name="Rechteck 7"/>
            <p:cNvSpPr/>
            <p:nvPr/>
          </p:nvSpPr>
          <p:spPr>
            <a:xfrm>
              <a:off x="335198" y="983651"/>
              <a:ext cx="11521840" cy="42473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nn-NO" b="1" dirty="0">
                  <a:solidFill>
                    <a:srgbClr val="0000FF"/>
                  </a:solidFill>
                  <a:highlight>
                    <a:srgbClr val="FFFFFF"/>
                  </a:highlight>
                  <a:latin typeface="Courier New" panose="02070309020205020404" pitchFamily="49" charset="0"/>
                  <a:cs typeface="Courier New" panose="02070309020205020404" pitchFamily="49" charset="0"/>
                </a:rPr>
                <a:t>for</a:t>
              </a:r>
              <a:r>
                <a:rPr lang="nn-NO" dirty="0">
                  <a:solidFill>
                    <a:srgbClr val="000000"/>
                  </a:solidFill>
                  <a:highlight>
                    <a:srgbClr val="FFFFFF"/>
                  </a:highlight>
                  <a:latin typeface="Courier New" panose="02070309020205020404" pitchFamily="49" charset="0"/>
                  <a:cs typeface="Courier New" panose="02070309020205020404" pitchFamily="49" charset="0"/>
                </a:rPr>
                <a:t> </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r>
                <a:rPr lang="nn-NO" dirty="0">
                  <a:solidFill>
                    <a:srgbClr val="8000FF"/>
                  </a:solidFill>
                  <a:highlight>
                    <a:srgbClr val="FFFFFF"/>
                  </a:highlight>
                  <a:latin typeface="Courier New" panose="02070309020205020404" pitchFamily="49" charset="0"/>
                  <a:cs typeface="Courier New" panose="02070309020205020404" pitchFamily="49" charset="0"/>
                </a:rPr>
                <a:t>int</a:t>
              </a:r>
              <a:r>
                <a:rPr lang="nn-NO" dirty="0">
                  <a:solidFill>
                    <a:srgbClr val="000000"/>
                  </a:solidFill>
                  <a:highlight>
                    <a:srgbClr val="FFFFFF"/>
                  </a:highlight>
                  <a:latin typeface="Courier New" panose="02070309020205020404" pitchFamily="49" charset="0"/>
                  <a:cs typeface="Courier New" panose="02070309020205020404" pitchFamily="49" charset="0"/>
                </a:rPr>
                <a:t> i</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r>
                <a:rPr lang="nn-NO" dirty="0">
                  <a:solidFill>
                    <a:srgbClr val="FF8000"/>
                  </a:solidFill>
                  <a:highlight>
                    <a:srgbClr val="FFFFFF"/>
                  </a:highlight>
                  <a:latin typeface="Courier New" panose="02070309020205020404" pitchFamily="49" charset="0"/>
                  <a:cs typeface="Courier New" panose="02070309020205020404" pitchFamily="49" charset="0"/>
                </a:rPr>
                <a:t>1</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r>
                <a:rPr lang="nn-NO" dirty="0">
                  <a:solidFill>
                    <a:srgbClr val="000000"/>
                  </a:solidFill>
                  <a:highlight>
                    <a:srgbClr val="FFFFFF"/>
                  </a:highlight>
                  <a:latin typeface="Courier New" panose="02070309020205020404" pitchFamily="49" charset="0"/>
                  <a:cs typeface="Courier New" panose="02070309020205020404" pitchFamily="49" charset="0"/>
                </a:rPr>
                <a:t> i </a:t>
              </a:r>
              <a:r>
                <a:rPr lang="nn-NO" b="1" dirty="0">
                  <a:solidFill>
                    <a:srgbClr val="000080"/>
                  </a:solidFill>
                  <a:highlight>
                    <a:srgbClr val="FFFFFF"/>
                  </a:highlight>
                  <a:latin typeface="Courier New" panose="02070309020205020404" pitchFamily="49" charset="0"/>
                  <a:cs typeface="Courier New" panose="02070309020205020404" pitchFamily="49" charset="0"/>
                </a:rPr>
                <a:t>&lt;</a:t>
              </a:r>
              <a:r>
                <a:rPr lang="nn-NO" dirty="0">
                  <a:solidFill>
                    <a:srgbClr val="000000"/>
                  </a:solidFill>
                  <a:highlight>
                    <a:srgbClr val="FFFFFF"/>
                  </a:highlight>
                  <a:latin typeface="Courier New" panose="02070309020205020404" pitchFamily="49" charset="0"/>
                  <a:cs typeface="Courier New" panose="02070309020205020404" pitchFamily="49" charset="0"/>
                </a:rPr>
                <a:t> </a:t>
              </a:r>
              <a:r>
                <a:rPr lang="nn-NO" dirty="0">
                  <a:solidFill>
                    <a:srgbClr val="FF8000"/>
                  </a:solidFill>
                  <a:highlight>
                    <a:srgbClr val="FFFFFF"/>
                  </a:highlight>
                  <a:latin typeface="Courier New" panose="02070309020205020404" pitchFamily="49" charset="0"/>
                  <a:cs typeface="Courier New" panose="02070309020205020404" pitchFamily="49" charset="0"/>
                </a:rPr>
                <a:t>15</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r>
                <a:rPr lang="nn-NO" dirty="0">
                  <a:solidFill>
                    <a:srgbClr val="000000"/>
                  </a:solidFill>
                  <a:highlight>
                    <a:srgbClr val="FFFFFF"/>
                  </a:highlight>
                  <a:latin typeface="Courier New" panose="02070309020205020404" pitchFamily="49" charset="0"/>
                  <a:cs typeface="Courier New" panose="02070309020205020404" pitchFamily="49" charset="0"/>
                </a:rPr>
                <a:t> </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r>
                <a:rPr lang="nn-NO" dirty="0">
                  <a:solidFill>
                    <a:srgbClr val="000000"/>
                  </a:solidFill>
                  <a:highlight>
                    <a:srgbClr val="FFFFFF"/>
                  </a:highlight>
                  <a:latin typeface="Courier New" panose="02070309020205020404" pitchFamily="49" charset="0"/>
                  <a:cs typeface="Courier New" panose="02070309020205020404" pitchFamily="49" charset="0"/>
                </a:rPr>
                <a:t>i</a:t>
              </a:r>
              <a:r>
                <a:rPr lang="nn-NO" b="1" dirty="0">
                  <a:solidFill>
                    <a:srgbClr val="000080"/>
                  </a:solidFill>
                  <a:highlight>
                    <a:srgbClr val="FFFFFF"/>
                  </a:highlight>
                  <a:latin typeface="Courier New" panose="02070309020205020404" pitchFamily="49" charset="0"/>
                  <a:cs typeface="Courier New" panose="02070309020205020404" pitchFamily="49" charset="0"/>
                </a:rPr>
                <a:t>){</a:t>
              </a:r>
              <a:endParaRPr lang="nn-NO"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do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"What do you want do </a:t>
              </a:r>
              <a:r>
                <a:rPr lang="en-US" dirty="0" err="1">
                  <a:solidFill>
                    <a:srgbClr val="808080"/>
                  </a:solidFill>
                  <a:highlight>
                    <a:srgbClr val="FFFFFF"/>
                  </a:highlight>
                  <a:latin typeface="Courier New" panose="02070309020205020404" pitchFamily="49" charset="0"/>
                  <a:cs typeface="Courier New" panose="02070309020205020404" pitchFamily="49" charset="0"/>
                </a:rPr>
                <a:t>do</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cin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&gt;&gt;</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break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continue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"Performing action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true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3" name="Gruppieren 12"/>
          <p:cNvGrpSpPr/>
          <p:nvPr/>
        </p:nvGrpSpPr>
        <p:grpSpPr>
          <a:xfrm>
            <a:off x="6783709" y="4077072"/>
            <a:ext cx="4752528" cy="864096"/>
            <a:chOff x="911424" y="5140721"/>
            <a:chExt cx="4752528" cy="864096"/>
          </a:xfrm>
        </p:grpSpPr>
        <p:sp>
          <p:nvSpPr>
            <p:cNvPr id="14" name="Abgerundetes Rechteck 13"/>
            <p:cNvSpPr/>
            <p:nvPr/>
          </p:nvSpPr>
          <p:spPr>
            <a:xfrm>
              <a:off x="911424"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Avoid floating-point numbers in loop conditions due to rounding errors.</a:t>
              </a:r>
              <a:endParaRPr lang="en-US" dirty="0">
                <a:solidFill>
                  <a:schemeClr val="tx1"/>
                </a:solidFill>
              </a:endParaRPr>
            </a:p>
          </p:txBody>
        </p:sp>
        <p:pic>
          <p:nvPicPr>
            <p:cNvPr id="15" name="Grafik 14"/>
            <p:cNvPicPr>
              <a:picLocks noChangeAspect="1"/>
            </p:cNvPicPr>
            <p:nvPr/>
          </p:nvPicPr>
          <p:blipFill>
            <a:blip r:embed="rId4"/>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196721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2</a:t>
            </a:r>
          </a:p>
        </p:txBody>
      </p:sp>
      <p:sp>
        <p:nvSpPr>
          <p:cNvPr id="3" name="Textplatzhalter 2"/>
          <p:cNvSpPr>
            <a:spLocks noGrp="1"/>
          </p:cNvSpPr>
          <p:nvPr>
            <p:ph type="body" sz="quarter" idx="11"/>
          </p:nvPr>
        </p:nvSpPr>
        <p:spPr/>
        <p:txBody>
          <a:bodyPr/>
          <a:lstStyle/>
          <a:p>
            <a:r>
              <a:rPr lang="en-US" noProof="0" dirty="0"/>
              <a:t>Recap: C++ Syntax &amp; Language Elements</a:t>
            </a:r>
          </a:p>
        </p:txBody>
      </p:sp>
      <p:sp>
        <p:nvSpPr>
          <p:cNvPr id="4" name="Textplatzhalter 3"/>
          <p:cNvSpPr>
            <a:spLocks noGrp="1"/>
          </p:cNvSpPr>
          <p:nvPr>
            <p:ph type="body" sz="quarter" idx="12"/>
          </p:nvPr>
        </p:nvSpPr>
        <p:spPr/>
        <p:txBody>
          <a:bodyPr/>
          <a:lstStyle/>
          <a:p>
            <a:r>
              <a:rPr lang="en-US" noProof="0" dirty="0"/>
              <a:t>Aachen, July 4, 2024</a:t>
            </a:r>
          </a:p>
        </p:txBody>
      </p:sp>
      <p:sp>
        <p:nvSpPr>
          <p:cNvPr id="5" name="Textplatzhalter 4"/>
          <p:cNvSpPr>
            <a:spLocks noGrp="1"/>
          </p:cNvSpPr>
          <p:nvPr>
            <p:ph type="body" sz="quarter" idx="13"/>
          </p:nvPr>
        </p:nvSpPr>
        <p:spPr/>
        <p:txBody>
          <a:bodyPr/>
          <a:lstStyle/>
          <a:p>
            <a:r>
              <a:rPr lang="en-US" noProof="0" dirty="0"/>
              <a:t>Fabian Thomsen, 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smtClean="0"/>
              <a:t>Control structures</a:t>
            </a:r>
          </a:p>
          <a:p>
            <a:endParaRPr lang="en-US" dirty="0"/>
          </a:p>
        </p:txBody>
      </p:sp>
      <p:sp>
        <p:nvSpPr>
          <p:cNvPr id="3" name="Textplatzhalter 2"/>
          <p:cNvSpPr>
            <a:spLocks noGrp="1"/>
          </p:cNvSpPr>
          <p:nvPr>
            <p:ph type="body" sz="quarter" idx="10"/>
          </p:nvPr>
        </p:nvSpPr>
        <p:spPr/>
        <p:txBody>
          <a:bodyPr/>
          <a:lstStyle/>
          <a:p>
            <a:pPr marL="0" indent="0">
              <a:buNone/>
            </a:pPr>
            <a:r>
              <a:rPr lang="en-US" b="1" dirty="0" smtClean="0"/>
              <a:t>Condition (2)</a:t>
            </a:r>
          </a:p>
          <a:p>
            <a:r>
              <a:rPr lang="en-US" dirty="0" smtClean="0"/>
              <a:t>Switch works like a nested if else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b="1" dirty="0"/>
              <a:t>Condition </a:t>
            </a:r>
            <a:r>
              <a:rPr lang="en-US" b="1" dirty="0" smtClean="0"/>
              <a:t>(3)</a:t>
            </a:r>
            <a:endParaRPr lang="en-US" b="1" dirty="0"/>
          </a:p>
          <a:p>
            <a:r>
              <a:rPr lang="en-US" dirty="0" smtClean="0"/>
              <a:t>Shortcut in a single statement</a:t>
            </a:r>
            <a:endParaRPr lang="en-US" dirty="0"/>
          </a:p>
          <a:p>
            <a:endParaRPr lang="en-US" dirty="0" smtClean="0"/>
          </a:p>
        </p:txBody>
      </p:sp>
      <p:grpSp>
        <p:nvGrpSpPr>
          <p:cNvPr id="7" name="Gruppieren 6"/>
          <p:cNvGrpSpPr/>
          <p:nvPr/>
        </p:nvGrpSpPr>
        <p:grpSpPr>
          <a:xfrm>
            <a:off x="334800" y="1773971"/>
            <a:ext cx="11521840" cy="2031325"/>
            <a:chOff x="335198" y="1128822"/>
            <a:chExt cx="11521840" cy="2031325"/>
          </a:xfrm>
        </p:grpSpPr>
        <p:sp>
          <p:nvSpPr>
            <p:cNvPr id="8" name="Rechteck 7"/>
            <p:cNvSpPr/>
            <p:nvPr/>
          </p:nvSpPr>
          <p:spPr>
            <a:xfrm>
              <a:off x="335198" y="1128822"/>
              <a:ext cx="1152184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switch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'w'</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"Up"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break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"Left"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break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"Down"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break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case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"Right"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break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default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"Error"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3965" y="1211236"/>
              <a:ext cx="368102" cy="413792"/>
            </a:xfrm>
            <a:prstGeom prst="rect">
              <a:avLst/>
            </a:prstGeom>
          </p:spPr>
        </p:pic>
      </p:grpSp>
      <p:grpSp>
        <p:nvGrpSpPr>
          <p:cNvPr id="10" name="Gruppieren 9"/>
          <p:cNvGrpSpPr/>
          <p:nvPr/>
        </p:nvGrpSpPr>
        <p:grpSpPr>
          <a:xfrm>
            <a:off x="6367908" y="1856385"/>
            <a:ext cx="4752528" cy="864096"/>
            <a:chOff x="911424" y="983651"/>
            <a:chExt cx="4752528" cy="864096"/>
          </a:xfrm>
        </p:grpSpPr>
        <p:sp>
          <p:nvSpPr>
            <p:cNvPr id="11" name="Abgerundetes Rechteck 10"/>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If you leave out the break, execution will </a:t>
              </a:r>
              <a:r>
                <a:rPr lang="en-US" i="1" dirty="0" smtClean="0">
                  <a:solidFill>
                    <a:schemeClr val="tx1"/>
                  </a:solidFill>
                </a:rPr>
                <a:t>fall through </a:t>
              </a:r>
              <a:r>
                <a:rPr lang="en-US" dirty="0" smtClean="0">
                  <a:solidFill>
                    <a:schemeClr val="tx1"/>
                  </a:solidFill>
                </a:rPr>
                <a:t>to the next case</a:t>
              </a:r>
              <a:endParaRPr lang="en-US" dirty="0">
                <a:solidFill>
                  <a:schemeClr val="tx1"/>
                </a:solidFill>
              </a:endParaRPr>
            </a:p>
          </p:txBody>
        </p:sp>
        <p:pic>
          <p:nvPicPr>
            <p:cNvPr id="12" name="Grafik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3" name="Gruppieren 12"/>
          <p:cNvGrpSpPr/>
          <p:nvPr/>
        </p:nvGrpSpPr>
        <p:grpSpPr>
          <a:xfrm>
            <a:off x="6367908" y="2859429"/>
            <a:ext cx="4752528" cy="864096"/>
            <a:chOff x="911424" y="3050051"/>
            <a:chExt cx="4752528" cy="864096"/>
          </a:xfrm>
        </p:grpSpPr>
        <p:sp>
          <p:nvSpPr>
            <p:cNvPr id="14" name="Abgerundetes Rechteck 13"/>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To declare variables in a case block, you need to surround it with </a:t>
              </a:r>
              <a:r>
                <a:rPr lang="en-U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5" name="Grafik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6" name="Gruppieren 15"/>
          <p:cNvGrpSpPr/>
          <p:nvPr/>
        </p:nvGrpSpPr>
        <p:grpSpPr>
          <a:xfrm>
            <a:off x="334800" y="4942909"/>
            <a:ext cx="11521840" cy="646331"/>
            <a:chOff x="335198" y="983651"/>
            <a:chExt cx="11521840" cy="646331"/>
          </a:xfrm>
        </p:grpSpPr>
        <p:sp>
          <p:nvSpPr>
            <p:cNvPr id="17" name="Rechteck 16"/>
            <p:cNvSpPr/>
            <p:nvPr/>
          </p:nvSpPr>
          <p:spPr>
            <a:xfrm>
              <a:off x="335198" y="983651"/>
              <a:ext cx="11521840"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nt</a:t>
              </a:r>
              <a:r>
                <a:rPr lang="en-US" dirty="0" smtClean="0">
                  <a:solidFill>
                    <a:srgbClr val="8000FF"/>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8620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Control structures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41</a:t>
            </a:fld>
            <a:endParaRPr lang="en-US" dirty="0"/>
          </a:p>
        </p:txBody>
      </p:sp>
      <p:grpSp>
        <p:nvGrpSpPr>
          <p:cNvPr id="5" name="Gruppieren 4">
            <a:extLst>
              <a:ext uri="{FF2B5EF4-FFF2-40B4-BE49-F238E27FC236}">
                <a16:creationId xmlns:a16="http://schemas.microsoft.com/office/drawing/2014/main" id="{26E69489-D668-0342-715E-02DC047BBE17}"/>
              </a:ext>
            </a:extLst>
          </p:cNvPr>
          <p:cNvGrpSpPr/>
          <p:nvPr/>
        </p:nvGrpSpPr>
        <p:grpSpPr>
          <a:xfrm>
            <a:off x="335756" y="981075"/>
            <a:ext cx="11521282" cy="864096"/>
            <a:chOff x="902679" y="6201247"/>
            <a:chExt cx="11521282" cy="864096"/>
          </a:xfrm>
        </p:grpSpPr>
        <p:sp>
          <p:nvSpPr>
            <p:cNvPr id="6" name="Abgerundetes Rechteck 36">
              <a:extLst>
                <a:ext uri="{FF2B5EF4-FFF2-40B4-BE49-F238E27FC236}">
                  <a16:creationId xmlns:a16="http://schemas.microsoft.com/office/drawing/2014/main" id="{FC6B31D8-66C1-3BA6-C705-571468ED0FA6}"/>
                </a:ext>
              </a:extLst>
            </p:cNvPr>
            <p:cNvSpPr/>
            <p:nvPr/>
          </p:nvSpPr>
          <p:spPr>
            <a:xfrm>
              <a:off x="902679" y="6201247"/>
              <a:ext cx="11521282"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Which of these correctly compute the sum of 1..100?</a:t>
              </a:r>
            </a:p>
          </p:txBody>
        </p:sp>
        <p:sp>
          <p:nvSpPr>
            <p:cNvPr id="7" name="Ellipse 6">
              <a:extLst>
                <a:ext uri="{FF2B5EF4-FFF2-40B4-BE49-F238E27FC236}">
                  <a16:creationId xmlns:a16="http://schemas.microsoft.com/office/drawing/2014/main" id="{DB59A068-76D5-8BC3-00B7-80C20E281942}"/>
                </a:ext>
              </a:extLst>
            </p:cNvPr>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1" name="Gruppieren 10"/>
          <p:cNvGrpSpPr/>
          <p:nvPr/>
        </p:nvGrpSpPr>
        <p:grpSpPr>
          <a:xfrm>
            <a:off x="334963" y="2132856"/>
            <a:ext cx="3528913" cy="1477328"/>
            <a:chOff x="8328124" y="983651"/>
            <a:chExt cx="3528913" cy="1477328"/>
          </a:xfrm>
        </p:grpSpPr>
        <p:sp>
          <p:nvSpPr>
            <p:cNvPr id="12" name="Rechteck 11"/>
            <p:cNvSpPr/>
            <p:nvPr/>
          </p:nvSpPr>
          <p:spPr>
            <a:xfrm>
              <a:off x="8328124" y="983651"/>
              <a:ext cx="3528913"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pt-BR" dirty="0">
                  <a:solidFill>
                    <a:srgbClr val="8000FF"/>
                  </a:solidFill>
                  <a:highlight>
                    <a:srgbClr val="FFFFFF"/>
                  </a:highlight>
                  <a:latin typeface="Courier New" panose="02070309020205020404" pitchFamily="49" charset="0"/>
                  <a:cs typeface="Courier New" panose="02070309020205020404" pitchFamily="49" charset="0"/>
                </a:rPr>
                <a:t>int</a:t>
              </a:r>
              <a:r>
                <a:rPr lang="pt-BR" dirty="0">
                  <a:solidFill>
                    <a:srgbClr val="000000"/>
                  </a:solidFill>
                  <a:highlight>
                    <a:srgbClr val="FFFFFF"/>
                  </a:highlight>
                  <a:latin typeface="Courier New" panose="02070309020205020404" pitchFamily="49" charset="0"/>
                  <a:cs typeface="Courier New" panose="02070309020205020404" pitchFamily="49" charset="0"/>
                </a:rPr>
                <a:t> n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1</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sum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0</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endParaRPr lang="pt-BR"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20" name="Gruppieren 19"/>
          <p:cNvGrpSpPr/>
          <p:nvPr/>
        </p:nvGrpSpPr>
        <p:grpSpPr>
          <a:xfrm>
            <a:off x="8328125" y="2548355"/>
            <a:ext cx="3528913" cy="646331"/>
            <a:chOff x="8328124" y="983651"/>
            <a:chExt cx="3528913" cy="646331"/>
          </a:xfrm>
        </p:grpSpPr>
        <p:sp>
          <p:nvSpPr>
            <p:cNvPr id="21" name="Rechteck 20"/>
            <p:cNvSpPr/>
            <p:nvPr/>
          </p:nvSpPr>
          <p:spPr>
            <a:xfrm>
              <a:off x="8328124" y="983651"/>
              <a:ext cx="3528913"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pt-BR" dirty="0">
                  <a:solidFill>
                    <a:srgbClr val="8000FF"/>
                  </a:solidFill>
                  <a:highlight>
                    <a:srgbClr val="FFFFFF"/>
                  </a:highlight>
                  <a:latin typeface="Courier New" panose="02070309020205020404" pitchFamily="49" charset="0"/>
                  <a:cs typeface="Courier New" panose="02070309020205020404" pitchFamily="49" charset="0"/>
                </a:rPr>
                <a:t>int</a:t>
              </a:r>
              <a:r>
                <a:rPr lang="pt-BR" dirty="0">
                  <a:solidFill>
                    <a:srgbClr val="000000"/>
                  </a:solidFill>
                  <a:highlight>
                    <a:srgbClr val="FFFFFF"/>
                  </a:highlight>
                  <a:latin typeface="Courier New" panose="02070309020205020404" pitchFamily="49" charset="0"/>
                  <a:cs typeface="Courier New" panose="02070309020205020404" pitchFamily="49" charset="0"/>
                </a:rPr>
                <a:t> sum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n</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n</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FF8000"/>
                  </a:solidFill>
                  <a:highlight>
                    <a:srgbClr val="FFFFFF"/>
                  </a:highlight>
                  <a:latin typeface="Courier New" panose="02070309020205020404" pitchFamily="49" charset="0"/>
                  <a:cs typeface="Courier New" panose="02070309020205020404" pitchFamily="49" charset="0"/>
                </a:rPr>
                <a:t>1</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FF8000"/>
                  </a:solidFill>
                  <a:highlight>
                    <a:srgbClr val="FFFFFF"/>
                  </a:highlight>
                  <a:latin typeface="Courier New" panose="02070309020205020404" pitchFamily="49" charset="0"/>
                  <a:cs typeface="Courier New" panose="02070309020205020404" pitchFamily="49" charset="0"/>
                </a:rPr>
                <a:t>2</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22" name="Grafik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23" name="Gruppieren 22"/>
          <p:cNvGrpSpPr/>
          <p:nvPr/>
        </p:nvGrpSpPr>
        <p:grpSpPr>
          <a:xfrm>
            <a:off x="4331544" y="2271356"/>
            <a:ext cx="3528913" cy="1200329"/>
            <a:chOff x="8328124" y="983651"/>
            <a:chExt cx="3528913" cy="1200329"/>
          </a:xfrm>
        </p:grpSpPr>
        <p:sp>
          <p:nvSpPr>
            <p:cNvPr id="24" name="Rechteck 23"/>
            <p:cNvSpPr/>
            <p:nvPr/>
          </p:nvSpPr>
          <p:spPr>
            <a:xfrm>
              <a:off x="8328124" y="983651"/>
              <a:ext cx="3528913"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pt-BR" dirty="0">
                  <a:solidFill>
                    <a:srgbClr val="8000FF"/>
                  </a:solidFill>
                  <a:highlight>
                    <a:srgbClr val="FFFFFF"/>
                  </a:highlight>
                  <a:latin typeface="Courier New" panose="02070309020205020404" pitchFamily="49" charset="0"/>
                  <a:cs typeface="Courier New" panose="02070309020205020404" pitchFamily="49" charset="0"/>
                </a:rPr>
                <a:t>int</a:t>
              </a:r>
              <a:r>
                <a:rPr lang="pt-BR" dirty="0">
                  <a:solidFill>
                    <a:srgbClr val="000000"/>
                  </a:solidFill>
                  <a:highlight>
                    <a:srgbClr val="FFFFFF"/>
                  </a:highlight>
                  <a:latin typeface="Courier New" panose="02070309020205020404" pitchFamily="49" charset="0"/>
                  <a:cs typeface="Courier New" panose="02070309020205020404" pitchFamily="49" charset="0"/>
                </a:rPr>
                <a:t> n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1</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sum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1</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endParaRPr lang="pt-BR"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26" name="Gruppieren 25"/>
          <p:cNvGrpSpPr/>
          <p:nvPr/>
        </p:nvGrpSpPr>
        <p:grpSpPr>
          <a:xfrm>
            <a:off x="2333253" y="4061855"/>
            <a:ext cx="3528913" cy="1754326"/>
            <a:chOff x="8328124" y="983651"/>
            <a:chExt cx="3528913" cy="1754326"/>
          </a:xfrm>
        </p:grpSpPr>
        <p:sp>
          <p:nvSpPr>
            <p:cNvPr id="27" name="Rechteck 26"/>
            <p:cNvSpPr/>
            <p:nvPr/>
          </p:nvSpPr>
          <p:spPr>
            <a:xfrm>
              <a:off x="8328124" y="983651"/>
              <a:ext cx="3528913"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28" name="Grafik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29" name="Gruppieren 28"/>
          <p:cNvGrpSpPr/>
          <p:nvPr/>
        </p:nvGrpSpPr>
        <p:grpSpPr>
          <a:xfrm>
            <a:off x="6329834" y="4200354"/>
            <a:ext cx="3528913" cy="1477328"/>
            <a:chOff x="8328124" y="983651"/>
            <a:chExt cx="3528913" cy="1477328"/>
          </a:xfrm>
        </p:grpSpPr>
        <p:sp>
          <p:nvSpPr>
            <p:cNvPr id="30" name="Rechteck 29"/>
            <p:cNvSpPr/>
            <p:nvPr/>
          </p:nvSpPr>
          <p:spPr>
            <a:xfrm>
              <a:off x="8328124" y="983651"/>
              <a:ext cx="3528913"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pt-BR" dirty="0">
                  <a:solidFill>
                    <a:srgbClr val="8000FF"/>
                  </a:solidFill>
                  <a:highlight>
                    <a:srgbClr val="FFFFFF"/>
                  </a:highlight>
                  <a:latin typeface="Courier New" panose="02070309020205020404" pitchFamily="49" charset="0"/>
                  <a:cs typeface="Courier New" panose="02070309020205020404" pitchFamily="49" charset="0"/>
                </a:rPr>
                <a:t>int</a:t>
              </a:r>
              <a:r>
                <a:rPr lang="pt-BR" dirty="0">
                  <a:solidFill>
                    <a:srgbClr val="000000"/>
                  </a:solidFill>
                  <a:highlight>
                    <a:srgbClr val="FFFFFF"/>
                  </a:highlight>
                  <a:latin typeface="Courier New" panose="02070309020205020404" pitchFamily="49" charset="0"/>
                  <a:cs typeface="Courier New" panose="02070309020205020404" pitchFamily="49" charset="0"/>
                </a:rPr>
                <a:t> n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1</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sum </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r>
                <a:rPr lang="pt-BR" dirty="0">
                  <a:solidFill>
                    <a:srgbClr val="000000"/>
                  </a:solidFill>
                  <a:highlight>
                    <a:srgbClr val="FFFFFF"/>
                  </a:highlight>
                  <a:latin typeface="Courier New" panose="02070309020205020404" pitchFamily="49" charset="0"/>
                  <a:cs typeface="Courier New" panose="02070309020205020404" pitchFamily="49" charset="0"/>
                </a:rPr>
                <a:t> </a:t>
              </a:r>
              <a:r>
                <a:rPr lang="pt-BR" dirty="0">
                  <a:solidFill>
                    <a:srgbClr val="FF8000"/>
                  </a:solidFill>
                  <a:highlight>
                    <a:srgbClr val="FFFFFF"/>
                  </a:highlight>
                  <a:latin typeface="Courier New" panose="02070309020205020404" pitchFamily="49" charset="0"/>
                  <a:cs typeface="Courier New" panose="02070309020205020404" pitchFamily="49" charset="0"/>
                </a:rPr>
                <a:t>0</a:t>
              </a:r>
              <a:r>
                <a:rPr lang="pt-BR" b="1" dirty="0">
                  <a:solidFill>
                    <a:srgbClr val="000080"/>
                  </a:solidFill>
                  <a:highlight>
                    <a:srgbClr val="FFFFFF"/>
                  </a:highlight>
                  <a:latin typeface="Courier New" panose="02070309020205020404" pitchFamily="49" charset="0"/>
                  <a:cs typeface="Courier New" panose="02070309020205020404" pitchFamily="49" charset="0"/>
                </a:rPr>
                <a:t>;</a:t>
              </a:r>
              <a:endParaRPr lang="pt-BR"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36599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1569492"/>
            <a:ext cx="11315700" cy="293688"/>
          </a:xfrm>
        </p:spPr>
        <p:txBody>
          <a:bodyPr/>
          <a:lstStyle/>
          <a:p>
            <a:endParaRPr lang="en-US"/>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pPr lvl="1"/>
            <a:r>
              <a:rPr lang="en-US" sz="2000" dirty="0"/>
              <a:t>Visibility &amp; Namespaces</a:t>
            </a:r>
          </a:p>
          <a:p>
            <a:pPr lvl="1"/>
            <a:r>
              <a:rPr lang="en-US" sz="2000" dirty="0"/>
              <a:t>Memory, Pointers &amp; Arrays</a:t>
            </a:r>
            <a:endParaRPr lang="en-US" sz="2000" noProof="0" dirty="0"/>
          </a:p>
          <a:p>
            <a:pPr lvl="1"/>
            <a:r>
              <a:rPr lang="en-US" sz="2000" dirty="0"/>
              <a:t>Functions</a:t>
            </a:r>
          </a:p>
          <a:p>
            <a:r>
              <a:rPr lang="en-US" dirty="0"/>
              <a:t>Compound datatypes</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2195970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Visibility &amp; Namespaces</a:t>
            </a:r>
          </a:p>
          <a:p>
            <a:r>
              <a:rPr lang="en-US" dirty="0"/>
              <a:t>Scopes</a:t>
            </a:r>
          </a:p>
        </p:txBody>
      </p:sp>
      <p:sp>
        <p:nvSpPr>
          <p:cNvPr id="4" name="Textplatzhalter 3"/>
          <p:cNvSpPr>
            <a:spLocks noGrp="1"/>
          </p:cNvSpPr>
          <p:nvPr>
            <p:ph type="body" sz="quarter" idx="10"/>
          </p:nvPr>
        </p:nvSpPr>
        <p:spPr/>
        <p:txBody>
          <a:bodyPr/>
          <a:lstStyle/>
          <a:p>
            <a:r>
              <a:rPr lang="en-US" dirty="0"/>
              <a:t>By default, all variables are visible after declaration and inside their scope</a:t>
            </a:r>
          </a:p>
          <a:p>
            <a:r>
              <a:rPr lang="en-US" dirty="0"/>
              <a:t>A scope is included inside curly braces </a:t>
            </a:r>
            <a:r>
              <a:rPr lang="en-US" dirty="0">
                <a:latin typeface="Courier New" panose="02070309020205020404" pitchFamily="49" charset="0"/>
                <a:cs typeface="Courier New" panose="02070309020205020404" pitchFamily="49" charset="0"/>
              </a:rPr>
              <a:t>{}</a:t>
            </a:r>
            <a:endParaRPr lang="en-US" dirty="0"/>
          </a:p>
          <a:p>
            <a:r>
              <a:rPr lang="en-US" dirty="0"/>
              <a:t>Scopes can be nested</a:t>
            </a:r>
          </a:p>
          <a:p>
            <a:endParaRPr lang="en-US" dirty="0"/>
          </a:p>
          <a:p>
            <a:endParaRPr lang="en-US" dirty="0"/>
          </a:p>
          <a:p>
            <a:endParaRPr lang="en-US" dirty="0"/>
          </a:p>
          <a:p>
            <a:r>
              <a:rPr lang="en-US" dirty="0">
                <a:sym typeface="Wingdings" panose="05000000000000000000" pitchFamily="2" charset="2"/>
              </a:rPr>
              <a:t>Variables declared outside any scope are called </a:t>
            </a:r>
            <a:r>
              <a:rPr lang="en-US" i="1" dirty="0">
                <a:sym typeface="Wingdings" panose="05000000000000000000" pitchFamily="2" charset="2"/>
              </a:rPr>
              <a:t>global.</a:t>
            </a:r>
            <a:r>
              <a:rPr lang="en-US" dirty="0">
                <a:sym typeface="Wingdings" panose="05000000000000000000" pitchFamily="2" charset="2"/>
              </a:rPr>
              <a:t> They can always be accessed by preceding their name with the scope operator </a:t>
            </a:r>
            <a:r>
              <a:rPr lang="en-US" dirty="0">
                <a:latin typeface="Courier New" panose="02070309020205020404" pitchFamily="49" charset="0"/>
                <a:cs typeface="Courier New" panose="02070309020205020404" pitchFamily="49" charset="0"/>
                <a:sym typeface="Wingdings" panose="05000000000000000000" pitchFamily="2" charset="2"/>
              </a:rPr>
              <a:t>::</a:t>
            </a:r>
            <a:endParaRPr lang="en-US" i="1" dirty="0">
              <a:latin typeface="Courier New" panose="02070309020205020404" pitchFamily="49" charset="0"/>
              <a:cs typeface="Courier New" panose="02070309020205020404" pitchFamily="49" charset="0"/>
            </a:endParaRPr>
          </a:p>
        </p:txBody>
      </p:sp>
      <p:grpSp>
        <p:nvGrpSpPr>
          <p:cNvPr id="6" name="Gruppieren 5"/>
          <p:cNvGrpSpPr/>
          <p:nvPr/>
        </p:nvGrpSpPr>
        <p:grpSpPr>
          <a:xfrm>
            <a:off x="343549" y="2233892"/>
            <a:ext cx="10943376" cy="864096"/>
            <a:chOff x="911424" y="5140721"/>
            <a:chExt cx="10943376" cy="864096"/>
          </a:xfrm>
        </p:grpSpPr>
        <p:sp>
          <p:nvSpPr>
            <p:cNvPr id="7" name="Abgerundetes Rechteck 6"/>
            <p:cNvSpPr/>
            <p:nvPr/>
          </p:nvSpPr>
          <p:spPr>
            <a:xfrm>
              <a:off x="911424" y="5140721"/>
              <a:ext cx="10943376"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 variable from outside the current scope is visible, as long as no local variable has the same name. Avoid those hard-to-read name clashes!</a:t>
              </a:r>
            </a:p>
          </p:txBody>
        </p:sp>
        <p:pic>
          <p:nvPicPr>
            <p:cNvPr id="8" name="Grafik 7"/>
            <p:cNvPicPr>
              <a:picLocks noChangeAspect="1"/>
            </p:cNvPicPr>
            <p:nvPr/>
          </p:nvPicPr>
          <p:blipFill>
            <a:blip r:embed="rId3"/>
            <a:stretch>
              <a:fillRect/>
            </a:stretch>
          </p:blipFill>
          <p:spPr>
            <a:xfrm>
              <a:off x="1127448" y="5301208"/>
              <a:ext cx="543123" cy="543123"/>
            </a:xfrm>
            <a:prstGeom prst="rect">
              <a:avLst/>
            </a:prstGeom>
          </p:spPr>
        </p:pic>
      </p:grpSp>
      <p:grpSp>
        <p:nvGrpSpPr>
          <p:cNvPr id="2" name="Gruppieren 1">
            <a:extLst>
              <a:ext uri="{FF2B5EF4-FFF2-40B4-BE49-F238E27FC236}">
                <a16:creationId xmlns:a16="http://schemas.microsoft.com/office/drawing/2014/main" id="{68911A60-C68C-7C46-0562-965C61324BEA}"/>
              </a:ext>
            </a:extLst>
          </p:cNvPr>
          <p:cNvGrpSpPr/>
          <p:nvPr/>
        </p:nvGrpSpPr>
        <p:grpSpPr>
          <a:xfrm>
            <a:off x="335360" y="4077072"/>
            <a:ext cx="10943376" cy="864096"/>
            <a:chOff x="911424" y="5140721"/>
            <a:chExt cx="10943376" cy="864096"/>
          </a:xfrm>
        </p:grpSpPr>
        <p:sp>
          <p:nvSpPr>
            <p:cNvPr id="3" name="Abgerundetes Rechteck 6">
              <a:extLst>
                <a:ext uri="{FF2B5EF4-FFF2-40B4-BE49-F238E27FC236}">
                  <a16:creationId xmlns:a16="http://schemas.microsoft.com/office/drawing/2014/main" id="{2654FC9C-5F81-59BC-B9B4-DC3D033B0A55}"/>
                </a:ext>
              </a:extLst>
            </p:cNvPr>
            <p:cNvSpPr/>
            <p:nvPr/>
          </p:nvSpPr>
          <p:spPr>
            <a:xfrm>
              <a:off x="911424" y="5140721"/>
              <a:ext cx="10943376"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Avoid using global variables</a:t>
              </a:r>
            </a:p>
          </p:txBody>
        </p:sp>
        <p:pic>
          <p:nvPicPr>
            <p:cNvPr id="9" name="Grafik 8">
              <a:extLst>
                <a:ext uri="{FF2B5EF4-FFF2-40B4-BE49-F238E27FC236}">
                  <a16:creationId xmlns:a16="http://schemas.microsoft.com/office/drawing/2014/main" id="{57F79AB5-1BA5-AEC1-DEDE-6154408919BA}"/>
                </a:ext>
              </a:extLst>
            </p:cNvPr>
            <p:cNvPicPr>
              <a:picLocks noChangeAspect="1"/>
            </p:cNvPicPr>
            <p:nvPr/>
          </p:nvPicPr>
          <p:blipFill>
            <a:blip r:embed="rId3"/>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7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Visibility &amp; Namespaces</a:t>
            </a:r>
          </a:p>
          <a:p>
            <a:r>
              <a:rPr lang="en-US" dirty="0"/>
              <a:t>Scopes</a:t>
            </a:r>
          </a:p>
        </p:txBody>
      </p:sp>
      <p:sp>
        <p:nvSpPr>
          <p:cNvPr id="6" name="Rechteck 5"/>
          <p:cNvSpPr/>
          <p:nvPr/>
        </p:nvSpPr>
        <p:spPr>
          <a:xfrm>
            <a:off x="334963" y="1999287"/>
            <a:ext cx="11522075" cy="39703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b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grpSp>
        <p:nvGrpSpPr>
          <p:cNvPr id="2" name="Gruppieren 1"/>
          <p:cNvGrpSpPr/>
          <p:nvPr/>
        </p:nvGrpSpPr>
        <p:grpSpPr>
          <a:xfrm>
            <a:off x="334962" y="981075"/>
            <a:ext cx="11522075" cy="864096"/>
            <a:chOff x="334962" y="981075"/>
            <a:chExt cx="11522075" cy="864096"/>
          </a:xfrm>
        </p:grpSpPr>
        <p:sp>
          <p:nvSpPr>
            <p:cNvPr id="7" name="Abgerundetes Rechteck 6"/>
            <p:cNvSpPr/>
            <p:nvPr/>
          </p:nvSpPr>
          <p:spPr>
            <a:xfrm>
              <a:off x="334962" y="981075"/>
              <a:ext cx="11522075"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is the output of this program?</a:t>
              </a:r>
            </a:p>
          </p:txBody>
        </p:sp>
        <p:sp>
          <p:nvSpPr>
            <p:cNvPr id="8" name="Ellipse 7"/>
            <p:cNvSpPr/>
            <p:nvPr/>
          </p:nvSpPr>
          <p:spPr>
            <a:xfrm>
              <a:off x="559731" y="1141561"/>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151112"/>
            <a:ext cx="368102" cy="413792"/>
          </a:xfrm>
          <a:prstGeom prst="rect">
            <a:avLst/>
          </a:prstGeom>
        </p:spPr>
      </p:pic>
    </p:spTree>
    <p:extLst>
      <p:ext uri="{BB962C8B-B14F-4D97-AF65-F5344CB8AC3E}">
        <p14:creationId xmlns:p14="http://schemas.microsoft.com/office/powerpoint/2010/main" val="3975822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Visibility &amp; Namespaces</a:t>
            </a:r>
          </a:p>
          <a:p>
            <a:r>
              <a:rPr lang="en-US" dirty="0"/>
              <a:t>Namespaces</a:t>
            </a:r>
          </a:p>
        </p:txBody>
      </p:sp>
      <p:sp>
        <p:nvSpPr>
          <p:cNvPr id="4" name="Textplatzhalter 3"/>
          <p:cNvSpPr>
            <a:spLocks noGrp="1"/>
          </p:cNvSpPr>
          <p:nvPr>
            <p:ph type="body"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latin typeface="+mn-lt"/>
                <a:cs typeface="Courier New" panose="02070309020205020404" pitchFamily="49" charset="0"/>
              </a:rPr>
              <a:t>	</a:t>
            </a:r>
          </a:p>
        </p:txBody>
      </p:sp>
      <p:grpSp>
        <p:nvGrpSpPr>
          <p:cNvPr id="6" name="Gruppieren 5"/>
          <p:cNvGrpSpPr/>
          <p:nvPr/>
        </p:nvGrpSpPr>
        <p:grpSpPr>
          <a:xfrm>
            <a:off x="334963" y="980728"/>
            <a:ext cx="11519837" cy="864096"/>
            <a:chOff x="334963" y="980728"/>
            <a:chExt cx="11519837" cy="864096"/>
          </a:xfrm>
        </p:grpSpPr>
        <p:sp>
          <p:nvSpPr>
            <p:cNvPr id="7" name="Abgerundetes Rechteck 6"/>
            <p:cNvSpPr/>
            <p:nvPr/>
          </p:nvSpPr>
          <p:spPr>
            <a:xfrm>
              <a:off x="334963" y="980728"/>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To avoid global variables, we can create named scopes, called </a:t>
              </a:r>
              <a:r>
                <a:rPr lang="en-US" i="1" dirty="0">
                  <a:solidFill>
                    <a:schemeClr val="tx1"/>
                  </a:solidFill>
                </a:rPr>
                <a:t>namespace</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4" y="1124744"/>
              <a:ext cx="543123" cy="543123"/>
            </a:xfrm>
            <a:prstGeom prst="rect">
              <a:avLst/>
            </a:prstGeom>
          </p:spPr>
        </p:pic>
      </p:grpSp>
      <p:sp>
        <p:nvSpPr>
          <p:cNvPr id="10" name="Rechteck 9"/>
          <p:cNvSpPr/>
          <p:nvPr/>
        </p:nvSpPr>
        <p:spPr>
          <a:xfrm>
            <a:off x="334963" y="1990581"/>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myns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432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myns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access </a:t>
            </a:r>
            <a:r>
              <a:rPr lang="en-US" dirty="0" err="1">
                <a:solidFill>
                  <a:srgbClr val="008000"/>
                </a:solidFill>
                <a:highlight>
                  <a:srgbClr val="FFFFFF"/>
                </a:highlight>
                <a:latin typeface="Courier New" panose="02070309020205020404" pitchFamily="49" charset="0"/>
                <a:cs typeface="Courier New" panose="02070309020205020404" pitchFamily="49" charset="0"/>
              </a:rPr>
              <a:t>myns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using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we can access </a:t>
            </a:r>
            <a:r>
              <a:rPr lang="en-US" dirty="0" err="1">
                <a:solidFill>
                  <a:srgbClr val="008000"/>
                </a:solidFill>
                <a:highlight>
                  <a:srgbClr val="FFFFFF"/>
                </a:highlight>
                <a:latin typeface="Courier New" panose="02070309020205020404" pitchFamily="49" charset="0"/>
                <a:cs typeface="Courier New" panose="02070309020205020404" pitchFamily="49" charset="0"/>
              </a:rPr>
              <a:t>cout</a:t>
            </a:r>
            <a:r>
              <a:rPr lang="en-US" dirty="0">
                <a:solidFill>
                  <a:srgbClr val="008000"/>
                </a:solidFill>
                <a:highlight>
                  <a:srgbClr val="FFFFFF"/>
                </a:highlight>
                <a:latin typeface="Courier New" panose="02070309020205020404" pitchFamily="49" charset="0"/>
                <a:cs typeface="Courier New" panose="02070309020205020404" pitchFamily="49" charset="0"/>
              </a:rPr>
              <a:t> w/o </a:t>
            </a:r>
            <a:r>
              <a:rPr lang="en-US" dirty="0" err="1">
                <a:solidFill>
                  <a:srgbClr val="008000"/>
                </a:solidFill>
                <a:highlight>
                  <a:srgbClr val="FFFFFF"/>
                </a:highlight>
                <a:latin typeface="Courier New" panose="02070309020205020404" pitchFamily="49" charset="0"/>
                <a:cs typeface="Courier New" panose="02070309020205020404" pitchFamily="49" charset="0"/>
              </a:rPr>
              <a:t>std</a:t>
            </a:r>
            <a:r>
              <a:rPr lang="en-US" dirty="0">
                <a:solidFill>
                  <a:srgbClr val="008000"/>
                </a:solidFill>
                <a:highlight>
                  <a:srgbClr val="FFFFFF"/>
                </a:highlight>
                <a:latin typeface="Courier New" panose="02070309020205020404" pitchFamily="49" charset="0"/>
                <a:cs typeface="Courier New" panose="02070309020205020404" pitchFamily="49" charset="0"/>
              </a:rPr>
              <a:t>::</a:t>
            </a:r>
          </a:p>
          <a:p>
            <a:r>
              <a:rPr lang="en-US" b="1" dirty="0">
                <a:solidFill>
                  <a:srgbClr val="0000FF"/>
                </a:solidFill>
                <a:highlight>
                  <a:srgbClr val="FFFFFF"/>
                </a:highlight>
                <a:latin typeface="Courier New" panose="02070309020205020404" pitchFamily="49" charset="0"/>
                <a:cs typeface="Courier New" panose="02070309020205020404" pitchFamily="49" charset="0"/>
              </a:rPr>
              <a:t>using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myns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and now we can use all </a:t>
            </a:r>
            <a:r>
              <a:rPr lang="en-US" dirty="0" err="1">
                <a:solidFill>
                  <a:srgbClr val="008000"/>
                </a:solidFill>
                <a:highlight>
                  <a:srgbClr val="FFFFFF"/>
                </a:highlight>
                <a:latin typeface="Courier New" panose="02070309020205020404" pitchFamily="49" charset="0"/>
                <a:cs typeface="Courier New" panose="02070309020205020404" pitchFamily="49" charset="0"/>
              </a:rPr>
              <a:t>myns</a:t>
            </a:r>
            <a:r>
              <a:rPr lang="en-US" dirty="0">
                <a:solidFill>
                  <a:srgbClr val="008000"/>
                </a:solidFill>
                <a:highlight>
                  <a:srgbClr val="FFFFFF"/>
                </a:highlight>
                <a:latin typeface="Courier New" panose="02070309020205020404" pitchFamily="49" charset="0"/>
                <a:cs typeface="Courier New" panose="02070309020205020404" pitchFamily="49" charset="0"/>
              </a:rPr>
              <a:t> members w/o it</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err="1">
                <a:solidFill>
                  <a:srgbClr val="008000"/>
                </a:solidFill>
                <a:highlight>
                  <a:srgbClr val="FFFFFF"/>
                </a:highlight>
                <a:latin typeface="Courier New" panose="02070309020205020404" pitchFamily="49" charset="0"/>
                <a:cs typeface="Courier New" panose="02070309020205020404" pitchFamily="49" charset="0"/>
              </a:rPr>
              <a:t>endl</a:t>
            </a:r>
            <a:r>
              <a:rPr lang="en-US" dirty="0">
                <a:solidFill>
                  <a:srgbClr val="008000"/>
                </a:solidFill>
                <a:highlight>
                  <a:srgbClr val="FFFFFF"/>
                </a:highlight>
                <a:latin typeface="Courier New" panose="02070309020205020404" pitchFamily="49" charset="0"/>
                <a:cs typeface="Courier New" panose="02070309020205020404" pitchFamily="49" charset="0"/>
              </a:rPr>
              <a:t> still needs explicit namespace</a:t>
            </a:r>
            <a:endParaRPr lang="en-US" dirty="0">
              <a:solidFill>
                <a:schemeClr val="tx1"/>
              </a:solidFill>
              <a:latin typeface="Courier New" panose="02070309020205020404" pitchFamily="49" charset="0"/>
              <a:cs typeface="Courier New" panose="02070309020205020404" pitchFamily="49" charset="0"/>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2068447"/>
            <a:ext cx="368102" cy="413792"/>
          </a:xfrm>
          <a:prstGeom prst="rect">
            <a:avLst/>
          </a:prstGeom>
        </p:spPr>
      </p:pic>
      <p:grpSp>
        <p:nvGrpSpPr>
          <p:cNvPr id="12" name="Gruppieren 11"/>
          <p:cNvGrpSpPr/>
          <p:nvPr/>
        </p:nvGrpSpPr>
        <p:grpSpPr>
          <a:xfrm>
            <a:off x="336788" y="4365767"/>
            <a:ext cx="11518012" cy="864096"/>
            <a:chOff x="911424" y="3050051"/>
            <a:chExt cx="11518012" cy="864096"/>
          </a:xfrm>
        </p:grpSpPr>
        <p:sp>
          <p:nvSpPr>
            <p:cNvPr id="13" name="Abgerundetes Rechteck 12"/>
            <p:cNvSpPr/>
            <p:nvPr/>
          </p:nvSpPr>
          <p:spPr>
            <a:xfrm>
              <a:off x="911424" y="3050051"/>
              <a:ext cx="11518012"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We have already massively used the namespace </a:t>
              </a:r>
              <a:r>
                <a:rPr lang="en-US" dirty="0" err="1">
                  <a:solidFill>
                    <a:schemeClr val="tx1"/>
                  </a:solidFill>
                  <a:latin typeface="Courier New" panose="02070309020205020404" pitchFamily="49" charset="0"/>
                  <a:cs typeface="Courier New" panose="02070309020205020404" pitchFamily="49" charset="0"/>
                </a:rPr>
                <a:t>std</a:t>
              </a:r>
              <a:r>
                <a:rPr lang="en-US" dirty="0">
                  <a:solidFill>
                    <a:schemeClr val="tx1"/>
                  </a:solidFill>
                </a:rPr>
                <a:t>, inside which the standard library defines all basic functionalities</a:t>
              </a:r>
            </a:p>
          </p:txBody>
        </p:sp>
        <p:pic>
          <p:nvPicPr>
            <p:cNvPr id="14" name="Grafik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64565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500"/>
                                        <p:tgtEl>
                                          <p:spTgt spid="1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fade">
                                      <p:cBhvr>
                                        <p:cTn id="33" dur="500"/>
                                        <p:tgtEl>
                                          <p:spTgt spid="10">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1902668"/>
            <a:ext cx="11315700" cy="293688"/>
          </a:xfrm>
        </p:spPr>
        <p:txBody>
          <a:bodyPr/>
          <a:lstStyle/>
          <a:p>
            <a:endParaRPr lang="en-US"/>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pPr lvl="1"/>
            <a:r>
              <a:rPr lang="en-US" sz="2000" dirty="0"/>
              <a:t>Visibility &amp; Namespaces</a:t>
            </a:r>
          </a:p>
          <a:p>
            <a:pPr lvl="1"/>
            <a:r>
              <a:rPr lang="en-US" sz="2000" dirty="0"/>
              <a:t>Memory, Pointers &amp; Arrays</a:t>
            </a:r>
            <a:endParaRPr lang="en-US" sz="2000" noProof="0" dirty="0"/>
          </a:p>
          <a:p>
            <a:pPr lvl="1"/>
            <a:r>
              <a:rPr lang="en-US" sz="2000" dirty="0"/>
              <a:t>Functions</a:t>
            </a:r>
          </a:p>
          <a:p>
            <a:r>
              <a:rPr lang="en-US" dirty="0"/>
              <a:t>Compound datatypes</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3303504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Stack</a:t>
            </a:r>
          </a:p>
        </p:txBody>
      </p:sp>
      <p:sp>
        <p:nvSpPr>
          <p:cNvPr id="3" name="Textplatzhalter 2"/>
          <p:cNvSpPr>
            <a:spLocks noGrp="1"/>
          </p:cNvSpPr>
          <p:nvPr>
            <p:ph type="body" sz="quarter" idx="10"/>
          </p:nvPr>
        </p:nvSpPr>
        <p:spPr>
          <a:xfrm>
            <a:off x="334800" y="980728"/>
            <a:ext cx="7777424" cy="4968552"/>
          </a:xfrm>
        </p:spPr>
        <p:txBody>
          <a:bodyPr/>
          <a:lstStyle/>
          <a:p>
            <a:r>
              <a:rPr lang="en-US" dirty="0"/>
              <a:t>What happens, when we declare a variable like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a:t>
            </a:r>
          </a:p>
          <a:p>
            <a:r>
              <a:rPr lang="en-US" b="1" dirty="0">
                <a:sym typeface="Wingdings" panose="05000000000000000000" pitchFamily="2" charset="2"/>
              </a:rPr>
              <a:t>Memory is allocated </a:t>
            </a:r>
            <a:r>
              <a:rPr lang="en-US" dirty="0">
                <a:sym typeface="Wingdings" panose="05000000000000000000" pitchFamily="2" charset="2"/>
              </a:rPr>
              <a:t>for the variable on the RAM</a:t>
            </a:r>
          </a:p>
          <a:p>
            <a:r>
              <a:rPr lang="en-US" dirty="0">
                <a:sym typeface="Wingdings" panose="05000000000000000000" pitchFamily="2" charset="2"/>
              </a:rPr>
              <a:t>More specifically, </a:t>
            </a:r>
            <a:r>
              <a:rPr lang="en-US" i="1" dirty="0">
                <a:sym typeface="Wingdings" panose="05000000000000000000" pitchFamily="2" charset="2"/>
              </a:rPr>
              <a:t>static</a:t>
            </a:r>
            <a:r>
              <a:rPr lang="en-US" dirty="0">
                <a:sym typeface="Wingdings" panose="05000000000000000000" pitchFamily="2" charset="2"/>
              </a:rPr>
              <a:t> memory is allocated on the </a:t>
            </a:r>
            <a:r>
              <a:rPr lang="en-US" b="1" i="1" dirty="0">
                <a:sym typeface="Wingdings" panose="05000000000000000000" pitchFamily="2" charset="2"/>
              </a:rPr>
              <a:t>stack</a:t>
            </a:r>
          </a:p>
          <a:p>
            <a:endParaRPr lang="en-US" i="1" dirty="0">
              <a:sym typeface="Wingdings" panose="05000000000000000000" pitchFamily="2" charset="2"/>
            </a:endParaRPr>
          </a:p>
          <a:p>
            <a:r>
              <a:rPr lang="en-US" dirty="0">
                <a:sym typeface="Wingdings" panose="05000000000000000000" pitchFamily="2" charset="2"/>
              </a:rPr>
              <a:t>The stack works like a stack of paper</a:t>
            </a:r>
          </a:p>
          <a:p>
            <a:pPr lvl="1"/>
            <a:r>
              <a:rPr lang="en-US" dirty="0">
                <a:sym typeface="Wingdings" panose="05000000000000000000" pitchFamily="2" charset="2"/>
              </a:rPr>
              <a:t>New data is put on top of the stack</a:t>
            </a:r>
          </a:p>
          <a:p>
            <a:pPr lvl="1"/>
            <a:r>
              <a:rPr lang="en-US" dirty="0">
                <a:sym typeface="Wingdings" panose="05000000000000000000" pitchFamily="2" charset="2"/>
              </a:rPr>
              <a:t>Data no longer needed can only be removed from the top</a:t>
            </a:r>
          </a:p>
          <a:p>
            <a:pPr lvl="1"/>
            <a:r>
              <a:rPr lang="en-US" dirty="0">
                <a:sym typeface="Wingdings" panose="05000000000000000000" pitchFamily="2" charset="2"/>
              </a:rPr>
              <a:t>The </a:t>
            </a:r>
            <a:r>
              <a:rPr lang="en-US" i="1" dirty="0">
                <a:sym typeface="Wingdings" panose="05000000000000000000" pitchFamily="2" charset="2"/>
              </a:rPr>
              <a:t>stack pointer </a:t>
            </a:r>
            <a:r>
              <a:rPr lang="en-US" dirty="0">
                <a:sym typeface="Wingdings" panose="05000000000000000000" pitchFamily="2" charset="2"/>
              </a:rPr>
              <a:t>stores where the current „top“ is</a:t>
            </a:r>
          </a:p>
          <a:p>
            <a:pPr lvl="1"/>
            <a:r>
              <a:rPr lang="en-US" dirty="0">
                <a:sym typeface="Wingdings" panose="05000000000000000000" pitchFamily="2" charset="2"/>
              </a:rPr>
              <a:t>Each scope allocates a new </a:t>
            </a:r>
            <a:r>
              <a:rPr lang="en-US" i="1" dirty="0">
                <a:sym typeface="Wingdings" panose="05000000000000000000" pitchFamily="2" charset="2"/>
              </a:rPr>
              <a:t>frame</a:t>
            </a:r>
            <a:r>
              <a:rPr lang="en-US" dirty="0">
                <a:sym typeface="Wingdings" panose="05000000000000000000" pitchFamily="2" charset="2"/>
              </a:rPr>
              <a:t> in the stack, that is deleted when the scope is closed</a:t>
            </a:r>
          </a:p>
          <a:p>
            <a:pPr lvl="1"/>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47</a:t>
            </a:fld>
            <a:endParaRPr lang="en-US"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748732"/>
            <a:ext cx="4467945" cy="5303527"/>
          </a:xfrm>
          <a:prstGeom prst="rect">
            <a:avLst/>
          </a:prstGeom>
        </p:spPr>
      </p:pic>
    </p:spTree>
    <p:extLst>
      <p:ext uri="{BB962C8B-B14F-4D97-AF65-F5344CB8AC3E}">
        <p14:creationId xmlns:p14="http://schemas.microsoft.com/office/powerpoint/2010/main" val="11669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Stack</a:t>
            </a:r>
          </a:p>
        </p:txBody>
      </p:sp>
      <p:sp>
        <p:nvSpPr>
          <p:cNvPr id="3" name="Textplatzhalter 2"/>
          <p:cNvSpPr>
            <a:spLocks noGrp="1"/>
          </p:cNvSpPr>
          <p:nvPr>
            <p:ph type="body" sz="quarter" idx="10"/>
          </p:nvPr>
        </p:nvSpPr>
        <p:spPr>
          <a:xfrm>
            <a:off x="334800" y="980728"/>
            <a:ext cx="7777424" cy="4968552"/>
          </a:xfrm>
        </p:spPr>
        <p:txBody>
          <a:bodyPr/>
          <a:lstStyle/>
          <a:p>
            <a:pPr lvl="1"/>
            <a:endParaRPr lang="en-US" dirty="0">
              <a:sym typeface="Wingdings" panose="05000000000000000000" pitchFamily="2" charset="2"/>
            </a:endParaRPr>
          </a:p>
          <a:p>
            <a:pPr lvl="1"/>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48</a:t>
            </a:fld>
            <a:endParaRPr lang="en-US" dirty="0"/>
          </a:p>
        </p:txBody>
      </p:sp>
      <p:grpSp>
        <p:nvGrpSpPr>
          <p:cNvPr id="6" name="Gruppieren 5"/>
          <p:cNvGrpSpPr/>
          <p:nvPr/>
        </p:nvGrpSpPr>
        <p:grpSpPr>
          <a:xfrm>
            <a:off x="334800" y="1012605"/>
            <a:ext cx="6985336" cy="904227"/>
            <a:chOff x="911424" y="3050051"/>
            <a:chExt cx="6985336" cy="904227"/>
          </a:xfrm>
        </p:grpSpPr>
        <p:sp>
          <p:nvSpPr>
            <p:cNvPr id="7" name="Abgerundetes Rechteck 6"/>
            <p:cNvSpPr/>
            <p:nvPr/>
          </p:nvSpPr>
          <p:spPr>
            <a:xfrm>
              <a:off x="911424" y="3050051"/>
              <a:ext cx="6985336" cy="904227"/>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stack is extremely fast in allocating memory, but quite limited in size</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9" name="Gruppieren 8"/>
          <p:cNvGrpSpPr/>
          <p:nvPr/>
        </p:nvGrpSpPr>
        <p:grpSpPr>
          <a:xfrm>
            <a:off x="341296" y="2185269"/>
            <a:ext cx="6985336" cy="904227"/>
            <a:chOff x="911424" y="3050051"/>
            <a:chExt cx="6985336" cy="904227"/>
          </a:xfrm>
        </p:grpSpPr>
        <p:sp>
          <p:nvSpPr>
            <p:cNvPr id="10" name="Abgerundetes Rechteck 9"/>
            <p:cNvSpPr/>
            <p:nvPr/>
          </p:nvSpPr>
          <p:spPr>
            <a:xfrm>
              <a:off x="911424" y="3050051"/>
              <a:ext cx="6985336" cy="904227"/>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a:solidFill>
                    <a:schemeClr val="tx1"/>
                  </a:solidFill>
                </a:rPr>
                <a:t>At compile time, the size of each variable that shall be stored on the stack needs to be known</a:t>
              </a:r>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4152" y="748732"/>
            <a:ext cx="4467945" cy="5303527"/>
          </a:xfrm>
          <a:prstGeom prst="rect">
            <a:avLst/>
          </a:prstGeom>
        </p:spPr>
      </p:pic>
      <p:grpSp>
        <p:nvGrpSpPr>
          <p:cNvPr id="13" name="Gruppieren 12"/>
          <p:cNvGrpSpPr/>
          <p:nvPr/>
        </p:nvGrpSpPr>
        <p:grpSpPr>
          <a:xfrm>
            <a:off x="334800" y="3370400"/>
            <a:ext cx="6985336" cy="904227"/>
            <a:chOff x="911424" y="3050051"/>
            <a:chExt cx="6985336" cy="904227"/>
          </a:xfrm>
        </p:grpSpPr>
        <p:sp>
          <p:nvSpPr>
            <p:cNvPr id="14" name="Abgerundetes Rechteck 13"/>
            <p:cNvSpPr/>
            <p:nvPr/>
          </p:nvSpPr>
          <p:spPr>
            <a:xfrm>
              <a:off x="911424" y="3050051"/>
              <a:ext cx="6985336" cy="904227"/>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a:solidFill>
                    <a:schemeClr val="tx1"/>
                  </a:solidFill>
                </a:rPr>
                <a:t>On most modern systems, the stack actually grows downwards</a:t>
              </a:r>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89357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dirty="0"/>
              <a:t>Overview</a:t>
            </a:r>
          </a:p>
          <a:p>
            <a:endParaRPr lang="en-US" noProof="0" dirty="0"/>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49</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09"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13" name="Abgerundetes Rechteck 12"/>
          <p:cNvSpPr/>
          <p:nvPr/>
        </p:nvSpPr>
        <p:spPr>
          <a:xfrm>
            <a:off x="4560402"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7" name="Freihandform 16"/>
          <p:cNvSpPr/>
          <p:nvPr/>
        </p:nvSpPr>
        <p:spPr>
          <a:xfrm>
            <a:off x="4656307"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Pointer</a:t>
            </a:r>
          </a:p>
        </p:txBody>
      </p:sp>
    </p:spTree>
    <p:extLst>
      <p:ext uri="{BB962C8B-B14F-4D97-AF65-F5344CB8AC3E}">
        <p14:creationId xmlns:p14="http://schemas.microsoft.com/office/powerpoint/2010/main" val="3369209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a:t>Be up to date with the important concepts from the </a:t>
            </a:r>
            <a:r>
              <a:rPr lang="en-US" dirty="0" err="1"/>
              <a:t>udemy</a:t>
            </a:r>
            <a:r>
              <a:rPr lang="en-US" dirty="0"/>
              <a:t> C++ course</a:t>
            </a:r>
          </a:p>
          <a:p>
            <a:pPr>
              <a:buFont typeface="Arial" panose="020B0604020202020204" pitchFamily="34" charset="0"/>
              <a:buChar char="□"/>
            </a:pPr>
            <a:endParaRPr lang="en-US" noProof="0" dirty="0"/>
          </a:p>
          <a:p>
            <a:pPr>
              <a:buFont typeface="Arial" panose="020B0604020202020204" pitchFamily="34" charset="0"/>
              <a:buChar char="□"/>
            </a:pPr>
            <a:r>
              <a:rPr lang="en-US" dirty="0"/>
              <a:t>Understand the fundamentals of data types and control structures in C++</a:t>
            </a:r>
          </a:p>
          <a:p>
            <a:pPr>
              <a:buFont typeface="Arial" panose="020B0604020202020204" pitchFamily="34" charset="0"/>
              <a:buChar char="□"/>
            </a:pPr>
            <a:endParaRPr lang="en-US" noProof="0" dirty="0"/>
          </a:p>
          <a:p>
            <a:pPr>
              <a:buFont typeface="Arial" panose="020B0604020202020204" pitchFamily="34" charset="0"/>
              <a:buChar char="□"/>
            </a:pPr>
            <a:r>
              <a:rPr lang="en-US" noProof="0" dirty="0"/>
              <a:t>Have a basic understanding of Object Orientation</a:t>
            </a:r>
          </a:p>
          <a:p>
            <a:pPr>
              <a:buFont typeface="Arial" panose="020B0604020202020204" pitchFamily="34" charset="0"/>
              <a:buChar char="□"/>
            </a:pPr>
            <a:endParaRPr lang="en-US" dirty="0"/>
          </a:p>
          <a:p>
            <a:pPr>
              <a:buFont typeface="Arial" panose="020B0604020202020204" pitchFamily="34" charset="0"/>
              <a:buChar char="□"/>
            </a:pPr>
            <a:r>
              <a:rPr lang="en-US" noProof="0" dirty="0"/>
              <a:t>Hopefully have some fun playing around with code</a:t>
            </a:r>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5</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Pointers</a:t>
            </a:r>
          </a:p>
        </p:txBody>
      </p:sp>
      <p:sp>
        <p:nvSpPr>
          <p:cNvPr id="3" name="Textplatzhalter 2"/>
          <p:cNvSpPr>
            <a:spLocks noGrp="1"/>
          </p:cNvSpPr>
          <p:nvPr>
            <p:ph type="body" sz="quarter" idx="10"/>
          </p:nvPr>
        </p:nvSpPr>
        <p:spPr/>
        <p:txBody>
          <a:bodyPr/>
          <a:lstStyle/>
          <a:p>
            <a:r>
              <a:rPr lang="en-US" dirty="0">
                <a:sym typeface="Wingdings" panose="05000000000000000000" pitchFamily="2" charset="2"/>
              </a:rPr>
              <a:t>Every variable has an </a:t>
            </a:r>
            <a:r>
              <a:rPr lang="en-US" b="1" dirty="0">
                <a:sym typeface="Wingdings" panose="05000000000000000000" pitchFamily="2" charset="2"/>
              </a:rPr>
              <a:t>address</a:t>
            </a:r>
            <a:r>
              <a:rPr lang="en-US" dirty="0">
                <a:sym typeface="Wingdings" panose="05000000000000000000" pitchFamily="2" charset="2"/>
              </a:rPr>
              <a:t> that tells us where it is stored in memory</a:t>
            </a:r>
          </a:p>
          <a:p>
            <a:r>
              <a:rPr lang="en-US" dirty="0">
                <a:sym typeface="Wingdings" panose="05000000000000000000" pitchFamily="2" charset="2"/>
              </a:rPr>
              <a:t>The </a:t>
            </a:r>
            <a:r>
              <a:rPr lang="en-US" b="1" dirty="0">
                <a:sym typeface="Wingdings" panose="05000000000000000000" pitchFamily="2" charset="2"/>
              </a:rPr>
              <a:t>address operator </a:t>
            </a:r>
            <a:r>
              <a:rPr lang="en-US" dirty="0">
                <a:latin typeface="Courier New" panose="02070309020205020404" pitchFamily="49" charset="0"/>
                <a:cs typeface="Courier New" panose="02070309020205020404" pitchFamily="49" charset="0"/>
                <a:sym typeface="Wingdings" panose="05000000000000000000" pitchFamily="2" charset="2"/>
              </a:rPr>
              <a:t>&amp;</a:t>
            </a:r>
            <a:r>
              <a:rPr lang="en-US" dirty="0">
                <a:sym typeface="Wingdings" panose="05000000000000000000" pitchFamily="2" charset="2"/>
              </a:rPr>
              <a:t> reveals this address</a:t>
            </a:r>
          </a:p>
          <a:p>
            <a:r>
              <a:rPr lang="en-US" dirty="0">
                <a:sym typeface="Wingdings" panose="05000000000000000000" pitchFamily="2" charset="2"/>
              </a:rPr>
              <a:t>The type returned by the operator is a pointer, denoted with an asterisk</a:t>
            </a:r>
            <a:r>
              <a:rPr lang="en-US" dirty="0">
                <a:latin typeface="Courier New" panose="02070309020205020404" pitchFamily="49" charset="0"/>
                <a:cs typeface="Courier New" panose="02070309020205020404" pitchFamily="49" charset="0"/>
                <a:sym typeface="Wingdings" panose="05000000000000000000" pitchFamily="2" charset="2"/>
              </a:rPr>
              <a:t> *</a:t>
            </a:r>
          </a:p>
          <a:p>
            <a:r>
              <a:rPr lang="en-US" dirty="0">
                <a:sym typeface="Wingdings" panose="05000000000000000000" pitchFamily="2" charset="2"/>
              </a:rPr>
              <a:t>To </a:t>
            </a:r>
            <a:r>
              <a:rPr lang="en-US" dirty="0">
                <a:cs typeface="Courier New" panose="02070309020205020404" pitchFamily="49" charset="0"/>
                <a:sym typeface="Wingdings" panose="05000000000000000000" pitchFamily="2" charset="2"/>
              </a:rPr>
              <a:t>get or modify the pointed-to variable</a:t>
            </a:r>
            <a:r>
              <a:rPr lang="en-US" b="1" dirty="0">
                <a:cs typeface="Courier New" panose="02070309020205020404" pitchFamily="49" charset="0"/>
                <a:sym typeface="Wingdings" panose="05000000000000000000" pitchFamily="2" charset="2"/>
              </a:rPr>
              <a:t>, </a:t>
            </a:r>
            <a:r>
              <a:rPr lang="en-US" dirty="0">
                <a:cs typeface="Courier New" panose="02070309020205020404" pitchFamily="49" charset="0"/>
                <a:sym typeface="Wingdings" panose="05000000000000000000" pitchFamily="2" charset="2"/>
              </a:rPr>
              <a:t>use the </a:t>
            </a:r>
            <a:r>
              <a:rPr lang="en-US" b="1" dirty="0">
                <a:cs typeface="Courier New" panose="02070309020205020404" pitchFamily="49" charset="0"/>
                <a:sym typeface="Wingdings" panose="05000000000000000000" pitchFamily="2" charset="2"/>
              </a:rPr>
              <a:t>dereference operator</a:t>
            </a:r>
            <a:r>
              <a:rPr lang="en-US" dirty="0">
                <a:cs typeface="Courier New" panose="02070309020205020404" pitchFamily="49" charset="0"/>
                <a:sym typeface="Wingdings" panose="05000000000000000000" pitchFamily="2" charset="2"/>
              </a:rPr>
              <a:t>, which is also an asterisk</a:t>
            </a:r>
          </a:p>
          <a:p>
            <a:pPr marL="0" indent="0">
              <a:buNone/>
            </a:pPr>
            <a:r>
              <a:rPr lang="en-US" b="1" dirty="0">
                <a:latin typeface="Courier New" panose="02070309020205020404" pitchFamily="49" charset="0"/>
                <a:cs typeface="Courier New" panose="02070309020205020404" pitchFamily="49" charset="0"/>
                <a:sym typeface="Wingdings" panose="05000000000000000000" pitchFamily="2" charset="2"/>
              </a:rPr>
              <a:t>	</a:t>
            </a:r>
          </a:p>
          <a:p>
            <a:pPr marL="0" indent="0">
              <a:buNone/>
            </a:pPr>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50</a:t>
            </a:fld>
            <a:endParaRPr lang="en-US" dirty="0"/>
          </a:p>
        </p:txBody>
      </p:sp>
      <p:sp>
        <p:nvSpPr>
          <p:cNvPr id="6" name="Rechteck 5"/>
          <p:cNvSpPr/>
          <p:nvPr/>
        </p:nvSpPr>
        <p:spPr>
          <a:xfrm>
            <a:off x="334963" y="2638653"/>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a variable </a:t>
            </a:r>
            <a:r>
              <a:rPr lang="en-US" dirty="0" err="1">
                <a:solidFill>
                  <a:srgbClr val="008000"/>
                </a:solidFill>
                <a:highlight>
                  <a:srgbClr val="FFFFFF"/>
                </a:highlight>
                <a:latin typeface="Courier New" panose="02070309020205020404" pitchFamily="49" charset="0"/>
                <a:cs typeface="Courier New" panose="02070309020205020404" pitchFamily="49" charset="0"/>
              </a:rPr>
              <a:t>xp</a:t>
            </a:r>
            <a:r>
              <a:rPr lang="en-US" dirty="0">
                <a:solidFill>
                  <a:srgbClr val="008000"/>
                </a:solidFill>
                <a:highlight>
                  <a:srgbClr val="FFFFFF"/>
                </a:highlight>
                <a:latin typeface="Courier New" panose="02070309020205020404" pitchFamily="49" charset="0"/>
                <a:cs typeface="Courier New" panose="02070309020205020404" pitchFamily="49" charset="0"/>
              </a:rPr>
              <a:t> of type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prints the address of x</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prints the value of x</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prints the address of </a:t>
            </a:r>
            <a:r>
              <a:rPr lang="en-US" dirty="0" err="1">
                <a:solidFill>
                  <a:srgbClr val="008000"/>
                </a:solidFill>
                <a:highlight>
                  <a:srgbClr val="FFFFFF"/>
                </a:highlight>
                <a:latin typeface="Courier New" panose="02070309020205020404" pitchFamily="49" charset="0"/>
                <a:cs typeface="Courier New" panose="02070309020205020404" pitchFamily="49" charset="0"/>
              </a:rPr>
              <a:t>xp</a:t>
            </a:r>
            <a:r>
              <a:rPr lang="en-US" dirty="0">
                <a:solidFill>
                  <a:srgbClr val="008000"/>
                </a:solidFill>
                <a:highlight>
                  <a:srgbClr val="FFFFFF"/>
                </a:highlight>
                <a:latin typeface="Courier New" panose="02070309020205020404" pitchFamily="49" charset="0"/>
                <a:cs typeface="Courier New" panose="02070309020205020404" pitchFamily="49" charset="0"/>
              </a:rPr>
              <a:t> (likely near &amp;x)</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x will now also be 13.</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716519"/>
            <a:ext cx="368102" cy="413792"/>
          </a:xfrm>
          <a:prstGeom prst="rect">
            <a:avLst/>
          </a:prstGeom>
        </p:spPr>
      </p:pic>
      <p:grpSp>
        <p:nvGrpSpPr>
          <p:cNvPr id="8" name="Gruppieren 7"/>
          <p:cNvGrpSpPr/>
          <p:nvPr/>
        </p:nvGrpSpPr>
        <p:grpSpPr>
          <a:xfrm>
            <a:off x="349746" y="4916349"/>
            <a:ext cx="11507291" cy="864096"/>
            <a:chOff x="911423" y="3050051"/>
            <a:chExt cx="11507291" cy="864096"/>
          </a:xfrm>
        </p:grpSpPr>
        <p:sp>
          <p:nvSpPr>
            <p:cNvPr id="9" name="Abgerundetes Rechteck 8"/>
            <p:cNvSpPr/>
            <p:nvPr/>
          </p:nvSpPr>
          <p:spPr>
            <a:xfrm>
              <a:off x="911423" y="3050051"/>
              <a:ext cx="11507291"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Pointers are very much like references with a more complicated notation.</a:t>
              </a:r>
            </a:p>
            <a:p>
              <a:r>
                <a:rPr lang="en-US" dirty="0">
                  <a:solidFill>
                    <a:schemeClr val="tx1"/>
                  </a:solidFill>
                </a:rPr>
                <a:t>Actually, references are internally just pointers with a lot of convenience added</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1868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fade">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Pointers</a:t>
            </a:r>
          </a:p>
        </p:txBody>
      </p:sp>
      <p:sp>
        <p:nvSpPr>
          <p:cNvPr id="3" name="Textplatzhalter 2"/>
          <p:cNvSpPr>
            <a:spLocks noGrp="1"/>
          </p:cNvSpPr>
          <p:nvPr>
            <p:ph type="body" sz="quarter" idx="10"/>
          </p:nvPr>
        </p:nvSpPr>
        <p:spPr/>
        <p:txBody>
          <a:bodyPr/>
          <a:lstStyle/>
          <a:p>
            <a:pPr marL="0" indent="0">
              <a:buNone/>
            </a:pPr>
            <a:r>
              <a:rPr lang="en-US" b="1" dirty="0">
                <a:sym typeface="Wingdings" panose="05000000000000000000" pitchFamily="2" charset="2"/>
              </a:rPr>
              <a:t>Differences to references</a:t>
            </a:r>
          </a:p>
          <a:p>
            <a:r>
              <a:rPr lang="en-US" dirty="0">
                <a:sym typeface="Wingdings" panose="05000000000000000000" pitchFamily="2" charset="2"/>
              </a:rPr>
              <a:t>A pointer is stored in its own variable that contains an address</a:t>
            </a:r>
          </a:p>
          <a:p>
            <a:r>
              <a:rPr lang="en-US" dirty="0">
                <a:sym typeface="Wingdings" panose="05000000000000000000" pitchFamily="2" charset="2"/>
              </a:rPr>
              <a:t>We can declare uninitialized pointers </a:t>
            </a:r>
          </a:p>
          <a:p>
            <a:r>
              <a:rPr lang="en-US" dirty="0">
                <a:sym typeface="Wingdings" panose="05000000000000000000" pitchFamily="2" charset="2"/>
              </a:rPr>
              <a:t>We have access to the address that is pointed to and can change it</a:t>
            </a:r>
          </a:p>
          <a:p>
            <a:r>
              <a:rPr lang="en-US" dirty="0">
                <a:sym typeface="Wingdings" panose="05000000000000000000" pitchFamily="2" charset="2"/>
              </a:rPr>
              <a:t>To forbid changing the address pointed to, make the pointer </a:t>
            </a:r>
            <a:r>
              <a:rPr lang="en-US" dirty="0" err="1">
                <a:latin typeface="Courier New" panose="02070309020205020404" pitchFamily="49" charset="0"/>
                <a:cs typeface="Courier New" panose="02070309020205020404" pitchFamily="49" charset="0"/>
                <a:sym typeface="Wingdings" panose="05000000000000000000" pitchFamily="2" charset="2"/>
              </a:rPr>
              <a:t>const</a:t>
            </a:r>
            <a:r>
              <a:rPr lang="en-US" dirty="0">
                <a:sym typeface="Wingdings" panose="05000000000000000000" pitchFamily="2" charset="2"/>
              </a:rPr>
              <a:t> by adding the keyword </a:t>
            </a:r>
            <a:r>
              <a:rPr lang="en-US" b="1" dirty="0">
                <a:sym typeface="Wingdings" panose="05000000000000000000" pitchFamily="2" charset="2"/>
              </a:rPr>
              <a:t>after</a:t>
            </a:r>
            <a:r>
              <a:rPr lang="en-US" dirty="0">
                <a:sym typeface="Wingdings" panose="05000000000000000000" pitchFamily="2" charset="2"/>
              </a:rPr>
              <a:t> the asterisk</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51</a:t>
            </a:fld>
            <a:endParaRPr lang="en-US" dirty="0"/>
          </a:p>
        </p:txBody>
      </p:sp>
      <p:grpSp>
        <p:nvGrpSpPr>
          <p:cNvPr id="9" name="Gruppieren 8"/>
          <p:cNvGrpSpPr/>
          <p:nvPr/>
        </p:nvGrpSpPr>
        <p:grpSpPr>
          <a:xfrm>
            <a:off x="334800" y="3501008"/>
            <a:ext cx="11520000" cy="864096"/>
            <a:chOff x="911424" y="5140721"/>
            <a:chExt cx="11520000" cy="864096"/>
          </a:xfrm>
        </p:grpSpPr>
        <p:sp>
          <p:nvSpPr>
            <p:cNvPr id="10" name="Abgerundetes Rechteck 9"/>
            <p:cNvSpPr/>
            <p:nvPr/>
          </p:nvSpPr>
          <p:spPr>
            <a:xfrm>
              <a:off x="911424" y="5140721"/>
              <a:ext cx="11520000"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uninitialized pointers ever. When a pointer shall be invalidated, assign </a:t>
              </a:r>
              <a:r>
                <a:rPr lang="en-US" dirty="0" err="1">
                  <a:solidFill>
                    <a:schemeClr val="tx1"/>
                  </a:solidFill>
                  <a:latin typeface="Courier New" panose="02070309020205020404" pitchFamily="49" charset="0"/>
                  <a:cs typeface="Courier New" panose="02070309020205020404" pitchFamily="49" charset="0"/>
                </a:rPr>
                <a:t>nullptr</a:t>
              </a:r>
              <a:r>
                <a:rPr lang="en-US" dirty="0">
                  <a:solidFill>
                    <a:schemeClr val="tx1"/>
                  </a:solidFill>
                </a:rPr>
                <a:t> to it</a:t>
              </a:r>
            </a:p>
          </p:txBody>
        </p:sp>
        <p:pic>
          <p:nvPicPr>
            <p:cNvPr id="11" name="Grafik 10"/>
            <p:cNvPicPr>
              <a:picLocks noChangeAspect="1"/>
            </p:cNvPicPr>
            <p:nvPr/>
          </p:nvPicPr>
          <p:blipFill>
            <a:blip r:embed="rId3"/>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26731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Pointers</a:t>
            </a:r>
          </a:p>
        </p:txBody>
      </p:sp>
      <p:sp>
        <p:nvSpPr>
          <p:cNvPr id="3" name="Textplatzhalter 2"/>
          <p:cNvSpPr>
            <a:spLocks noGrp="1"/>
          </p:cNvSpPr>
          <p:nvPr>
            <p:ph type="body" sz="quarter" idx="10"/>
          </p:nvPr>
        </p:nvSpPr>
        <p:spPr/>
        <p:txBody>
          <a:bodyPr/>
          <a:lstStyle/>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52</a:t>
            </a:fld>
            <a:endParaRPr lang="en-US" dirty="0"/>
          </a:p>
        </p:txBody>
      </p:sp>
      <p:sp>
        <p:nvSpPr>
          <p:cNvPr id="6" name="Rechteck 5"/>
          <p:cNvSpPr/>
          <p:nvPr/>
        </p:nvSpPr>
        <p:spPr>
          <a:xfrm>
            <a:off x="334963" y="980728"/>
            <a:ext cx="11522075"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err="1">
                <a:solidFill>
                  <a:srgbClr val="008000"/>
                </a:solidFill>
                <a:highlight>
                  <a:srgbClr val="FFFFFF"/>
                </a:highlight>
                <a:latin typeface="Courier New" panose="02070309020205020404" pitchFamily="49" charset="0"/>
                <a:cs typeface="Courier New" panose="02070309020205020404" pitchFamily="49" charset="0"/>
              </a:rPr>
              <a:t>xp</a:t>
            </a:r>
            <a:r>
              <a:rPr lang="en-US" dirty="0">
                <a:solidFill>
                  <a:srgbClr val="008000"/>
                </a:solidFill>
                <a:highlight>
                  <a:srgbClr val="FFFFFF"/>
                </a:highlight>
                <a:latin typeface="Courier New" panose="02070309020205020404" pitchFamily="49" charset="0"/>
                <a:cs typeface="Courier New" panose="02070309020205020404" pitchFamily="49" charset="0"/>
              </a:rPr>
              <a:t> will always point to x</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xp2</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xp2 cannot change the value of x</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xp3</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combination of both</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nullptr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err="1">
                <a:solidFill>
                  <a:srgbClr val="008000"/>
                </a:solidFill>
                <a:highlight>
                  <a:srgbClr val="FFFFFF"/>
                </a:highlight>
                <a:latin typeface="Courier New" panose="02070309020205020404" pitchFamily="49" charset="0"/>
                <a:cs typeface="Courier New" panose="02070309020205020404" pitchFamily="49" charset="0"/>
              </a:rPr>
              <a:t>xp</a:t>
            </a:r>
            <a:r>
              <a:rPr lang="en-US" dirty="0">
                <a:solidFill>
                  <a:srgbClr val="008000"/>
                </a:solidFill>
                <a:highlight>
                  <a:srgbClr val="FFFFFF"/>
                </a:highlight>
                <a:latin typeface="Courier New" panose="02070309020205020404" pitchFamily="49" charset="0"/>
                <a:cs typeface="Courier New" panose="02070309020205020404" pitchFamily="49" charset="0"/>
              </a:rPr>
              <a:t> no longer needed </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069251"/>
            <a:ext cx="368102" cy="413792"/>
          </a:xfrm>
          <a:prstGeom prst="rect">
            <a:avLst/>
          </a:prstGeom>
        </p:spPr>
      </p:pic>
      <p:grpSp>
        <p:nvGrpSpPr>
          <p:cNvPr id="7" name="Gruppieren 6"/>
          <p:cNvGrpSpPr/>
          <p:nvPr/>
        </p:nvGrpSpPr>
        <p:grpSpPr>
          <a:xfrm>
            <a:off x="334962" y="2656160"/>
            <a:ext cx="11522075" cy="864096"/>
            <a:chOff x="911423" y="3050051"/>
            <a:chExt cx="11522075" cy="864096"/>
          </a:xfrm>
        </p:grpSpPr>
        <p:sp>
          <p:nvSpPr>
            <p:cNvPr id="9" name="Abgerundetes Rechteck 8"/>
            <p:cNvSpPr/>
            <p:nvPr/>
          </p:nvSpPr>
          <p:spPr>
            <a:xfrm>
              <a:off x="911423" y="3050051"/>
              <a:ext cx="11522075"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Read those declarations from right to left, here “Constant pointer to an integer constant”</a:t>
              </a:r>
            </a:p>
            <a:p>
              <a:r>
                <a:rPr lang="en-US" dirty="0">
                  <a:solidFill>
                    <a:schemeClr val="tx1"/>
                  </a:solidFill>
                </a:rPr>
                <a:t>(For this reason, some people prefer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const</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tx1"/>
                  </a:solidFill>
                </a:rPr>
                <a:t>for this case) </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1" name="Gruppieren 10"/>
          <p:cNvGrpSpPr/>
          <p:nvPr/>
        </p:nvGrpSpPr>
        <p:grpSpPr>
          <a:xfrm>
            <a:off x="332562" y="3717032"/>
            <a:ext cx="11522238" cy="864096"/>
            <a:chOff x="902678" y="6201247"/>
            <a:chExt cx="11522238" cy="864096"/>
          </a:xfrm>
        </p:grpSpPr>
        <p:sp>
          <p:nvSpPr>
            <p:cNvPr id="12" name="Abgerundetes Rechteck 11"/>
            <p:cNvSpPr/>
            <p:nvPr/>
          </p:nvSpPr>
          <p:spPr>
            <a:xfrm>
              <a:off x="902678" y="6201247"/>
              <a:ext cx="1152223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does the </a:t>
              </a:r>
              <a:r>
                <a:rPr lang="en-US" dirty="0">
                  <a:solidFill>
                    <a:schemeClr val="tx1"/>
                  </a:solidFill>
                  <a:cs typeface="Courier New" panose="02070309020205020404" pitchFamily="49" charset="0"/>
                </a:rPr>
                <a:t>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x, y;</a:t>
              </a:r>
              <a:r>
                <a:rPr lang="en-US" dirty="0">
                  <a:solidFill>
                    <a:schemeClr val="tx1"/>
                  </a:solidFill>
                </a:rPr>
                <a:t> do?</a:t>
              </a:r>
            </a:p>
          </p:txBody>
        </p:sp>
        <p:sp>
          <p:nvSpPr>
            <p:cNvPr id="13" name="Ellipse 12"/>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4" name="Gruppieren 13"/>
          <p:cNvGrpSpPr/>
          <p:nvPr/>
        </p:nvGrpSpPr>
        <p:grpSpPr>
          <a:xfrm>
            <a:off x="334962" y="4733379"/>
            <a:ext cx="11522075" cy="864096"/>
            <a:chOff x="911423" y="4095386"/>
            <a:chExt cx="11522075" cy="864096"/>
          </a:xfrm>
        </p:grpSpPr>
        <p:sp>
          <p:nvSpPr>
            <p:cNvPr id="15" name="Abgerundetes Rechteck 14"/>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Only declare one variable per line!</a:t>
              </a:r>
            </a:p>
          </p:txBody>
        </p:sp>
        <p:pic>
          <p:nvPicPr>
            <p:cNvPr id="16" name="Grafik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4986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dirty="0"/>
              <a:t>Overview</a:t>
            </a:r>
          </a:p>
          <a:p>
            <a:endParaRPr lang="en-US" noProof="0" dirty="0"/>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53</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3"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18" name="Abgerundetes Rechteck 17"/>
          <p:cNvSpPr/>
          <p:nvPr/>
        </p:nvSpPr>
        <p:spPr>
          <a:xfrm>
            <a:off x="1395540"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9" name="Freihandform 18"/>
          <p:cNvSpPr/>
          <p:nvPr/>
        </p:nvSpPr>
        <p:spPr>
          <a:xfrm>
            <a:off x="1491445"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Fundamental</a:t>
            </a:r>
          </a:p>
        </p:txBody>
      </p:sp>
      <p:sp>
        <p:nvSpPr>
          <p:cNvPr id="20" name="Abgerundetes Rechteck 19"/>
          <p:cNvSpPr/>
          <p:nvPr/>
        </p:nvSpPr>
        <p:spPr>
          <a:xfrm>
            <a:off x="1395540"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1" name="Freihandform 20"/>
          <p:cNvSpPr/>
          <p:nvPr/>
        </p:nvSpPr>
        <p:spPr>
          <a:xfrm>
            <a:off x="1491445"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err="1">
                <a:latin typeface="Courier New" panose="02070309020205020404" pitchFamily="49" charset="0"/>
                <a:cs typeface="Courier New" panose="02070309020205020404" pitchFamily="49" charset="0"/>
              </a:rPr>
              <a:t>nullptr</a:t>
            </a:r>
            <a:endParaRPr lang="en-US" sz="1000" kern="1200" dirty="0">
              <a:latin typeface="Courier New" panose="02070309020205020404" pitchFamily="49" charset="0"/>
              <a:cs typeface="Courier New" panose="02070309020205020404" pitchFamily="49" charset="0"/>
            </a:endParaRPr>
          </a:p>
        </p:txBody>
      </p:sp>
      <p:sp>
        <p:nvSpPr>
          <p:cNvPr id="26" name="Abgerundetes Rechteck 25"/>
          <p:cNvSpPr/>
          <p:nvPr/>
        </p:nvSpPr>
        <p:spPr>
          <a:xfrm>
            <a:off x="340586"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7" name="Freihandform 26"/>
          <p:cNvSpPr/>
          <p:nvPr/>
        </p:nvSpPr>
        <p:spPr>
          <a:xfrm>
            <a:off x="436491"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Courier New" panose="02070309020205020404" pitchFamily="49" charset="0"/>
                <a:cs typeface="Courier New" panose="02070309020205020404" pitchFamily="49" charset="0"/>
              </a:rPr>
              <a:t>void</a:t>
            </a:r>
          </a:p>
        </p:txBody>
      </p:sp>
    </p:spTree>
    <p:extLst>
      <p:ext uri="{BB962C8B-B14F-4D97-AF65-F5344CB8AC3E}">
        <p14:creationId xmlns:p14="http://schemas.microsoft.com/office/powerpoint/2010/main" val="11390096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err="1"/>
              <a:t>nullptr</a:t>
            </a:r>
            <a:endParaRPr lang="en-US" dirty="0"/>
          </a:p>
        </p:txBody>
      </p:sp>
      <p:sp>
        <p:nvSpPr>
          <p:cNvPr id="3" name="Textplatzhalter 2"/>
          <p:cNvSpPr>
            <a:spLocks noGrp="1"/>
          </p:cNvSpPr>
          <p:nvPr>
            <p:ph type="body" sz="quarter" idx="10"/>
          </p:nvPr>
        </p:nvSpPr>
        <p:spPr/>
        <p:txBody>
          <a:bodyPr/>
          <a:lstStyle/>
          <a:p>
            <a:pPr marL="0" indent="0">
              <a:buNone/>
            </a:pPr>
            <a:r>
              <a:rPr lang="en-US" dirty="0" err="1">
                <a:latin typeface="Courier New" panose="02070309020205020404" pitchFamily="49" charset="0"/>
                <a:cs typeface="Courier New" panose="02070309020205020404" pitchFamily="49" charset="0"/>
                <a:sym typeface="Wingdings" panose="05000000000000000000" pitchFamily="2" charset="2"/>
              </a:rPr>
              <a:t>nullptr</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latin typeface="+mn-lt"/>
                <a:cs typeface="Courier New" panose="02070309020205020404" pitchFamily="49" charset="0"/>
                <a:sym typeface="Wingdings" panose="05000000000000000000" pitchFamily="2" charset="2"/>
              </a:rPr>
              <a:t>is a special value of type </a:t>
            </a:r>
            <a:r>
              <a:rPr lang="en-US" dirty="0" err="1">
                <a:latin typeface="Courier New" panose="02070309020205020404" pitchFamily="49" charset="0"/>
                <a:cs typeface="Courier New" panose="02070309020205020404" pitchFamily="49" charset="0"/>
                <a:sym typeface="Wingdings" panose="05000000000000000000" pitchFamily="2" charset="2"/>
              </a:rPr>
              <a:t>std</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err="1">
                <a:latin typeface="Courier New" panose="02070309020205020404" pitchFamily="49" charset="0"/>
                <a:cs typeface="Courier New" panose="02070309020205020404" pitchFamily="49" charset="0"/>
                <a:sym typeface="Wingdings" panose="05000000000000000000" pitchFamily="2" charset="2"/>
              </a:rPr>
              <a:t>nullptr_t</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latin typeface="+mn-lt"/>
                <a:cs typeface="Courier New" panose="02070309020205020404" pitchFamily="49" charset="0"/>
                <a:sym typeface="Wingdings" panose="05000000000000000000" pitchFamily="2" charset="2"/>
              </a:rPr>
              <a:t>that solely exists for one purpose: A pointer that currently points to nothing shall have the value </a:t>
            </a:r>
            <a:r>
              <a:rPr lang="en-US" dirty="0" err="1">
                <a:latin typeface="Courier New" panose="02070309020205020404" pitchFamily="49" charset="0"/>
                <a:cs typeface="Courier New" panose="02070309020205020404" pitchFamily="49" charset="0"/>
                <a:sym typeface="Wingdings" panose="05000000000000000000" pitchFamily="2" charset="2"/>
              </a:rPr>
              <a:t>nullptr</a:t>
            </a:r>
            <a:r>
              <a:rPr lang="en-US" dirty="0">
                <a:latin typeface="+mn-lt"/>
                <a:cs typeface="Courier New" panose="02070309020205020404" pitchFamily="49" charset="0"/>
                <a:sym typeface="Wingdings" panose="05000000000000000000" pitchFamily="2" charset="2"/>
              </a:rPr>
              <a:t>.</a:t>
            </a:r>
          </a:p>
        </p:txBody>
      </p:sp>
      <p:sp>
        <p:nvSpPr>
          <p:cNvPr id="4" name="Foliennummernplatzhalter 3"/>
          <p:cNvSpPr>
            <a:spLocks noGrp="1"/>
          </p:cNvSpPr>
          <p:nvPr>
            <p:ph type="sldNum" sz="quarter" idx="4"/>
          </p:nvPr>
        </p:nvSpPr>
        <p:spPr/>
        <p:txBody>
          <a:bodyPr/>
          <a:lstStyle/>
          <a:p>
            <a:fld id="{F58435E4-A45A-4423-96D3-4E945C512564}" type="slidenum">
              <a:rPr lang="en-US" smtClean="0"/>
              <a:pPr/>
              <a:t>54</a:t>
            </a:fld>
            <a:endParaRPr lang="en-US" dirty="0"/>
          </a:p>
        </p:txBody>
      </p:sp>
      <p:grpSp>
        <p:nvGrpSpPr>
          <p:cNvPr id="5" name="Gruppieren 4"/>
          <p:cNvGrpSpPr/>
          <p:nvPr/>
        </p:nvGrpSpPr>
        <p:grpSpPr>
          <a:xfrm>
            <a:off x="334963" y="4401968"/>
            <a:ext cx="11519837" cy="864096"/>
            <a:chOff x="334963" y="4077072"/>
            <a:chExt cx="11519837" cy="864096"/>
          </a:xfrm>
        </p:grpSpPr>
        <p:sp>
          <p:nvSpPr>
            <p:cNvPr id="6" name="Abgerundetes Rechteck 5"/>
            <p:cNvSpPr/>
            <p:nvPr/>
          </p:nvSpPr>
          <p:spPr>
            <a:xfrm>
              <a:off x="334963" y="4077072"/>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Whenever a pointer is accessed, check if it is </a:t>
              </a:r>
              <a:r>
                <a:rPr lang="en-US" dirty="0" err="1">
                  <a:solidFill>
                    <a:schemeClr val="tx1"/>
                  </a:solidFill>
                  <a:latin typeface="Courier New" panose="02070309020205020404" pitchFamily="49" charset="0"/>
                  <a:cs typeface="Courier New" panose="02070309020205020404" pitchFamily="49" charset="0"/>
                </a:rPr>
                <a:t>nullptr</a:t>
              </a:r>
              <a:r>
                <a:rPr lang="en-US" dirty="0">
                  <a:solidFill>
                    <a:schemeClr val="tx1"/>
                  </a:solidFill>
                </a:rPr>
                <a:t> or a valid pointer!</a:t>
              </a:r>
            </a:p>
            <a:p>
              <a:r>
                <a:rPr lang="en-US" dirty="0">
                  <a:solidFill>
                    <a:schemeClr val="tx1"/>
                  </a:solidFill>
                </a:rPr>
                <a:t>This can be easily achieved because when casting any pointer to bool, </a:t>
              </a:r>
              <a:r>
                <a:rPr lang="en-US" dirty="0" err="1">
                  <a:solidFill>
                    <a:schemeClr val="tx1"/>
                  </a:solidFill>
                  <a:latin typeface="Courier New" panose="02070309020205020404" pitchFamily="49" charset="0"/>
                  <a:cs typeface="Courier New" panose="02070309020205020404" pitchFamily="49" charset="0"/>
                </a:rPr>
                <a:t>nullptr</a:t>
              </a:r>
              <a:r>
                <a:rPr lang="en-US" dirty="0">
                  <a:solidFill>
                    <a:schemeClr val="tx1"/>
                  </a:solidFill>
                </a:rPr>
                <a:t> will be false and all others will be true.</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4" y="4255872"/>
              <a:ext cx="543123" cy="543123"/>
            </a:xfrm>
            <a:prstGeom prst="rect">
              <a:avLst/>
            </a:prstGeom>
          </p:spPr>
        </p:pic>
      </p:grpSp>
      <p:grpSp>
        <p:nvGrpSpPr>
          <p:cNvPr id="16" name="Gruppieren 15"/>
          <p:cNvGrpSpPr/>
          <p:nvPr/>
        </p:nvGrpSpPr>
        <p:grpSpPr>
          <a:xfrm>
            <a:off x="334799" y="3246133"/>
            <a:ext cx="11519837" cy="864096"/>
            <a:chOff x="334963" y="4077072"/>
            <a:chExt cx="11519837" cy="864096"/>
          </a:xfrm>
        </p:grpSpPr>
        <p:sp>
          <p:nvSpPr>
            <p:cNvPr id="17" name="Abgerundetes Rechteck 16"/>
            <p:cNvSpPr/>
            <p:nvPr/>
          </p:nvSpPr>
          <p:spPr>
            <a:xfrm>
              <a:off x="334963" y="4077072"/>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sym typeface="Wingdings" panose="05000000000000000000" pitchFamily="2" charset="2"/>
                </a:rPr>
                <a:t>If </a:t>
              </a:r>
              <a:r>
                <a:rPr lang="en-US" dirty="0" smtClean="0">
                  <a:solidFill>
                    <a:schemeClr val="tx1"/>
                  </a:solidFill>
                  <a:sym typeface="Wingdings" panose="05000000000000000000" pitchFamily="2" charset="2"/>
                </a:rPr>
                <a:t>you </a:t>
              </a:r>
              <a:r>
                <a:rPr lang="en-US" dirty="0">
                  <a:solidFill>
                    <a:schemeClr val="tx1"/>
                  </a:solidFill>
                  <a:sym typeface="Wingdings" panose="05000000000000000000" pitchFamily="2" charset="2"/>
                </a:rPr>
                <a:t>have a pointer that shall no longer point to any variable (e.g. because the pointed-to variable was destroyed), assign </a:t>
              </a:r>
              <a:r>
                <a:rPr lang="en-US" dirty="0" err="1">
                  <a:solidFill>
                    <a:schemeClr val="tx1"/>
                  </a:solidFill>
                  <a:latin typeface="Courier New" panose="02070309020205020404" pitchFamily="49" charset="0"/>
                  <a:cs typeface="Courier New" panose="02070309020205020404" pitchFamily="49" charset="0"/>
                  <a:sym typeface="Wingdings" panose="05000000000000000000" pitchFamily="2" charset="2"/>
                </a:rPr>
                <a:t>nullptr</a:t>
              </a:r>
              <a:r>
                <a:rPr lang="en-US" dirty="0">
                  <a:solidFill>
                    <a:schemeClr val="tx1"/>
                  </a:solidFill>
                  <a:sym typeface="Wingdings" panose="05000000000000000000" pitchFamily="2" charset="2"/>
                </a:rPr>
                <a:t> to it</a:t>
              </a: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4" y="4255872"/>
              <a:ext cx="543123" cy="543123"/>
            </a:xfrm>
            <a:prstGeom prst="rect">
              <a:avLst/>
            </a:prstGeom>
          </p:spPr>
        </p:pic>
      </p:grpSp>
      <p:grpSp>
        <p:nvGrpSpPr>
          <p:cNvPr id="19" name="Gruppieren 18"/>
          <p:cNvGrpSpPr/>
          <p:nvPr/>
        </p:nvGrpSpPr>
        <p:grpSpPr>
          <a:xfrm>
            <a:off x="334800" y="2090297"/>
            <a:ext cx="11519837" cy="864096"/>
            <a:chOff x="334963" y="4077072"/>
            <a:chExt cx="11519837" cy="864096"/>
          </a:xfrm>
        </p:grpSpPr>
        <p:sp>
          <p:nvSpPr>
            <p:cNvPr id="20" name="Abgerundetes Rechteck 19"/>
            <p:cNvSpPr/>
            <p:nvPr/>
          </p:nvSpPr>
          <p:spPr>
            <a:xfrm>
              <a:off x="334963" y="4077072"/>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If </a:t>
              </a:r>
              <a:r>
                <a:rPr lang="en-US" dirty="0" smtClean="0">
                  <a:solidFill>
                    <a:schemeClr val="tx1"/>
                  </a:solidFill>
                </a:rPr>
                <a:t>you </a:t>
              </a:r>
              <a:r>
                <a:rPr lang="en-US" dirty="0">
                  <a:solidFill>
                    <a:schemeClr val="tx1"/>
                  </a:solidFill>
                </a:rPr>
                <a:t>need to declare a pointer, but don’t know yet to which variable it should point, initialize it with </a:t>
              </a:r>
              <a:r>
                <a:rPr lang="en-US" dirty="0" err="1">
                  <a:solidFill>
                    <a:schemeClr val="tx1"/>
                  </a:solidFill>
                  <a:latin typeface="Courier New" panose="02070309020205020404" pitchFamily="49" charset="0"/>
                  <a:cs typeface="Courier New" panose="02070309020205020404" pitchFamily="49" charset="0"/>
                </a:rPr>
                <a:t>nullptr</a:t>
              </a:r>
              <a:endParaRPr lang="en-US" dirty="0">
                <a:solidFill>
                  <a:schemeClr val="tx1"/>
                </a:solidFill>
                <a:latin typeface="Courier New" panose="02070309020205020404" pitchFamily="49" charset="0"/>
                <a:cs typeface="Courier New" panose="02070309020205020404" pitchFamily="49" charset="0"/>
              </a:endParaRPr>
            </a:p>
          </p:txBody>
        </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4" y="4255872"/>
              <a:ext cx="543123" cy="543123"/>
            </a:xfrm>
            <a:prstGeom prst="rect">
              <a:avLst/>
            </a:prstGeom>
          </p:spPr>
        </p:pic>
      </p:grpSp>
    </p:spTree>
    <p:extLst>
      <p:ext uri="{BB962C8B-B14F-4D97-AF65-F5344CB8AC3E}">
        <p14:creationId xmlns:p14="http://schemas.microsoft.com/office/powerpoint/2010/main" val="28627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err="1"/>
              <a:t>nullptr</a:t>
            </a:r>
            <a:endParaRPr lang="en-US" dirty="0"/>
          </a:p>
        </p:txBody>
      </p:sp>
      <p:sp>
        <p:nvSpPr>
          <p:cNvPr id="3" name="Textplatzhalter 2"/>
          <p:cNvSpPr>
            <a:spLocks noGrp="1"/>
          </p:cNvSpPr>
          <p:nvPr>
            <p:ph type="body" sz="quarter" idx="10"/>
          </p:nvPr>
        </p:nvSpPr>
        <p:spPr/>
        <p:txBody>
          <a:bodyPr/>
          <a:lstStyle/>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55</a:t>
            </a:fld>
            <a:endParaRPr lang="en-US" dirty="0"/>
          </a:p>
        </p:txBody>
      </p:sp>
      <p:grpSp>
        <p:nvGrpSpPr>
          <p:cNvPr id="8" name="Gruppieren 7"/>
          <p:cNvGrpSpPr/>
          <p:nvPr/>
        </p:nvGrpSpPr>
        <p:grpSpPr>
          <a:xfrm>
            <a:off x="317754" y="4168709"/>
            <a:ext cx="11539284" cy="864096"/>
            <a:chOff x="911424" y="5140721"/>
            <a:chExt cx="11539284" cy="864096"/>
          </a:xfrm>
        </p:grpSpPr>
        <p:sp>
          <p:nvSpPr>
            <p:cNvPr id="9" name="Abgerundetes Rechteck 8"/>
            <p:cNvSpPr/>
            <p:nvPr/>
          </p:nvSpPr>
          <p:spPr>
            <a:xfrm>
              <a:off x="911424" y="5140721"/>
              <a:ext cx="11539284"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bind pointers to variables of a narrower scope!</a:t>
              </a:r>
            </a:p>
            <a:p>
              <a:r>
                <a:rPr lang="en-US" dirty="0">
                  <a:solidFill>
                    <a:schemeClr val="tx1"/>
                  </a:solidFill>
                </a:rPr>
                <a:t>(or assign </a:t>
              </a:r>
              <a:r>
                <a:rPr lang="en-US" dirty="0" err="1">
                  <a:solidFill>
                    <a:schemeClr val="tx1"/>
                  </a:solidFill>
                </a:rPr>
                <a:t>nullptr</a:t>
              </a:r>
              <a:r>
                <a:rPr lang="en-US" dirty="0">
                  <a:solidFill>
                    <a:schemeClr val="tx1"/>
                  </a:solidFill>
                </a:rPr>
                <a:t> before the inner scope is closed)</a:t>
              </a:r>
            </a:p>
          </p:txBody>
        </p:sp>
        <p:pic>
          <p:nvPicPr>
            <p:cNvPr id="10" name="Grafik 9"/>
            <p:cNvPicPr>
              <a:picLocks noChangeAspect="1"/>
            </p:cNvPicPr>
            <p:nvPr/>
          </p:nvPicPr>
          <p:blipFill>
            <a:blip r:embed="rId3"/>
            <a:stretch>
              <a:fillRect/>
            </a:stretch>
          </p:blipFill>
          <p:spPr>
            <a:xfrm>
              <a:off x="1127448" y="5301208"/>
              <a:ext cx="543123" cy="543123"/>
            </a:xfrm>
            <a:prstGeom prst="rect">
              <a:avLst/>
            </a:prstGeom>
          </p:spPr>
        </p:pic>
      </p:grpSp>
      <p:grpSp>
        <p:nvGrpSpPr>
          <p:cNvPr id="11" name="Gruppieren 10"/>
          <p:cNvGrpSpPr/>
          <p:nvPr/>
        </p:nvGrpSpPr>
        <p:grpSpPr>
          <a:xfrm>
            <a:off x="334962" y="5179086"/>
            <a:ext cx="11519837" cy="864096"/>
            <a:chOff x="911423" y="5140721"/>
            <a:chExt cx="11519837" cy="864096"/>
          </a:xfrm>
        </p:grpSpPr>
        <p:sp>
          <p:nvSpPr>
            <p:cNvPr id="12" name="Abgerundetes Rechteck 11"/>
            <p:cNvSpPr/>
            <p:nvPr/>
          </p:nvSpPr>
          <p:spPr>
            <a:xfrm>
              <a:off x="911423" y="5140721"/>
              <a:ext cx="11519837"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pointers at all </a:t>
              </a:r>
              <a:r>
                <a:rPr lang="en-US" i="1" dirty="0">
                  <a:solidFill>
                    <a:schemeClr val="tx1"/>
                  </a:solidFill>
                </a:rPr>
                <a:t>if possible</a:t>
              </a:r>
              <a:r>
                <a:rPr lang="en-US" dirty="0">
                  <a:solidFill>
                    <a:schemeClr val="tx1"/>
                  </a:solidFill>
                </a:rPr>
                <a:t>! Prefer references.</a:t>
              </a:r>
            </a:p>
          </p:txBody>
        </p:sp>
        <p:pic>
          <p:nvPicPr>
            <p:cNvPr id="13" name="Grafik 12"/>
            <p:cNvPicPr>
              <a:picLocks noChangeAspect="1"/>
            </p:cNvPicPr>
            <p:nvPr/>
          </p:nvPicPr>
          <p:blipFill>
            <a:blip r:embed="rId3"/>
            <a:stretch>
              <a:fillRect/>
            </a:stretch>
          </p:blipFill>
          <p:spPr>
            <a:xfrm>
              <a:off x="1127448" y="5301208"/>
              <a:ext cx="543123" cy="543123"/>
            </a:xfrm>
            <a:prstGeom prst="rect">
              <a:avLst/>
            </a:prstGeom>
          </p:spPr>
        </p:pic>
      </p:grpSp>
      <p:grpSp>
        <p:nvGrpSpPr>
          <p:cNvPr id="14" name="Gruppieren 13"/>
          <p:cNvGrpSpPr/>
          <p:nvPr/>
        </p:nvGrpSpPr>
        <p:grpSpPr>
          <a:xfrm>
            <a:off x="335359" y="980728"/>
            <a:ext cx="11519439" cy="864096"/>
            <a:chOff x="902678" y="6201247"/>
            <a:chExt cx="11519439" cy="864096"/>
          </a:xfrm>
        </p:grpSpPr>
        <p:sp>
          <p:nvSpPr>
            <p:cNvPr id="15" name="Abgerundetes Rechteck 14"/>
            <p:cNvSpPr/>
            <p:nvPr/>
          </p:nvSpPr>
          <p:spPr>
            <a:xfrm>
              <a:off x="902678" y="6201247"/>
              <a:ext cx="11519439"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What does this code do?</a:t>
              </a:r>
            </a:p>
          </p:txBody>
        </p:sp>
        <p:sp>
          <p:nvSpPr>
            <p:cNvPr id="16" name="Ellipse 15"/>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7" name="Gruppieren 16"/>
          <p:cNvGrpSpPr/>
          <p:nvPr/>
        </p:nvGrpSpPr>
        <p:grpSpPr>
          <a:xfrm>
            <a:off x="334800" y="1991104"/>
            <a:ext cx="11522238" cy="2031325"/>
            <a:chOff x="334800" y="983651"/>
            <a:chExt cx="11522238" cy="2031325"/>
          </a:xfrm>
        </p:grpSpPr>
        <p:sp>
          <p:nvSpPr>
            <p:cNvPr id="18" name="Rechteck 17"/>
            <p:cNvSpPr/>
            <p:nvPr/>
          </p:nvSpPr>
          <p:spPr>
            <a:xfrm>
              <a:off x="334800" y="983651"/>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j</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j</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xp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9" name="Grafik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9547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void</a:t>
            </a:r>
          </a:p>
        </p:txBody>
      </p:sp>
      <p:sp>
        <p:nvSpPr>
          <p:cNvPr id="3" name="Textplatzhalter 2"/>
          <p:cNvSpPr>
            <a:spLocks noGrp="1"/>
          </p:cNvSpPr>
          <p:nvPr>
            <p:ph type="body" sz="quarter" idx="10"/>
          </p:nvPr>
        </p:nvSpPr>
        <p:spPr/>
        <p:txBody>
          <a:bodyPr/>
          <a:lstStyle/>
          <a:p>
            <a:pPr marL="0" indent="0">
              <a:buNone/>
            </a:pPr>
            <a:r>
              <a:rPr lang="en-US" dirty="0">
                <a:latin typeface="Courier New" panose="02070309020205020404" pitchFamily="49" charset="0"/>
                <a:cs typeface="Courier New" panose="02070309020205020404" pitchFamily="49" charset="0"/>
                <a:sym typeface="Wingdings" panose="05000000000000000000" pitchFamily="2" charset="2"/>
              </a:rPr>
              <a:t>void</a:t>
            </a:r>
            <a:r>
              <a:rPr lang="en-US" dirty="0">
                <a:sym typeface="Wingdings" panose="05000000000000000000" pitchFamily="2" charset="2"/>
              </a:rPr>
              <a:t> is the keyword for “no datatype”. It is impossible to create objects of type void</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We can also declare </a:t>
            </a:r>
            <a:r>
              <a:rPr lang="en-US" dirty="0">
                <a:latin typeface="Courier New" panose="02070309020205020404" pitchFamily="49" charset="0"/>
                <a:cs typeface="Courier New" panose="02070309020205020404" pitchFamily="49" charset="0"/>
                <a:sym typeface="Wingdings" panose="05000000000000000000" pitchFamily="2" charset="2"/>
              </a:rPr>
              <a:t>void</a:t>
            </a:r>
            <a:r>
              <a:rPr lang="en-US" dirty="0">
                <a:sym typeface="Wingdings" panose="05000000000000000000" pitchFamily="2" charset="2"/>
              </a:rPr>
              <a:t> pointers</a:t>
            </a:r>
          </a:p>
          <a:p>
            <a:r>
              <a:rPr lang="en-US" dirty="0">
                <a:sym typeface="Wingdings" panose="05000000000000000000" pitchFamily="2" charset="2"/>
              </a:rPr>
              <a:t>Void pointers can point to objects of any type </a:t>
            </a:r>
          </a:p>
          <a:p>
            <a:r>
              <a:rPr lang="en-US" dirty="0">
                <a:sym typeface="Wingdings" panose="05000000000000000000" pitchFamily="2" charset="2"/>
              </a:rPr>
              <a:t>They can be casted to pointers of the original or other fitting type</a:t>
            </a:r>
          </a:p>
          <a:p>
            <a:pPr marL="215900" lvl="1" indent="0">
              <a:buNone/>
            </a:pPr>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56</a:t>
            </a:fld>
            <a:endParaRPr lang="en-US" dirty="0"/>
          </a:p>
        </p:txBody>
      </p:sp>
      <p:grpSp>
        <p:nvGrpSpPr>
          <p:cNvPr id="5" name="Gruppieren 4"/>
          <p:cNvGrpSpPr/>
          <p:nvPr/>
        </p:nvGrpSpPr>
        <p:grpSpPr>
          <a:xfrm>
            <a:off x="334800" y="1412776"/>
            <a:ext cx="11520000" cy="864096"/>
            <a:chOff x="911424" y="2004718"/>
            <a:chExt cx="11520000" cy="864096"/>
          </a:xfrm>
        </p:grpSpPr>
        <p:sp>
          <p:nvSpPr>
            <p:cNvPr id="6" name="Abgerundetes Rechteck 5"/>
            <p:cNvSpPr/>
            <p:nvPr/>
          </p:nvSpPr>
          <p:spPr>
            <a:xfrm>
              <a:off x="911424" y="2004718"/>
              <a:ext cx="11520000"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Main usage is the return type of functions that don’t return anything</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8" name="Gruppieren 7"/>
          <p:cNvGrpSpPr/>
          <p:nvPr/>
        </p:nvGrpSpPr>
        <p:grpSpPr>
          <a:xfrm>
            <a:off x="334800" y="3933056"/>
            <a:ext cx="11520000" cy="864096"/>
            <a:chOff x="911424" y="5140721"/>
            <a:chExt cx="11520000" cy="864096"/>
          </a:xfrm>
        </p:grpSpPr>
        <p:sp>
          <p:nvSpPr>
            <p:cNvPr id="9" name="Abgerundetes Rechteck 8"/>
            <p:cNvSpPr/>
            <p:nvPr/>
          </p:nvSpPr>
          <p:spPr>
            <a:xfrm>
              <a:off x="911424" y="5140721"/>
              <a:ext cx="11520000"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void pointers unless there is a really good reason.</a:t>
              </a:r>
            </a:p>
          </p:txBody>
        </p:sp>
        <p:pic>
          <p:nvPicPr>
            <p:cNvPr id="10" name="Grafik 9"/>
            <p:cNvPicPr>
              <a:picLocks noChangeAspect="1"/>
            </p:cNvPicPr>
            <p:nvPr/>
          </p:nvPicPr>
          <p:blipFill>
            <a:blip r:embed="rId4"/>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410521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dirty="0"/>
              <a:t>Overview</a:t>
            </a:r>
          </a:p>
          <a:p>
            <a:endParaRPr lang="en-US" noProof="0" dirty="0"/>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57</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57"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13" name="Abgerundetes Rechteck 1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7" name="Freihandform 16"/>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22" name="Abgerundetes Rechteck 21"/>
          <p:cNvSpPr/>
          <p:nvPr/>
        </p:nvSpPr>
        <p:spPr>
          <a:xfrm>
            <a:off x="7725263"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3" name="Freihandform 22"/>
          <p:cNvSpPr/>
          <p:nvPr/>
        </p:nvSpPr>
        <p:spPr>
          <a:xfrm>
            <a:off x="7821168"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Array</a:t>
            </a:r>
          </a:p>
        </p:txBody>
      </p:sp>
    </p:spTree>
    <p:extLst>
      <p:ext uri="{BB962C8B-B14F-4D97-AF65-F5344CB8AC3E}">
        <p14:creationId xmlns:p14="http://schemas.microsoft.com/office/powerpoint/2010/main" val="18203705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Arrays</a:t>
            </a:r>
          </a:p>
        </p:txBody>
      </p:sp>
      <p:sp>
        <p:nvSpPr>
          <p:cNvPr id="3" name="Textplatzhalter 2"/>
          <p:cNvSpPr>
            <a:spLocks noGrp="1"/>
          </p:cNvSpPr>
          <p:nvPr>
            <p:ph type="body" sz="quarter" idx="10"/>
          </p:nvPr>
        </p:nvSpPr>
        <p:spPr/>
        <p:txBody>
          <a:bodyPr/>
          <a:lstStyle/>
          <a:p>
            <a:pPr marL="0" indent="0">
              <a:buNone/>
            </a:pPr>
            <a:r>
              <a:rPr lang="en-US" dirty="0">
                <a:sym typeface="Wingdings" panose="05000000000000000000" pitchFamily="2" charset="2"/>
              </a:rPr>
              <a:t>Arrays originate from C, and are thus often called C-Arrays</a:t>
            </a:r>
          </a:p>
          <a:p>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58</a:t>
            </a:fld>
            <a:endParaRPr lang="en-US" dirty="0"/>
          </a:p>
        </p:txBody>
      </p:sp>
      <p:grpSp>
        <p:nvGrpSpPr>
          <p:cNvPr id="5" name="Gruppieren 4"/>
          <p:cNvGrpSpPr/>
          <p:nvPr/>
        </p:nvGrpSpPr>
        <p:grpSpPr>
          <a:xfrm>
            <a:off x="334962" y="5085184"/>
            <a:ext cx="11519837" cy="864096"/>
            <a:chOff x="911423" y="5140721"/>
            <a:chExt cx="11519837" cy="864096"/>
          </a:xfrm>
        </p:grpSpPr>
        <p:sp>
          <p:nvSpPr>
            <p:cNvPr id="6" name="Abgerundetes Rechteck 5"/>
            <p:cNvSpPr/>
            <p:nvPr/>
          </p:nvSpPr>
          <p:spPr>
            <a:xfrm>
              <a:off x="911423" y="5140721"/>
              <a:ext cx="11519837"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C-Arrays if possible. Many libraries require some basic understanding though</a:t>
              </a:r>
            </a:p>
          </p:txBody>
        </p:sp>
        <p:pic>
          <p:nvPicPr>
            <p:cNvPr id="7" name="Grafik 6"/>
            <p:cNvPicPr>
              <a:picLocks noChangeAspect="1"/>
            </p:cNvPicPr>
            <p:nvPr/>
          </p:nvPicPr>
          <p:blipFill>
            <a:blip r:embed="rId3"/>
            <a:stretch>
              <a:fillRect/>
            </a:stretch>
          </p:blipFill>
          <p:spPr>
            <a:xfrm>
              <a:off x="1127448" y="5301208"/>
              <a:ext cx="543123" cy="543123"/>
            </a:xfrm>
            <a:prstGeom prst="rect">
              <a:avLst/>
            </a:prstGeom>
          </p:spPr>
        </p:pic>
      </p:grpSp>
      <p:sp>
        <p:nvSpPr>
          <p:cNvPr id="9" name="Rechteck 8"/>
          <p:cNvSpPr/>
          <p:nvPr/>
        </p:nvSpPr>
        <p:spPr>
          <a:xfrm>
            <a:off x="334963" y="1342509"/>
            <a:ext cx="11522075"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array with 25 elements</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&amp; </a:t>
            </a:r>
            <a:r>
              <a:rPr lang="en-US" dirty="0" err="1">
                <a:solidFill>
                  <a:srgbClr val="008000"/>
                </a:solidFill>
                <a:highlight>
                  <a:srgbClr val="FFFFFF"/>
                </a:highlight>
                <a:latin typeface="Courier New" panose="02070309020205020404" pitchFamily="49" charset="0"/>
                <a:cs typeface="Courier New" panose="02070309020205020404" pitchFamily="49" charset="0"/>
              </a:rPr>
              <a:t>Initialze</a:t>
            </a:r>
            <a:r>
              <a:rPr lang="en-US" dirty="0">
                <a:solidFill>
                  <a:srgbClr val="008000"/>
                </a:solidFill>
                <a:highlight>
                  <a:srgbClr val="FFFFFF"/>
                </a:highlight>
                <a:latin typeface="Courier New" panose="02070309020205020404" pitchFamily="49" charset="0"/>
                <a:cs typeface="Courier New" panose="02070309020205020404" pitchFamily="49" charset="0"/>
              </a:rPr>
              <a:t> all elements with 13</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Automatic size deduction</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Access to element 4 (0-based)</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equivalent</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Get number of elements as </a:t>
            </a:r>
            <a:r>
              <a:rPr lang="en-US" dirty="0" err="1">
                <a:solidFill>
                  <a:srgbClr val="008000"/>
                </a:solidFill>
                <a:highlight>
                  <a:srgbClr val="FFFFFF"/>
                </a:highlight>
                <a:latin typeface="Courier New" panose="02070309020205020404" pitchFamily="49" charset="0"/>
                <a:cs typeface="Courier New" panose="02070309020205020404" pitchFamily="49" charset="0"/>
              </a:rPr>
              <a:t>size_t</a:t>
            </a:r>
            <a:r>
              <a:rPr lang="en-US" dirty="0">
                <a:solidFill>
                  <a:srgbClr val="008000"/>
                </a:solidFill>
                <a:highlight>
                  <a:srgbClr val="FFFFFF"/>
                </a:highlight>
                <a:latin typeface="Courier New" panose="02070309020205020404" pitchFamily="49" charset="0"/>
                <a:cs typeface="Courier New" panose="02070309020205020404" pitchFamily="49" charset="0"/>
              </a:rPr>
              <a:t>, only C++17</a:t>
            </a: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sizeof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err="1">
                <a:solidFill>
                  <a:srgbClr val="0000FF"/>
                </a:solidFill>
                <a:highlight>
                  <a:srgbClr val="FFFFFF"/>
                </a:highlight>
                <a:latin typeface="Courier New" panose="02070309020205020404" pitchFamily="49" charset="0"/>
                <a:cs typeface="Courier New" panose="02070309020205020404" pitchFamily="49" charset="0"/>
              </a:rPr>
              <a:t>sizeof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Size prior to C++17</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a_1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Get a pointer to an element</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a_1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Or shorthand for element at index 0</a:t>
            </a:r>
            <a:endParaRPr lang="en-US" dirty="0">
              <a:solidFill>
                <a:schemeClr val="tx1"/>
              </a:solidFill>
              <a:latin typeface="Courier New" panose="02070309020205020404" pitchFamily="49" charset="0"/>
              <a:cs typeface="Courier New" panose="02070309020205020404" pitchFamily="49" charset="0"/>
            </a:endParaRP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1420375"/>
            <a:ext cx="368102" cy="413792"/>
          </a:xfrm>
          <a:prstGeom prst="rect">
            <a:avLst/>
          </a:prstGeom>
        </p:spPr>
      </p:pic>
      <p:grpSp>
        <p:nvGrpSpPr>
          <p:cNvPr id="11" name="Gruppieren 10"/>
          <p:cNvGrpSpPr/>
          <p:nvPr/>
        </p:nvGrpSpPr>
        <p:grpSpPr>
          <a:xfrm>
            <a:off x="332562" y="4077072"/>
            <a:ext cx="11524476" cy="864096"/>
            <a:chOff x="911424" y="1133055"/>
            <a:chExt cx="11524476" cy="864096"/>
          </a:xfrm>
        </p:grpSpPr>
        <p:sp>
          <p:nvSpPr>
            <p:cNvPr id="12" name="Abgerundetes Rechteck 11"/>
            <p:cNvSpPr/>
            <p:nvPr/>
          </p:nvSpPr>
          <p:spPr>
            <a:xfrm>
              <a:off x="911424" y="1133055"/>
              <a:ext cx="11524476"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a:solidFill>
                    <a:schemeClr val="tx1"/>
                  </a:solidFill>
                </a:rPr>
                <a:t>The access to elements performs no range check at all. </a:t>
              </a:r>
              <a:r>
                <a:rPr lang="en-US" sz="1600" dirty="0" err="1">
                  <a:solidFill>
                    <a:schemeClr val="tx1"/>
                  </a:solidFill>
                  <a:latin typeface="Courier New" panose="02070309020205020404" pitchFamily="49" charset="0"/>
                  <a:cs typeface="Courier New" panose="02070309020205020404" pitchFamily="49" charset="0"/>
                </a:rPr>
                <a:t>arr</a:t>
              </a:r>
              <a:r>
                <a:rPr lang="en-US" sz="1600" dirty="0">
                  <a:solidFill>
                    <a:schemeClr val="tx1"/>
                  </a:solidFill>
                  <a:latin typeface="Courier New" panose="02070309020205020404" pitchFamily="49" charset="0"/>
                  <a:cs typeface="Courier New" panose="02070309020205020404" pitchFamily="49" charset="0"/>
                </a:rPr>
                <a:t>[2317] = 25;</a:t>
              </a:r>
              <a:r>
                <a:rPr lang="en-US" sz="1600" dirty="0">
                  <a:solidFill>
                    <a:schemeClr val="tx1"/>
                  </a:solidFill>
                </a:rPr>
                <a:t> is undefined behavior.</a:t>
              </a:r>
            </a:p>
            <a:p>
              <a:r>
                <a:rPr lang="en-US" sz="1600" dirty="0">
                  <a:solidFill>
                    <a:schemeClr val="tx1"/>
                  </a:solidFill>
                </a:rPr>
                <a:t>The size of an array is only known to the current scope. Elsewhere, only the pointer to its first element is available. </a:t>
              </a:r>
            </a:p>
          </p:txBody>
        </p:sp>
        <p:pic>
          <p:nvPicPr>
            <p:cNvPr id="13" name="Grafik 1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286538"/>
              <a:ext cx="543123" cy="494589"/>
            </a:xfrm>
            <a:prstGeom prst="rect">
              <a:avLst/>
            </a:prstGeom>
          </p:spPr>
        </p:pic>
      </p:grpSp>
    </p:spTree>
    <p:extLst>
      <p:ext uri="{BB962C8B-B14F-4D97-AF65-F5344CB8AC3E}">
        <p14:creationId xmlns:p14="http://schemas.microsoft.com/office/powerpoint/2010/main" val="243374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500"/>
                                        <p:tgtEl>
                                          <p:spTgt spid="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fade">
                                      <p:cBhvr>
                                        <p:cTn id="38" dur="500"/>
                                        <p:tgtEl>
                                          <p:spTgt spid="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500"/>
                                        <p:tgtEl>
                                          <p:spTgt spid="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xEl>
                                              <p:pRg st="7" end="7"/>
                                            </p:txEl>
                                          </p:spTgt>
                                        </p:tgtEl>
                                        <p:attrNameLst>
                                          <p:attrName>style.visibility</p:attrName>
                                        </p:attrNameLst>
                                      </p:cBhvr>
                                      <p:to>
                                        <p:strVal val="visible"/>
                                      </p:to>
                                    </p:set>
                                    <p:animEffect transition="in" filter="fade">
                                      <p:cBhvr>
                                        <p:cTn id="48" dur="500"/>
                                        <p:tgtEl>
                                          <p:spTgt spid="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xEl>
                                              <p:pRg st="8" end="8"/>
                                            </p:txEl>
                                          </p:spTgt>
                                        </p:tgtEl>
                                        <p:attrNameLst>
                                          <p:attrName>style.visibility</p:attrName>
                                        </p:attrNameLst>
                                      </p:cBhvr>
                                      <p:to>
                                        <p:strVal val="visible"/>
                                      </p:to>
                                    </p:set>
                                    <p:animEffect transition="in" filter="fade">
                                      <p:cBhvr>
                                        <p:cTn id="53" dur="500"/>
                                        <p:tgtEl>
                                          <p:spTgt spid="9">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Pointer arithmetic</a:t>
            </a:r>
          </a:p>
        </p:txBody>
      </p:sp>
      <p:sp>
        <p:nvSpPr>
          <p:cNvPr id="3" name="Textplatzhalter 2"/>
          <p:cNvSpPr>
            <a:spLocks noGrp="1"/>
          </p:cNvSpPr>
          <p:nvPr>
            <p:ph type="body" sz="quarter" idx="10"/>
          </p:nvPr>
        </p:nvSpPr>
        <p:spPr/>
        <p:txBody>
          <a:bodyPr/>
          <a:lstStyle/>
          <a:p>
            <a:r>
              <a:rPr lang="en-US" dirty="0">
                <a:sym typeface="Wingdings" panose="05000000000000000000" pitchFamily="2" charset="2"/>
              </a:rPr>
              <a:t>Consider the code from the last slide </a:t>
            </a:r>
            <a:r>
              <a:rPr lang="en-US" dirty="0">
                <a:latin typeface="Courier New" panose="02070309020205020404" pitchFamily="49" charset="0"/>
                <a:cs typeface="Courier New" panose="02070309020205020404" pitchFamily="49" charset="0"/>
                <a:sym typeface="Wingdings" panose="05000000000000000000" pitchFamily="2" charset="2"/>
              </a:rPr>
              <a:t>*(arr+4) = 5;</a:t>
            </a:r>
          </a:p>
          <a:p>
            <a:r>
              <a:rPr lang="en-US" dirty="0">
                <a:latin typeface="+mn-lt"/>
                <a:cs typeface="Courier New" panose="02070309020205020404" pitchFamily="49" charset="0"/>
                <a:sym typeface="Wingdings" panose="05000000000000000000" pitchFamily="2" charset="2"/>
              </a:rPr>
              <a:t>This works due to </a:t>
            </a:r>
            <a:r>
              <a:rPr lang="en-US" i="1" dirty="0">
                <a:latin typeface="+mn-lt"/>
                <a:cs typeface="Courier New" panose="02070309020205020404" pitchFamily="49" charset="0"/>
                <a:sym typeface="Wingdings" panose="05000000000000000000" pitchFamily="2" charset="2"/>
              </a:rPr>
              <a:t>pointer arithmetic</a:t>
            </a:r>
            <a:r>
              <a:rPr lang="en-US" dirty="0">
                <a:latin typeface="+mn-lt"/>
                <a:cs typeface="Courier New" panose="02070309020205020404" pitchFamily="49" charset="0"/>
                <a:sym typeface="Wingdings" panose="05000000000000000000" pitchFamily="2" charset="2"/>
              </a:rPr>
              <a:t>. When adding an integral value n to a pointer, the result will point to the address that is n times </a:t>
            </a:r>
            <a:r>
              <a:rPr lang="en-US" b="1" dirty="0">
                <a:latin typeface="+mn-lt"/>
                <a:cs typeface="Courier New" panose="02070309020205020404" pitchFamily="49" charset="0"/>
                <a:sym typeface="Wingdings" panose="05000000000000000000" pitchFamily="2" charset="2"/>
              </a:rPr>
              <a:t>the size of the array’s datatype </a:t>
            </a:r>
            <a:r>
              <a:rPr lang="en-US" dirty="0">
                <a:latin typeface="+mn-lt"/>
                <a:cs typeface="Courier New" panose="02070309020205020404" pitchFamily="49" charset="0"/>
                <a:sym typeface="Wingdings" panose="05000000000000000000" pitchFamily="2" charset="2"/>
              </a:rPr>
              <a:t>next to it</a:t>
            </a:r>
          </a:p>
          <a:p>
            <a:r>
              <a:rPr lang="en-US" dirty="0">
                <a:latin typeface="+mn-lt"/>
                <a:cs typeface="Courier New" panose="02070309020205020404" pitchFamily="49" charset="0"/>
                <a:sym typeface="Wingdings" panose="05000000000000000000" pitchFamily="2" charset="2"/>
              </a:rPr>
              <a:t>As arrays and pointers are very similar, this arithmetic works for arrays as well</a:t>
            </a:r>
          </a:p>
          <a:p>
            <a:r>
              <a:rPr lang="en-US" dirty="0">
                <a:latin typeface="+mn-lt"/>
                <a:cs typeface="Courier New" panose="02070309020205020404" pitchFamily="49" charset="0"/>
                <a:sym typeface="Wingdings" panose="05000000000000000000" pitchFamily="2" charset="2"/>
              </a:rPr>
              <a:t>We can also subtract two pointers of the same type and get their distance in multiples of their datatype size as </a:t>
            </a:r>
            <a:r>
              <a:rPr lang="en-US" dirty="0" err="1">
                <a:latin typeface="Courier New" panose="02070309020205020404" pitchFamily="49" charset="0"/>
                <a:cs typeface="Courier New" panose="02070309020205020404" pitchFamily="49" charset="0"/>
                <a:sym typeface="Wingdings" panose="05000000000000000000" pitchFamily="2" charset="2"/>
              </a:rPr>
              <a:t>std</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err="1">
                <a:latin typeface="Courier New" panose="02070309020205020404" pitchFamily="49" charset="0"/>
                <a:cs typeface="Courier New" panose="02070309020205020404" pitchFamily="49" charset="0"/>
                <a:sym typeface="Wingdings" panose="05000000000000000000" pitchFamily="2" charset="2"/>
              </a:rPr>
              <a:t>ptrdiff_t</a:t>
            </a:r>
            <a:r>
              <a:rPr lang="en-US" dirty="0">
                <a:latin typeface="+mn-lt"/>
                <a:cs typeface="Courier New" panose="02070309020205020404" pitchFamily="49" charset="0"/>
                <a:sym typeface="Wingdings" panose="05000000000000000000" pitchFamily="2" charset="2"/>
              </a:rPr>
              <a:t>. This of course only makes sense for two pointers pointing to elements of the same array.</a:t>
            </a:r>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59</a:t>
            </a:fld>
            <a:endParaRPr lang="en-US" dirty="0"/>
          </a:p>
        </p:txBody>
      </p:sp>
      <p:grpSp>
        <p:nvGrpSpPr>
          <p:cNvPr id="5" name="Gruppieren 4"/>
          <p:cNvGrpSpPr/>
          <p:nvPr/>
        </p:nvGrpSpPr>
        <p:grpSpPr>
          <a:xfrm>
            <a:off x="334800" y="3429000"/>
            <a:ext cx="11520000" cy="1463808"/>
            <a:chOff x="902679" y="6201247"/>
            <a:chExt cx="11520000" cy="1463808"/>
          </a:xfrm>
        </p:grpSpPr>
        <p:sp>
          <p:nvSpPr>
            <p:cNvPr id="6" name="Abgerundetes Rechteck 5"/>
            <p:cNvSpPr/>
            <p:nvPr/>
          </p:nvSpPr>
          <p:spPr>
            <a:xfrm>
              <a:off x="902679" y="6201247"/>
              <a:ext cx="11520000" cy="1463808"/>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Write a program that initializes an </a:t>
              </a:r>
              <a:r>
                <a:rPr lang="en-US" dirty="0" err="1">
                  <a:solidFill>
                    <a:schemeClr val="tx1"/>
                  </a:solidFill>
                </a:rPr>
                <a:t>int</a:t>
              </a:r>
              <a:r>
                <a:rPr lang="en-US" dirty="0">
                  <a:solidFill>
                    <a:schemeClr val="tx1"/>
                  </a:solidFill>
                </a:rPr>
                <a:t> array with some values and then finds the index of a certain value.</a:t>
              </a:r>
            </a:p>
            <a:p>
              <a:pPr marL="285750" indent="-285750">
                <a:buFont typeface="Arial" panose="020B0604020202020204" pitchFamily="34" charset="0"/>
                <a:buChar char="•"/>
              </a:pPr>
              <a:r>
                <a:rPr lang="en-US" dirty="0">
                  <a:solidFill>
                    <a:schemeClr val="tx1"/>
                  </a:solidFill>
                </a:rPr>
                <a:t>First use the normal array index operator </a:t>
              </a:r>
              <a:r>
                <a:rPr lang="en-US" dirty="0">
                  <a:solidFill>
                    <a:schemeClr val="tx1"/>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dirty="0">
                  <a:solidFill>
                    <a:schemeClr val="tx1"/>
                  </a:solidFill>
                </a:rPr>
                <a:t>Try to write a version with less code using pointer arithmetic</a:t>
              </a:r>
            </a:p>
          </p:txBody>
        </p:sp>
        <p:sp>
          <p:nvSpPr>
            <p:cNvPr id="7" name="Ellipse 6"/>
            <p:cNvSpPr/>
            <p:nvPr/>
          </p:nvSpPr>
          <p:spPr>
            <a:xfrm>
              <a:off x="1127447" y="665694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8" name="Gruppieren 7"/>
          <p:cNvGrpSpPr/>
          <p:nvPr/>
        </p:nvGrpSpPr>
        <p:grpSpPr>
          <a:xfrm>
            <a:off x="334962" y="4988996"/>
            <a:ext cx="11519837" cy="864096"/>
            <a:chOff x="911423" y="3050051"/>
            <a:chExt cx="11519837" cy="864096"/>
          </a:xfrm>
        </p:grpSpPr>
        <p:sp>
          <p:nvSpPr>
            <p:cNvPr id="9" name="Abgerundetes Rechteck 8"/>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Pointer arithmetic can be useful, but makes the code quite unreadable</a:t>
              </a: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41960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4557D99-3729-47AF-8058-87A92E0EB30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3" name="think-cell Folie" r:id="rId5" imgW="425" imgH="424" progId="TCLayout.ActiveDocument.1">
                  <p:embed/>
                </p:oleObj>
              </mc:Choice>
              <mc:Fallback>
                <p:oleObj name="think-cell Folie" r:id="rId5" imgW="425" imgH="424" progId="TCLayout.ActiveDocument.1">
                  <p:embed/>
                  <p:pic>
                    <p:nvPicPr>
                      <p:cNvPr id="4" name="Objekt 3" hidden="1">
                        <a:extLst>
                          <a:ext uri="{FF2B5EF4-FFF2-40B4-BE49-F238E27FC236}">
                            <a16:creationId xmlns:a16="http://schemas.microsoft.com/office/drawing/2014/main" id="{44557D99-3729-47AF-8058-87A92E0EB30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extplatzhalter 5"/>
          <p:cNvSpPr>
            <a:spLocks noGrp="1"/>
          </p:cNvSpPr>
          <p:nvPr>
            <p:ph type="body" sz="quarter" idx="11"/>
          </p:nvPr>
        </p:nvSpPr>
        <p:spPr/>
        <p:txBody>
          <a:bodyPr/>
          <a:lstStyle/>
          <a:p>
            <a:endParaRPr lang="en-US" noProof="0" dirty="0"/>
          </a:p>
          <a:p>
            <a:r>
              <a:rPr lang="en-US" noProof="0" dirty="0"/>
              <a:t>Literature</a:t>
            </a:r>
          </a:p>
        </p:txBody>
      </p:sp>
      <p:sp>
        <p:nvSpPr>
          <p:cNvPr id="2" name="Foliennummernplatzhalter 1">
            <a:extLst>
              <a:ext uri="{FF2B5EF4-FFF2-40B4-BE49-F238E27FC236}">
                <a16:creationId xmlns:a16="http://schemas.microsoft.com/office/drawing/2014/main" id="{EB297A44-520C-7D10-D9E9-EA639D762C0F}"/>
              </a:ext>
            </a:extLst>
          </p:cNvPr>
          <p:cNvSpPr>
            <a:spLocks noGrp="1"/>
          </p:cNvSpPr>
          <p:nvPr>
            <p:ph type="sldNum" sz="quarter" idx="4"/>
          </p:nvPr>
        </p:nvSpPr>
        <p:spPr/>
        <p:txBody>
          <a:bodyPr/>
          <a:lstStyle/>
          <a:p>
            <a:fld id="{F58435E4-A45A-4423-96D3-4E945C512564}" type="slidenum">
              <a:rPr lang="en-US" smtClean="0"/>
              <a:pPr/>
              <a:t>6</a:t>
            </a:fld>
            <a:endParaRPr lang="en-US" dirty="0"/>
          </a:p>
        </p:txBody>
      </p:sp>
      <p:grpSp>
        <p:nvGrpSpPr>
          <p:cNvPr id="16" name="Gruppieren 15"/>
          <p:cNvGrpSpPr/>
          <p:nvPr/>
        </p:nvGrpSpPr>
        <p:grpSpPr>
          <a:xfrm>
            <a:off x="4014480" y="1412775"/>
            <a:ext cx="4029690" cy="4398412"/>
            <a:chOff x="4014480" y="1412775"/>
            <a:chExt cx="4029690" cy="4398412"/>
          </a:xfrm>
        </p:grpSpPr>
        <p:sp>
          <p:nvSpPr>
            <p:cNvPr id="12" name="Rechteck 11">
              <a:extLst>
                <a:ext uri="{FF2B5EF4-FFF2-40B4-BE49-F238E27FC236}">
                  <a16:creationId xmlns:a16="http://schemas.microsoft.com/office/drawing/2014/main" id="{71D35218-F0D1-4925-A410-9EF8728DA729}"/>
                </a:ext>
              </a:extLst>
            </p:cNvPr>
            <p:cNvSpPr/>
            <p:nvPr/>
          </p:nvSpPr>
          <p:spPr>
            <a:xfrm>
              <a:off x="4511824" y="5072523"/>
              <a:ext cx="2313454" cy="738664"/>
            </a:xfrm>
            <a:prstGeom prst="rect">
              <a:avLst/>
            </a:prstGeom>
          </p:spPr>
          <p:txBody>
            <a:bodyPr wrap="none">
              <a:spAutoFit/>
            </a:bodyPr>
            <a:lstStyle/>
            <a:p>
              <a:r>
                <a:rPr lang="en-US" sz="1400" dirty="0"/>
                <a:t>J. Wolf</a:t>
              </a:r>
            </a:p>
            <a:p>
              <a:r>
                <a:rPr lang="en-US" sz="1400" b="1" dirty="0"/>
                <a:t>C++ von A </a:t>
              </a:r>
              <a:r>
                <a:rPr lang="en-US" sz="1400" b="1" dirty="0" err="1"/>
                <a:t>bis</a:t>
              </a:r>
              <a:r>
                <a:rPr lang="en-US" sz="1400" b="1" dirty="0"/>
                <a:t> Z</a:t>
              </a:r>
            </a:p>
            <a:p>
              <a:r>
                <a:rPr lang="en-US" sz="1400" dirty="0"/>
                <a:t>ISBN-13: 978-3898428163</a:t>
              </a:r>
            </a:p>
          </p:txBody>
        </p:sp>
        <p:pic>
          <p:nvPicPr>
            <p:cNvPr id="10" name="Grafik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4480" y="1412775"/>
              <a:ext cx="4029690" cy="3353173"/>
            </a:xfrm>
            <a:prstGeom prst="rect">
              <a:avLst/>
            </a:prstGeom>
          </p:spPr>
        </p:pic>
      </p:grpSp>
      <p:sp>
        <p:nvSpPr>
          <p:cNvPr id="13" name="Verbotsymbol 12"/>
          <p:cNvSpPr/>
          <p:nvPr/>
        </p:nvSpPr>
        <p:spPr>
          <a:xfrm>
            <a:off x="3997705" y="1268413"/>
            <a:ext cx="3737703" cy="3735106"/>
          </a:xfrm>
          <a:prstGeom prst="noSmoking">
            <a:avLst>
              <a:gd name="adj" fmla="val 634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solidFill>
            </a:endParaRPr>
          </a:p>
        </p:txBody>
      </p:sp>
      <p:grpSp>
        <p:nvGrpSpPr>
          <p:cNvPr id="17" name="Gruppieren 16"/>
          <p:cNvGrpSpPr/>
          <p:nvPr/>
        </p:nvGrpSpPr>
        <p:grpSpPr>
          <a:xfrm>
            <a:off x="8544832" y="1412775"/>
            <a:ext cx="3647167" cy="4604389"/>
            <a:chOff x="8544832" y="1412775"/>
            <a:chExt cx="3647167" cy="4604389"/>
          </a:xfrm>
        </p:grpSpPr>
        <p:sp>
          <p:nvSpPr>
            <p:cNvPr id="7" name="Rechteck 6">
              <a:extLst>
                <a:ext uri="{FF2B5EF4-FFF2-40B4-BE49-F238E27FC236}">
                  <a16:creationId xmlns:a16="http://schemas.microsoft.com/office/drawing/2014/main" id="{39A130FC-4AC5-490B-860B-39C837F03CF2}"/>
                </a:ext>
              </a:extLst>
            </p:cNvPr>
            <p:cNvSpPr/>
            <p:nvPr/>
          </p:nvSpPr>
          <p:spPr>
            <a:xfrm>
              <a:off x="8544832" y="5063057"/>
              <a:ext cx="3647167" cy="954107"/>
            </a:xfrm>
            <a:prstGeom prst="rect">
              <a:avLst/>
            </a:prstGeom>
          </p:spPr>
          <p:txBody>
            <a:bodyPr wrap="square">
              <a:spAutoFit/>
            </a:bodyPr>
            <a:lstStyle/>
            <a:p>
              <a:r>
                <a:rPr lang="en-US" sz="1400" dirty="0"/>
                <a:t>B. </a:t>
              </a:r>
              <a:r>
                <a:rPr lang="en-US" sz="1400" dirty="0" err="1"/>
                <a:t>Stroustrup</a:t>
              </a:r>
              <a:endParaRPr lang="en-US" sz="1400" dirty="0"/>
            </a:p>
            <a:p>
              <a:r>
                <a:rPr lang="en-US" sz="1400" b="1" dirty="0"/>
                <a:t>Programming Principles and Practice Using C++</a:t>
              </a:r>
              <a:r>
                <a:rPr lang="en-US" sz="1400" dirty="0"/>
                <a:t>, 2nd Edition</a:t>
              </a:r>
            </a:p>
            <a:p>
              <a:r>
                <a:rPr lang="en-US" sz="1400" dirty="0"/>
                <a:t>ISBN-13: 978-0321992789</a:t>
              </a:r>
            </a:p>
          </p:txBody>
        </p:sp>
        <p:pic>
          <p:nvPicPr>
            <p:cNvPr id="14" name="Grafik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832" y="1412775"/>
              <a:ext cx="2745131" cy="3353173"/>
            </a:xfrm>
            <a:prstGeom prst="rect">
              <a:avLst/>
            </a:prstGeom>
          </p:spPr>
        </p:pic>
      </p:grpSp>
      <p:grpSp>
        <p:nvGrpSpPr>
          <p:cNvPr id="9" name="Gruppieren 8"/>
          <p:cNvGrpSpPr/>
          <p:nvPr/>
        </p:nvGrpSpPr>
        <p:grpSpPr>
          <a:xfrm>
            <a:off x="623392" y="1412775"/>
            <a:ext cx="2392837" cy="4398412"/>
            <a:chOff x="623392" y="1412775"/>
            <a:chExt cx="2392837" cy="4398412"/>
          </a:xfrm>
        </p:grpSpPr>
        <p:sp>
          <p:nvSpPr>
            <p:cNvPr id="11" name="Textfeld 10">
              <a:extLst>
                <a:ext uri="{FF2B5EF4-FFF2-40B4-BE49-F238E27FC236}">
                  <a16:creationId xmlns:a16="http://schemas.microsoft.com/office/drawing/2014/main" id="{25DEB975-163C-4539-ACDE-384DBAB22C8D}"/>
                </a:ext>
              </a:extLst>
            </p:cNvPr>
            <p:cNvSpPr txBox="1"/>
            <p:nvPr/>
          </p:nvSpPr>
          <p:spPr>
            <a:xfrm>
              <a:off x="623392" y="5072523"/>
              <a:ext cx="2392837" cy="738664"/>
            </a:xfrm>
            <a:prstGeom prst="rect">
              <a:avLst/>
            </a:prstGeom>
            <a:noFill/>
          </p:spPr>
          <p:txBody>
            <a:bodyPr wrap="square" rtlCol="0">
              <a:spAutoFit/>
            </a:bodyPr>
            <a:lstStyle/>
            <a:p>
              <a:r>
                <a:rPr lang="en-US" sz="1400" dirty="0"/>
                <a:t>U. </a:t>
              </a:r>
              <a:r>
                <a:rPr lang="en-US" sz="1400" dirty="0" err="1"/>
                <a:t>Breymann</a:t>
              </a:r>
              <a:endParaRPr lang="en-US" sz="1400" dirty="0"/>
            </a:p>
            <a:p>
              <a:r>
                <a:rPr lang="en-US" sz="1400" b="1" dirty="0" smtClean="0"/>
                <a:t>C</a:t>
              </a:r>
              <a:r>
                <a:rPr lang="en-US" sz="1400" b="1" dirty="0"/>
                <a:t>++ </a:t>
              </a:r>
              <a:r>
                <a:rPr lang="en-US" sz="1400" b="1" dirty="0" err="1" smtClean="0"/>
                <a:t>programmieren</a:t>
              </a:r>
              <a:endParaRPr lang="en-US" sz="1400" b="1" dirty="0"/>
            </a:p>
            <a:p>
              <a:r>
                <a:rPr lang="en-US" sz="1400" dirty="0"/>
                <a:t>ISBN-13</a:t>
              </a:r>
              <a:r>
                <a:rPr lang="en-US" sz="1400" b="1" dirty="0"/>
                <a:t>:</a:t>
              </a:r>
              <a:r>
                <a:rPr lang="en-US" sz="1400" dirty="0"/>
                <a:t> </a:t>
              </a:r>
              <a:r>
                <a:rPr lang="en-US" sz="1400" dirty="0" smtClean="0"/>
                <a:t>978-3446476899</a:t>
              </a:r>
              <a:endParaRPr lang="en-US" sz="1400" dirty="0"/>
            </a:p>
          </p:txBody>
        </p:sp>
        <p:pic>
          <p:nvPicPr>
            <p:cNvPr id="8" name="Grafik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3392" y="1412775"/>
              <a:ext cx="2392837" cy="3353173"/>
            </a:xfrm>
            <a:prstGeom prst="rect">
              <a:avLst/>
            </a:prstGeom>
          </p:spPr>
        </p:pic>
      </p:grpSp>
    </p:spTree>
    <p:extLst>
      <p:ext uri="{BB962C8B-B14F-4D97-AF65-F5344CB8AC3E}">
        <p14:creationId xmlns:p14="http://schemas.microsoft.com/office/powerpoint/2010/main" val="254516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Arrays </a:t>
            </a:r>
            <a:r>
              <a:rPr lang="en-US" dirty="0">
                <a:sym typeface="Wingdings" panose="05000000000000000000" pitchFamily="2" charset="2"/>
              </a:rPr>
              <a:t> </a:t>
            </a:r>
            <a:r>
              <a:rPr lang="en-US" dirty="0" err="1">
                <a:sym typeface="Wingdings" panose="05000000000000000000" pitchFamily="2" charset="2"/>
              </a:rPr>
              <a:t>std</a:t>
            </a:r>
            <a:r>
              <a:rPr lang="en-US" dirty="0">
                <a:sym typeface="Wingdings" panose="05000000000000000000" pitchFamily="2" charset="2"/>
              </a:rPr>
              <a:t>::vector</a:t>
            </a:r>
            <a:endParaRPr lang="en-US" dirty="0"/>
          </a:p>
        </p:txBody>
      </p:sp>
      <p:sp>
        <p:nvSpPr>
          <p:cNvPr id="3" name="Textplatzhalter 2"/>
          <p:cNvSpPr>
            <a:spLocks noGrp="1"/>
          </p:cNvSpPr>
          <p:nvPr>
            <p:ph type="body" sz="quarter" idx="10"/>
          </p:nvPr>
        </p:nvSpPr>
        <p:spPr/>
        <p:txBody>
          <a:bodyPr/>
          <a:lstStyle/>
          <a:p>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spcBef>
                <a:spcPts val="1800"/>
              </a:spcBef>
              <a:buNone/>
            </a:pPr>
            <a:r>
              <a:rPr lang="en-US" dirty="0">
                <a:latin typeface="+mn-lt"/>
                <a:cs typeface="Courier New" panose="02070309020205020404" pitchFamily="49" charset="0"/>
                <a:sym typeface="Wingdings" panose="05000000000000000000" pitchFamily="2" charset="2"/>
              </a:rPr>
              <a:t>Vectors can be used like arrays, but offer much more convenience</a:t>
            </a:r>
          </a:p>
          <a:p>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60</a:t>
            </a:fld>
            <a:endParaRPr lang="en-US" dirty="0"/>
          </a:p>
        </p:txBody>
      </p:sp>
      <p:grpSp>
        <p:nvGrpSpPr>
          <p:cNvPr id="5" name="Gruppieren 4"/>
          <p:cNvGrpSpPr/>
          <p:nvPr/>
        </p:nvGrpSpPr>
        <p:grpSpPr>
          <a:xfrm>
            <a:off x="334800" y="981075"/>
            <a:ext cx="11520000" cy="864096"/>
            <a:chOff x="911424" y="4095386"/>
            <a:chExt cx="11520000" cy="864096"/>
          </a:xfrm>
        </p:grpSpPr>
        <p:sp>
          <p:nvSpPr>
            <p:cNvPr id="6" name="Abgerundetes Rechteck 5"/>
            <p:cNvSpPr/>
            <p:nvPr/>
          </p:nvSpPr>
          <p:spPr>
            <a:xfrm>
              <a:off x="911424" y="4095386"/>
              <a:ext cx="11520000"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better alternative for arrays are vectors, usable with the header </a:t>
              </a:r>
              <a:r>
                <a:rPr lang="en-US" dirty="0">
                  <a:solidFill>
                    <a:schemeClr val="tx1"/>
                  </a:solidFill>
                  <a:latin typeface="Courier New" panose="02070309020205020404" pitchFamily="49" charset="0"/>
                  <a:cs typeface="Courier New" panose="02070309020205020404" pitchFamily="49" charset="0"/>
                </a:rPr>
                <a:t>&lt;vector&gt;</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9" name="Rechteck 8"/>
          <p:cNvSpPr/>
          <p:nvPr/>
        </p:nvSpPr>
        <p:spPr>
          <a:xfrm>
            <a:off x="334963" y="2276872"/>
            <a:ext cx="11522075"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 &lt;vector&gt;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vector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vector with 25 elements, </a:t>
            </a:r>
            <a:r>
              <a:rPr lang="en-US" dirty="0" err="1">
                <a:solidFill>
                  <a:srgbClr val="008000"/>
                </a:solidFill>
                <a:highlight>
                  <a:srgbClr val="FFFFFF"/>
                </a:highlight>
                <a:latin typeface="Courier New" panose="02070309020205020404" pitchFamily="49" charset="0"/>
                <a:cs typeface="Courier New" panose="02070309020205020404" pitchFamily="49" charset="0"/>
              </a:rPr>
              <a:t>init</a:t>
            </a:r>
            <a:r>
              <a:rPr lang="en-US" dirty="0">
                <a:solidFill>
                  <a:srgbClr val="008000"/>
                </a:solidFill>
                <a:highlight>
                  <a:srgbClr val="FFFFFF"/>
                </a:highlight>
                <a:latin typeface="Courier New" panose="02070309020205020404" pitchFamily="49" charset="0"/>
                <a:cs typeface="Courier New" panose="02070309020205020404" pitchFamily="49" charset="0"/>
              </a:rPr>
              <a:t> with 0</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vector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Initialize with 13</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vector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Initializer list</a:t>
            </a:r>
          </a:p>
          <a:p>
            <a:r>
              <a:rPr lang="en-US" dirty="0">
                <a:solidFill>
                  <a:srgbClr val="000000"/>
                </a:solidFill>
                <a:highlight>
                  <a:srgbClr val="FFFFFF"/>
                </a:highlight>
                <a:latin typeface="Courier New" panose="02070309020205020404" pitchFamily="49" charset="0"/>
                <a:cs typeface="Courier New" panose="02070309020205020404" pitchFamily="49" charset="0"/>
              </a:rPr>
              <a:t>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Access to element 4 (0-based)</a:t>
            </a:r>
          </a:p>
          <a:p>
            <a:r>
              <a:rPr lang="en-US" dirty="0">
                <a:solidFill>
                  <a:srgbClr val="000000"/>
                </a:solidFill>
                <a:highlight>
                  <a:srgbClr val="FFFFFF"/>
                </a:highlight>
                <a:latin typeface="Courier New" panose="02070309020205020404" pitchFamily="49" charset="0"/>
                <a:cs typeface="Courier New" panose="02070309020205020404" pitchFamily="49" charset="0"/>
              </a:rPr>
              <a:t>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Same, but with range check</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v</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push_back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Size is not constant </a:t>
            </a:r>
            <a:r>
              <a:rPr lang="en-US" dirty="0">
                <a:solidFill>
                  <a:srgbClr val="008000"/>
                </a:solidFill>
                <a:highlight>
                  <a:srgbClr val="FFFFFF"/>
                </a:highlight>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008000"/>
                </a:solidFill>
                <a:highlight>
                  <a:srgbClr val="FFFFFF"/>
                </a:highlight>
                <a:latin typeface="Courier New" panose="02070309020205020404" pitchFamily="49" charset="0"/>
                <a:cs typeface="Courier New" panose="02070309020205020404" pitchFamily="49" charset="0"/>
              </a:rPr>
              <a:t> we can add values</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v</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size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Get current size</a:t>
            </a: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vp</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v</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begin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Get pointer-like object to element at index 0</a:t>
            </a:r>
            <a:endParaRPr lang="en-US" dirty="0">
              <a:solidFill>
                <a:schemeClr val="tx1"/>
              </a:solidFill>
              <a:latin typeface="Courier New" panose="02070309020205020404" pitchFamily="49" charset="0"/>
              <a:cs typeface="Courier New" panose="02070309020205020404" pitchFamily="49" charset="0"/>
            </a:endParaRP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2420888"/>
            <a:ext cx="368102" cy="413792"/>
          </a:xfrm>
          <a:prstGeom prst="rect">
            <a:avLst/>
          </a:prstGeom>
        </p:spPr>
      </p:pic>
    </p:spTree>
    <p:extLst>
      <p:ext uri="{BB962C8B-B14F-4D97-AF65-F5344CB8AC3E}">
        <p14:creationId xmlns:p14="http://schemas.microsoft.com/office/powerpoint/2010/main" val="20000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fade">
                                      <p:cBhvr>
                                        <p:cTn id="33" dur="500"/>
                                        <p:tgtEl>
                                          <p:spTgt spid="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fade">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xEl>
                                              <p:pRg st="8" end="8"/>
                                            </p:txEl>
                                          </p:spTgt>
                                        </p:tgtEl>
                                        <p:attrNameLst>
                                          <p:attrName>style.visibility</p:attrName>
                                        </p:attrNameLst>
                                      </p:cBhvr>
                                      <p:to>
                                        <p:strVal val="visible"/>
                                      </p:to>
                                    </p:set>
                                    <p:animEffect transition="in" filter="fade">
                                      <p:cBhvr>
                                        <p:cTn id="48" dur="500"/>
                                        <p:tgtEl>
                                          <p:spTgt spid="9">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xEl>
                                              <p:pRg st="9" end="9"/>
                                            </p:txEl>
                                          </p:spTgt>
                                        </p:tgtEl>
                                        <p:attrNameLst>
                                          <p:attrName>style.visibility</p:attrName>
                                        </p:attrNameLst>
                                      </p:cBhvr>
                                      <p:to>
                                        <p:strVal val="visible"/>
                                      </p:to>
                                    </p:set>
                                    <p:animEffect transition="in" filter="fade">
                                      <p:cBhvr>
                                        <p:cTn id="53"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Char arrays</a:t>
            </a:r>
          </a:p>
        </p:txBody>
      </p:sp>
      <p:sp>
        <p:nvSpPr>
          <p:cNvPr id="3" name="Textplatzhalter 2"/>
          <p:cNvSpPr>
            <a:spLocks noGrp="1"/>
          </p:cNvSpPr>
          <p:nvPr>
            <p:ph type="body" sz="quarter" idx="10"/>
          </p:nvPr>
        </p:nvSpPr>
        <p:spPr/>
        <p:txBody>
          <a:bodyPr/>
          <a:lstStyle/>
          <a:p>
            <a:r>
              <a:rPr lang="en-US" dirty="0">
                <a:sym typeface="Wingdings" panose="05000000000000000000" pitchFamily="2" charset="2"/>
              </a:rPr>
              <a:t>Arrays of type char are special. If they are of type </a:t>
            </a:r>
            <a:r>
              <a:rPr lang="en-US" dirty="0" err="1">
                <a:latin typeface="Courier New" panose="02070309020205020404" pitchFamily="49" charset="0"/>
                <a:cs typeface="Courier New" panose="02070309020205020404" pitchFamily="49" charset="0"/>
                <a:sym typeface="Wingdings" panose="05000000000000000000" pitchFamily="2" charset="2"/>
              </a:rPr>
              <a:t>const</a:t>
            </a:r>
            <a:r>
              <a:rPr lang="en-US" dirty="0">
                <a:latin typeface="Courier New" panose="02070309020205020404" pitchFamily="49" charset="0"/>
                <a:cs typeface="Courier New" panose="02070309020205020404" pitchFamily="49" charset="0"/>
                <a:sym typeface="Wingdings" panose="05000000000000000000" pitchFamily="2" charset="2"/>
              </a:rPr>
              <a:t> char*</a:t>
            </a:r>
            <a:r>
              <a:rPr lang="en-US" dirty="0">
                <a:sym typeface="Wingdings" panose="05000000000000000000" pitchFamily="2" charset="2"/>
              </a:rPr>
              <a:t>, they are often called C-Strings.</a:t>
            </a: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sym typeface="Wingdings" panose="05000000000000000000" pitchFamily="2" charset="2"/>
            </a:endParaRPr>
          </a:p>
          <a:p>
            <a:pPr marL="0" indent="0">
              <a:buNone/>
            </a:pPr>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61</a:t>
            </a:fld>
            <a:endParaRPr lang="en-US" dirty="0"/>
          </a:p>
        </p:txBody>
      </p:sp>
      <p:sp>
        <p:nvSpPr>
          <p:cNvPr id="6" name="Rechteck 5"/>
          <p:cNvSpPr/>
          <p:nvPr/>
        </p:nvSpPr>
        <p:spPr>
          <a:xfrm>
            <a:off x="334800" y="1486525"/>
            <a:ext cx="115222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Double quotes generate </a:t>
            </a:r>
            <a:r>
              <a:rPr lang="en-US" dirty="0" err="1">
                <a:solidFill>
                  <a:srgbClr val="008000"/>
                </a:solidFill>
                <a:highlight>
                  <a:srgbClr val="FFFFFF"/>
                </a:highlight>
                <a:latin typeface="Courier New" panose="02070309020205020404" pitchFamily="49" charset="0"/>
                <a:cs typeface="Courier New" panose="02070309020205020404" pitchFamily="49" charset="0"/>
              </a:rPr>
              <a:t>const</a:t>
            </a:r>
            <a:r>
              <a:rPr lang="en-US" dirty="0">
                <a:solidFill>
                  <a:srgbClr val="008000"/>
                </a:solidFill>
                <a:highlight>
                  <a:srgbClr val="FFFFFF"/>
                </a:highlight>
                <a:latin typeface="Courier New" panose="02070309020205020404" pitchFamily="49" charset="0"/>
                <a:cs typeface="Courier New" panose="02070309020205020404" pitchFamily="49" charset="0"/>
              </a:rPr>
              <a:t> char array literals</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Works as expected, even though s is a pointer</a:t>
            </a:r>
            <a:endParaRPr lang="en-US" dirty="0">
              <a:solidFill>
                <a:schemeClr val="tx1"/>
              </a:solidFill>
              <a:latin typeface="Courier New" panose="02070309020205020404" pitchFamily="49" charset="0"/>
              <a:cs typeface="Courier New" panose="02070309020205020404" pitchFamily="49" charset="0"/>
            </a:endParaRPr>
          </a:p>
        </p:txBody>
      </p:sp>
      <p:grpSp>
        <p:nvGrpSpPr>
          <p:cNvPr id="8" name="Gruppieren 7"/>
          <p:cNvGrpSpPr/>
          <p:nvPr/>
        </p:nvGrpSpPr>
        <p:grpSpPr>
          <a:xfrm>
            <a:off x="332562" y="2330960"/>
            <a:ext cx="11522238" cy="864096"/>
            <a:chOff x="911424" y="983651"/>
            <a:chExt cx="11522238" cy="864096"/>
          </a:xfrm>
        </p:grpSpPr>
        <p:sp>
          <p:nvSpPr>
            <p:cNvPr id="9" name="Abgerundetes Rechteck 8"/>
            <p:cNvSpPr/>
            <p:nvPr/>
          </p:nvSpPr>
          <p:spPr>
            <a:xfrm>
              <a:off x="911424" y="983651"/>
              <a:ext cx="1152223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Getting the length of a C-String, reading in data, copying it, etc. are super inconvenient and error-prone</a:t>
              </a:r>
            </a:p>
          </p:txBody>
        </p:sp>
        <p:pic>
          <p:nvPicPr>
            <p:cNvPr id="10" name="Grafik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1" name="Gruppieren 10"/>
          <p:cNvGrpSpPr/>
          <p:nvPr/>
        </p:nvGrpSpPr>
        <p:grpSpPr>
          <a:xfrm>
            <a:off x="332562" y="3379809"/>
            <a:ext cx="11522238" cy="864096"/>
            <a:chOff x="911424" y="5140721"/>
            <a:chExt cx="11522238" cy="864096"/>
          </a:xfrm>
        </p:grpSpPr>
        <p:sp>
          <p:nvSpPr>
            <p:cNvPr id="12" name="Abgerundetes Rechteck 11"/>
            <p:cNvSpPr/>
            <p:nvPr/>
          </p:nvSpPr>
          <p:spPr>
            <a:xfrm>
              <a:off x="911424" y="5140721"/>
              <a:ext cx="1152223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Don’t use C-Strings, except for literals or if libraries need them.</a:t>
              </a:r>
            </a:p>
          </p:txBody>
        </p:sp>
        <p:pic>
          <p:nvPicPr>
            <p:cNvPr id="13" name="Grafik 12"/>
            <p:cNvPicPr>
              <a:picLocks noChangeAspect="1"/>
            </p:cNvPicPr>
            <p:nvPr/>
          </p:nvPicPr>
          <p:blipFill>
            <a:blip r:embed="rId4"/>
            <a:stretch>
              <a:fillRect/>
            </a:stretch>
          </p:blipFill>
          <p:spPr>
            <a:xfrm>
              <a:off x="1127448" y="5301208"/>
              <a:ext cx="543123" cy="543123"/>
            </a:xfrm>
            <a:prstGeom prst="rect">
              <a:avLst/>
            </a:prstGeom>
          </p:spPr>
        </p:pic>
      </p:grpSp>
      <p:grpSp>
        <p:nvGrpSpPr>
          <p:cNvPr id="14" name="Gruppieren 13"/>
          <p:cNvGrpSpPr/>
          <p:nvPr/>
        </p:nvGrpSpPr>
        <p:grpSpPr>
          <a:xfrm>
            <a:off x="332562" y="4594676"/>
            <a:ext cx="11522238" cy="1138580"/>
            <a:chOff x="911424" y="3050051"/>
            <a:chExt cx="11522238" cy="1138580"/>
          </a:xfrm>
        </p:grpSpPr>
        <p:sp>
          <p:nvSpPr>
            <p:cNvPr id="15" name="Abgerundetes Rechteck 14"/>
            <p:cNvSpPr/>
            <p:nvPr/>
          </p:nvSpPr>
          <p:spPr>
            <a:xfrm>
              <a:off x="911424" y="3050051"/>
              <a:ext cx="11522238" cy="1138580"/>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C-Strings always need one more character than one might expect, because the compiler will add an extra char of value 0 (more precisely </a:t>
              </a:r>
              <a:r>
                <a:rPr lang="en-US" dirty="0">
                  <a:solidFill>
                    <a:schemeClr val="tx1"/>
                  </a:solidFill>
                  <a:latin typeface="Courier New" panose="02070309020205020404" pitchFamily="49" charset="0"/>
                  <a:cs typeface="Courier New" panose="02070309020205020404" pitchFamily="49" charset="0"/>
                </a:rPr>
                <a:t>‘\0’</a:t>
              </a:r>
              <a:r>
                <a:rPr lang="en-US" dirty="0">
                  <a:solidFill>
                    <a:schemeClr val="tx1"/>
                  </a:solidFill>
                </a:rPr>
                <a:t>) to its end. That’s why you will sometimes read the term “null-terminated string”.</a:t>
              </a:r>
            </a:p>
          </p:txBody>
        </p:sp>
        <p:pic>
          <p:nvPicPr>
            <p:cNvPr id="16" name="Grafik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42584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Char arrays </a:t>
            </a:r>
            <a:r>
              <a:rPr lang="en-US" dirty="0">
                <a:sym typeface="Wingdings" panose="05000000000000000000" pitchFamily="2" charset="2"/>
              </a:rPr>
              <a:t> </a:t>
            </a:r>
            <a:r>
              <a:rPr lang="en-US" dirty="0" err="1">
                <a:sym typeface="Wingdings" panose="05000000000000000000" pitchFamily="2" charset="2"/>
              </a:rPr>
              <a:t>std</a:t>
            </a:r>
            <a:r>
              <a:rPr lang="en-US" dirty="0">
                <a:sym typeface="Wingdings" panose="05000000000000000000" pitchFamily="2" charset="2"/>
              </a:rPr>
              <a:t>::string</a:t>
            </a:r>
            <a:endParaRPr lang="en-US" dirty="0"/>
          </a:p>
        </p:txBody>
      </p:sp>
      <p:sp>
        <p:nvSpPr>
          <p:cNvPr id="3" name="Textplatzhalter 2"/>
          <p:cNvSpPr>
            <a:spLocks noGrp="1"/>
          </p:cNvSpPr>
          <p:nvPr>
            <p:ph type="body" sz="quarter" idx="10"/>
          </p:nvPr>
        </p:nvSpPr>
        <p:spPr/>
        <p:txBody>
          <a:bodyPr/>
          <a:lstStyle/>
          <a:p>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a:p>
            <a:pPr marL="0" indent="0">
              <a:buNone/>
            </a:pPr>
            <a:r>
              <a:rPr lang="en-US" dirty="0">
                <a:latin typeface="+mn-lt"/>
                <a:cs typeface="Courier New" panose="02070309020205020404" pitchFamily="49" charset="0"/>
                <a:sym typeface="Wingdings" panose="05000000000000000000" pitchFamily="2" charset="2"/>
              </a:rPr>
              <a:t>Strings can be used as if they were a fundamental type (which they are not):</a:t>
            </a:r>
          </a:p>
          <a:p>
            <a:endParaRPr lang="en-US" dirty="0">
              <a:sym typeface="Wingdings" panose="05000000000000000000" pitchFamily="2" charset="2"/>
            </a:endParaRPr>
          </a:p>
          <a:p>
            <a:pPr marL="215900" lvl="1"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62</a:t>
            </a:fld>
            <a:endParaRPr lang="en-US" dirty="0"/>
          </a:p>
        </p:txBody>
      </p:sp>
      <p:grpSp>
        <p:nvGrpSpPr>
          <p:cNvPr id="5" name="Gruppieren 4"/>
          <p:cNvGrpSpPr/>
          <p:nvPr/>
        </p:nvGrpSpPr>
        <p:grpSpPr>
          <a:xfrm>
            <a:off x="334800" y="981075"/>
            <a:ext cx="11520000" cy="864096"/>
            <a:chOff x="911424" y="4095386"/>
            <a:chExt cx="11520000" cy="864096"/>
          </a:xfrm>
        </p:grpSpPr>
        <p:sp>
          <p:nvSpPr>
            <p:cNvPr id="6" name="Abgerundetes Rechteck 5"/>
            <p:cNvSpPr/>
            <p:nvPr/>
          </p:nvSpPr>
          <p:spPr>
            <a:xfrm>
              <a:off x="911424" y="4095386"/>
              <a:ext cx="11520000"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better alternative for char arrays are strings, usable with the header </a:t>
              </a:r>
              <a:r>
                <a:rPr lang="en-US" dirty="0">
                  <a:solidFill>
                    <a:schemeClr val="tx1"/>
                  </a:solidFill>
                  <a:latin typeface="Courier New" panose="02070309020205020404" pitchFamily="49" charset="0"/>
                  <a:cs typeface="Courier New" panose="02070309020205020404" pitchFamily="49" charset="0"/>
                </a:rPr>
                <a:t>&lt;string&gt;</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9" name="Rechteck 8"/>
          <p:cNvSpPr/>
          <p:nvPr/>
        </p:nvSpPr>
        <p:spPr>
          <a:xfrm>
            <a:off x="334963" y="2566645"/>
            <a:ext cx="11522075"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 &lt;string&gt;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string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string 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Concatenation is easy!"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cin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do something based on if a or b comes first lexicographically</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2644511"/>
            <a:ext cx="368102" cy="413792"/>
          </a:xfrm>
          <a:prstGeom prst="rect">
            <a:avLst/>
          </a:prstGeom>
        </p:spPr>
      </p:pic>
    </p:spTree>
    <p:extLst>
      <p:ext uri="{BB962C8B-B14F-4D97-AF65-F5344CB8AC3E}">
        <p14:creationId xmlns:p14="http://schemas.microsoft.com/office/powerpoint/2010/main" val="244110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fade">
                                      <p:cBhvr>
                                        <p:cTn id="33" dur="500"/>
                                        <p:tgtEl>
                                          <p:spTgt spid="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fade">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fade">
                                      <p:cBhvr>
                                        <p:cTn id="43" dur="500"/>
                                        <p:tgtEl>
                                          <p:spTgt spid="9">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fade">
                                      <p:cBhvr>
                                        <p:cTn id="46" dur="500"/>
                                        <p:tgtEl>
                                          <p:spTgt spid="9">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Effect transition="in" filter="fade">
                                      <p:cBhvr>
                                        <p:cTn id="49"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Heap</a:t>
            </a:r>
          </a:p>
        </p:txBody>
      </p:sp>
      <p:sp>
        <p:nvSpPr>
          <p:cNvPr id="3" name="Textplatzhalter 2"/>
          <p:cNvSpPr>
            <a:spLocks noGrp="1"/>
          </p:cNvSpPr>
          <p:nvPr>
            <p:ph type="body" sz="quarter" idx="10"/>
          </p:nvPr>
        </p:nvSpPr>
        <p:spPr>
          <a:xfrm>
            <a:off x="334800" y="980728"/>
            <a:ext cx="11521444" cy="4968552"/>
          </a:xfrm>
        </p:spPr>
        <p:txBody>
          <a:bodyPr/>
          <a:lstStyle/>
          <a:p>
            <a:pPr marL="0" indent="0">
              <a:buNone/>
            </a:pPr>
            <a:r>
              <a:rPr lang="en-US" dirty="0"/>
              <a:t>Going back to the stack: What can we do, if we don’t know the size of an object at compile time?</a:t>
            </a:r>
          </a:p>
          <a:p>
            <a:pPr>
              <a:buFont typeface="Wingdings" panose="05000000000000000000" pitchFamily="2" charset="2"/>
              <a:buChar char="è"/>
            </a:pPr>
            <a:r>
              <a:rPr lang="de-DE" dirty="0" err="1">
                <a:sym typeface="Wingdings" panose="05000000000000000000" pitchFamily="2" charset="2"/>
              </a:rPr>
              <a:t>Use</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b="1" dirty="0" err="1">
                <a:sym typeface="Wingdings" panose="05000000000000000000" pitchFamily="2" charset="2"/>
              </a:rPr>
              <a:t>heap</a:t>
            </a:r>
            <a:endParaRPr lang="de-DE" b="1" dirty="0">
              <a:sym typeface="Wingdings" panose="05000000000000000000" pitchFamily="2" charset="2"/>
            </a:endParaRPr>
          </a:p>
          <a:p>
            <a:pPr>
              <a:buFont typeface="Wingdings" panose="05000000000000000000" pitchFamily="2" charset="2"/>
              <a:buChar char="è"/>
            </a:pPr>
            <a:r>
              <a:rPr lang="en-US" dirty="0">
                <a:sym typeface="Wingdings" panose="05000000000000000000" pitchFamily="2" charset="2"/>
              </a:rPr>
              <a:t>The heap is another (usually large) memory block, inside which programs can </a:t>
            </a:r>
            <a:r>
              <a:rPr lang="en-US" b="1" dirty="0">
                <a:sym typeface="Wingdings" panose="05000000000000000000" pitchFamily="2" charset="2"/>
              </a:rPr>
              <a:t>dynamically</a:t>
            </a:r>
            <a:r>
              <a:rPr lang="en-US" dirty="0">
                <a:sym typeface="Wingdings" panose="05000000000000000000" pitchFamily="2" charset="2"/>
              </a:rPr>
              <a:t> allocate and deallocate memory.</a:t>
            </a:r>
          </a:p>
          <a:p>
            <a:pPr>
              <a:buFont typeface="Wingdings" panose="05000000000000000000" pitchFamily="2" charset="2"/>
              <a:buChar char="è"/>
            </a:pPr>
            <a:endParaRPr lang="de-DE" b="1" dirty="0">
              <a:sym typeface="Wingdings" panose="05000000000000000000" pitchFamily="2" charset="2"/>
            </a:endParaRPr>
          </a:p>
          <a:p>
            <a:pPr>
              <a:buFont typeface="Wingdings" panose="05000000000000000000" pitchFamily="2" charset="2"/>
              <a:buChar char="è"/>
            </a:pPr>
            <a:endParaRPr lang="de-DE" b="1"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63</a:t>
            </a:fld>
            <a:endParaRPr lang="en-US" dirty="0"/>
          </a:p>
        </p:txBody>
      </p:sp>
      <p:grpSp>
        <p:nvGrpSpPr>
          <p:cNvPr id="5" name="Gruppieren 4"/>
          <p:cNvGrpSpPr/>
          <p:nvPr/>
        </p:nvGrpSpPr>
        <p:grpSpPr>
          <a:xfrm>
            <a:off x="334962" y="2420888"/>
            <a:ext cx="11521281" cy="864096"/>
            <a:chOff x="911423" y="983651"/>
            <a:chExt cx="11521281" cy="864096"/>
          </a:xfrm>
        </p:grpSpPr>
        <p:sp>
          <p:nvSpPr>
            <p:cNvPr id="6" name="Abgerundetes Rechteck 5"/>
            <p:cNvSpPr/>
            <p:nvPr/>
          </p:nvSpPr>
          <p:spPr>
            <a:xfrm>
              <a:off x="911423" y="983651"/>
              <a:ext cx="11521281"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heap has no idea of scopes, so we have to take care of deallocation as well.</a:t>
              </a:r>
            </a:p>
          </p:txBody>
        </p:sp>
        <p:pic>
          <p:nvPicPr>
            <p:cNvPr id="7" name="Grafik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2" name="Gruppieren 11">
            <a:extLst>
              <a:ext uri="{FF2B5EF4-FFF2-40B4-BE49-F238E27FC236}">
                <a16:creationId xmlns:a16="http://schemas.microsoft.com/office/drawing/2014/main" id="{51CA592A-9C60-4C8C-E79C-6A6E1929834A}"/>
              </a:ext>
            </a:extLst>
          </p:cNvPr>
          <p:cNvGrpSpPr/>
          <p:nvPr/>
        </p:nvGrpSpPr>
        <p:grpSpPr>
          <a:xfrm>
            <a:off x="344934" y="3573017"/>
            <a:ext cx="11521281" cy="864096"/>
            <a:chOff x="911423" y="2004718"/>
            <a:chExt cx="11521281" cy="864096"/>
          </a:xfrm>
        </p:grpSpPr>
        <p:sp>
          <p:nvSpPr>
            <p:cNvPr id="13" name="Abgerundetes Rechteck 8">
              <a:extLst>
                <a:ext uri="{FF2B5EF4-FFF2-40B4-BE49-F238E27FC236}">
                  <a16:creationId xmlns:a16="http://schemas.microsoft.com/office/drawing/2014/main" id="{1F898304-5247-8F2F-B371-91B22EC0C721}"/>
                </a:ext>
              </a:extLst>
            </p:cNvPr>
            <p:cNvSpPr/>
            <p:nvPr/>
          </p:nvSpPr>
          <p:spPr>
            <a:xfrm>
              <a:off x="911423" y="2004718"/>
              <a:ext cx="11521281"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Using the heap explicitly is error-prone and thus discouraged.</a:t>
              </a:r>
            </a:p>
            <a:p>
              <a:r>
                <a:rPr lang="en-US" dirty="0">
                  <a:solidFill>
                    <a:schemeClr val="tx1"/>
                  </a:solidFill>
                </a:rPr>
                <a:t>Luckily, modern C++ offers many ways to avoid having to do so.</a:t>
              </a:r>
            </a:p>
          </p:txBody>
        </p:sp>
        <p:pic>
          <p:nvPicPr>
            <p:cNvPr id="14" name="Grafik 13">
              <a:extLst>
                <a:ext uri="{FF2B5EF4-FFF2-40B4-BE49-F238E27FC236}">
                  <a16:creationId xmlns:a16="http://schemas.microsoft.com/office/drawing/2014/main" id="{0EC35EDA-8133-53F2-E525-5886141877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333277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a:t>Heap</a:t>
            </a:r>
          </a:p>
        </p:txBody>
      </p:sp>
      <p:sp>
        <p:nvSpPr>
          <p:cNvPr id="3" name="Textplatzhalter 2"/>
          <p:cNvSpPr>
            <a:spLocks noGrp="1"/>
          </p:cNvSpPr>
          <p:nvPr>
            <p:ph type="body" sz="quarter" idx="10"/>
          </p:nvPr>
        </p:nvSpPr>
        <p:spPr>
          <a:xfrm>
            <a:off x="334800" y="980728"/>
            <a:ext cx="11521444" cy="4968552"/>
          </a:xfrm>
        </p:spPr>
        <p:txBody>
          <a:bodyPr/>
          <a:lstStyle/>
          <a:p>
            <a:r>
              <a:rPr lang="en-US" dirty="0">
                <a:sym typeface="Wingdings" panose="05000000000000000000" pitchFamily="2" charset="2"/>
              </a:rPr>
              <a:t>As space for objects on the heap is only generated at runtime, these never exist as plain objects (which would be created on the stack at compile-time), but only as pointers!</a:t>
            </a: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pPr marL="177800" lvl="1" indent="-177800">
              <a:tabLst>
                <a:tab pos="266700" algn="l"/>
              </a:tabLst>
            </a:pPr>
            <a:endParaRPr lang="en-US" sz="2000" dirty="0">
              <a:latin typeface="+mn-lt"/>
              <a:cs typeface="Courier New" panose="02070309020205020404" pitchFamily="49" charset="0"/>
              <a:sym typeface="Wingdings" panose="05000000000000000000" pitchFamily="2" charset="2"/>
            </a:endParaRPr>
          </a:p>
          <a:p>
            <a:pPr marL="177800" lvl="1" indent="-177800">
              <a:tabLst>
                <a:tab pos="266700" algn="l"/>
              </a:tabLst>
            </a:pPr>
            <a:r>
              <a:rPr lang="en-US" sz="2000" dirty="0">
                <a:latin typeface="+mn-lt"/>
                <a:cs typeface="Courier New" panose="02070309020205020404" pitchFamily="49" charset="0"/>
                <a:sym typeface="Wingdings" panose="05000000000000000000" pitchFamily="2" charset="2"/>
              </a:rPr>
              <a:t>More advanced would be the usage of multi-dimensional arrays, which we will not cover, as we shouldn’t use them anyway.</a:t>
            </a:r>
          </a:p>
          <a:p>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64</a:t>
            </a:fld>
            <a:endParaRPr lang="en-US" dirty="0"/>
          </a:p>
        </p:txBody>
      </p:sp>
      <p:sp>
        <p:nvSpPr>
          <p:cNvPr id="6" name="Rechteck 5"/>
          <p:cNvSpPr/>
          <p:nvPr/>
        </p:nvSpPr>
        <p:spPr>
          <a:xfrm>
            <a:off x="334800" y="1774557"/>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Allocates space for a single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on the heap</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use p as a normal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pointer.</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q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Short version</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p</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q</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Important: Don’t forget to delete heap objects</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 space for an array on the heap</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size doesn’t need to be known at compile time</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pa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Delete this with the array delete operator</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852423"/>
            <a:ext cx="368102" cy="413792"/>
          </a:xfrm>
          <a:prstGeom prst="rect">
            <a:avLst/>
          </a:prstGeom>
        </p:spPr>
      </p:pic>
    </p:spTree>
    <p:extLst>
      <p:ext uri="{BB962C8B-B14F-4D97-AF65-F5344CB8AC3E}">
        <p14:creationId xmlns:p14="http://schemas.microsoft.com/office/powerpoint/2010/main" val="36127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186508"/>
            <a:ext cx="11315700" cy="293688"/>
          </a:xfrm>
        </p:spPr>
        <p:txBody>
          <a:bodyPr/>
          <a:lstStyle/>
          <a:p>
            <a:endParaRPr lang="en-US"/>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pPr lvl="1"/>
            <a:r>
              <a:rPr lang="en-US" sz="2000" dirty="0"/>
              <a:t>Visibility &amp; Namespaces</a:t>
            </a:r>
          </a:p>
          <a:p>
            <a:pPr lvl="1"/>
            <a:r>
              <a:rPr lang="en-US" sz="2000" dirty="0"/>
              <a:t>Memory, Pointers &amp; Arrays</a:t>
            </a:r>
            <a:endParaRPr lang="en-US" sz="2000" noProof="0" dirty="0"/>
          </a:p>
          <a:p>
            <a:pPr lvl="1"/>
            <a:r>
              <a:rPr lang="en-US" sz="2000" dirty="0"/>
              <a:t>Functions</a:t>
            </a:r>
          </a:p>
          <a:p>
            <a:r>
              <a:rPr lang="en-US" dirty="0"/>
              <a:t>Compound datatypes</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13131166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66</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1"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13" name="Abgerundetes Rechteck 12"/>
          <p:cNvSpPr/>
          <p:nvPr/>
        </p:nvSpPr>
        <p:spPr>
          <a:xfrm>
            <a:off x="10890125"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7" name="Freihandform 16"/>
          <p:cNvSpPr/>
          <p:nvPr/>
        </p:nvSpPr>
        <p:spPr>
          <a:xfrm>
            <a:off x="10986030"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Function</a:t>
            </a:r>
          </a:p>
        </p:txBody>
      </p:sp>
    </p:spTree>
    <p:extLst>
      <p:ext uri="{BB962C8B-B14F-4D97-AF65-F5344CB8AC3E}">
        <p14:creationId xmlns:p14="http://schemas.microsoft.com/office/powerpoint/2010/main" val="29840836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Functions</a:t>
            </a:r>
          </a:p>
        </p:txBody>
      </p:sp>
      <p:sp>
        <p:nvSpPr>
          <p:cNvPr id="3" name="Textplatzhalter 2"/>
          <p:cNvSpPr>
            <a:spLocks noGrp="1"/>
          </p:cNvSpPr>
          <p:nvPr>
            <p:ph type="body" sz="quarter" idx="10"/>
          </p:nvPr>
        </p:nvSpPr>
        <p:spPr/>
        <p:txBody>
          <a:bodyPr/>
          <a:lstStyle/>
          <a:p>
            <a:pPr marL="0" indent="0">
              <a:buNone/>
            </a:pPr>
            <a:r>
              <a:rPr lang="en-US" dirty="0"/>
              <a:t>A function bundles a defined work package that c</a:t>
            </a:r>
            <a:r>
              <a:rPr lang="en-US" dirty="0">
                <a:sym typeface="Wingdings" panose="05000000000000000000" pitchFamily="2" charset="2"/>
              </a:rPr>
              <a:t>an be called multiple times, reducing duplicate code</a:t>
            </a:r>
          </a:p>
          <a:p>
            <a:pPr marL="0" indent="0">
              <a:buNone/>
            </a:pPr>
            <a:endParaRPr lang="en-US" dirty="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67</a:t>
            </a:fld>
            <a:endParaRPr lang="en-US" dirty="0"/>
          </a:p>
        </p:txBody>
      </p:sp>
      <p:sp>
        <p:nvSpPr>
          <p:cNvPr id="6" name="Rechteck 5"/>
          <p:cNvSpPr/>
          <p:nvPr/>
        </p:nvSpPr>
        <p:spPr>
          <a:xfrm>
            <a:off x="334963" y="1484784"/>
            <a:ext cx="11522075"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sv-SE" dirty="0">
                <a:solidFill>
                  <a:srgbClr val="8000FF"/>
                </a:solidFill>
                <a:highlight>
                  <a:srgbClr val="FFFFFF"/>
                </a:highlight>
                <a:latin typeface="Courier New" panose="02070309020205020404" pitchFamily="49" charset="0"/>
                <a:cs typeface="Courier New" panose="02070309020205020404" pitchFamily="49" charset="0"/>
              </a:rPr>
              <a:t>int</a:t>
            </a:r>
            <a:r>
              <a:rPr lang="sv-SE" dirty="0">
                <a:solidFill>
                  <a:srgbClr val="000000"/>
                </a:solidFill>
                <a:highlight>
                  <a:srgbClr val="FFFFFF"/>
                </a:highlight>
                <a:latin typeface="Courier New" panose="02070309020205020404" pitchFamily="49" charset="0"/>
                <a:cs typeface="Courier New" panose="02070309020205020404" pitchFamily="49" charset="0"/>
              </a:rPr>
              <a:t> add</a:t>
            </a:r>
            <a:r>
              <a:rPr lang="sv-SE" b="1" dirty="0">
                <a:solidFill>
                  <a:srgbClr val="000080"/>
                </a:solidFill>
                <a:highlight>
                  <a:srgbClr val="FFFFFF"/>
                </a:highlight>
                <a:latin typeface="Courier New" panose="02070309020205020404" pitchFamily="49" charset="0"/>
                <a:cs typeface="Courier New" panose="02070309020205020404" pitchFamily="49" charset="0"/>
              </a:rPr>
              <a:t>(</a:t>
            </a:r>
            <a:r>
              <a:rPr lang="sv-SE" dirty="0">
                <a:solidFill>
                  <a:srgbClr val="8000FF"/>
                </a:solidFill>
                <a:highlight>
                  <a:srgbClr val="FFFFFF"/>
                </a:highlight>
                <a:latin typeface="Courier New" panose="02070309020205020404" pitchFamily="49" charset="0"/>
                <a:cs typeface="Courier New" panose="02070309020205020404" pitchFamily="49" charset="0"/>
              </a:rPr>
              <a:t>int</a:t>
            </a:r>
            <a:r>
              <a:rPr lang="sv-SE" b="1" dirty="0">
                <a:solidFill>
                  <a:srgbClr val="000080"/>
                </a:solidFill>
                <a:highlight>
                  <a:srgbClr val="FFFFFF"/>
                </a:highlight>
                <a:latin typeface="Courier New" panose="02070309020205020404" pitchFamily="49" charset="0"/>
                <a:cs typeface="Courier New" panose="02070309020205020404" pitchFamily="49" charset="0"/>
              </a:rPr>
              <a:t>,</a:t>
            </a:r>
            <a:r>
              <a:rPr lang="sv-SE" dirty="0">
                <a:solidFill>
                  <a:srgbClr val="000000"/>
                </a:solidFill>
                <a:highlight>
                  <a:srgbClr val="FFFFFF"/>
                </a:highlight>
                <a:latin typeface="Courier New" panose="02070309020205020404" pitchFamily="49" charset="0"/>
                <a:cs typeface="Courier New" panose="02070309020205020404" pitchFamily="49" charset="0"/>
              </a:rPr>
              <a:t> </a:t>
            </a:r>
            <a:r>
              <a:rPr lang="sv-SE" dirty="0">
                <a:solidFill>
                  <a:srgbClr val="8000FF"/>
                </a:solidFill>
                <a:highlight>
                  <a:srgbClr val="FFFFFF"/>
                </a:highlight>
                <a:latin typeface="Courier New" panose="02070309020205020404" pitchFamily="49" charset="0"/>
                <a:cs typeface="Courier New" panose="02070309020205020404" pitchFamily="49" charset="0"/>
              </a:rPr>
              <a:t>int</a:t>
            </a:r>
            <a:r>
              <a:rPr lang="sv-SE" b="1" dirty="0">
                <a:solidFill>
                  <a:srgbClr val="000080"/>
                </a:solidFill>
                <a:highlight>
                  <a:srgbClr val="FFFFFF"/>
                </a:highlight>
                <a:latin typeface="Courier New" panose="02070309020205020404" pitchFamily="49" charset="0"/>
                <a:cs typeface="Courier New" panose="02070309020205020404" pitchFamily="49" charset="0"/>
              </a:rPr>
              <a:t>);</a:t>
            </a:r>
            <a:r>
              <a:rPr lang="sv-SE" dirty="0">
                <a:solidFill>
                  <a:srgbClr val="000000"/>
                </a:solidFill>
                <a:highlight>
                  <a:srgbClr val="FFFFFF"/>
                </a:highlight>
                <a:latin typeface="Courier New" panose="02070309020205020404" pitchFamily="49" charset="0"/>
                <a:cs typeface="Courier New" panose="02070309020205020404" pitchFamily="49" charset="0"/>
              </a:rPr>
              <a:t>      </a:t>
            </a:r>
            <a:r>
              <a:rPr lang="sv-SE" dirty="0">
                <a:solidFill>
                  <a:srgbClr val="008000"/>
                </a:solidFill>
                <a:highlight>
                  <a:srgbClr val="FFFFFF"/>
                </a:highlight>
                <a:latin typeface="Courier New" panose="02070309020205020404" pitchFamily="49" charset="0"/>
                <a:cs typeface="Courier New" panose="02070309020205020404" pitchFamily="49" charset="0"/>
              </a:rPr>
              <a:t>// Declaration, aka Prototype</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add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Definition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Functions can declare their own local variables</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Return statement</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sum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add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Call</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562650"/>
            <a:ext cx="368102" cy="413792"/>
          </a:xfrm>
          <a:prstGeom prst="rect">
            <a:avLst/>
          </a:prstGeom>
        </p:spPr>
      </p:pic>
      <p:grpSp>
        <p:nvGrpSpPr>
          <p:cNvPr id="8" name="Gruppieren 7"/>
          <p:cNvGrpSpPr/>
          <p:nvPr/>
        </p:nvGrpSpPr>
        <p:grpSpPr>
          <a:xfrm>
            <a:off x="332562" y="4297164"/>
            <a:ext cx="11522238" cy="864096"/>
            <a:chOff x="911424" y="2004718"/>
            <a:chExt cx="11522238" cy="864096"/>
          </a:xfrm>
        </p:grpSpPr>
        <p:sp>
          <p:nvSpPr>
            <p:cNvPr id="9" name="Abgerundetes Rechteck 8"/>
            <p:cNvSpPr/>
            <p:nvPr/>
          </p:nvSpPr>
          <p:spPr>
            <a:xfrm>
              <a:off x="911424" y="2004718"/>
              <a:ext cx="1152223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Declaration and definition could be combined, but it is common practice to often separate them in two different files.</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9691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Visibility</a:t>
            </a:r>
          </a:p>
        </p:txBody>
      </p:sp>
      <p:sp>
        <p:nvSpPr>
          <p:cNvPr id="3" name="Textplatzhalter 2"/>
          <p:cNvSpPr>
            <a:spLocks noGrp="1"/>
          </p:cNvSpPr>
          <p:nvPr>
            <p:ph type="body" sz="quarter" idx="10"/>
          </p:nvPr>
        </p:nvSpPr>
        <p:spPr/>
        <p:txBody>
          <a:bodyPr/>
          <a:lstStyle/>
          <a:p>
            <a:r>
              <a:rPr lang="en-US" dirty="0"/>
              <a:t>Visibility rules are the same as for variables</a:t>
            </a:r>
          </a:p>
          <a:p>
            <a:r>
              <a:rPr lang="en-US" dirty="0">
                <a:latin typeface="+mn-lt"/>
                <a:sym typeface="Wingdings" panose="05000000000000000000" pitchFamily="2" charset="2"/>
              </a:rPr>
              <a:t>Global visibility is much more common, or visibility in a certain namespace</a:t>
            </a:r>
          </a:p>
          <a:p>
            <a:r>
              <a:rPr lang="en-US" dirty="0">
                <a:latin typeface="+mn-lt"/>
                <a:sym typeface="Wingdings" panose="05000000000000000000" pitchFamily="2" charset="2"/>
              </a:rPr>
              <a:t>As the function body is enclosed in curly braces, both all variables defined inside the function and its parameters are not visible from anywhere else</a:t>
            </a:r>
          </a:p>
          <a:p>
            <a:r>
              <a:rPr lang="en-US" dirty="0">
                <a:latin typeface="+mn-lt"/>
                <a:sym typeface="Wingdings" panose="05000000000000000000" pitchFamily="2" charset="2"/>
              </a:rPr>
              <a:t>All local variables will be destroyed when the function returns</a:t>
            </a:r>
          </a:p>
          <a:p>
            <a:r>
              <a:rPr lang="en-US" dirty="0">
                <a:latin typeface="+mn-lt"/>
                <a:sym typeface="Wingdings" panose="05000000000000000000" pitchFamily="2" charset="2"/>
              </a:rPr>
              <a:t>Exception: </a:t>
            </a:r>
            <a:r>
              <a:rPr lang="en-US" dirty="0">
                <a:latin typeface="Courier New" panose="02070309020205020404" pitchFamily="49" charset="0"/>
                <a:cs typeface="Courier New" panose="02070309020205020404" pitchFamily="49" charset="0"/>
                <a:sym typeface="Wingdings" panose="05000000000000000000" pitchFamily="2" charset="2"/>
              </a:rPr>
              <a:t>static </a:t>
            </a:r>
            <a:r>
              <a:rPr lang="en-US" dirty="0">
                <a:latin typeface="+mn-lt"/>
                <a:cs typeface="Courier New" panose="02070309020205020404" pitchFamily="49" charset="0"/>
                <a:sym typeface="Wingdings" panose="05000000000000000000" pitchFamily="2" charset="2"/>
              </a:rPr>
              <a:t>variables</a:t>
            </a:r>
          </a:p>
          <a:p>
            <a:pPr marL="0" indent="0">
              <a:buNone/>
            </a:pPr>
            <a:endParaRPr lang="en-US" dirty="0">
              <a:latin typeface="+mn-lt"/>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68</a:t>
            </a:fld>
            <a:endParaRPr lang="en-US" dirty="0"/>
          </a:p>
        </p:txBody>
      </p:sp>
      <p:grpSp>
        <p:nvGrpSpPr>
          <p:cNvPr id="5" name="Gruppieren 4"/>
          <p:cNvGrpSpPr/>
          <p:nvPr/>
        </p:nvGrpSpPr>
        <p:grpSpPr>
          <a:xfrm>
            <a:off x="334800" y="3429000"/>
            <a:ext cx="11522238" cy="1200329"/>
            <a:chOff x="334800" y="983651"/>
            <a:chExt cx="11522238" cy="1200329"/>
          </a:xfrm>
        </p:grpSpPr>
        <p:sp>
          <p:nvSpPr>
            <p:cNvPr id="6" name="Rechteck 5"/>
            <p:cNvSpPr/>
            <p:nvPr/>
          </p:nvSpPr>
          <p:spPr>
            <a:xfrm>
              <a:off x="334800" y="983651"/>
              <a:ext cx="11522238"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counter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static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sv-SE" dirty="0">
                  <a:solidFill>
                    <a:srgbClr val="008000"/>
                  </a:solidFill>
                  <a:highlight>
                    <a:srgbClr val="FFFFFF"/>
                  </a:highlight>
                  <a:latin typeface="Courier New" panose="02070309020205020404" pitchFamily="49" charset="0"/>
                  <a:cs typeface="Courier New" panose="02070309020205020404" pitchFamily="49" charset="0"/>
                </a:rPr>
                <a:t>// This line is only executed once</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8" name="Gruppieren 7"/>
          <p:cNvGrpSpPr/>
          <p:nvPr/>
        </p:nvGrpSpPr>
        <p:grpSpPr>
          <a:xfrm>
            <a:off x="334962" y="4821078"/>
            <a:ext cx="11522075" cy="864096"/>
            <a:chOff x="911423" y="4095386"/>
            <a:chExt cx="11522075" cy="864096"/>
          </a:xfrm>
        </p:grpSpPr>
        <p:sp>
          <p:nvSpPr>
            <p:cNvPr id="9" name="Abgerundetes Rechteck 8"/>
            <p:cNvSpPr/>
            <p:nvPr/>
          </p:nvSpPr>
          <p:spPr>
            <a:xfrm>
              <a:off x="911423" y="4095386"/>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Use static variables with care. For many problems, they are a perfect and convenient solution, for others, there are better alternatives (OOP).</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15432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4" name="Foliennummernplatzhalter 3"/>
          <p:cNvSpPr>
            <a:spLocks noGrp="1"/>
          </p:cNvSpPr>
          <p:nvPr>
            <p:ph type="sldNum" sz="quarter" idx="4"/>
          </p:nvPr>
        </p:nvSpPr>
        <p:spPr/>
        <p:txBody>
          <a:bodyPr/>
          <a:lstStyle/>
          <a:p>
            <a:fld id="{F58435E4-A45A-4423-96D3-4E945C512564}" type="slidenum">
              <a:rPr lang="en-US" smtClean="0"/>
              <a:pPr/>
              <a:t>69</a:t>
            </a:fld>
            <a:endParaRPr lang="en-US" dirty="0"/>
          </a:p>
        </p:txBody>
      </p:sp>
      <p:sp>
        <p:nvSpPr>
          <p:cNvPr id="41" name="Textplatzhalter 2"/>
          <p:cNvSpPr>
            <a:spLocks noGrp="1"/>
          </p:cNvSpPr>
          <p:nvPr>
            <p:ph type="body" sz="quarter" idx="10"/>
          </p:nvPr>
        </p:nvSpPr>
        <p:spPr>
          <a:xfrm>
            <a:off x="334800" y="980728"/>
            <a:ext cx="11520000" cy="4968552"/>
          </a:xfrm>
        </p:spPr>
        <p:txBody>
          <a:bodyPr/>
          <a:lstStyle/>
          <a:p>
            <a:r>
              <a:rPr lang="en-US" dirty="0">
                <a:latin typeface="+mn-lt"/>
                <a:cs typeface="Courier New" panose="02070309020205020404" pitchFamily="49" charset="0"/>
                <a:sym typeface="Wingdings" panose="05000000000000000000" pitchFamily="2" charset="2"/>
              </a:rPr>
              <a:t>Function parameters</a:t>
            </a:r>
          </a:p>
          <a:p>
            <a:pPr lvl="1"/>
            <a:r>
              <a:rPr lang="en-US" dirty="0">
                <a:latin typeface="+mn-lt"/>
                <a:cs typeface="Courier New" panose="02070309020205020404" pitchFamily="49" charset="0"/>
                <a:sym typeface="Wingdings" panose="05000000000000000000" pitchFamily="2" charset="2"/>
              </a:rPr>
              <a:t>By value</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latin typeface="+mn-lt"/>
                <a:cs typeface="Courier New" panose="02070309020205020404" pitchFamily="49" charset="0"/>
                <a:sym typeface="Wingdings" panose="05000000000000000000" pitchFamily="2" charset="2"/>
              </a:rPr>
              <a:t> A copy of each value will be made</a:t>
            </a:r>
          </a:p>
          <a:p>
            <a:pPr lvl="1"/>
            <a:r>
              <a:rPr lang="en-US" dirty="0">
                <a:latin typeface="+mn-lt"/>
                <a:cs typeface="Courier New" panose="02070309020205020404" pitchFamily="49" charset="0"/>
                <a:sym typeface="Wingdings" panose="05000000000000000000" pitchFamily="2" charset="2"/>
              </a:rPr>
              <a:t>By reference</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latin typeface="+mn-lt"/>
                <a:cs typeface="Courier New" panose="02070309020205020404" pitchFamily="49" charset="0"/>
                <a:sym typeface="Wingdings" panose="05000000000000000000" pitchFamily="2" charset="2"/>
              </a:rPr>
              <a:t> A reference will be created</a:t>
            </a:r>
          </a:p>
          <a:p>
            <a:pPr marL="215900" lvl="1" indent="0">
              <a:buNone/>
            </a:pPr>
            <a:r>
              <a:rPr lang="en-US" dirty="0">
                <a:latin typeface="+mn-lt"/>
                <a:cs typeface="Courier New" panose="02070309020205020404" pitchFamily="49" charset="0"/>
                <a:sym typeface="Wingdings" panose="05000000000000000000" pitchFamily="2" charset="2"/>
              </a:rPr>
              <a:t>			 For large datatypes, this saves time and space in RAM</a:t>
            </a:r>
          </a:p>
          <a:p>
            <a:pPr marL="215900" lvl="1" indent="0">
              <a:buNone/>
            </a:pPr>
            <a:r>
              <a:rPr lang="en-US" dirty="0">
                <a:latin typeface="+mn-lt"/>
                <a:cs typeface="Courier New" panose="02070309020205020404" pitchFamily="49" charset="0"/>
                <a:sym typeface="Wingdings" panose="05000000000000000000" pitchFamily="2" charset="2"/>
              </a:rPr>
              <a:t>			 Allows in-place modification of the values handed to the function</a:t>
            </a:r>
          </a:p>
          <a:p>
            <a:pPr marL="215900" lvl="1" indent="0">
              <a:buNone/>
            </a:pPr>
            <a:r>
              <a:rPr lang="en-US" dirty="0">
                <a:latin typeface="+mn-lt"/>
                <a:cs typeface="Courier New" panose="02070309020205020404" pitchFamily="49" charset="0"/>
                <a:sym typeface="Wingdings" panose="05000000000000000000" pitchFamily="2" charset="2"/>
              </a:rPr>
              <a:t>			 If that is not desired, </a:t>
            </a:r>
            <a:r>
              <a:rPr lang="en-US" dirty="0" err="1">
                <a:latin typeface="Courier New" panose="02070309020205020404" pitchFamily="49" charset="0"/>
                <a:cs typeface="Courier New" panose="02070309020205020404" pitchFamily="49" charset="0"/>
                <a:sym typeface="Wingdings" panose="05000000000000000000" pitchFamily="2" charset="2"/>
              </a:rPr>
              <a:t>const</a:t>
            </a:r>
            <a:r>
              <a:rPr lang="en-US" dirty="0">
                <a:latin typeface="+mn-lt"/>
                <a:cs typeface="Courier New" panose="02070309020205020404" pitchFamily="49" charset="0"/>
                <a:sym typeface="Wingdings" panose="05000000000000000000" pitchFamily="2" charset="2"/>
              </a:rPr>
              <a:t> reference can be used</a:t>
            </a:r>
          </a:p>
          <a:p>
            <a:pPr lvl="1"/>
            <a:r>
              <a:rPr lang="en-US" dirty="0">
                <a:latin typeface="+mn-lt"/>
                <a:cs typeface="Courier New" panose="02070309020205020404" pitchFamily="49" charset="0"/>
                <a:sym typeface="Wingdings" panose="05000000000000000000" pitchFamily="2" charset="2"/>
              </a:rPr>
              <a:t>By pointer	 Actually, the pointer will be passed by value, but the behavior is more like by reference</a:t>
            </a:r>
          </a:p>
          <a:p>
            <a:r>
              <a:rPr lang="en-US" dirty="0">
                <a:latin typeface="+mn-lt"/>
                <a:cs typeface="Courier New" panose="02070309020205020404" pitchFamily="49" charset="0"/>
                <a:sym typeface="Wingdings" panose="05000000000000000000" pitchFamily="2" charset="2"/>
              </a:rPr>
              <a:t>Return value</a:t>
            </a:r>
          </a:p>
          <a:p>
            <a:pPr lvl="1"/>
            <a:r>
              <a:rPr lang="en-US" dirty="0">
                <a:cs typeface="Courier New" panose="02070309020205020404" pitchFamily="49" charset="0"/>
                <a:sym typeface="Wingdings" panose="05000000000000000000" pitchFamily="2" charset="2"/>
              </a:rPr>
              <a:t>By value</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cs typeface="Courier New" panose="02070309020205020404" pitchFamily="49" charset="0"/>
                <a:sym typeface="Wingdings" panose="05000000000000000000" pitchFamily="2" charset="2"/>
              </a:rPr>
              <a:t> A copy of the value will be made, BUT will likely be optimized away by the compiler</a:t>
            </a:r>
          </a:p>
          <a:p>
            <a:pPr lvl="1">
              <a:tabLst>
                <a:tab pos="444500" algn="l"/>
              </a:tabLst>
            </a:pPr>
            <a:r>
              <a:rPr lang="en-US" dirty="0">
                <a:cs typeface="Courier New" panose="02070309020205020404" pitchFamily="49" charset="0"/>
                <a:sym typeface="Wingdings" panose="05000000000000000000" pitchFamily="2" charset="2"/>
              </a:rPr>
              <a:t>By reference</a:t>
            </a:r>
            <a:r>
              <a:rPr lang="en-US" dirty="0">
                <a:latin typeface="Courier New" panose="02070309020205020404" pitchFamily="49" charset="0"/>
                <a:cs typeface="Courier New" panose="02070309020205020404" pitchFamily="49" charset="0"/>
                <a:sym typeface="Wingdings" panose="05000000000000000000" pitchFamily="2" charset="2"/>
              </a:rPr>
              <a:t>	</a:t>
            </a:r>
            <a:r>
              <a:rPr lang="en-US" dirty="0">
                <a:cs typeface="Courier New" panose="02070309020205020404" pitchFamily="49" charset="0"/>
                <a:sym typeface="Wingdings" panose="05000000000000000000" pitchFamily="2" charset="2"/>
              </a:rPr>
              <a:t> No copy is made, but we have to make sure the referenced variable is visible to the caller</a:t>
            </a:r>
          </a:p>
          <a:p>
            <a:pPr lvl="1"/>
            <a:r>
              <a:rPr lang="en-US" dirty="0">
                <a:cs typeface="Courier New" panose="02070309020205020404" pitchFamily="49" charset="0"/>
                <a:sym typeface="Wingdings" panose="05000000000000000000" pitchFamily="2" charset="2"/>
              </a:rPr>
              <a:t>By pointer	 Again, the pointer is returned by value. The pointed-to variable must be visible to the caller</a:t>
            </a:r>
          </a:p>
          <a:p>
            <a:pPr lvl="1"/>
            <a:endParaRPr lang="en-US" dirty="0">
              <a:latin typeface="+mn-lt"/>
              <a:cs typeface="Courier New" panose="02070309020205020404" pitchFamily="49" charset="0"/>
              <a:sym typeface="Wingdings" panose="05000000000000000000" pitchFamily="2" charset="2"/>
            </a:endParaRPr>
          </a:p>
          <a:p>
            <a:endParaRPr lang="en-US" dirty="0"/>
          </a:p>
          <a:p>
            <a:pPr lvl="1"/>
            <a:endParaRPr lang="en-US" dirty="0"/>
          </a:p>
          <a:p>
            <a:endParaRPr lang="en-US" dirty="0"/>
          </a:p>
        </p:txBody>
      </p:sp>
      <p:grpSp>
        <p:nvGrpSpPr>
          <p:cNvPr id="3" name="Gruppieren 2">
            <a:extLst>
              <a:ext uri="{FF2B5EF4-FFF2-40B4-BE49-F238E27FC236}">
                <a16:creationId xmlns:a16="http://schemas.microsoft.com/office/drawing/2014/main" id="{EDF9BC88-976E-298B-21CB-4E372575366A}"/>
              </a:ext>
            </a:extLst>
          </p:cNvPr>
          <p:cNvGrpSpPr/>
          <p:nvPr/>
        </p:nvGrpSpPr>
        <p:grpSpPr>
          <a:xfrm>
            <a:off x="3503712" y="4976977"/>
            <a:ext cx="4360515" cy="864096"/>
            <a:chOff x="902679" y="6201247"/>
            <a:chExt cx="4360515" cy="864096"/>
          </a:xfrm>
        </p:grpSpPr>
        <p:sp>
          <p:nvSpPr>
            <p:cNvPr id="5" name="Abgerundetes Rechteck 11">
              <a:extLst>
                <a:ext uri="{FF2B5EF4-FFF2-40B4-BE49-F238E27FC236}">
                  <a16:creationId xmlns:a16="http://schemas.microsoft.com/office/drawing/2014/main" id="{7F761DCB-63D2-B5B9-8834-FD015A3DA8D9}"/>
                </a:ext>
              </a:extLst>
            </p:cNvPr>
            <p:cNvSpPr/>
            <p:nvPr/>
          </p:nvSpPr>
          <p:spPr>
            <a:xfrm>
              <a:off x="902679" y="6201247"/>
              <a:ext cx="4360515"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Interactive examples</a:t>
              </a:r>
            </a:p>
          </p:txBody>
        </p:sp>
        <p:sp>
          <p:nvSpPr>
            <p:cNvPr id="6" name="Ellipse 5">
              <a:extLst>
                <a:ext uri="{FF2B5EF4-FFF2-40B4-BE49-F238E27FC236}">
                  <a16:creationId xmlns:a16="http://schemas.microsoft.com/office/drawing/2014/main" id="{4A5D5B98-3FBA-1903-83BF-AD3E3533EDEC}"/>
                </a:ext>
              </a:extLst>
            </p:cNvPr>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136480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animEffect transition="in" filter="fade">
                                      <p:cBhvr>
                                        <p:cTn id="7" dur="500"/>
                                        <p:tgtEl>
                                          <p:spTgt spid="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2" end="2"/>
                                            </p:txEl>
                                          </p:spTgt>
                                        </p:tgtEl>
                                        <p:attrNameLst>
                                          <p:attrName>style.visibility</p:attrName>
                                        </p:attrNameLst>
                                      </p:cBhvr>
                                      <p:to>
                                        <p:strVal val="visible"/>
                                      </p:to>
                                    </p:set>
                                    <p:animEffect transition="in" filter="fade">
                                      <p:cBhvr>
                                        <p:cTn id="12" dur="500"/>
                                        <p:tgtEl>
                                          <p:spTgt spid="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animEffect transition="in" filter="fade">
                                      <p:cBhvr>
                                        <p:cTn id="17" dur="500"/>
                                        <p:tgtEl>
                                          <p:spTgt spid="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4" end="4"/>
                                            </p:txEl>
                                          </p:spTgt>
                                        </p:tgtEl>
                                        <p:attrNameLst>
                                          <p:attrName>style.visibility</p:attrName>
                                        </p:attrNameLst>
                                      </p:cBhvr>
                                      <p:to>
                                        <p:strVal val="visible"/>
                                      </p:to>
                                    </p:set>
                                    <p:animEffect transition="in" filter="fade">
                                      <p:cBhvr>
                                        <p:cTn id="22" dur="500"/>
                                        <p:tgtEl>
                                          <p:spTgt spid="4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animEffect transition="in" filter="fade">
                                      <p:cBhvr>
                                        <p:cTn id="27" dur="500"/>
                                        <p:tgtEl>
                                          <p:spTgt spid="4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xEl>
                                              <p:pRg st="6" end="6"/>
                                            </p:txEl>
                                          </p:spTgt>
                                        </p:tgtEl>
                                        <p:attrNameLst>
                                          <p:attrName>style.visibility</p:attrName>
                                        </p:attrNameLst>
                                      </p:cBhvr>
                                      <p:to>
                                        <p:strVal val="visible"/>
                                      </p:to>
                                    </p:set>
                                    <p:animEffect transition="in" filter="fade">
                                      <p:cBhvr>
                                        <p:cTn id="32" dur="500"/>
                                        <p:tgtEl>
                                          <p:spTgt spid="4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xEl>
                                              <p:pRg st="7" end="7"/>
                                            </p:txEl>
                                          </p:spTgt>
                                        </p:tgtEl>
                                        <p:attrNameLst>
                                          <p:attrName>style.visibility</p:attrName>
                                        </p:attrNameLst>
                                      </p:cBhvr>
                                      <p:to>
                                        <p:strVal val="visible"/>
                                      </p:to>
                                    </p:set>
                                    <p:animEffect transition="in" filter="fade">
                                      <p:cBhvr>
                                        <p:cTn id="37" dur="500"/>
                                        <p:tgtEl>
                                          <p:spTgt spid="4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xEl>
                                              <p:pRg st="8" end="8"/>
                                            </p:txEl>
                                          </p:spTgt>
                                        </p:tgtEl>
                                        <p:attrNameLst>
                                          <p:attrName>style.visibility</p:attrName>
                                        </p:attrNameLst>
                                      </p:cBhvr>
                                      <p:to>
                                        <p:strVal val="visible"/>
                                      </p:to>
                                    </p:set>
                                    <p:animEffect transition="in" filter="fade">
                                      <p:cBhvr>
                                        <p:cTn id="42" dur="500"/>
                                        <p:tgtEl>
                                          <p:spTgt spid="4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xEl>
                                              <p:pRg st="9" end="9"/>
                                            </p:txEl>
                                          </p:spTgt>
                                        </p:tgtEl>
                                        <p:attrNameLst>
                                          <p:attrName>style.visibility</p:attrName>
                                        </p:attrNameLst>
                                      </p:cBhvr>
                                      <p:to>
                                        <p:strVal val="visible"/>
                                      </p:to>
                                    </p:set>
                                    <p:animEffect transition="in" filter="fade">
                                      <p:cBhvr>
                                        <p:cTn id="47" dur="500"/>
                                        <p:tgtEl>
                                          <p:spTgt spid="4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
                                            <p:txEl>
                                              <p:pRg st="10" end="10"/>
                                            </p:txEl>
                                          </p:spTgt>
                                        </p:tgtEl>
                                        <p:attrNameLst>
                                          <p:attrName>style.visibility</p:attrName>
                                        </p:attrNameLst>
                                      </p:cBhvr>
                                      <p:to>
                                        <p:strVal val="visible"/>
                                      </p:to>
                                    </p:set>
                                    <p:animEffect transition="in" filter="fade">
                                      <p:cBhvr>
                                        <p:cTn id="52" dur="500"/>
                                        <p:tgtEl>
                                          <p:spTgt spid="4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7679B35-39FD-326B-52A4-E28B1225F1F4}"/>
              </a:ext>
            </a:extLst>
          </p:cNvPr>
          <p:cNvSpPr>
            <a:spLocks noGrp="1"/>
          </p:cNvSpPr>
          <p:nvPr>
            <p:ph sz="quarter" idx="11"/>
          </p:nvPr>
        </p:nvSpPr>
        <p:spPr>
          <a:xfrm>
            <a:off x="560388" y="1275804"/>
            <a:ext cx="11315700" cy="293688"/>
          </a:xfrm>
        </p:spPr>
        <p:txBody>
          <a:bodyPr/>
          <a:lstStyle/>
          <a:p>
            <a:endParaRPr lang="en-US" dirty="0"/>
          </a:p>
        </p:txBody>
      </p:sp>
      <p:sp>
        <p:nvSpPr>
          <p:cNvPr id="3" name="Textplatzhalter 2"/>
          <p:cNvSpPr>
            <a:spLocks noGrp="1"/>
          </p:cNvSpPr>
          <p:nvPr>
            <p:ph type="body" sz="quarter" idx="10"/>
          </p:nvPr>
        </p:nvSpPr>
        <p:spPr>
          <a:xfrm>
            <a:off x="336550" y="981075"/>
            <a:ext cx="11520488" cy="4968875"/>
          </a:xfrm>
        </p:spPr>
        <p:txBody>
          <a:bodyPr/>
          <a:lstStyle/>
          <a:p>
            <a:r>
              <a:rPr lang="en-US" dirty="0"/>
              <a:t>Basics</a:t>
            </a:r>
          </a:p>
          <a:p>
            <a:pPr lvl="1"/>
            <a:r>
              <a:rPr lang="en-US" sz="2000" dirty="0"/>
              <a:t>Fundamental Datatypes</a:t>
            </a:r>
          </a:p>
          <a:p>
            <a:pPr lvl="1"/>
            <a:r>
              <a:rPr lang="en-US" sz="2000" dirty="0"/>
              <a:t>Basic IO</a:t>
            </a:r>
          </a:p>
          <a:p>
            <a:pPr lvl="1"/>
            <a:r>
              <a:rPr lang="en-US" sz="2000" noProof="0" dirty="0"/>
              <a:t>Control structures</a:t>
            </a:r>
          </a:p>
          <a:p>
            <a:r>
              <a:rPr lang="en-US" dirty="0"/>
              <a:t>Program structure</a:t>
            </a:r>
          </a:p>
          <a:p>
            <a:r>
              <a:rPr lang="en-US" dirty="0"/>
              <a:t>Compound datatypes</a:t>
            </a:r>
          </a:p>
          <a:p>
            <a:r>
              <a:rPr lang="en-US" dirty="0"/>
              <a:t>Advanced concepts</a:t>
            </a:r>
          </a:p>
          <a:p>
            <a:pPr marL="0" indent="0">
              <a:buNone/>
            </a:pPr>
            <a:endParaRPr lang="en-US" noProof="0" dirty="0"/>
          </a:p>
          <a:p>
            <a:endParaRPr lang="en-US" noProof="0" dirty="0"/>
          </a:p>
        </p:txBody>
      </p:sp>
    </p:spTree>
    <p:extLst>
      <p:ext uri="{BB962C8B-B14F-4D97-AF65-F5344CB8AC3E}">
        <p14:creationId xmlns:p14="http://schemas.microsoft.com/office/powerpoint/2010/main" val="13957258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4" name="Foliennummernplatzhalter 3"/>
          <p:cNvSpPr>
            <a:spLocks noGrp="1"/>
          </p:cNvSpPr>
          <p:nvPr>
            <p:ph type="sldNum" sz="quarter" idx="4"/>
          </p:nvPr>
        </p:nvSpPr>
        <p:spPr/>
        <p:txBody>
          <a:bodyPr/>
          <a:lstStyle/>
          <a:p>
            <a:fld id="{F58435E4-A45A-4423-96D3-4E945C512564}" type="slidenum">
              <a:rPr lang="en-US" smtClean="0"/>
              <a:pPr/>
              <a:t>70</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31815402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71</a:t>
            </a:fld>
            <a:endParaRPr lang="en-US" dirty="0"/>
          </a:p>
        </p:txBody>
      </p:sp>
      <p:grpSp>
        <p:nvGrpSpPr>
          <p:cNvPr id="10" name="Gruppieren 9"/>
          <p:cNvGrpSpPr/>
          <p:nvPr/>
        </p:nvGrpSpPr>
        <p:grpSpPr>
          <a:xfrm>
            <a:off x="334963" y="980728"/>
            <a:ext cx="11521281" cy="4968552"/>
            <a:chOff x="361914" y="2150622"/>
            <a:chExt cx="11521281" cy="4968552"/>
          </a:xfrm>
        </p:grpSpPr>
        <p:grpSp>
          <p:nvGrpSpPr>
            <p:cNvPr id="11" name="Gruppieren 10"/>
            <p:cNvGrpSpPr/>
            <p:nvPr/>
          </p:nvGrpSpPr>
          <p:grpSpPr>
            <a:xfrm>
              <a:off x="361914" y="2150622"/>
              <a:ext cx="11521281" cy="4968552"/>
              <a:chOff x="361914" y="2150622"/>
              <a:chExt cx="11521281" cy="4968552"/>
            </a:xfrm>
          </p:grpSpPr>
          <p:sp>
            <p:nvSpPr>
              <p:cNvPr id="13" name="Rechteck 12"/>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4" name="Rechteck 13"/>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2869588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72</a:t>
            </a:fld>
            <a:endParaRPr lang="en-US" dirty="0"/>
          </a:p>
        </p:txBody>
      </p:sp>
      <p:grpSp>
        <p:nvGrpSpPr>
          <p:cNvPr id="10" name="Gruppieren 9"/>
          <p:cNvGrpSpPr/>
          <p:nvPr/>
        </p:nvGrpSpPr>
        <p:grpSpPr>
          <a:xfrm>
            <a:off x="334963" y="980728"/>
            <a:ext cx="11521281" cy="4968552"/>
            <a:chOff x="361914" y="2150622"/>
            <a:chExt cx="11521281" cy="4968552"/>
          </a:xfrm>
        </p:grpSpPr>
        <p:grpSp>
          <p:nvGrpSpPr>
            <p:cNvPr id="11" name="Gruppieren 10"/>
            <p:cNvGrpSpPr/>
            <p:nvPr/>
          </p:nvGrpSpPr>
          <p:grpSpPr>
            <a:xfrm>
              <a:off x="361914" y="2150622"/>
              <a:ext cx="11521281" cy="4968552"/>
              <a:chOff x="361914" y="2150622"/>
              <a:chExt cx="11521281" cy="4968552"/>
            </a:xfrm>
          </p:grpSpPr>
          <p:sp>
            <p:nvSpPr>
              <p:cNvPr id="13" name="Rechteck 12"/>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void</a:t>
                </a:r>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add5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14" name="Rechteck 13"/>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8123889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73</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20519631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74</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26995116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75</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468520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76</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b="1" dirty="0">
                    <a:solidFill>
                      <a:srgbClr val="000080"/>
                    </a:solidFill>
                    <a:highlight>
                      <a:srgbClr val="FFFFFF"/>
                    </a:highlight>
                    <a:latin typeface="Courier New" panose="02070309020205020404" pitchFamily="49" charset="0"/>
                    <a:cs typeface="Courier New" panose="02070309020205020404" pitchFamily="49" charset="0"/>
                  </a:rPr>
                  <a:t>&amp;</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1689344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77</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31923423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78</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8019935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endParaRPr lang="en-US" dirty="0">
              <a:sym typeface="Wingdings" panose="05000000000000000000" pitchFamily="2" charset="2"/>
            </a:endParaRPr>
          </a:p>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79</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3260310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Datatypes</a:t>
            </a:r>
          </a:p>
          <a:p>
            <a:r>
              <a:rPr lang="en-US" dirty="0"/>
              <a:t>Getting started</a:t>
            </a:r>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grpSp>
        <p:nvGrpSpPr>
          <p:cNvPr id="7" name="Gruppieren 6"/>
          <p:cNvGrpSpPr/>
          <p:nvPr/>
        </p:nvGrpSpPr>
        <p:grpSpPr>
          <a:xfrm>
            <a:off x="347318" y="989692"/>
            <a:ext cx="11508926" cy="4539704"/>
            <a:chOff x="347318" y="989692"/>
            <a:chExt cx="11508926" cy="4539704"/>
          </a:xfrm>
        </p:grpSpPr>
        <p:sp>
          <p:nvSpPr>
            <p:cNvPr id="5" name="Rechteck 4"/>
            <p:cNvSpPr/>
            <p:nvPr/>
          </p:nvSpPr>
          <p:spPr>
            <a:xfrm>
              <a:off x="347318" y="989692"/>
              <a:ext cx="11508926" cy="453970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sz="17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Q_rsqrt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long</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x2</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y</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const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threehalfs</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FF8000"/>
                  </a:solidFill>
                  <a:highlight>
                    <a:srgbClr val="FFFFFF"/>
                  </a:highlight>
                  <a:latin typeface="Courier New" panose="02070309020205020404" pitchFamily="49" charset="0"/>
                  <a:cs typeface="Courier New" panose="02070309020205020404" pitchFamily="49" charset="0"/>
                </a:rPr>
                <a:t>1.5F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x2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number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FF8000"/>
                  </a:solidFill>
                  <a:highlight>
                    <a:srgbClr val="FFFFFF"/>
                  </a:highlight>
                  <a:latin typeface="Courier New" panose="02070309020205020404" pitchFamily="49" charset="0"/>
                  <a:cs typeface="Courier New" panose="02070309020205020404" pitchFamily="49" charset="0"/>
                </a:rPr>
                <a:t>0.5F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long</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700" dirty="0">
                  <a:solidFill>
                    <a:srgbClr val="000000"/>
                  </a:solidFill>
                  <a:highlight>
                    <a:srgbClr val="FFFFFF"/>
                  </a:highlight>
                  <a:latin typeface="Courier New" panose="02070309020205020404" pitchFamily="49" charset="0"/>
                  <a:cs typeface="Courier New" panose="02070309020205020404" pitchFamily="49" charset="0"/>
                </a:rPr>
                <a:t>y</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evil floating point bit level hacking</a:t>
              </a: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FF8000"/>
                  </a:solidFill>
                  <a:highlight>
                    <a:srgbClr val="FFFFFF"/>
                  </a:highlight>
                  <a:latin typeface="Courier New" panose="02070309020205020404" pitchFamily="49" charset="0"/>
                  <a:cs typeface="Courier New" panose="02070309020205020404" pitchFamily="49" charset="0"/>
                </a:rPr>
                <a:t>0x5f3759df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FF8000"/>
                  </a:solidFill>
                  <a:highlight>
                    <a:srgbClr val="FFFFFF"/>
                  </a:highlight>
                  <a:latin typeface="Courier New" panose="02070309020205020404" pitchFamily="49" charset="0"/>
                  <a:cs typeface="Courier New" panose="02070309020205020404" pitchFamily="49" charset="0"/>
                </a:rPr>
                <a:t>1</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what the fuck?</a:t>
              </a: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threehalfs</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x2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y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1st iteration</a:t>
              </a: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y  = y * ( </a:t>
              </a:r>
              <a:r>
                <a:rPr lang="en-US" sz="1700" dirty="0" err="1">
                  <a:solidFill>
                    <a:srgbClr val="008000"/>
                  </a:solidFill>
                  <a:highlight>
                    <a:srgbClr val="FFFFFF"/>
                  </a:highlight>
                  <a:latin typeface="Courier New" panose="02070309020205020404" pitchFamily="49" charset="0"/>
                  <a:cs typeface="Courier New" panose="02070309020205020404" pitchFamily="49" charset="0"/>
                </a:rPr>
                <a:t>threehalfs</a:t>
              </a:r>
              <a:r>
                <a:rPr lang="en-US" sz="1700" dirty="0">
                  <a:solidFill>
                    <a:srgbClr val="008000"/>
                  </a:solidFill>
                  <a:highlight>
                    <a:srgbClr val="FFFFFF"/>
                  </a:highlight>
                  <a:latin typeface="Courier New" panose="02070309020205020404" pitchFamily="49" charset="0"/>
                  <a:cs typeface="Courier New" panose="02070309020205020404" pitchFamily="49" charset="0"/>
                </a:rPr>
                <a:t> - ( x2 * y * y ) );   // 2nd iteration, this can be removed</a:t>
              </a:r>
            </a:p>
            <a:p>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y</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700" dirty="0">
                <a:solidFill>
                  <a:schemeClr val="tx1"/>
                </a:solidFill>
                <a:latin typeface="Courier New" panose="02070309020205020404" pitchFamily="49" charset="0"/>
                <a:cs typeface="Courier New" panose="02070309020205020404" pitchFamily="49" charset="0"/>
              </a:endParaRPr>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41523904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Data transfer</a:t>
            </a:r>
          </a:p>
        </p:txBody>
      </p:sp>
      <p:sp>
        <p:nvSpPr>
          <p:cNvPr id="3" name="Textplatzhalter 2"/>
          <p:cNvSpPr>
            <a:spLocks noGrp="1"/>
          </p:cNvSpPr>
          <p:nvPr>
            <p:ph type="body" sz="quarter" idx="10"/>
          </p:nvPr>
        </p:nvSpPr>
        <p:spPr/>
        <p:txBody>
          <a:bodyPr/>
          <a:lstStyle/>
          <a:p>
            <a:endParaRPr lang="en-US" dirty="0"/>
          </a:p>
          <a:p>
            <a:pPr lvl="1"/>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80</a:t>
            </a:fld>
            <a:endParaRPr lang="en-US" dirty="0"/>
          </a:p>
        </p:txBody>
      </p:sp>
      <p:grpSp>
        <p:nvGrpSpPr>
          <p:cNvPr id="5" name="Gruppieren 4"/>
          <p:cNvGrpSpPr/>
          <p:nvPr/>
        </p:nvGrpSpPr>
        <p:grpSpPr>
          <a:xfrm>
            <a:off x="334963" y="980728"/>
            <a:ext cx="11521281" cy="4968552"/>
            <a:chOff x="361914" y="2150622"/>
            <a:chExt cx="11521281" cy="4968552"/>
          </a:xfrm>
        </p:grpSpPr>
        <p:grpSp>
          <p:nvGrpSpPr>
            <p:cNvPr id="6" name="Gruppieren 5"/>
            <p:cNvGrpSpPr/>
            <p:nvPr/>
          </p:nvGrpSpPr>
          <p:grpSpPr>
            <a:xfrm>
              <a:off x="361914" y="2150622"/>
              <a:ext cx="11521281" cy="4968552"/>
              <a:chOff x="361914" y="2150622"/>
              <a:chExt cx="11521281" cy="4968552"/>
            </a:xfrm>
          </p:grpSpPr>
          <p:sp>
            <p:nvSpPr>
              <p:cNvPr id="8" name="Rechteck 7"/>
              <p:cNvSpPr/>
              <p:nvPr/>
            </p:nvSpPr>
            <p:spPr>
              <a:xfrm>
                <a:off x="361914" y="2363216"/>
                <a:ext cx="11521281" cy="475595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804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void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final_quiz</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b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final_quiz</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&amp;</a:t>
                </a:r>
                <a:r>
                  <a:rPr lang="en-US" dirty="0">
                    <a:solidFill>
                      <a:srgbClr val="000000"/>
                    </a:solidFill>
                    <a:highlight>
                      <a:srgbClr val="FFFFFF"/>
                    </a:highlight>
                    <a:latin typeface="Courier New" panose="02070309020205020404" pitchFamily="49" charset="0"/>
                    <a:cs typeface="Courier New" panose="02070309020205020404" pitchFamily="49" charset="0"/>
                  </a:rPr>
                  <a: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9" name="Rechteck 8"/>
              <p:cNvSpPr/>
              <p:nvPr/>
            </p:nvSpPr>
            <p:spPr>
              <a:xfrm>
                <a:off x="578335"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quiz.cpp</a:t>
                </a: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Tree>
    <p:extLst>
      <p:ext uri="{BB962C8B-B14F-4D97-AF65-F5344CB8AC3E}">
        <p14:creationId xmlns:p14="http://schemas.microsoft.com/office/powerpoint/2010/main" val="3538190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Overloading</a:t>
            </a:r>
          </a:p>
        </p:txBody>
      </p:sp>
      <p:sp>
        <p:nvSpPr>
          <p:cNvPr id="3" name="Textplatzhalter 2"/>
          <p:cNvSpPr>
            <a:spLocks noGrp="1"/>
          </p:cNvSpPr>
          <p:nvPr>
            <p:ph type="body" sz="quarter" idx="10"/>
          </p:nvPr>
        </p:nvSpPr>
        <p:spPr/>
        <p:txBody>
          <a:bodyPr/>
          <a:lstStyle/>
          <a:p>
            <a:r>
              <a:rPr lang="en-US" dirty="0"/>
              <a:t>From MATLAB, it is a well-known mechanism that a single function can</a:t>
            </a:r>
          </a:p>
          <a:p>
            <a:pPr marL="558800" lvl="1" indent="-342900">
              <a:buFont typeface="+mj-lt"/>
              <a:buAutoNum type="alphaLcParenR"/>
            </a:pPr>
            <a:r>
              <a:rPr lang="en-US" dirty="0"/>
              <a:t>Take arguments of different type (float, </a:t>
            </a:r>
            <a:r>
              <a:rPr lang="en-US" dirty="0" err="1"/>
              <a:t>int</a:t>
            </a:r>
            <a:r>
              <a:rPr lang="en-US" dirty="0"/>
              <a:t>, matrix, cell, …)</a:t>
            </a:r>
          </a:p>
          <a:p>
            <a:pPr marL="558800" lvl="1" indent="-342900">
              <a:buFont typeface="+mj-lt"/>
              <a:buAutoNum type="alphaLcParenR"/>
            </a:pPr>
            <a:r>
              <a:rPr lang="en-US" dirty="0"/>
              <a:t>Take a different number of arguments (using </a:t>
            </a:r>
            <a:r>
              <a:rPr lang="en-US" dirty="0" err="1"/>
              <a:t>varargin</a:t>
            </a:r>
            <a:r>
              <a:rPr lang="en-US" dirty="0"/>
              <a:t>)</a:t>
            </a:r>
          </a:p>
          <a:p>
            <a:pPr marL="558800" lvl="1" indent="-342900">
              <a:buFont typeface="+mj-lt"/>
              <a:buAutoNum type="alphaLcParenR"/>
            </a:pPr>
            <a:r>
              <a:rPr lang="en-US" dirty="0"/>
              <a:t>Return a different number of arguments (using </a:t>
            </a:r>
            <a:r>
              <a:rPr lang="en-US" dirty="0" err="1"/>
              <a:t>varargout</a:t>
            </a:r>
            <a:r>
              <a:rPr lang="en-US" dirty="0"/>
              <a:t>)</a:t>
            </a:r>
          </a:p>
          <a:p>
            <a:r>
              <a:rPr lang="en-US" dirty="0"/>
              <a:t>All three are possible in C++ as well, but work differently!</a:t>
            </a:r>
          </a:p>
          <a:p>
            <a:r>
              <a:rPr lang="en-US" dirty="0"/>
              <a:t>We will look at the first two now</a:t>
            </a:r>
          </a:p>
        </p:txBody>
      </p:sp>
      <p:sp>
        <p:nvSpPr>
          <p:cNvPr id="4" name="Foliennummernplatzhalter 3"/>
          <p:cNvSpPr>
            <a:spLocks noGrp="1"/>
          </p:cNvSpPr>
          <p:nvPr>
            <p:ph type="sldNum" sz="quarter" idx="4"/>
          </p:nvPr>
        </p:nvSpPr>
        <p:spPr/>
        <p:txBody>
          <a:bodyPr/>
          <a:lstStyle/>
          <a:p>
            <a:fld id="{F58435E4-A45A-4423-96D3-4E945C512564}" type="slidenum">
              <a:rPr lang="en-US" smtClean="0"/>
              <a:pPr/>
              <a:t>81</a:t>
            </a:fld>
            <a:endParaRPr lang="en-US" dirty="0"/>
          </a:p>
        </p:txBody>
      </p:sp>
    </p:spTree>
    <p:extLst>
      <p:ext uri="{BB962C8B-B14F-4D97-AF65-F5344CB8AC3E}">
        <p14:creationId xmlns:p14="http://schemas.microsoft.com/office/powerpoint/2010/main" val="19646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Overloading</a:t>
            </a:r>
          </a:p>
        </p:txBody>
      </p:sp>
      <p:sp>
        <p:nvSpPr>
          <p:cNvPr id="3" name="Textplatzhalter 2"/>
          <p:cNvSpPr>
            <a:spLocks noGrp="1"/>
          </p:cNvSpPr>
          <p:nvPr>
            <p:ph type="body" sz="quarter" idx="10"/>
          </p:nvPr>
        </p:nvSpPr>
        <p:spPr/>
        <p:txBody>
          <a:bodyPr/>
          <a:lstStyle/>
          <a:p>
            <a:pPr marL="0" indent="0">
              <a:buNone/>
            </a:pPr>
            <a:r>
              <a:rPr lang="en-US" dirty="0"/>
              <a:t>Multiple versions of a function can be declared (and defined), as long as they differ in</a:t>
            </a:r>
          </a:p>
          <a:p>
            <a:r>
              <a:rPr lang="en-US" dirty="0"/>
              <a:t>Number of parameters </a:t>
            </a:r>
            <a:r>
              <a:rPr lang="en-US" i="1" dirty="0"/>
              <a:t>or</a:t>
            </a:r>
          </a:p>
          <a:p>
            <a:r>
              <a:rPr lang="en-US" dirty="0"/>
              <a:t>Type of parameters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82</a:t>
            </a:fld>
            <a:endParaRPr lang="en-US" dirty="0"/>
          </a:p>
        </p:txBody>
      </p:sp>
      <p:grpSp>
        <p:nvGrpSpPr>
          <p:cNvPr id="6" name="Gruppieren 5"/>
          <p:cNvGrpSpPr/>
          <p:nvPr/>
        </p:nvGrpSpPr>
        <p:grpSpPr>
          <a:xfrm>
            <a:off x="6311553" y="1486761"/>
            <a:ext cx="5545138" cy="4318503"/>
            <a:chOff x="6338057" y="2150622"/>
            <a:chExt cx="5545138" cy="4318503"/>
          </a:xfrm>
        </p:grpSpPr>
        <p:grpSp>
          <p:nvGrpSpPr>
            <p:cNvPr id="7" name="Gruppieren 6"/>
            <p:cNvGrpSpPr/>
            <p:nvPr/>
          </p:nvGrpSpPr>
          <p:grpSpPr>
            <a:xfrm>
              <a:off x="6338057" y="2150622"/>
              <a:ext cx="5545138" cy="4318503"/>
              <a:chOff x="6338057" y="2150622"/>
              <a:chExt cx="5545138" cy="4318503"/>
            </a:xfrm>
          </p:grpSpPr>
          <p:sp>
            <p:nvSpPr>
              <p:cNvPr id="9" name="Rechteck 8"/>
              <p:cNvSpPr/>
              <p:nvPr/>
            </p:nvSpPr>
            <p:spPr>
              <a:xfrm>
                <a:off x="6338057" y="2363216"/>
                <a:ext cx="5545138" cy="410590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c</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b</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10" name="Rechteck 9"/>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max.cpp</a:t>
                </a:r>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sp>
        <p:nvSpPr>
          <p:cNvPr id="12" name="Rechteck 11"/>
          <p:cNvSpPr/>
          <p:nvPr/>
        </p:nvSpPr>
        <p:spPr>
          <a:xfrm>
            <a:off x="334963" y="3319824"/>
            <a:ext cx="5545138"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3.1f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3.1f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4.5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5647" y="3397690"/>
            <a:ext cx="368102" cy="413792"/>
          </a:xfrm>
          <a:prstGeom prst="rect">
            <a:avLst/>
          </a:prstGeom>
        </p:spPr>
      </p:pic>
      <p:grpSp>
        <p:nvGrpSpPr>
          <p:cNvPr id="14" name="Gruppieren 13"/>
          <p:cNvGrpSpPr/>
          <p:nvPr/>
        </p:nvGrpSpPr>
        <p:grpSpPr>
          <a:xfrm>
            <a:off x="334963" y="2204864"/>
            <a:ext cx="5545138" cy="864096"/>
            <a:chOff x="902679" y="6201247"/>
            <a:chExt cx="5545138" cy="864096"/>
          </a:xfrm>
        </p:grpSpPr>
        <p:sp>
          <p:nvSpPr>
            <p:cNvPr id="15" name="Abgerundetes Rechteck 14"/>
            <p:cNvSpPr/>
            <p:nvPr/>
          </p:nvSpPr>
          <p:spPr>
            <a:xfrm>
              <a:off x="902679" y="6201247"/>
              <a:ext cx="554513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Which function is called?</a:t>
              </a:r>
            </a:p>
          </p:txBody>
        </p:sp>
        <p:sp>
          <p:nvSpPr>
            <p:cNvPr id="16" name="Ellipse 15"/>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20" name="Gruppieren 19"/>
          <p:cNvGrpSpPr/>
          <p:nvPr/>
        </p:nvGrpSpPr>
        <p:grpSpPr>
          <a:xfrm>
            <a:off x="334963" y="5048016"/>
            <a:ext cx="5531594" cy="864096"/>
            <a:chOff x="911424" y="2004718"/>
            <a:chExt cx="5531594" cy="864096"/>
          </a:xfrm>
        </p:grpSpPr>
        <p:sp>
          <p:nvSpPr>
            <p:cNvPr id="21" name="Abgerundetes Rechteck 20"/>
            <p:cNvSpPr/>
            <p:nvPr/>
          </p:nvSpPr>
          <p:spPr>
            <a:xfrm>
              <a:off x="911424" y="2004718"/>
              <a:ext cx="5531594"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a:solidFill>
                    <a:schemeClr val="tx1"/>
                  </a:solidFill>
                </a:rPr>
                <a:t>Calling functions that are defined for integers with floats can lead to strange results. We will later see how this can be inhibited.</a:t>
              </a: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247101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500"/>
                                        <p:tgtEl>
                                          <p:spTgt spid="1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500"/>
                                        <p:tgtEl>
                                          <p:spTgt spid="1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xEl>
                                              <p:pRg st="3" end="3"/>
                                            </p:txEl>
                                          </p:spTgt>
                                        </p:tgtEl>
                                        <p:attrNameLst>
                                          <p:attrName>style.visibility</p:attrName>
                                        </p:attrNameLst>
                                      </p:cBhvr>
                                      <p:to>
                                        <p:strVal val="visible"/>
                                      </p:to>
                                    </p:set>
                                    <p:animEffect transition="in" filter="fade">
                                      <p:cBhvr>
                                        <p:cTn id="36" dur="500"/>
                                        <p:tgtEl>
                                          <p:spTgt spid="1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500"/>
                                        <p:tgtEl>
                                          <p:spTgt spid="1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Overloading</a:t>
            </a:r>
          </a:p>
        </p:txBody>
      </p:sp>
      <p:sp>
        <p:nvSpPr>
          <p:cNvPr id="3" name="Textplatzhalter 2"/>
          <p:cNvSpPr>
            <a:spLocks noGrp="1"/>
          </p:cNvSpPr>
          <p:nvPr>
            <p:ph type="body" sz="quarter" idx="10"/>
          </p:nvPr>
        </p:nvSpPr>
        <p:spPr/>
        <p:txBody>
          <a:bodyPr/>
          <a:lstStyle/>
          <a:p>
            <a:r>
              <a:rPr lang="en-US" dirty="0"/>
              <a:t>We can also make function arguments optional by defining a default value</a:t>
            </a:r>
          </a:p>
          <a:p>
            <a:r>
              <a:rPr lang="en-US" dirty="0">
                <a:latin typeface="+mn-lt"/>
                <a:cs typeface="Courier New" panose="02070309020205020404" pitchFamily="49" charset="0"/>
              </a:rPr>
              <a:t>Only possible for the rightmost parameters!</a:t>
            </a:r>
          </a:p>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83</a:t>
            </a:fld>
            <a:endParaRPr lang="en-US" dirty="0"/>
          </a:p>
        </p:txBody>
      </p:sp>
      <p:sp>
        <p:nvSpPr>
          <p:cNvPr id="7" name="Rechteck 6"/>
          <p:cNvSpPr/>
          <p:nvPr/>
        </p:nvSpPr>
        <p:spPr>
          <a:xfrm>
            <a:off x="334800" y="1918573"/>
            <a:ext cx="11522238"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dirty="0" err="1">
                <a:solidFill>
                  <a:srgbClr val="804000"/>
                </a:solidFill>
                <a:highlight>
                  <a:srgbClr val="FFFFFF"/>
                </a:highlight>
                <a:latin typeface="Courier New" panose="02070309020205020404" pitchFamily="49" charset="0"/>
                <a:cs typeface="Courier New" panose="02070309020205020404" pitchFamily="49" charset="0"/>
              </a:rPr>
              <a:t>cmath</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804000"/>
              </a:solidFill>
              <a:highlight>
                <a:srgbClr val="FFFFFF"/>
              </a:highlight>
              <a:latin typeface="Courier New" panose="02070309020205020404" pitchFamily="49" charset="0"/>
              <a:cs typeface="Courier New" panose="02070309020205020404" pitchFamily="49" charset="0"/>
            </a:endParaRPr>
          </a:p>
          <a:p>
            <a:r>
              <a:rPr lang="fr-FR" dirty="0">
                <a:solidFill>
                  <a:srgbClr val="8000FF"/>
                </a:solidFill>
                <a:highlight>
                  <a:srgbClr val="FFFFFF"/>
                </a:highlight>
                <a:latin typeface="Courier New" panose="02070309020205020404" pitchFamily="49" charset="0"/>
                <a:cs typeface="Courier New" panose="02070309020205020404" pitchFamily="49" charset="0"/>
              </a:rPr>
              <a:t>double</a:t>
            </a:r>
            <a:r>
              <a:rPr lang="fr-FR" dirty="0">
                <a:solidFill>
                  <a:srgbClr val="000000"/>
                </a:solidFill>
                <a:highlight>
                  <a:srgbClr val="FFFFFF"/>
                </a:highlight>
                <a:latin typeface="Courier New" panose="02070309020205020404" pitchFamily="49" charset="0"/>
                <a:cs typeface="Courier New" panose="02070309020205020404" pitchFamily="49" charset="0"/>
              </a:rPr>
              <a:t> log</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8000FF"/>
                </a:solidFill>
                <a:highlight>
                  <a:srgbClr val="FFFFFF"/>
                </a:highlight>
                <a:latin typeface="Courier New" panose="02070309020205020404" pitchFamily="49" charset="0"/>
                <a:cs typeface="Courier New" panose="02070309020205020404" pitchFamily="49" charset="0"/>
              </a:rPr>
              <a:t>double</a:t>
            </a:r>
            <a:r>
              <a:rPr lang="fr-FR" dirty="0">
                <a:solidFill>
                  <a:srgbClr val="000000"/>
                </a:solidFill>
                <a:highlight>
                  <a:srgbClr val="FFFFFF"/>
                </a:highlight>
                <a:latin typeface="Courier New" panose="02070309020205020404" pitchFamily="49" charset="0"/>
                <a:cs typeface="Courier New" panose="02070309020205020404" pitchFamily="49" charset="0"/>
              </a:rPr>
              <a:t> 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a:solidFill>
                  <a:srgbClr val="8000FF"/>
                </a:solidFill>
                <a:highlight>
                  <a:srgbClr val="FFFFFF"/>
                </a:highlight>
                <a:latin typeface="Courier New" panose="02070309020205020404" pitchFamily="49" charset="0"/>
                <a:cs typeface="Courier New" panose="02070309020205020404" pitchFamily="49" charset="0"/>
              </a:rPr>
              <a:t>double</a:t>
            </a:r>
            <a:r>
              <a:rPr lang="fr-FR" dirty="0">
                <a:solidFill>
                  <a:srgbClr val="000000"/>
                </a:solidFill>
                <a:highlight>
                  <a:srgbClr val="FFFFFF"/>
                </a:highlight>
                <a:latin typeface="Courier New" panose="02070309020205020404" pitchFamily="49" charset="0"/>
                <a:cs typeface="Courier New" panose="02070309020205020404" pitchFamily="49" charset="0"/>
              </a:rPr>
              <a:t> base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FF8000"/>
                </a:solidFill>
                <a:highlight>
                  <a:srgbClr val="FFFFFF"/>
                </a:highlight>
                <a:latin typeface="Courier New" panose="02070309020205020404" pitchFamily="49" charset="0"/>
                <a:cs typeface="Courier New" panose="02070309020205020404" pitchFamily="49" charset="0"/>
              </a:rPr>
              <a:t>2.71828182845904523536</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da-DK" dirty="0">
                <a:solidFill>
                  <a:srgbClr val="000000"/>
                </a:solidFill>
                <a:highlight>
                  <a:srgbClr val="FFFFFF"/>
                </a:highlight>
                <a:latin typeface="Courier New" panose="02070309020205020404" pitchFamily="49" charset="0"/>
                <a:cs typeface="Courier New" panose="02070309020205020404" pitchFamily="49" charset="0"/>
              </a:rPr>
              <a:t>  </a:t>
            </a:r>
            <a:r>
              <a:rPr lang="da-DK" b="1" dirty="0">
                <a:solidFill>
                  <a:srgbClr val="0000FF"/>
                </a:solidFill>
                <a:highlight>
                  <a:srgbClr val="FFFFFF"/>
                </a:highlight>
                <a:latin typeface="Courier New" panose="02070309020205020404" pitchFamily="49" charset="0"/>
                <a:cs typeface="Courier New" panose="02070309020205020404" pitchFamily="49" charset="0"/>
              </a:rPr>
              <a:t>return</a:t>
            </a:r>
            <a:r>
              <a:rPr lang="da-DK" dirty="0">
                <a:solidFill>
                  <a:srgbClr val="000000"/>
                </a:solidFill>
                <a:highlight>
                  <a:srgbClr val="FFFFFF"/>
                </a:highlight>
                <a:latin typeface="Courier New" panose="02070309020205020404" pitchFamily="49" charset="0"/>
                <a:cs typeface="Courier New" panose="02070309020205020404" pitchFamily="49" charset="0"/>
              </a:rPr>
              <a:t> std</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log</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x</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 </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 std</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log</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r>
              <a:rPr lang="da-DK" dirty="0">
                <a:solidFill>
                  <a:srgbClr val="000000"/>
                </a:solidFill>
                <a:highlight>
                  <a:srgbClr val="FFFFFF"/>
                </a:highlight>
                <a:latin typeface="Courier New" panose="02070309020205020404" pitchFamily="49" charset="0"/>
                <a:cs typeface="Courier New" panose="02070309020205020404" pitchFamily="49" charset="0"/>
              </a:rPr>
              <a:t>base</a:t>
            </a:r>
            <a:r>
              <a:rPr lang="da-DK" b="1" dirty="0">
                <a:solidFill>
                  <a:srgbClr val="000080"/>
                </a:solidFill>
                <a:highlight>
                  <a:srgbClr val="FFFFFF"/>
                </a:highlight>
                <a:latin typeface="Courier New" panose="02070309020205020404" pitchFamily="49" charset="0"/>
                <a:cs typeface="Courier New" panose="02070309020205020404" pitchFamily="49" charset="0"/>
              </a:rPr>
              <a:t>);</a:t>
            </a:r>
            <a:endParaRPr lang="da-DK"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x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log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81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4</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log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81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compute natural log</a:t>
            </a:r>
            <a:endParaRPr lang="en-US" dirty="0">
              <a:solidFill>
                <a:schemeClr val="tx1"/>
              </a:solidFill>
              <a:latin typeface="Courier New" panose="02070309020205020404" pitchFamily="49" charset="0"/>
              <a:cs typeface="Courier New" panose="02070309020205020404" pitchFamily="49" charset="0"/>
            </a:endParaRP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007096"/>
            <a:ext cx="368102" cy="413792"/>
          </a:xfrm>
          <a:prstGeom prst="rect">
            <a:avLst/>
          </a:prstGeom>
        </p:spPr>
      </p:pic>
    </p:spTree>
    <p:extLst>
      <p:ext uri="{BB962C8B-B14F-4D97-AF65-F5344CB8AC3E}">
        <p14:creationId xmlns:p14="http://schemas.microsoft.com/office/powerpoint/2010/main" val="422066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main</a:t>
            </a:r>
          </a:p>
        </p:txBody>
      </p:sp>
      <p:sp>
        <p:nvSpPr>
          <p:cNvPr id="3" name="Textplatzhalter 2"/>
          <p:cNvSpPr>
            <a:spLocks noGrp="1"/>
          </p:cNvSpPr>
          <p:nvPr>
            <p:ph type="body" sz="quarter" idx="10"/>
          </p:nvPr>
        </p:nvSpPr>
        <p:spPr/>
        <p:txBody>
          <a:bodyPr/>
          <a:lstStyle/>
          <a:p>
            <a:pPr marL="0" indent="0">
              <a:buNone/>
            </a:pPr>
            <a:r>
              <a:rPr lang="en-US" dirty="0">
                <a:latin typeface="Courier New" panose="02070309020205020404" pitchFamily="49" charset="0"/>
                <a:cs typeface="Courier New" panose="02070309020205020404" pitchFamily="49" charset="0"/>
              </a:rPr>
              <a:t>main</a:t>
            </a:r>
            <a:r>
              <a:rPr lang="en-US" dirty="0"/>
              <a:t> is also a function, with some special properties</a:t>
            </a:r>
          </a:p>
          <a:p>
            <a:pPr>
              <a:buFont typeface="Wingdings" panose="05000000000000000000" pitchFamily="2" charset="2"/>
              <a:buChar char="è"/>
            </a:pPr>
            <a:r>
              <a:rPr lang="en-US" dirty="0">
                <a:latin typeface="+mn-lt"/>
                <a:cs typeface="Courier New" panose="02070309020205020404" pitchFamily="49" charset="0"/>
                <a:sym typeface="Wingdings" panose="05000000000000000000" pitchFamily="2" charset="2"/>
              </a:rPr>
              <a:t>It cannot be overloaded</a:t>
            </a:r>
          </a:p>
          <a:p>
            <a:pPr>
              <a:buFont typeface="Wingdings" panose="05000000000000000000" pitchFamily="2" charset="2"/>
              <a:buChar char="è"/>
            </a:pPr>
            <a:r>
              <a:rPr lang="en-US" dirty="0">
                <a:cs typeface="Courier New" panose="02070309020205020404" pitchFamily="49" charset="0"/>
              </a:rPr>
              <a:t>It cannot be called, except by the program itself</a:t>
            </a:r>
          </a:p>
          <a:p>
            <a:pPr>
              <a:buFont typeface="Wingdings" panose="05000000000000000000" pitchFamily="2" charset="2"/>
              <a:buChar char="è"/>
            </a:pPr>
            <a:r>
              <a:rPr lang="en-US" dirty="0">
                <a:cs typeface="Courier New" panose="02070309020205020404" pitchFamily="49" charset="0"/>
              </a:rPr>
              <a:t>Even though it returns an </a:t>
            </a:r>
            <a:r>
              <a:rPr lang="en-US" dirty="0" err="1">
                <a:cs typeface="Courier New" panose="02070309020205020404" pitchFamily="49" charset="0"/>
              </a:rPr>
              <a:t>int</a:t>
            </a:r>
            <a:r>
              <a:rPr lang="en-US" dirty="0">
                <a:cs typeface="Courier New" panose="02070309020205020404" pitchFamily="49" charset="0"/>
              </a:rPr>
              <a:t>, you don’t have to explicitly return a value</a:t>
            </a:r>
          </a:p>
          <a:p>
            <a:pPr>
              <a:buFont typeface="Wingdings" panose="05000000000000000000" pitchFamily="2" charset="2"/>
              <a:buChar char="è"/>
            </a:pPr>
            <a:r>
              <a:rPr lang="en-US" dirty="0">
                <a:cs typeface="Courier New" panose="02070309020205020404" pitchFamily="49" charset="0"/>
              </a:rPr>
              <a:t>If you do so, this will be the </a:t>
            </a:r>
            <a:r>
              <a:rPr lang="en-US" i="1" dirty="0">
                <a:cs typeface="Courier New" panose="02070309020205020404" pitchFamily="49" charset="0"/>
              </a:rPr>
              <a:t>exit code </a:t>
            </a:r>
            <a:r>
              <a:rPr lang="en-US" dirty="0">
                <a:cs typeface="Courier New" panose="02070309020205020404" pitchFamily="49" charset="0"/>
              </a:rPr>
              <a:t>of the program. 0 stands for no error, other values can be mapped to different error types.</a:t>
            </a:r>
          </a:p>
          <a:p>
            <a:pPr>
              <a:buFont typeface="Wingdings" panose="05000000000000000000" pitchFamily="2" charset="2"/>
              <a:buChar char="è"/>
            </a:pPr>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84</a:t>
            </a:fld>
            <a:endParaRPr lang="en-US" dirty="0"/>
          </a:p>
        </p:txBody>
      </p:sp>
      <p:grpSp>
        <p:nvGrpSpPr>
          <p:cNvPr id="7" name="Gruppieren 6"/>
          <p:cNvGrpSpPr/>
          <p:nvPr/>
        </p:nvGrpSpPr>
        <p:grpSpPr>
          <a:xfrm>
            <a:off x="334800" y="3502749"/>
            <a:ext cx="11522238" cy="2031325"/>
            <a:chOff x="334800" y="983651"/>
            <a:chExt cx="11522238" cy="2031325"/>
          </a:xfrm>
        </p:grpSpPr>
        <p:sp>
          <p:nvSpPr>
            <p:cNvPr id="8" name="Rechteck 7"/>
            <p:cNvSpPr/>
            <p:nvPr/>
          </p:nvSpPr>
          <p:spPr>
            <a:xfrm>
              <a:off x="334800" y="983651"/>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argc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char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argv</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38502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inline</a:t>
            </a:r>
          </a:p>
        </p:txBody>
      </p:sp>
      <p:sp>
        <p:nvSpPr>
          <p:cNvPr id="3" name="Textplatzhalter 2"/>
          <p:cNvSpPr>
            <a:spLocks noGrp="1"/>
          </p:cNvSpPr>
          <p:nvPr>
            <p:ph type="body" sz="quarter" idx="10"/>
          </p:nvPr>
        </p:nvSpPr>
        <p:spPr/>
        <p:txBody>
          <a:bodyPr/>
          <a:lstStyle/>
          <a:p>
            <a:r>
              <a:rPr lang="en-US" dirty="0">
                <a:latin typeface="+mn-lt"/>
                <a:cs typeface="Courier New" panose="02070309020205020404" pitchFamily="49" charset="0"/>
              </a:rPr>
              <a:t>Without optimization, each function will be compiled separately in the bytecode, and for each function call the processor has to jump to this function and back</a:t>
            </a:r>
          </a:p>
          <a:p>
            <a:r>
              <a:rPr lang="en-US" dirty="0">
                <a:latin typeface="+mn-lt"/>
                <a:cs typeface="Courier New" panose="02070309020205020404" pitchFamily="49" charset="0"/>
              </a:rPr>
              <a:t>This costs time, especially so if the function is short.</a:t>
            </a:r>
          </a:p>
          <a:p>
            <a:r>
              <a:rPr lang="en-US" dirty="0">
                <a:latin typeface="+mn-lt"/>
                <a:cs typeface="Courier New" panose="02070309020205020404" pitchFamily="49" charset="0"/>
              </a:rPr>
              <a:t>As a consequence, the compiler will automatically inline short functions by copying the function’s code to the place where it is called</a:t>
            </a:r>
          </a:p>
          <a:p>
            <a:r>
              <a:rPr lang="en-US" dirty="0">
                <a:latin typeface="+mn-lt"/>
                <a:cs typeface="Courier New" panose="02070309020205020404" pitchFamily="49" charset="0"/>
              </a:rPr>
              <a:t>We can give the compiler a hint, that it may be beneficial to inline a function by declaring it </a:t>
            </a:r>
            <a:r>
              <a:rPr lang="en-US" dirty="0">
                <a:latin typeface="Courier New" panose="02070309020205020404" pitchFamily="49" charset="0"/>
                <a:cs typeface="Courier New" panose="02070309020205020404" pitchFamily="49" charset="0"/>
              </a:rPr>
              <a:t>inline</a:t>
            </a:r>
            <a:r>
              <a:rPr lang="en-US" dirty="0">
                <a:latin typeface="+mn-lt"/>
                <a:cs typeface="Courier New" panose="02070309020205020404" pitchFamily="49" charset="0"/>
              </a:rPr>
              <a:t>:</a:t>
            </a:r>
          </a:p>
          <a:p>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85</a:t>
            </a:fld>
            <a:endParaRPr lang="en-US" dirty="0"/>
          </a:p>
        </p:txBody>
      </p:sp>
      <p:grpSp>
        <p:nvGrpSpPr>
          <p:cNvPr id="6" name="Gruppieren 5"/>
          <p:cNvGrpSpPr/>
          <p:nvPr/>
        </p:nvGrpSpPr>
        <p:grpSpPr>
          <a:xfrm>
            <a:off x="334962" y="4953170"/>
            <a:ext cx="11519837" cy="864096"/>
            <a:chOff x="911423" y="2004718"/>
            <a:chExt cx="11519837" cy="864096"/>
          </a:xfrm>
        </p:grpSpPr>
        <p:sp>
          <p:nvSpPr>
            <p:cNvPr id="7" name="Abgerundetes Rechteck 6"/>
            <p:cNvSpPr/>
            <p:nvPr/>
          </p:nvSpPr>
          <p:spPr>
            <a:xfrm>
              <a:off x="911423" y="2004718"/>
              <a:ext cx="11519837"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a:solidFill>
                    <a:prstClr val="black"/>
                  </a:solidFill>
                  <a:cs typeface="Courier New" panose="02070309020205020404" pitchFamily="49" charset="0"/>
                </a:rPr>
                <a:t>When functions are </a:t>
              </a:r>
              <a:r>
                <a:rPr lang="en-US" dirty="0" err="1">
                  <a:solidFill>
                    <a:prstClr val="black"/>
                  </a:solidFill>
                  <a:cs typeface="Courier New" panose="02070309020205020404" pitchFamily="49" charset="0"/>
                </a:rPr>
                <a:t>inlined</a:t>
              </a:r>
              <a:r>
                <a:rPr lang="en-US" dirty="0">
                  <a:solidFill>
                    <a:prstClr val="black"/>
                  </a:solidFill>
                  <a:cs typeface="Courier New" panose="02070309020205020404" pitchFamily="49" charset="0"/>
                </a:rPr>
                <a:t>, the resulting bytecode will contain duplicates of the function and thus be larger. To avoid this, we can tell the compiler to optimize for size instead of speed.</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9" name="Gruppieren 8"/>
          <p:cNvGrpSpPr/>
          <p:nvPr/>
        </p:nvGrpSpPr>
        <p:grpSpPr>
          <a:xfrm>
            <a:off x="334963" y="3380799"/>
            <a:ext cx="5545137" cy="1200329"/>
            <a:chOff x="334839" y="983651"/>
            <a:chExt cx="5545137" cy="1200329"/>
          </a:xfrm>
        </p:grpSpPr>
        <p:sp>
          <p:nvSpPr>
            <p:cNvPr id="10" name="Rechteck 9"/>
            <p:cNvSpPr/>
            <p:nvPr/>
          </p:nvSpPr>
          <p:spPr>
            <a:xfrm>
              <a:off x="334839" y="983651"/>
              <a:ext cx="5545137"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inline</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5796" y="1061517"/>
              <a:ext cx="368102" cy="413792"/>
            </a:xfrm>
            <a:prstGeom prst="rect">
              <a:avLst/>
            </a:prstGeom>
          </p:spPr>
        </p:pic>
      </p:grpSp>
      <p:grpSp>
        <p:nvGrpSpPr>
          <p:cNvPr id="12" name="Gruppieren 11"/>
          <p:cNvGrpSpPr/>
          <p:nvPr/>
        </p:nvGrpSpPr>
        <p:grpSpPr>
          <a:xfrm>
            <a:off x="6311900" y="3548915"/>
            <a:ext cx="5542899" cy="864096"/>
            <a:chOff x="911424" y="983651"/>
            <a:chExt cx="5542899" cy="864096"/>
          </a:xfrm>
        </p:grpSpPr>
        <p:sp>
          <p:nvSpPr>
            <p:cNvPr id="13" name="Abgerundetes Rechteck 12"/>
            <p:cNvSpPr/>
            <p:nvPr/>
          </p:nvSpPr>
          <p:spPr>
            <a:xfrm>
              <a:off x="911424" y="983651"/>
              <a:ext cx="5542899"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Inline functions must be defined (not only declared) before their first usage.</a:t>
              </a:r>
            </a:p>
          </p:txBody>
        </p:sp>
        <p:pic>
          <p:nvPicPr>
            <p:cNvPr id="14" name="Grafik 1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Tree>
    <p:extLst>
      <p:ext uri="{BB962C8B-B14F-4D97-AF65-F5344CB8AC3E}">
        <p14:creationId xmlns:p14="http://schemas.microsoft.com/office/powerpoint/2010/main" val="344083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err="1"/>
              <a:t>constexpr</a:t>
            </a:r>
            <a:endParaRPr lang="en-US" dirty="0"/>
          </a:p>
        </p:txBody>
      </p:sp>
      <p:sp>
        <p:nvSpPr>
          <p:cNvPr id="3" name="Textplatzhalter 2"/>
          <p:cNvSpPr>
            <a:spLocks noGrp="1"/>
          </p:cNvSpPr>
          <p:nvPr>
            <p:ph type="body" sz="quarter" idx="10"/>
          </p:nvPr>
        </p:nvSpPr>
        <p:spPr/>
        <p:txBody>
          <a:bodyPr/>
          <a:lstStyle/>
          <a:p>
            <a:r>
              <a:rPr lang="en-US" dirty="0">
                <a:latin typeface="+mn-lt"/>
                <a:cs typeface="Courier New" panose="02070309020205020404" pitchFamily="49" charset="0"/>
              </a:rPr>
              <a:t>When introducing </a:t>
            </a:r>
            <a:r>
              <a:rPr lang="en-US" dirty="0" err="1">
                <a:latin typeface="Courier New" panose="02070309020205020404" pitchFamily="49" charset="0"/>
                <a:cs typeface="Courier New" panose="02070309020205020404" pitchFamily="49" charset="0"/>
              </a:rPr>
              <a:t>const</a:t>
            </a:r>
            <a:r>
              <a:rPr lang="en-US" dirty="0">
                <a:latin typeface="+mn-lt"/>
                <a:cs typeface="Courier New" panose="02070309020205020404" pitchFamily="49" charset="0"/>
              </a:rPr>
              <a:t> variables, we already mentioned the existence of </a:t>
            </a:r>
            <a:r>
              <a:rPr lang="en-US" dirty="0" err="1">
                <a:latin typeface="Courier New" panose="02070309020205020404" pitchFamily="49" charset="0"/>
                <a:cs typeface="Courier New" panose="02070309020205020404" pitchFamily="49" charset="0"/>
              </a:rPr>
              <a:t>constexpr</a:t>
            </a:r>
            <a:endParaRPr lang="en-US" dirty="0">
              <a:latin typeface="+mn-lt"/>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constexpr</a:t>
            </a:r>
            <a:r>
              <a:rPr lang="en-US" dirty="0">
                <a:latin typeface="+mn-lt"/>
                <a:cs typeface="Courier New" panose="02070309020205020404" pitchFamily="49" charset="0"/>
              </a:rPr>
              <a:t> enables the compiler to perform some computations at compile time</a:t>
            </a:r>
          </a:p>
          <a:p>
            <a:r>
              <a:rPr lang="en-US" dirty="0">
                <a:latin typeface="+mn-lt"/>
                <a:cs typeface="Courier New" panose="02070309020205020404" pitchFamily="49" charset="0"/>
              </a:rPr>
              <a:t>This is directly possible for literals of numerical types</a:t>
            </a:r>
          </a:p>
          <a:p>
            <a:r>
              <a:rPr lang="en-US" dirty="0">
                <a:latin typeface="+mn-lt"/>
                <a:cs typeface="Courier New" panose="02070309020205020404" pitchFamily="49" charset="0"/>
              </a:rPr>
              <a:t>The compiler is able to perform some computations with them, as long as each action is </a:t>
            </a:r>
            <a:r>
              <a:rPr lang="en-US" dirty="0" err="1">
                <a:latin typeface="Courier New" panose="02070309020205020404" pitchFamily="49" charset="0"/>
                <a:cs typeface="Courier New" panose="02070309020205020404" pitchFamily="49" charset="0"/>
              </a:rPr>
              <a:t>constexpr</a:t>
            </a:r>
            <a:endParaRPr lang="en-US" dirty="0">
              <a:latin typeface="+mn-lt"/>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constexpr</a:t>
            </a:r>
            <a:r>
              <a:rPr lang="en-US" dirty="0">
                <a:latin typeface="+mn-lt"/>
                <a:cs typeface="Courier New" panose="02070309020205020404" pitchFamily="49" charset="0"/>
              </a:rPr>
              <a:t> functions are always inline</a:t>
            </a:r>
          </a:p>
        </p:txBody>
      </p:sp>
      <p:sp>
        <p:nvSpPr>
          <p:cNvPr id="4" name="Foliennummernplatzhalter 3"/>
          <p:cNvSpPr>
            <a:spLocks noGrp="1"/>
          </p:cNvSpPr>
          <p:nvPr>
            <p:ph type="sldNum" sz="quarter" idx="4"/>
          </p:nvPr>
        </p:nvSpPr>
        <p:spPr/>
        <p:txBody>
          <a:bodyPr/>
          <a:lstStyle/>
          <a:p>
            <a:fld id="{F58435E4-A45A-4423-96D3-4E945C512564}" type="slidenum">
              <a:rPr lang="en-US" smtClean="0"/>
              <a:pPr/>
              <a:t>86</a:t>
            </a:fld>
            <a:endParaRPr lang="en-US" dirty="0"/>
          </a:p>
        </p:txBody>
      </p:sp>
      <p:grpSp>
        <p:nvGrpSpPr>
          <p:cNvPr id="6" name="Gruppieren 5"/>
          <p:cNvGrpSpPr/>
          <p:nvPr/>
        </p:nvGrpSpPr>
        <p:grpSpPr>
          <a:xfrm>
            <a:off x="334963" y="4221088"/>
            <a:ext cx="11522075" cy="864096"/>
            <a:chOff x="616887" y="3050051"/>
            <a:chExt cx="11522075" cy="864096"/>
          </a:xfrm>
        </p:grpSpPr>
        <p:sp>
          <p:nvSpPr>
            <p:cNvPr id="7" name="Abgerundetes Rechteck 6"/>
            <p:cNvSpPr/>
            <p:nvPr/>
          </p:nvSpPr>
          <p:spPr>
            <a:xfrm>
              <a:off x="616887" y="3050051"/>
              <a:ext cx="11522075"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Strings are never </a:t>
              </a:r>
              <a:r>
                <a:rPr lang="en-US" dirty="0" err="1">
                  <a:solidFill>
                    <a:schemeClr val="tx1"/>
                  </a:solidFill>
                  <a:latin typeface="Courier New" panose="02070309020205020404" pitchFamily="49" charset="0"/>
                  <a:cs typeface="Courier New" panose="02070309020205020404" pitchFamily="49" charset="0"/>
                </a:rPr>
                <a:t>constexpr</a:t>
              </a:r>
              <a:r>
                <a:rPr lang="en-US" dirty="0">
                  <a:solidFill>
                    <a:schemeClr val="tx1"/>
                  </a:solidFill>
                </a:rPr>
                <a:t>, because their creation uses non-</a:t>
              </a:r>
              <a:r>
                <a:rPr lang="en-US" dirty="0" err="1">
                  <a:solidFill>
                    <a:schemeClr val="tx1"/>
                  </a:solidFill>
                </a:rPr>
                <a:t>constexpr</a:t>
              </a:r>
              <a:r>
                <a:rPr lang="en-US" dirty="0">
                  <a:solidFill>
                    <a:schemeClr val="tx1"/>
                  </a:solidFill>
                </a:rPr>
                <a:t> actions (heap allocation)</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804" y="3210538"/>
              <a:ext cx="543123" cy="543123"/>
            </a:xfrm>
            <a:prstGeom prst="rect">
              <a:avLst/>
            </a:prstGeom>
            <a:effectLst/>
          </p:spPr>
        </p:pic>
      </p:grpSp>
      <p:grpSp>
        <p:nvGrpSpPr>
          <p:cNvPr id="9" name="Gruppieren 8"/>
          <p:cNvGrpSpPr/>
          <p:nvPr/>
        </p:nvGrpSpPr>
        <p:grpSpPr>
          <a:xfrm>
            <a:off x="334963" y="2926685"/>
            <a:ext cx="11522075" cy="1200329"/>
            <a:chOff x="334963" y="983651"/>
            <a:chExt cx="11522075" cy="1200329"/>
          </a:xfrm>
        </p:grpSpPr>
        <p:sp>
          <p:nvSpPr>
            <p:cNvPr id="10" name="Rechteck 9"/>
            <p:cNvSpPr/>
            <p:nvPr/>
          </p:nvSpPr>
          <p:spPr>
            <a:xfrm>
              <a:off x="334963" y="983651"/>
              <a:ext cx="11522075"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constexpr</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2" name="Gruppieren 11"/>
          <p:cNvGrpSpPr/>
          <p:nvPr/>
        </p:nvGrpSpPr>
        <p:grpSpPr>
          <a:xfrm>
            <a:off x="327490" y="5170444"/>
            <a:ext cx="11527310" cy="864096"/>
            <a:chOff x="911424" y="983651"/>
            <a:chExt cx="11527310" cy="864096"/>
          </a:xfrm>
        </p:grpSpPr>
        <p:sp>
          <p:nvSpPr>
            <p:cNvPr id="13" name="Abgerundetes Rechteck 12"/>
            <p:cNvSpPr/>
            <p:nvPr/>
          </p:nvSpPr>
          <p:spPr>
            <a:xfrm>
              <a:off x="911424" y="983651"/>
              <a:ext cx="11527310"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actions possible for </a:t>
              </a:r>
              <a:r>
                <a:rPr lang="en-US" dirty="0" err="1">
                  <a:solidFill>
                    <a:schemeClr val="tx1"/>
                  </a:solidFill>
                  <a:latin typeface="Courier New" panose="02070309020205020404" pitchFamily="49" charset="0"/>
                  <a:cs typeface="Courier New" panose="02070309020205020404" pitchFamily="49" charset="0"/>
                </a:rPr>
                <a:t>constexpr</a:t>
              </a:r>
              <a:r>
                <a:rPr lang="en-US" dirty="0">
                  <a:solidFill>
                    <a:schemeClr val="tx1"/>
                  </a:solidFill>
                </a:rPr>
                <a:t> functions are massively enhanced with each new C++ standard</a:t>
              </a:r>
            </a:p>
          </p:txBody>
        </p:sp>
        <p:pic>
          <p:nvPicPr>
            <p:cNvPr id="14" name="Grafik 13"/>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Tree>
    <p:extLst>
      <p:ext uri="{BB962C8B-B14F-4D97-AF65-F5344CB8AC3E}">
        <p14:creationId xmlns:p14="http://schemas.microsoft.com/office/powerpoint/2010/main" val="386308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err="1"/>
              <a:t>constexpr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87</a:t>
            </a:fld>
            <a:endParaRPr lang="en-US" dirty="0"/>
          </a:p>
        </p:txBody>
      </p:sp>
      <p:grpSp>
        <p:nvGrpSpPr>
          <p:cNvPr id="6" name="Gruppieren 5"/>
          <p:cNvGrpSpPr/>
          <p:nvPr/>
        </p:nvGrpSpPr>
        <p:grpSpPr>
          <a:xfrm>
            <a:off x="335756" y="980728"/>
            <a:ext cx="11520488" cy="4535701"/>
            <a:chOff x="6338057" y="2150622"/>
            <a:chExt cx="11520488" cy="4535701"/>
          </a:xfrm>
        </p:grpSpPr>
        <p:grpSp>
          <p:nvGrpSpPr>
            <p:cNvPr id="7" name="Gruppieren 6"/>
            <p:cNvGrpSpPr/>
            <p:nvPr/>
          </p:nvGrpSpPr>
          <p:grpSpPr>
            <a:xfrm>
              <a:off x="6338057" y="2150622"/>
              <a:ext cx="11520488" cy="4535701"/>
              <a:chOff x="6338057" y="2150622"/>
              <a:chExt cx="11520488" cy="4535701"/>
            </a:xfrm>
          </p:grpSpPr>
          <p:sp>
            <p:nvSpPr>
              <p:cNvPr id="9" name="Rechteck 8"/>
              <p:cNvSpPr/>
              <p:nvPr/>
            </p:nvSpPr>
            <p:spPr>
              <a:xfrm>
                <a:off x="6338057" y="2363216"/>
                <a:ext cx="11520488" cy="432310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rgbClr val="804000"/>
                    </a:solidFill>
                    <a:highlight>
                      <a:srgbClr val="FFFFFF"/>
                    </a:highlight>
                    <a:latin typeface="Courier New" panose="02070309020205020404" pitchFamily="49" charset="0"/>
                    <a:cs typeface="Courier New" panose="02070309020205020404" pitchFamily="49" charset="0"/>
                  </a:rPr>
                  <a:t>#include&lt;</a:t>
                </a:r>
                <a:r>
                  <a:rPr lang="en-US" dirty="0" err="1">
                    <a:solidFill>
                      <a:srgbClr val="804000"/>
                    </a:solidFill>
                    <a:highlight>
                      <a:srgbClr val="FFFFFF"/>
                    </a:highlight>
                    <a:latin typeface="Courier New" panose="02070309020205020404" pitchFamily="49" charset="0"/>
                    <a:cs typeface="Courier New" panose="02070309020205020404" pitchFamily="49" charset="0"/>
                  </a:rPr>
                  <a:t>iostream</a:t>
                </a:r>
                <a:r>
                  <a:rPr lang="en-US" dirty="0">
                    <a:solidFill>
                      <a:srgbClr val="804000"/>
                    </a:solidFill>
                    <a:highlight>
                      <a:srgbClr val="FFFFFF"/>
                    </a:highlight>
                    <a:latin typeface="Courier New" panose="02070309020205020404" pitchFamily="49" charset="0"/>
                    <a:cs typeface="Courier New" panose="02070309020205020404" pitchFamily="49" charset="0"/>
                  </a:rPr>
                  <a:t>&gt;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constexpr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factorial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fac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while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x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fac</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fac</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main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constexpr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constexpr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unsigned</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factorial</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10" name="Rechteck 9"/>
              <p:cNvSpPr/>
              <p:nvPr/>
            </p:nvSpPr>
            <p:spPr>
              <a:xfrm>
                <a:off x="6528047" y="2150622"/>
                <a:ext cx="2257885"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factorial.cpp</a:t>
                </a:r>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8831" y="2430063"/>
              <a:ext cx="368102" cy="413792"/>
            </a:xfrm>
            <a:prstGeom prst="rect">
              <a:avLst/>
            </a:prstGeom>
          </p:spPr>
        </p:pic>
      </p:grpSp>
      <p:grpSp>
        <p:nvGrpSpPr>
          <p:cNvPr id="11" name="Gruppieren 10"/>
          <p:cNvGrpSpPr/>
          <p:nvPr/>
        </p:nvGrpSpPr>
        <p:grpSpPr>
          <a:xfrm>
            <a:off x="7225665" y="3573016"/>
            <a:ext cx="4360515" cy="864096"/>
            <a:chOff x="902679" y="6201247"/>
            <a:chExt cx="4360515" cy="864096"/>
          </a:xfrm>
        </p:grpSpPr>
        <p:sp>
          <p:nvSpPr>
            <p:cNvPr id="12" name="Abgerundetes Rechteck 11"/>
            <p:cNvSpPr/>
            <p:nvPr/>
          </p:nvSpPr>
          <p:spPr>
            <a:xfrm>
              <a:off x="902679" y="6201247"/>
              <a:ext cx="4360515"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Interactive demo</a:t>
              </a:r>
            </a:p>
          </p:txBody>
        </p:sp>
        <p:sp>
          <p:nvSpPr>
            <p:cNvPr id="13" name="Ellipse 12"/>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0977730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a:t>Templates</a:t>
            </a:r>
          </a:p>
        </p:txBody>
      </p:sp>
      <p:sp>
        <p:nvSpPr>
          <p:cNvPr id="3" name="Textplatzhalter 2"/>
          <p:cNvSpPr>
            <a:spLocks noGrp="1"/>
          </p:cNvSpPr>
          <p:nvPr>
            <p:ph type="body" sz="quarter" idx="10"/>
          </p:nvPr>
        </p:nvSpPr>
        <p:spPr>
          <a:xfrm>
            <a:off x="334800" y="980728"/>
            <a:ext cx="6769312" cy="4968552"/>
          </a:xfrm>
        </p:spPr>
        <p:txBody>
          <a:bodyPr/>
          <a:lstStyle/>
          <a:p>
            <a:r>
              <a:rPr lang="en-US" dirty="0"/>
              <a:t>Remember our overloaded versions of the max function</a:t>
            </a:r>
          </a:p>
          <a:p>
            <a:r>
              <a:rPr lang="en-US" sz="2000" dirty="0">
                <a:latin typeface="+mn-lt"/>
                <a:cs typeface="Courier New" panose="02070309020205020404" pitchFamily="49" charset="0"/>
              </a:rPr>
              <a:t>We also need overloads for double, all integral types, unsigned versions…</a:t>
            </a:r>
          </a:p>
          <a:p>
            <a:r>
              <a:rPr lang="en-US" dirty="0">
                <a:latin typeface="+mn-lt"/>
                <a:cs typeface="Courier New" panose="02070309020205020404" pitchFamily="49" charset="0"/>
              </a:rPr>
              <a:t>All of these will have the exact same code </a:t>
            </a:r>
            <a:r>
              <a:rPr lang="en-US" dirty="0">
                <a:latin typeface="+mn-lt"/>
                <a:cs typeface="Courier New" panose="02070309020205020404" pitchFamily="49" charset="0"/>
                <a:sym typeface="Wingdings" panose="05000000000000000000" pitchFamily="2" charset="2"/>
              </a:rPr>
              <a:t> inefficient!</a:t>
            </a:r>
          </a:p>
          <a:p>
            <a:endParaRPr lang="en-US" sz="2000" dirty="0">
              <a:latin typeface="+mn-lt"/>
              <a:cs typeface="Courier New" panose="02070309020205020404" pitchFamily="49" charset="0"/>
              <a:sym typeface="Wingdings" panose="05000000000000000000" pitchFamily="2" charset="2"/>
            </a:endParaRPr>
          </a:p>
          <a:p>
            <a:r>
              <a:rPr lang="en-US" dirty="0">
                <a:latin typeface="+mn-lt"/>
                <a:cs typeface="Courier New" panose="02070309020205020404" pitchFamily="49" charset="0"/>
                <a:sym typeface="Wingdings" panose="05000000000000000000" pitchFamily="2" charset="2"/>
              </a:rPr>
              <a:t>We can define a function </a:t>
            </a:r>
            <a:r>
              <a:rPr lang="en-US" b="1" dirty="0">
                <a:latin typeface="+mn-lt"/>
                <a:cs typeface="Courier New" panose="02070309020205020404" pitchFamily="49" charset="0"/>
                <a:sym typeface="Wingdings" panose="05000000000000000000" pitchFamily="2" charset="2"/>
              </a:rPr>
              <a:t>template</a:t>
            </a:r>
            <a:r>
              <a:rPr lang="en-US" dirty="0">
                <a:latin typeface="+mn-lt"/>
                <a:cs typeface="Courier New" panose="02070309020205020404" pitchFamily="49" charset="0"/>
                <a:sym typeface="Wingdings" panose="05000000000000000000" pitchFamily="2" charset="2"/>
              </a:rPr>
              <a:t> from which the compiler will generate concrete functions if needed</a:t>
            </a:r>
            <a:endParaRPr lang="en-US" sz="2000"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pPr marL="0" indent="0">
              <a:buNone/>
            </a:pPr>
            <a:endParaRPr lang="en-US" sz="2000" dirty="0">
              <a:latin typeface="+mn-lt"/>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88</a:t>
            </a:fld>
            <a:endParaRPr lang="en-US" dirty="0"/>
          </a:p>
        </p:txBody>
      </p:sp>
      <p:grpSp>
        <p:nvGrpSpPr>
          <p:cNvPr id="6" name="Gruppieren 5"/>
          <p:cNvGrpSpPr/>
          <p:nvPr/>
        </p:nvGrpSpPr>
        <p:grpSpPr>
          <a:xfrm>
            <a:off x="7391673" y="1486761"/>
            <a:ext cx="4464967" cy="2933508"/>
            <a:chOff x="6338057" y="2150622"/>
            <a:chExt cx="4464967" cy="2933508"/>
          </a:xfrm>
        </p:grpSpPr>
        <p:grpSp>
          <p:nvGrpSpPr>
            <p:cNvPr id="7" name="Gruppieren 6"/>
            <p:cNvGrpSpPr/>
            <p:nvPr/>
          </p:nvGrpSpPr>
          <p:grpSpPr>
            <a:xfrm>
              <a:off x="6338057" y="2150622"/>
              <a:ext cx="4464967" cy="2933508"/>
              <a:chOff x="6338057" y="2150622"/>
              <a:chExt cx="4464967" cy="2933508"/>
            </a:xfrm>
          </p:grpSpPr>
          <p:sp>
            <p:nvSpPr>
              <p:cNvPr id="9" name="Rechteck 8"/>
              <p:cNvSpPr/>
              <p:nvPr/>
            </p:nvSpPr>
            <p:spPr>
              <a:xfrm>
                <a:off x="6338057" y="2363216"/>
                <a:ext cx="4464967" cy="27209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0" name="Rechteck 9"/>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max.cpp</a:t>
                </a:r>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6960" y="2483630"/>
              <a:ext cx="368102" cy="413792"/>
            </a:xfrm>
            <a:prstGeom prst="rect">
              <a:avLst/>
            </a:prstGeom>
          </p:spPr>
        </p:pic>
      </p:grpSp>
      <p:grpSp>
        <p:nvGrpSpPr>
          <p:cNvPr id="16" name="Gruppieren 15"/>
          <p:cNvGrpSpPr/>
          <p:nvPr/>
        </p:nvGrpSpPr>
        <p:grpSpPr>
          <a:xfrm>
            <a:off x="334963" y="3483104"/>
            <a:ext cx="5545138" cy="1477328"/>
            <a:chOff x="6311900" y="983651"/>
            <a:chExt cx="5545138" cy="1477328"/>
          </a:xfrm>
        </p:grpSpPr>
        <p:sp>
          <p:nvSpPr>
            <p:cNvPr id="17" name="Rechteck 16"/>
            <p:cNvSpPr/>
            <p:nvPr/>
          </p:nvSpPr>
          <p:spPr>
            <a:xfrm>
              <a:off x="6311900" y="983651"/>
              <a:ext cx="5545138"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template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typename</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a:solidFill>
                    <a:srgbClr val="000000"/>
                  </a:solidFill>
                  <a:highlight>
                    <a:srgbClr val="FFFFFF"/>
                  </a:highlight>
                  <a:latin typeface="Courier New" panose="02070309020205020404" pitchFamily="49" charset="0"/>
                  <a:cs typeface="Courier New" panose="02070309020205020404" pitchFamily="49" charset="0"/>
                </a:rPr>
                <a:t>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9" name="Gruppieren 18"/>
          <p:cNvGrpSpPr/>
          <p:nvPr/>
        </p:nvGrpSpPr>
        <p:grpSpPr>
          <a:xfrm>
            <a:off x="334962" y="5088391"/>
            <a:ext cx="11521281" cy="864096"/>
            <a:chOff x="911423" y="2004718"/>
            <a:chExt cx="11521281" cy="864096"/>
          </a:xfrm>
        </p:grpSpPr>
        <p:sp>
          <p:nvSpPr>
            <p:cNvPr id="20" name="Abgerundetes Rechteck 19"/>
            <p:cNvSpPr/>
            <p:nvPr/>
          </p:nvSpPr>
          <p:spPr>
            <a:xfrm>
              <a:off x="911423" y="2004718"/>
              <a:ext cx="11521281"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Templates are a vital part to modern C++. In a future lecture, we will cover them in detail.</a:t>
              </a:r>
            </a:p>
          </p:txBody>
        </p:sp>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5524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Functions</a:t>
            </a:r>
          </a:p>
          <a:p>
            <a:r>
              <a:rPr lang="en-US" dirty="0" smtClean="0"/>
              <a:t>Pointers</a:t>
            </a:r>
            <a:endParaRPr lang="en-US" dirty="0"/>
          </a:p>
        </p:txBody>
      </p:sp>
      <p:sp>
        <p:nvSpPr>
          <p:cNvPr id="3" name="Textplatzhalter 2"/>
          <p:cNvSpPr>
            <a:spLocks noGrp="1"/>
          </p:cNvSpPr>
          <p:nvPr>
            <p:ph type="body" sz="quarter" idx="10"/>
          </p:nvPr>
        </p:nvSpPr>
        <p:spPr/>
        <p:txBody>
          <a:bodyPr/>
          <a:lstStyle/>
          <a:p>
            <a:r>
              <a:rPr lang="en-US" dirty="0" smtClean="0">
                <a:latin typeface="+mn-lt"/>
                <a:cs typeface="Courier New" panose="02070309020205020404" pitchFamily="49" charset="0"/>
              </a:rPr>
              <a:t>Just like with variables, we can define pointers to functions</a:t>
            </a:r>
          </a:p>
          <a:p>
            <a:r>
              <a:rPr lang="en-US" dirty="0" smtClean="0">
                <a:latin typeface="+mn-lt"/>
                <a:cs typeface="Courier New" panose="02070309020205020404" pitchFamily="49" charset="0"/>
              </a:rPr>
              <a:t>The syntax is quite unreadable, so the auto keyword comes in handy here</a:t>
            </a:r>
          </a:p>
          <a:p>
            <a:r>
              <a:rPr lang="en-US" dirty="0" smtClean="0">
                <a:latin typeface="+mn-lt"/>
                <a:cs typeface="Courier New" panose="02070309020205020404" pitchFamily="49" charset="0"/>
              </a:rPr>
              <a:t>Also, the usage of the asterisk is optional, as function variables can only be pointers anyway</a:t>
            </a: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89</a:t>
            </a:fld>
            <a:endParaRPr lang="en-US" dirty="0"/>
          </a:p>
        </p:txBody>
      </p:sp>
      <p:sp>
        <p:nvSpPr>
          <p:cNvPr id="10" name="Rechteck 9"/>
          <p:cNvSpPr/>
          <p:nvPr/>
        </p:nvSpPr>
        <p:spPr>
          <a:xfrm>
            <a:off x="334963" y="2926685"/>
            <a:ext cx="11522075"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fr-FR"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dirty="0">
                <a:solidFill>
                  <a:srgbClr val="000000"/>
                </a:solidFill>
                <a:highlight>
                  <a:srgbClr val="FFFFFF"/>
                </a:highlight>
                <a:latin typeface="Courier New" panose="02070309020205020404" pitchFamily="49" charset="0"/>
                <a:cs typeface="Courier New" panose="02070309020205020404" pitchFamily="49" charset="0"/>
              </a:rPr>
              <a:t>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fptr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rgbClr val="8000FF"/>
                </a:solidFill>
                <a:highlight>
                  <a:srgbClr val="FFFFFF"/>
                </a:highlight>
                <a:latin typeface="Courier New" panose="02070309020205020404" pitchFamily="49" charset="0"/>
                <a:cs typeface="Courier New" panose="02070309020205020404" pitchFamily="49" charset="0"/>
              </a:rPr>
              <a:t>auto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fptr</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Equivalent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fptr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fptr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5</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Equivalent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3004551"/>
            <a:ext cx="368102" cy="413792"/>
          </a:xfrm>
          <a:prstGeom prst="rect">
            <a:avLst/>
          </a:prstGeom>
        </p:spPr>
      </p:pic>
    </p:spTree>
    <p:extLst>
      <p:ext uri="{BB962C8B-B14F-4D97-AF65-F5344CB8AC3E}">
        <p14:creationId xmlns:p14="http://schemas.microsoft.com/office/powerpoint/2010/main" val="423383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fade">
                                      <p:cBhvr>
                                        <p:cTn id="36" dur="500"/>
                                        <p:tgtEl>
                                          <p:spTgt spid="1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500"/>
                                        <p:tgtEl>
                                          <p:spTgt spid="1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fade">
                                      <p:cBhvr>
                                        <p:cTn id="46"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9</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7"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extLst>
              <p:ext uri="{D42A27DB-BD31-4B8C-83A1-F6EECF244321}">
                <p14:modId xmlns:p14="http://schemas.microsoft.com/office/powerpoint/2010/main" val="2650118051"/>
              </p:ext>
            </p:extLst>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17" name="Abgerundetes Rechteck 16"/>
          <p:cNvSpPr/>
          <p:nvPr/>
        </p:nvSpPr>
        <p:spPr>
          <a:xfrm>
            <a:off x="1395540"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8" name="Freihandform 17"/>
          <p:cNvSpPr/>
          <p:nvPr/>
        </p:nvSpPr>
        <p:spPr>
          <a:xfrm>
            <a:off x="1491445"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Fundamental</a:t>
            </a:r>
          </a:p>
        </p:txBody>
      </p:sp>
      <p:sp>
        <p:nvSpPr>
          <p:cNvPr id="19" name="Abgerundetes Rechteck 18"/>
          <p:cNvSpPr/>
          <p:nvPr/>
        </p:nvSpPr>
        <p:spPr>
          <a:xfrm>
            <a:off x="2450494"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0" name="Freihandform 19"/>
          <p:cNvSpPr/>
          <p:nvPr/>
        </p:nvSpPr>
        <p:spPr>
          <a:xfrm>
            <a:off x="2546399"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Arithmetic</a:t>
            </a:r>
          </a:p>
        </p:txBody>
      </p:sp>
      <p:sp>
        <p:nvSpPr>
          <p:cNvPr id="23" name="Abgerundetes Rechteck 22"/>
          <p:cNvSpPr/>
          <p:nvPr/>
        </p:nvSpPr>
        <p:spPr>
          <a:xfrm>
            <a:off x="1923017" y="4771705"/>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2018922" y="4862815"/>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mn-lt"/>
                <a:cs typeface="Courier New" panose="02070309020205020404" pitchFamily="49" charset="0"/>
              </a:rPr>
              <a:t>Integral</a:t>
            </a:r>
          </a:p>
        </p:txBody>
      </p:sp>
      <p:grpSp>
        <p:nvGrpSpPr>
          <p:cNvPr id="21" name="Gruppieren 20"/>
          <p:cNvGrpSpPr/>
          <p:nvPr/>
        </p:nvGrpSpPr>
        <p:grpSpPr>
          <a:xfrm>
            <a:off x="623193" y="1046393"/>
            <a:ext cx="10945614" cy="864096"/>
            <a:chOff x="911424" y="983651"/>
            <a:chExt cx="10945614" cy="864096"/>
          </a:xfrm>
        </p:grpSpPr>
        <p:sp>
          <p:nvSpPr>
            <p:cNvPr id="22" name="Abgerundetes Rechteck 21"/>
            <p:cNvSpPr/>
            <p:nvPr/>
          </p:nvSpPr>
          <p:spPr>
            <a:xfrm>
              <a:off x="911424" y="983651"/>
              <a:ext cx="10945614"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err="1">
                  <a:solidFill>
                    <a:schemeClr val="tx1"/>
                  </a:solidFill>
                </a:rPr>
                <a:t>Matlab</a:t>
              </a:r>
              <a:r>
                <a:rPr lang="en-US" dirty="0">
                  <a:solidFill>
                    <a:schemeClr val="tx1"/>
                  </a:solidFill>
                </a:rPr>
                <a:t>: 	Datatypes exist, but are mostly under the hood.</a:t>
              </a:r>
            </a:p>
            <a:p>
              <a:r>
                <a:rPr lang="en-US" dirty="0">
                  <a:solidFill>
                    <a:schemeClr val="tx1"/>
                  </a:solidFill>
                </a:rPr>
                <a:t>C++: 	Every variable needs to have an explicit datatype that is set when a variable is declared</a:t>
              </a:r>
            </a:p>
          </p:txBody>
        </p:sp>
        <p:pic>
          <p:nvPicPr>
            <p:cNvPr id="25" name="Grafik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6023669" y="2116469"/>
            <a:ext cx="5545138" cy="646331"/>
            <a:chOff x="6311900" y="983651"/>
            <a:chExt cx="5545138" cy="646331"/>
          </a:xfrm>
        </p:grpSpPr>
        <p:sp>
          <p:nvSpPr>
            <p:cNvPr id="27" name="Rechteck 26"/>
            <p:cNvSpPr/>
            <p:nvPr/>
          </p:nvSpPr>
          <p:spPr>
            <a:xfrm>
              <a:off x="6311900" y="983651"/>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28" name="Grafik 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14430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graphicEl>
                                              <a:dgm id="{6D9471BC-1E90-4883-A4C5-35BF43AD0294}"/>
                                            </p:graphicEl>
                                          </p:spTgt>
                                        </p:tgtEl>
                                        <p:attrNameLst>
                                          <p:attrName>style.visibility</p:attrName>
                                        </p:attrNameLst>
                                      </p:cBhvr>
                                      <p:to>
                                        <p:strVal val="visible"/>
                                      </p:to>
                                    </p:set>
                                    <p:animEffect transition="in" filter="fade">
                                      <p:cBhvr>
                                        <p:cTn id="17" dur="500"/>
                                        <p:tgtEl>
                                          <p:spTgt spid="14">
                                            <p:graphicEl>
                                              <a:dgm id="{6D9471BC-1E90-4883-A4C5-35BF43AD029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graphicEl>
                                              <a:dgm id="{5D501454-F32E-413F-95C9-CCCA29C8BE0E}"/>
                                            </p:graphicEl>
                                          </p:spTgt>
                                        </p:tgtEl>
                                        <p:attrNameLst>
                                          <p:attrName>style.visibility</p:attrName>
                                        </p:attrNameLst>
                                      </p:cBhvr>
                                      <p:to>
                                        <p:strVal val="visible"/>
                                      </p:to>
                                    </p:set>
                                    <p:animEffect transition="in" filter="fade">
                                      <p:cBhvr>
                                        <p:cTn id="20" dur="500"/>
                                        <p:tgtEl>
                                          <p:spTgt spid="14">
                                            <p:graphicEl>
                                              <a:dgm id="{5D501454-F32E-413F-95C9-CCCA29C8BE0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graphicEl>
                                              <a:dgm id="{A1D3DDCC-C0D7-47D3-93DC-9FF3098ABC2E}"/>
                                            </p:graphicEl>
                                          </p:spTgt>
                                        </p:tgtEl>
                                        <p:attrNameLst>
                                          <p:attrName>style.visibility</p:attrName>
                                        </p:attrNameLst>
                                      </p:cBhvr>
                                      <p:to>
                                        <p:strVal val="visible"/>
                                      </p:to>
                                    </p:set>
                                    <p:animEffect transition="in" filter="fade">
                                      <p:cBhvr>
                                        <p:cTn id="25" dur="500"/>
                                        <p:tgtEl>
                                          <p:spTgt spid="14">
                                            <p:graphicEl>
                                              <a:dgm id="{A1D3DDCC-C0D7-47D3-93DC-9FF3098ABC2E}"/>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graphicEl>
                                              <a:dgm id="{A4046FAE-9D42-4E2D-A2ED-1AD80C687051}"/>
                                            </p:graphicEl>
                                          </p:spTgt>
                                        </p:tgtEl>
                                        <p:attrNameLst>
                                          <p:attrName>style.visibility</p:attrName>
                                        </p:attrNameLst>
                                      </p:cBhvr>
                                      <p:to>
                                        <p:strVal val="visible"/>
                                      </p:to>
                                    </p:set>
                                    <p:animEffect transition="in" filter="fade">
                                      <p:cBhvr>
                                        <p:cTn id="28" dur="500"/>
                                        <p:tgtEl>
                                          <p:spTgt spid="14">
                                            <p:graphicEl>
                                              <a:dgm id="{A4046FAE-9D42-4E2D-A2ED-1AD80C68705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graphicEl>
                                              <a:dgm id="{015CCDB8-3C42-4997-AD6D-CB86963FBD93}"/>
                                            </p:graphicEl>
                                          </p:spTgt>
                                        </p:tgtEl>
                                        <p:attrNameLst>
                                          <p:attrName>style.visibility</p:attrName>
                                        </p:attrNameLst>
                                      </p:cBhvr>
                                      <p:to>
                                        <p:strVal val="visible"/>
                                      </p:to>
                                    </p:set>
                                    <p:animEffect transition="in" filter="fade">
                                      <p:cBhvr>
                                        <p:cTn id="31" dur="500"/>
                                        <p:tgtEl>
                                          <p:spTgt spid="14">
                                            <p:graphicEl>
                                              <a:dgm id="{015CCDB8-3C42-4997-AD6D-CB86963FBD93}"/>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graphicEl>
                                              <a:dgm id="{2E789287-24CB-44F3-BA59-965063BF5BE9}"/>
                                            </p:graphicEl>
                                          </p:spTgt>
                                        </p:tgtEl>
                                        <p:attrNameLst>
                                          <p:attrName>style.visibility</p:attrName>
                                        </p:attrNameLst>
                                      </p:cBhvr>
                                      <p:to>
                                        <p:strVal val="visible"/>
                                      </p:to>
                                    </p:set>
                                    <p:animEffect transition="in" filter="fade">
                                      <p:cBhvr>
                                        <p:cTn id="34" dur="500"/>
                                        <p:tgtEl>
                                          <p:spTgt spid="14">
                                            <p:graphicEl>
                                              <a:dgm id="{2E789287-24CB-44F3-BA59-965063BF5BE9}"/>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graphicEl>
                                              <a:dgm id="{92B815A5-A0F4-4006-B761-F0E09368D401}"/>
                                            </p:graphicEl>
                                          </p:spTgt>
                                        </p:tgtEl>
                                        <p:attrNameLst>
                                          <p:attrName>style.visibility</p:attrName>
                                        </p:attrNameLst>
                                      </p:cBhvr>
                                      <p:to>
                                        <p:strVal val="visible"/>
                                      </p:to>
                                    </p:set>
                                    <p:animEffect transition="in" filter="fade">
                                      <p:cBhvr>
                                        <p:cTn id="37" dur="500"/>
                                        <p:tgtEl>
                                          <p:spTgt spid="14">
                                            <p:graphicEl>
                                              <a:dgm id="{92B815A5-A0F4-4006-B761-F0E09368D401}"/>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graphicEl>
                                              <a:dgm id="{BE94CEF6-5782-415C-8B5E-A114A1F91E78}"/>
                                            </p:graphicEl>
                                          </p:spTgt>
                                        </p:tgtEl>
                                        <p:attrNameLst>
                                          <p:attrName>style.visibility</p:attrName>
                                        </p:attrNameLst>
                                      </p:cBhvr>
                                      <p:to>
                                        <p:strVal val="visible"/>
                                      </p:to>
                                    </p:set>
                                    <p:animEffect transition="in" filter="fade">
                                      <p:cBhvr>
                                        <p:cTn id="40" dur="500"/>
                                        <p:tgtEl>
                                          <p:spTgt spid="14">
                                            <p:graphicEl>
                                              <a:dgm id="{BE94CEF6-5782-415C-8B5E-A114A1F91E7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graphicEl>
                                              <a:dgm id="{8417D2FC-AE30-47C3-9892-BF70EE616DDA}"/>
                                            </p:graphicEl>
                                          </p:spTgt>
                                        </p:tgtEl>
                                        <p:attrNameLst>
                                          <p:attrName>style.visibility</p:attrName>
                                        </p:attrNameLst>
                                      </p:cBhvr>
                                      <p:to>
                                        <p:strVal val="visible"/>
                                      </p:to>
                                    </p:set>
                                    <p:animEffect transition="in" filter="fade">
                                      <p:cBhvr>
                                        <p:cTn id="45" dur="500"/>
                                        <p:tgtEl>
                                          <p:spTgt spid="14">
                                            <p:graphicEl>
                                              <a:dgm id="{8417D2FC-AE30-47C3-9892-BF70EE616DDA}"/>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graphicEl>
                                              <a:dgm id="{A7786C12-07D1-4FA2-A351-72FB09BA3411}"/>
                                            </p:graphicEl>
                                          </p:spTgt>
                                        </p:tgtEl>
                                        <p:attrNameLst>
                                          <p:attrName>style.visibility</p:attrName>
                                        </p:attrNameLst>
                                      </p:cBhvr>
                                      <p:to>
                                        <p:strVal val="visible"/>
                                      </p:to>
                                    </p:set>
                                    <p:animEffect transition="in" filter="fade">
                                      <p:cBhvr>
                                        <p:cTn id="48" dur="500"/>
                                        <p:tgtEl>
                                          <p:spTgt spid="14">
                                            <p:graphicEl>
                                              <a:dgm id="{A7786C12-07D1-4FA2-A351-72FB09BA3411}"/>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graphicEl>
                                              <a:dgm id="{02916749-8E50-4FB4-BA14-81689B9573E1}"/>
                                            </p:graphicEl>
                                          </p:spTgt>
                                        </p:tgtEl>
                                        <p:attrNameLst>
                                          <p:attrName>style.visibility</p:attrName>
                                        </p:attrNameLst>
                                      </p:cBhvr>
                                      <p:to>
                                        <p:strVal val="visible"/>
                                      </p:to>
                                    </p:set>
                                    <p:animEffect transition="in" filter="fade">
                                      <p:cBhvr>
                                        <p:cTn id="51" dur="500"/>
                                        <p:tgtEl>
                                          <p:spTgt spid="14">
                                            <p:graphicEl>
                                              <a:dgm id="{02916749-8E50-4FB4-BA14-81689B9573E1}"/>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graphicEl>
                                              <a:dgm id="{1CE650EC-9AB3-455E-8A35-09A93A9DD673}"/>
                                            </p:graphicEl>
                                          </p:spTgt>
                                        </p:tgtEl>
                                        <p:attrNameLst>
                                          <p:attrName>style.visibility</p:attrName>
                                        </p:attrNameLst>
                                      </p:cBhvr>
                                      <p:to>
                                        <p:strVal val="visible"/>
                                      </p:to>
                                    </p:set>
                                    <p:animEffect transition="in" filter="fade">
                                      <p:cBhvr>
                                        <p:cTn id="54" dur="500"/>
                                        <p:tgtEl>
                                          <p:spTgt spid="14">
                                            <p:graphicEl>
                                              <a:dgm id="{1CE650EC-9AB3-455E-8A35-09A93A9DD67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graphicEl>
                                              <a:dgm id="{9F529E6F-6605-42CD-B3BA-374249624F59}"/>
                                            </p:graphicEl>
                                          </p:spTgt>
                                        </p:tgtEl>
                                        <p:attrNameLst>
                                          <p:attrName>style.visibility</p:attrName>
                                        </p:attrNameLst>
                                      </p:cBhvr>
                                      <p:to>
                                        <p:strVal val="visible"/>
                                      </p:to>
                                    </p:set>
                                    <p:animEffect transition="in" filter="fade">
                                      <p:cBhvr>
                                        <p:cTn id="57" dur="500"/>
                                        <p:tgtEl>
                                          <p:spTgt spid="14">
                                            <p:graphicEl>
                                              <a:dgm id="{9F529E6F-6605-42CD-B3BA-374249624F59}"/>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graphicEl>
                                              <a:dgm id="{E64E7126-BABF-4ADF-A16E-EE1444A30A91}"/>
                                            </p:graphicEl>
                                          </p:spTgt>
                                        </p:tgtEl>
                                        <p:attrNameLst>
                                          <p:attrName>style.visibility</p:attrName>
                                        </p:attrNameLst>
                                      </p:cBhvr>
                                      <p:to>
                                        <p:strVal val="visible"/>
                                      </p:to>
                                    </p:set>
                                    <p:animEffect transition="in" filter="fade">
                                      <p:cBhvr>
                                        <p:cTn id="60" dur="500"/>
                                        <p:tgtEl>
                                          <p:spTgt spid="14">
                                            <p:graphicEl>
                                              <a:dgm id="{E64E7126-BABF-4ADF-A16E-EE1444A30A91}"/>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graphicEl>
                                              <a:dgm id="{D59F4D3C-4574-4F9E-B5D9-31F211AC560E}"/>
                                            </p:graphicEl>
                                          </p:spTgt>
                                        </p:tgtEl>
                                        <p:attrNameLst>
                                          <p:attrName>style.visibility</p:attrName>
                                        </p:attrNameLst>
                                      </p:cBhvr>
                                      <p:to>
                                        <p:strVal val="visible"/>
                                      </p:to>
                                    </p:set>
                                    <p:animEffect transition="in" filter="fade">
                                      <p:cBhvr>
                                        <p:cTn id="63" dur="500"/>
                                        <p:tgtEl>
                                          <p:spTgt spid="14">
                                            <p:graphicEl>
                                              <a:dgm id="{D59F4D3C-4574-4F9E-B5D9-31F211AC560E}"/>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
                                            <p:graphicEl>
                                              <a:dgm id="{C81D0F1D-FCDA-40A0-8D4E-E806A1106E2D}"/>
                                            </p:graphicEl>
                                          </p:spTgt>
                                        </p:tgtEl>
                                        <p:attrNameLst>
                                          <p:attrName>style.visibility</p:attrName>
                                        </p:attrNameLst>
                                      </p:cBhvr>
                                      <p:to>
                                        <p:strVal val="visible"/>
                                      </p:to>
                                    </p:set>
                                    <p:animEffect transition="in" filter="fade">
                                      <p:cBhvr>
                                        <p:cTn id="66" dur="500"/>
                                        <p:tgtEl>
                                          <p:spTgt spid="14">
                                            <p:graphicEl>
                                              <a:dgm id="{C81D0F1D-FCDA-40A0-8D4E-E806A1106E2D}"/>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graphicEl>
                                              <a:dgm id="{221A74F7-3EE4-43BB-970D-42C33FB91D8B}"/>
                                            </p:graphicEl>
                                          </p:spTgt>
                                        </p:tgtEl>
                                        <p:attrNameLst>
                                          <p:attrName>style.visibility</p:attrName>
                                        </p:attrNameLst>
                                      </p:cBhvr>
                                      <p:to>
                                        <p:strVal val="visible"/>
                                      </p:to>
                                    </p:set>
                                    <p:animEffect transition="in" filter="fade">
                                      <p:cBhvr>
                                        <p:cTn id="69" dur="500"/>
                                        <p:tgtEl>
                                          <p:spTgt spid="14">
                                            <p:graphicEl>
                                              <a:dgm id="{221A74F7-3EE4-43BB-970D-42C33FB91D8B}"/>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
                                            <p:graphicEl>
                                              <a:dgm id="{7C58317E-CF1A-40D4-A437-53046DD160AB}"/>
                                            </p:graphicEl>
                                          </p:spTgt>
                                        </p:tgtEl>
                                        <p:attrNameLst>
                                          <p:attrName>style.visibility</p:attrName>
                                        </p:attrNameLst>
                                      </p:cBhvr>
                                      <p:to>
                                        <p:strVal val="visible"/>
                                      </p:to>
                                    </p:set>
                                    <p:animEffect transition="in" filter="fade">
                                      <p:cBhvr>
                                        <p:cTn id="72" dur="500"/>
                                        <p:tgtEl>
                                          <p:spTgt spid="14">
                                            <p:graphicEl>
                                              <a:dgm id="{7C58317E-CF1A-40D4-A437-53046DD160AB}"/>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
                                            <p:graphicEl>
                                              <a:dgm id="{05F5D2F0-672C-45CD-BB84-AE377971F943}"/>
                                            </p:graphicEl>
                                          </p:spTgt>
                                        </p:tgtEl>
                                        <p:attrNameLst>
                                          <p:attrName>style.visibility</p:attrName>
                                        </p:attrNameLst>
                                      </p:cBhvr>
                                      <p:to>
                                        <p:strVal val="visible"/>
                                      </p:to>
                                    </p:set>
                                    <p:animEffect transition="in" filter="fade">
                                      <p:cBhvr>
                                        <p:cTn id="75" dur="500"/>
                                        <p:tgtEl>
                                          <p:spTgt spid="14">
                                            <p:graphicEl>
                                              <a:dgm id="{05F5D2F0-672C-45CD-BB84-AE377971F943}"/>
                                            </p:graphic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
                                            <p:graphicEl>
                                              <a:dgm id="{D17BEEDA-F2F6-4D18-831E-5F2C8107B0BC}"/>
                                            </p:graphicEl>
                                          </p:spTgt>
                                        </p:tgtEl>
                                        <p:attrNameLst>
                                          <p:attrName>style.visibility</p:attrName>
                                        </p:attrNameLst>
                                      </p:cBhvr>
                                      <p:to>
                                        <p:strVal val="visible"/>
                                      </p:to>
                                    </p:set>
                                    <p:animEffect transition="in" filter="fade">
                                      <p:cBhvr>
                                        <p:cTn id="78" dur="500"/>
                                        <p:tgtEl>
                                          <p:spTgt spid="14">
                                            <p:graphicEl>
                                              <a:dgm id="{D17BEEDA-F2F6-4D18-831E-5F2C8107B0BC}"/>
                                            </p:graphic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graphicEl>
                                              <a:dgm id="{87015A8C-5B02-46DC-BA46-F1C97985C55D}"/>
                                            </p:graphicEl>
                                          </p:spTgt>
                                        </p:tgtEl>
                                        <p:attrNameLst>
                                          <p:attrName>style.visibility</p:attrName>
                                        </p:attrNameLst>
                                      </p:cBhvr>
                                      <p:to>
                                        <p:strVal val="visible"/>
                                      </p:to>
                                    </p:set>
                                    <p:animEffect transition="in" filter="fade">
                                      <p:cBhvr>
                                        <p:cTn id="81" dur="500"/>
                                        <p:tgtEl>
                                          <p:spTgt spid="14">
                                            <p:graphicEl>
                                              <a:dgm id="{87015A8C-5B02-46DC-BA46-F1C97985C55D}"/>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4">
                                            <p:graphicEl>
                                              <a:dgm id="{71F8BFA9-3980-4533-BE86-A0B66DE65012}"/>
                                            </p:graphicEl>
                                          </p:spTgt>
                                        </p:tgtEl>
                                        <p:attrNameLst>
                                          <p:attrName>style.visibility</p:attrName>
                                        </p:attrNameLst>
                                      </p:cBhvr>
                                      <p:to>
                                        <p:strVal val="visible"/>
                                      </p:to>
                                    </p:set>
                                    <p:animEffect transition="in" filter="fade">
                                      <p:cBhvr>
                                        <p:cTn id="84" dur="500"/>
                                        <p:tgtEl>
                                          <p:spTgt spid="14">
                                            <p:graphicEl>
                                              <a:dgm id="{71F8BFA9-3980-4533-BE86-A0B66DE65012}"/>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
                                            <p:graphicEl>
                                              <a:dgm id="{FCA8E0C6-F8F2-4100-A1DC-55EDC6BAF5EC}"/>
                                            </p:graphicEl>
                                          </p:spTgt>
                                        </p:tgtEl>
                                        <p:attrNameLst>
                                          <p:attrName>style.visibility</p:attrName>
                                        </p:attrNameLst>
                                      </p:cBhvr>
                                      <p:to>
                                        <p:strVal val="visible"/>
                                      </p:to>
                                    </p:set>
                                    <p:animEffect transition="in" filter="fade">
                                      <p:cBhvr>
                                        <p:cTn id="87" dur="500"/>
                                        <p:tgtEl>
                                          <p:spTgt spid="14">
                                            <p:graphicEl>
                                              <a:dgm id="{FCA8E0C6-F8F2-4100-A1DC-55EDC6BAF5EC}"/>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
                                            <p:graphicEl>
                                              <a:dgm id="{CAD18B81-2AD6-4B42-A45F-1930AEC3D0A7}"/>
                                            </p:graphicEl>
                                          </p:spTgt>
                                        </p:tgtEl>
                                        <p:attrNameLst>
                                          <p:attrName>style.visibility</p:attrName>
                                        </p:attrNameLst>
                                      </p:cBhvr>
                                      <p:to>
                                        <p:strVal val="visible"/>
                                      </p:to>
                                    </p:set>
                                    <p:animEffect transition="in" filter="fade">
                                      <p:cBhvr>
                                        <p:cTn id="90" dur="500"/>
                                        <p:tgtEl>
                                          <p:spTgt spid="14">
                                            <p:graphicEl>
                                              <a:dgm id="{CAD18B81-2AD6-4B42-A45F-1930AEC3D0A7}"/>
                                            </p:graphic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4">
                                            <p:graphicEl>
                                              <a:dgm id="{AB525D16-B9A9-46AA-A543-6B5FF21876FD}"/>
                                            </p:graphicEl>
                                          </p:spTgt>
                                        </p:tgtEl>
                                        <p:attrNameLst>
                                          <p:attrName>style.visibility</p:attrName>
                                        </p:attrNameLst>
                                      </p:cBhvr>
                                      <p:to>
                                        <p:strVal val="visible"/>
                                      </p:to>
                                    </p:set>
                                    <p:animEffect transition="in" filter="fade">
                                      <p:cBhvr>
                                        <p:cTn id="93" dur="500"/>
                                        <p:tgtEl>
                                          <p:spTgt spid="14">
                                            <p:graphicEl>
                                              <a:dgm id="{AB525D16-B9A9-46AA-A543-6B5FF21876FD}"/>
                                            </p:graphic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4">
                                            <p:graphicEl>
                                              <a:dgm id="{1FAB1118-B1F0-470D-AFD6-D976BB340B8E}"/>
                                            </p:graphicEl>
                                          </p:spTgt>
                                        </p:tgtEl>
                                        <p:attrNameLst>
                                          <p:attrName>style.visibility</p:attrName>
                                        </p:attrNameLst>
                                      </p:cBhvr>
                                      <p:to>
                                        <p:strVal val="visible"/>
                                      </p:to>
                                    </p:set>
                                    <p:animEffect transition="in" filter="fade">
                                      <p:cBhvr>
                                        <p:cTn id="96" dur="500"/>
                                        <p:tgtEl>
                                          <p:spTgt spid="14">
                                            <p:graphicEl>
                                              <a:dgm id="{1FAB1118-B1F0-470D-AFD6-D976BB340B8E}"/>
                                            </p:graphic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graphicEl>
                                              <a:dgm id="{2A482332-2835-4FD9-83E3-1703BD8B197E}"/>
                                            </p:graphicEl>
                                          </p:spTgt>
                                        </p:tgtEl>
                                        <p:attrNameLst>
                                          <p:attrName>style.visibility</p:attrName>
                                        </p:attrNameLst>
                                      </p:cBhvr>
                                      <p:to>
                                        <p:strVal val="visible"/>
                                      </p:to>
                                    </p:set>
                                    <p:animEffect transition="in" filter="fade">
                                      <p:cBhvr>
                                        <p:cTn id="99" dur="500"/>
                                        <p:tgtEl>
                                          <p:spTgt spid="14">
                                            <p:graphicEl>
                                              <a:dgm id="{2A482332-2835-4FD9-83E3-1703BD8B197E}"/>
                                            </p:graphic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4">
                                            <p:graphicEl>
                                              <a:dgm id="{AF24FFCD-4CEF-439D-9ED4-917BAD2C437D}"/>
                                            </p:graphicEl>
                                          </p:spTgt>
                                        </p:tgtEl>
                                        <p:attrNameLst>
                                          <p:attrName>style.visibility</p:attrName>
                                        </p:attrNameLst>
                                      </p:cBhvr>
                                      <p:to>
                                        <p:strVal val="visible"/>
                                      </p:to>
                                    </p:set>
                                    <p:animEffect transition="in" filter="fade">
                                      <p:cBhvr>
                                        <p:cTn id="102" dur="500"/>
                                        <p:tgtEl>
                                          <p:spTgt spid="14">
                                            <p:graphicEl>
                                              <a:dgm id="{AF24FFCD-4CEF-439D-9ED4-917BAD2C437D}"/>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4">
                                            <p:graphicEl>
                                              <a:dgm id="{17A29010-F1C0-479B-9AD4-5238311A147D}"/>
                                            </p:graphicEl>
                                          </p:spTgt>
                                        </p:tgtEl>
                                        <p:attrNameLst>
                                          <p:attrName>style.visibility</p:attrName>
                                        </p:attrNameLst>
                                      </p:cBhvr>
                                      <p:to>
                                        <p:strVal val="visible"/>
                                      </p:to>
                                    </p:set>
                                    <p:animEffect transition="in" filter="fade">
                                      <p:cBhvr>
                                        <p:cTn id="105" dur="500"/>
                                        <p:tgtEl>
                                          <p:spTgt spid="14">
                                            <p:graphicEl>
                                              <a:dgm id="{17A29010-F1C0-479B-9AD4-5238311A147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4">
                                            <p:graphicEl>
                                              <a:dgm id="{135091D2-132E-4047-AD76-7C066FBE9C77}"/>
                                            </p:graphicEl>
                                          </p:spTgt>
                                        </p:tgtEl>
                                        <p:attrNameLst>
                                          <p:attrName>style.visibility</p:attrName>
                                        </p:attrNameLst>
                                      </p:cBhvr>
                                      <p:to>
                                        <p:strVal val="visible"/>
                                      </p:to>
                                    </p:set>
                                    <p:animEffect transition="in" filter="fade">
                                      <p:cBhvr>
                                        <p:cTn id="108" dur="500"/>
                                        <p:tgtEl>
                                          <p:spTgt spid="14">
                                            <p:graphicEl>
                                              <a:dgm id="{135091D2-132E-4047-AD76-7C066FBE9C77}"/>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4">
                                            <p:graphicEl>
                                              <a:dgm id="{A8B43F6D-964B-4769-ACF9-B4CD6D781869}"/>
                                            </p:graphicEl>
                                          </p:spTgt>
                                        </p:tgtEl>
                                        <p:attrNameLst>
                                          <p:attrName>style.visibility</p:attrName>
                                        </p:attrNameLst>
                                      </p:cBhvr>
                                      <p:to>
                                        <p:strVal val="visible"/>
                                      </p:to>
                                    </p:set>
                                    <p:animEffect transition="in" filter="fade">
                                      <p:cBhvr>
                                        <p:cTn id="111" dur="500"/>
                                        <p:tgtEl>
                                          <p:spTgt spid="14">
                                            <p:graphicEl>
                                              <a:dgm id="{A8B43F6D-964B-4769-ACF9-B4CD6D781869}"/>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4">
                                            <p:graphicEl>
                                              <a:dgm id="{BAE7C7F9-F7F9-4159-A3C0-A444E048FF25}"/>
                                            </p:graphicEl>
                                          </p:spTgt>
                                        </p:tgtEl>
                                        <p:attrNameLst>
                                          <p:attrName>style.visibility</p:attrName>
                                        </p:attrNameLst>
                                      </p:cBhvr>
                                      <p:to>
                                        <p:strVal val="visible"/>
                                      </p:to>
                                    </p:set>
                                    <p:animEffect transition="in" filter="fade">
                                      <p:cBhvr>
                                        <p:cTn id="114" dur="500"/>
                                        <p:tgtEl>
                                          <p:spTgt spid="14">
                                            <p:graphicEl>
                                              <a:dgm id="{BAE7C7F9-F7F9-4159-A3C0-A444E048FF25}"/>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4">
                                            <p:graphicEl>
                                              <a:dgm id="{4356A1A4-F869-4268-B5D6-891131DE8935}"/>
                                            </p:graphicEl>
                                          </p:spTgt>
                                        </p:tgtEl>
                                        <p:attrNameLst>
                                          <p:attrName>style.visibility</p:attrName>
                                        </p:attrNameLst>
                                      </p:cBhvr>
                                      <p:to>
                                        <p:strVal val="visible"/>
                                      </p:to>
                                    </p:set>
                                    <p:animEffect transition="in" filter="fade">
                                      <p:cBhvr>
                                        <p:cTn id="117" dur="500"/>
                                        <p:tgtEl>
                                          <p:spTgt spid="14">
                                            <p:graphicEl>
                                              <a:dgm id="{4356A1A4-F869-4268-B5D6-891131DE8935}"/>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4">
                                            <p:graphicEl>
                                              <a:dgm id="{E96C62E8-0670-495C-9E5F-865916277A37}"/>
                                            </p:graphicEl>
                                          </p:spTgt>
                                        </p:tgtEl>
                                        <p:attrNameLst>
                                          <p:attrName>style.visibility</p:attrName>
                                        </p:attrNameLst>
                                      </p:cBhvr>
                                      <p:to>
                                        <p:strVal val="visible"/>
                                      </p:to>
                                    </p:set>
                                    <p:animEffect transition="in" filter="fade">
                                      <p:cBhvr>
                                        <p:cTn id="120" dur="500"/>
                                        <p:tgtEl>
                                          <p:spTgt spid="14">
                                            <p:graphicEl>
                                              <a:dgm id="{E96C62E8-0670-495C-9E5F-865916277A37}"/>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4">
                                            <p:graphicEl>
                                              <a:dgm id="{880AA182-7CB9-4E59-9415-025941FE43DA}"/>
                                            </p:graphicEl>
                                          </p:spTgt>
                                        </p:tgtEl>
                                        <p:attrNameLst>
                                          <p:attrName>style.visibility</p:attrName>
                                        </p:attrNameLst>
                                      </p:cBhvr>
                                      <p:to>
                                        <p:strVal val="visible"/>
                                      </p:to>
                                    </p:set>
                                    <p:animEffect transition="in" filter="fade">
                                      <p:cBhvr>
                                        <p:cTn id="123" dur="500"/>
                                        <p:tgtEl>
                                          <p:spTgt spid="14">
                                            <p:graphicEl>
                                              <a:dgm id="{880AA182-7CB9-4E59-9415-025941FE43DA}"/>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4">
                                            <p:graphicEl>
                                              <a:dgm id="{F20A0474-9245-4558-AADC-8C0733C2D9B7}"/>
                                            </p:graphicEl>
                                          </p:spTgt>
                                        </p:tgtEl>
                                        <p:attrNameLst>
                                          <p:attrName>style.visibility</p:attrName>
                                        </p:attrNameLst>
                                      </p:cBhvr>
                                      <p:to>
                                        <p:strVal val="visible"/>
                                      </p:to>
                                    </p:set>
                                    <p:animEffect transition="in" filter="fade">
                                      <p:cBhvr>
                                        <p:cTn id="126" dur="500"/>
                                        <p:tgtEl>
                                          <p:spTgt spid="14">
                                            <p:graphicEl>
                                              <a:dgm id="{F20A0474-9245-4558-AADC-8C0733C2D9B7}"/>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4">
                                            <p:graphicEl>
                                              <a:dgm id="{78FB3C39-C777-4BB6-924E-078F96CEB155}"/>
                                            </p:graphicEl>
                                          </p:spTgt>
                                        </p:tgtEl>
                                        <p:attrNameLst>
                                          <p:attrName>style.visibility</p:attrName>
                                        </p:attrNameLst>
                                      </p:cBhvr>
                                      <p:to>
                                        <p:strVal val="visible"/>
                                      </p:to>
                                    </p:set>
                                    <p:animEffect transition="in" filter="fade">
                                      <p:cBhvr>
                                        <p:cTn id="129" dur="500"/>
                                        <p:tgtEl>
                                          <p:spTgt spid="14">
                                            <p:graphicEl>
                                              <a:dgm id="{78FB3C39-C777-4BB6-924E-078F96CEB155}"/>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
                                            <p:graphicEl>
                                              <a:dgm id="{D87424A3-5EC5-4CC2-9BF8-3B61761FF027}"/>
                                            </p:graphicEl>
                                          </p:spTgt>
                                        </p:tgtEl>
                                        <p:attrNameLst>
                                          <p:attrName>style.visibility</p:attrName>
                                        </p:attrNameLst>
                                      </p:cBhvr>
                                      <p:to>
                                        <p:strVal val="visible"/>
                                      </p:to>
                                    </p:set>
                                    <p:animEffect transition="in" filter="fade">
                                      <p:cBhvr>
                                        <p:cTn id="132" dur="500"/>
                                        <p:tgtEl>
                                          <p:spTgt spid="14">
                                            <p:graphicEl>
                                              <a:dgm id="{D87424A3-5EC5-4CC2-9BF8-3B61761FF027}"/>
                                            </p:graphic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4">
                                            <p:graphicEl>
                                              <a:dgm id="{5292E206-D7FE-4A95-BBD9-7FB4EBEEE0F0}"/>
                                            </p:graphicEl>
                                          </p:spTgt>
                                        </p:tgtEl>
                                        <p:attrNameLst>
                                          <p:attrName>style.visibility</p:attrName>
                                        </p:attrNameLst>
                                      </p:cBhvr>
                                      <p:to>
                                        <p:strVal val="visible"/>
                                      </p:to>
                                    </p:set>
                                    <p:animEffect transition="in" filter="fade">
                                      <p:cBhvr>
                                        <p:cTn id="135" dur="500"/>
                                        <p:tgtEl>
                                          <p:spTgt spid="14">
                                            <p:graphicEl>
                                              <a:dgm id="{5292E206-D7FE-4A95-BBD9-7FB4EBEEE0F0}"/>
                                            </p:graphic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4">
                                            <p:graphicEl>
                                              <a:dgm id="{906C200E-404D-4003-9DC0-6CC7A81D1184}"/>
                                            </p:graphicEl>
                                          </p:spTgt>
                                        </p:tgtEl>
                                        <p:attrNameLst>
                                          <p:attrName>style.visibility</p:attrName>
                                        </p:attrNameLst>
                                      </p:cBhvr>
                                      <p:to>
                                        <p:strVal val="visible"/>
                                      </p:to>
                                    </p:set>
                                    <p:animEffect transition="in" filter="fade">
                                      <p:cBhvr>
                                        <p:cTn id="138" dur="500"/>
                                        <p:tgtEl>
                                          <p:spTgt spid="14">
                                            <p:graphicEl>
                                              <a:dgm id="{906C200E-404D-4003-9DC0-6CC7A81D1184}"/>
                                            </p:graphicEl>
                                          </p:spTgt>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4">
                                            <p:graphicEl>
                                              <a:dgm id="{6674F15A-F061-472B-B772-D4154D19282E}"/>
                                            </p:graphicEl>
                                          </p:spTgt>
                                        </p:tgtEl>
                                        <p:attrNameLst>
                                          <p:attrName>style.visibility</p:attrName>
                                        </p:attrNameLst>
                                      </p:cBhvr>
                                      <p:to>
                                        <p:strVal val="visible"/>
                                      </p:to>
                                    </p:set>
                                    <p:animEffect transition="in" filter="fade">
                                      <p:cBhvr>
                                        <p:cTn id="141" dur="500"/>
                                        <p:tgtEl>
                                          <p:spTgt spid="14">
                                            <p:graphicEl>
                                              <a:dgm id="{6674F15A-F061-472B-B772-D4154D19282E}"/>
                                            </p:graphic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4">
                                            <p:graphicEl>
                                              <a:dgm id="{6AD303D6-4E68-4362-9FE6-574A4D4FA201}"/>
                                            </p:graphicEl>
                                          </p:spTgt>
                                        </p:tgtEl>
                                        <p:attrNameLst>
                                          <p:attrName>style.visibility</p:attrName>
                                        </p:attrNameLst>
                                      </p:cBhvr>
                                      <p:to>
                                        <p:strVal val="visible"/>
                                      </p:to>
                                    </p:set>
                                    <p:animEffect transition="in" filter="fade">
                                      <p:cBhvr>
                                        <p:cTn id="146" dur="500"/>
                                        <p:tgtEl>
                                          <p:spTgt spid="14">
                                            <p:graphicEl>
                                              <a:dgm id="{6AD303D6-4E68-4362-9FE6-574A4D4FA201}"/>
                                            </p:graphic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4">
                                            <p:graphicEl>
                                              <a:dgm id="{E34FBF16-DC5F-4584-AA0E-7F5316005711}"/>
                                            </p:graphicEl>
                                          </p:spTgt>
                                        </p:tgtEl>
                                        <p:attrNameLst>
                                          <p:attrName>style.visibility</p:attrName>
                                        </p:attrNameLst>
                                      </p:cBhvr>
                                      <p:to>
                                        <p:strVal val="visible"/>
                                      </p:to>
                                    </p:set>
                                    <p:animEffect transition="in" filter="fade">
                                      <p:cBhvr>
                                        <p:cTn id="149" dur="500"/>
                                        <p:tgtEl>
                                          <p:spTgt spid="14">
                                            <p:graphicEl>
                                              <a:dgm id="{E34FBF16-DC5F-4584-AA0E-7F5316005711}"/>
                                            </p:graphicEl>
                                          </p:spTgt>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4">
                                            <p:graphicEl>
                                              <a:dgm id="{736966DF-BD6F-4958-AC90-7B6640AAFAC8}"/>
                                            </p:graphicEl>
                                          </p:spTgt>
                                        </p:tgtEl>
                                        <p:attrNameLst>
                                          <p:attrName>style.visibility</p:attrName>
                                        </p:attrNameLst>
                                      </p:cBhvr>
                                      <p:to>
                                        <p:strVal val="visible"/>
                                      </p:to>
                                    </p:set>
                                    <p:animEffect transition="in" filter="fade">
                                      <p:cBhvr>
                                        <p:cTn id="152" dur="500"/>
                                        <p:tgtEl>
                                          <p:spTgt spid="14">
                                            <p:graphicEl>
                                              <a:dgm id="{736966DF-BD6F-4958-AC90-7B6640AAFAC8}"/>
                                            </p:graphicEl>
                                          </p:spTgt>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4">
                                            <p:graphicEl>
                                              <a:dgm id="{9055DBA3-5FD5-4B9B-977C-28212CC3B8EC}"/>
                                            </p:graphicEl>
                                          </p:spTgt>
                                        </p:tgtEl>
                                        <p:attrNameLst>
                                          <p:attrName>style.visibility</p:attrName>
                                        </p:attrNameLst>
                                      </p:cBhvr>
                                      <p:to>
                                        <p:strVal val="visible"/>
                                      </p:to>
                                    </p:set>
                                    <p:animEffect transition="in" filter="fade">
                                      <p:cBhvr>
                                        <p:cTn id="155" dur="500"/>
                                        <p:tgtEl>
                                          <p:spTgt spid="14">
                                            <p:graphicEl>
                                              <a:dgm id="{9055DBA3-5FD5-4B9B-977C-28212CC3B8EC}"/>
                                            </p:graphicEl>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4">
                                            <p:graphicEl>
                                              <a:dgm id="{BECC38A1-FE1D-4352-8A33-24D41CE7E0B6}"/>
                                            </p:graphicEl>
                                          </p:spTgt>
                                        </p:tgtEl>
                                        <p:attrNameLst>
                                          <p:attrName>style.visibility</p:attrName>
                                        </p:attrNameLst>
                                      </p:cBhvr>
                                      <p:to>
                                        <p:strVal val="visible"/>
                                      </p:to>
                                    </p:set>
                                    <p:animEffect transition="in" filter="fade">
                                      <p:cBhvr>
                                        <p:cTn id="158" dur="500"/>
                                        <p:tgtEl>
                                          <p:spTgt spid="14">
                                            <p:graphicEl>
                                              <a:dgm id="{BECC38A1-FE1D-4352-8A33-24D41CE7E0B6}"/>
                                            </p:graphicEl>
                                          </p:spTgt>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4">
                                            <p:graphicEl>
                                              <a:dgm id="{5BCE0624-9DCB-4461-8BF1-ECAE01314524}"/>
                                            </p:graphicEl>
                                          </p:spTgt>
                                        </p:tgtEl>
                                        <p:attrNameLst>
                                          <p:attrName>style.visibility</p:attrName>
                                        </p:attrNameLst>
                                      </p:cBhvr>
                                      <p:to>
                                        <p:strVal val="visible"/>
                                      </p:to>
                                    </p:set>
                                    <p:animEffect transition="in" filter="fade">
                                      <p:cBhvr>
                                        <p:cTn id="161" dur="500"/>
                                        <p:tgtEl>
                                          <p:spTgt spid="14">
                                            <p:graphicEl>
                                              <a:dgm id="{5BCE0624-9DCB-4461-8BF1-ECAE01314524}"/>
                                            </p:graphicEl>
                                          </p:spTgt>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15"/>
                                        </p:tgtEl>
                                        <p:attrNameLst>
                                          <p:attrName>style.visibility</p:attrName>
                                        </p:attrNameLst>
                                      </p:cBhvr>
                                      <p:to>
                                        <p:strVal val="visible"/>
                                      </p:to>
                                    </p:set>
                                    <p:animEffect transition="in" filter="fade">
                                      <p:cBhvr>
                                        <p:cTn id="166" dur="500"/>
                                        <p:tgtEl>
                                          <p:spTgt spid="15"/>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fade">
                                      <p:cBhvr>
                                        <p:cTn id="172" dur="500"/>
                                        <p:tgtEl>
                                          <p:spTgt spid="1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par>
                                <p:cTn id="176" presetID="10" presetClass="entr" presetSubtype="0" fill="hold" nodeType="withEffect">
                                  <p:stCondLst>
                                    <p:cond delay="0"/>
                                  </p:stCondLst>
                                  <p:childTnLst>
                                    <p:set>
                                      <p:cBhvr>
                                        <p:cTn id="177" dur="1" fill="hold">
                                          <p:stCondLst>
                                            <p:cond delay="0"/>
                                          </p:stCondLst>
                                        </p:cTn>
                                        <p:tgtEl>
                                          <p:spTgt spid="19"/>
                                        </p:tgtEl>
                                        <p:attrNameLst>
                                          <p:attrName>style.visibility</p:attrName>
                                        </p:attrNameLst>
                                      </p:cBhvr>
                                      <p:to>
                                        <p:strVal val="visible"/>
                                      </p:to>
                                    </p:set>
                                    <p:animEffect transition="in" filter="fade">
                                      <p:cBhvr>
                                        <p:cTn id="178" dur="500"/>
                                        <p:tgtEl>
                                          <p:spTgt spid="1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0"/>
                                        </p:tgtEl>
                                        <p:attrNameLst>
                                          <p:attrName>style.visibility</p:attrName>
                                        </p:attrNameLst>
                                      </p:cBhvr>
                                      <p:to>
                                        <p:strVal val="visible"/>
                                      </p:to>
                                    </p:set>
                                    <p:animEffect transition="in" filter="fade">
                                      <p:cBhvr>
                                        <p:cTn id="181" dur="500"/>
                                        <p:tgtEl>
                                          <p:spTgt spid="20"/>
                                        </p:tgtEl>
                                      </p:cBhvr>
                                    </p:animEffect>
                                  </p:childTnLst>
                                </p:cTn>
                              </p:par>
                              <p:par>
                                <p:cTn id="182" presetID="10" presetClass="entr" presetSubtype="0" fill="hold" nodeType="withEffect">
                                  <p:stCondLst>
                                    <p:cond delay="0"/>
                                  </p:stCondLst>
                                  <p:childTnLst>
                                    <p:set>
                                      <p:cBhvr>
                                        <p:cTn id="183" dur="1" fill="hold">
                                          <p:stCondLst>
                                            <p:cond delay="0"/>
                                          </p:stCondLst>
                                        </p:cTn>
                                        <p:tgtEl>
                                          <p:spTgt spid="23"/>
                                        </p:tgtEl>
                                        <p:attrNameLst>
                                          <p:attrName>style.visibility</p:attrName>
                                        </p:attrNameLst>
                                      </p:cBhvr>
                                      <p:to>
                                        <p:strVal val="visible"/>
                                      </p:to>
                                    </p:set>
                                    <p:animEffect transition="in" filter="fade">
                                      <p:cBhvr>
                                        <p:cTn id="184" dur="500"/>
                                        <p:tgtEl>
                                          <p:spTgt spid="2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4"/>
                                        </p:tgtEl>
                                        <p:attrNameLst>
                                          <p:attrName>style.visibility</p:attrName>
                                        </p:attrNameLst>
                                      </p:cBhvr>
                                      <p:to>
                                        <p:strVal val="visible"/>
                                      </p:to>
                                    </p:set>
                                    <p:animEffect transition="in" filter="fade">
                                      <p:cBhvr>
                                        <p:cTn id="18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Dgm bld="lvlAtOnce"/>
        </p:bldSub>
      </p:bldGraphic>
      <p:bldP spid="16" grpId="0" animBg="1"/>
      <p:bldP spid="18" grpId="0" animBg="1"/>
      <p:bldP spid="20" grpId="0" animBg="1"/>
      <p:bldP spid="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1885776"/>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pPr lvl="1"/>
            <a:r>
              <a:rPr lang="en-US" sz="2000" dirty="0"/>
              <a:t>Compound datatypes from C</a:t>
            </a:r>
          </a:p>
          <a:p>
            <a:pPr lvl="1"/>
            <a:r>
              <a:rPr lang="en-US" sz="2000" dirty="0"/>
              <a:t>Classes &amp; Objects</a:t>
            </a:r>
          </a:p>
          <a:p>
            <a:pPr lvl="1"/>
            <a:r>
              <a:rPr lang="en-US" sz="2000" dirty="0"/>
              <a:t>Operator overloading</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42557742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91</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5"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18" name="Abgerundetes Rechteck 17"/>
          <p:cNvSpPr/>
          <p:nvPr/>
        </p:nvSpPr>
        <p:spPr>
          <a:xfrm>
            <a:off x="3505448"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9" name="Freihandform 18"/>
          <p:cNvSpPr/>
          <p:nvPr/>
        </p:nvSpPr>
        <p:spPr>
          <a:xfrm>
            <a:off x="3601353"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err="1">
                <a:latin typeface="Courier New" panose="02070309020205020404" pitchFamily="49" charset="0"/>
                <a:cs typeface="Courier New" panose="02070309020205020404" pitchFamily="49" charset="0"/>
              </a:rPr>
              <a:t>enum</a:t>
            </a:r>
            <a:endParaRPr lang="en-US" sz="1000" kern="1200" dirty="0"/>
          </a:p>
        </p:txBody>
      </p:sp>
    </p:spTree>
    <p:extLst>
      <p:ext uri="{BB962C8B-B14F-4D97-AF65-F5344CB8AC3E}">
        <p14:creationId xmlns:p14="http://schemas.microsoft.com/office/powerpoint/2010/main" val="17892751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Compound datatypes</a:t>
            </a:r>
          </a:p>
          <a:p>
            <a:r>
              <a:rPr lang="en-US" dirty="0" err="1"/>
              <a:t>enum</a:t>
            </a:r>
            <a:endParaRPr lang="en-US" dirty="0"/>
          </a:p>
        </p:txBody>
      </p:sp>
      <p:sp>
        <p:nvSpPr>
          <p:cNvPr id="3" name="Textplatzhalter 2"/>
          <p:cNvSpPr>
            <a:spLocks noGrp="1"/>
          </p:cNvSpPr>
          <p:nvPr>
            <p:ph type="body" sz="quarter" idx="10"/>
          </p:nvPr>
        </p:nvSpPr>
        <p:spPr/>
        <p:txBody>
          <a:bodyPr/>
          <a:lstStyle/>
          <a:p>
            <a:pPr marL="0" indent="0">
              <a:buNone/>
            </a:pPr>
            <a:r>
              <a:rPr lang="en-US" dirty="0"/>
              <a:t>Imagine we are implementing a traffic light detection algorithm. We obviously need to represent the different signal states in many places of the code.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ym typeface="Wingdings" panose="05000000000000000000" pitchFamily="2" charset="2"/>
            </a:endParaRPr>
          </a:p>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92</a:t>
            </a:fld>
            <a:endParaRPr lang="en-US" dirty="0"/>
          </a:p>
        </p:txBody>
      </p:sp>
      <p:grpSp>
        <p:nvGrpSpPr>
          <p:cNvPr id="5" name="Gruppieren 4"/>
          <p:cNvGrpSpPr/>
          <p:nvPr/>
        </p:nvGrpSpPr>
        <p:grpSpPr>
          <a:xfrm>
            <a:off x="334962" y="1700808"/>
            <a:ext cx="11522075" cy="864096"/>
            <a:chOff x="911423" y="5140721"/>
            <a:chExt cx="11522075" cy="864096"/>
          </a:xfrm>
        </p:grpSpPr>
        <p:sp>
          <p:nvSpPr>
            <p:cNvPr id="6" name="Abgerundetes Rechteck 5"/>
            <p:cNvSpPr/>
            <p:nvPr/>
          </p:nvSpPr>
          <p:spPr>
            <a:xfrm>
              <a:off x="911423" y="5140721"/>
              <a:ext cx="11522075"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datatype </a:t>
              </a:r>
              <a:r>
                <a:rPr lang="en-US" dirty="0" err="1">
                  <a:solidFill>
                    <a:schemeClr val="tx1"/>
                  </a:solidFill>
                </a:rPr>
                <a:t>int</a:t>
              </a:r>
              <a:r>
                <a:rPr lang="en-US" dirty="0">
                  <a:solidFill>
                    <a:schemeClr val="tx1"/>
                  </a:solidFill>
                </a:rPr>
                <a:t> is used. Somewhere in a comment, it may be defined, that 0 equals green, 1 equals amber, etc. This is obviously extremely dangerous!</a:t>
              </a:r>
            </a:p>
          </p:txBody>
        </p:sp>
        <p:pic>
          <p:nvPicPr>
            <p:cNvPr id="7" name="Grafik 6"/>
            <p:cNvPicPr>
              <a:picLocks noChangeAspect="1"/>
            </p:cNvPicPr>
            <p:nvPr/>
          </p:nvPicPr>
          <p:blipFill>
            <a:blip r:embed="rId3"/>
            <a:stretch>
              <a:fillRect/>
            </a:stretch>
          </p:blipFill>
          <p:spPr>
            <a:xfrm>
              <a:off x="1127448" y="5301208"/>
              <a:ext cx="543123" cy="543123"/>
            </a:xfrm>
            <a:prstGeom prst="rect">
              <a:avLst/>
            </a:prstGeom>
          </p:spPr>
        </p:pic>
      </p:grpSp>
      <p:grpSp>
        <p:nvGrpSpPr>
          <p:cNvPr id="8" name="Gruppieren 7"/>
          <p:cNvGrpSpPr/>
          <p:nvPr/>
        </p:nvGrpSpPr>
        <p:grpSpPr>
          <a:xfrm>
            <a:off x="334962" y="2711530"/>
            <a:ext cx="11519837" cy="864096"/>
            <a:chOff x="911423" y="4095386"/>
            <a:chExt cx="11519837" cy="864096"/>
          </a:xfrm>
        </p:grpSpPr>
        <p:sp>
          <p:nvSpPr>
            <p:cNvPr id="9" name="Abgerundetes Rechteck 8"/>
            <p:cNvSpPr/>
            <p:nvPr/>
          </p:nvSpPr>
          <p:spPr>
            <a:xfrm>
              <a:off x="911423" y="4095386"/>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For a finite set of values with a dedicated meaning, use an </a:t>
              </a:r>
              <a:r>
                <a:rPr lang="en-US" dirty="0" err="1">
                  <a:solidFill>
                    <a:schemeClr val="tx1"/>
                  </a:solidFill>
                  <a:latin typeface="Courier New" panose="02070309020205020404" pitchFamily="49" charset="0"/>
                  <a:cs typeface="Courier New" panose="02070309020205020404" pitchFamily="49" charset="0"/>
                </a:rPr>
                <a:t>enum</a:t>
              </a:r>
              <a:endParaRPr lang="en-US" dirty="0">
                <a:solidFill>
                  <a:schemeClr val="tx1"/>
                </a:solidFill>
                <a:latin typeface="Courier New" panose="02070309020205020404" pitchFamily="49" charset="0"/>
                <a:cs typeface="Courier New" panose="02070309020205020404" pitchFamily="49" charset="0"/>
              </a:endParaRP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12" name="Rechteck 11"/>
          <p:cNvSpPr/>
          <p:nvPr/>
        </p:nvSpPr>
        <p:spPr>
          <a:xfrm>
            <a:off x="334963" y="3773730"/>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enum</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LSAstate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redamber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amber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green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flashing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off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LSAstate</a:t>
            </a:r>
            <a:r>
              <a:rPr lang="en-US" dirty="0">
                <a:solidFill>
                  <a:srgbClr val="000000"/>
                </a:solidFill>
                <a:highlight>
                  <a:srgbClr val="FFFFFF"/>
                </a:highlight>
                <a:latin typeface="Courier New" panose="02070309020205020404" pitchFamily="49" charset="0"/>
                <a:cs typeface="Courier New" panose="02070309020205020404" pitchFamily="49" charset="0"/>
              </a:rPr>
              <a:t> 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get_current_state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variables of the </a:t>
            </a:r>
            <a:r>
              <a:rPr lang="en-US" dirty="0" err="1">
                <a:solidFill>
                  <a:srgbClr val="008000"/>
                </a:solidFill>
                <a:highlight>
                  <a:srgbClr val="FFFFFF"/>
                </a:highlight>
                <a:latin typeface="Courier New" panose="02070309020205020404" pitchFamily="49" charset="0"/>
                <a:cs typeface="Courier New" panose="02070309020205020404" pitchFamily="49" charset="0"/>
              </a:rPr>
              <a:t>enum</a:t>
            </a:r>
            <a:r>
              <a:rPr lang="en-US" dirty="0">
                <a:solidFill>
                  <a:srgbClr val="008000"/>
                </a:solidFill>
                <a:highlight>
                  <a:srgbClr val="FFFFFF"/>
                </a:highlight>
                <a:latin typeface="Courier New" panose="02070309020205020404" pitchFamily="49" charset="0"/>
                <a:cs typeface="Courier New" panose="02070309020205020404" pitchFamily="49" charset="0"/>
              </a:rPr>
              <a:t> type</a:t>
            </a:r>
          </a:p>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LSAstate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green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Comparison, constants</a:t>
            </a:r>
          </a:p>
          <a:p>
            <a:r>
              <a:rPr lang="en-US" dirty="0">
                <a:solidFill>
                  <a:srgbClr val="000000"/>
                </a:solidFill>
                <a:highlight>
                  <a:srgbClr val="FFFFFF"/>
                </a:highlight>
                <a:latin typeface="Courier New" panose="02070309020205020404" pitchFamily="49" charset="0"/>
                <a:cs typeface="Courier New" panose="02070309020205020404" pitchFamily="49" charset="0"/>
              </a:rPr>
              <a:t>  drive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static_cast</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Type cast</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2584" y="3851596"/>
            <a:ext cx="368102" cy="413792"/>
          </a:xfrm>
          <a:prstGeom prst="rect">
            <a:avLst/>
          </a:prstGeom>
        </p:spPr>
      </p:pic>
    </p:spTree>
    <p:extLst>
      <p:ext uri="{BB962C8B-B14F-4D97-AF65-F5344CB8AC3E}">
        <p14:creationId xmlns:p14="http://schemas.microsoft.com/office/powerpoint/2010/main" val="412204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fade">
                                      <p:cBhvr>
                                        <p:cTn id="33" dur="500"/>
                                        <p:tgtEl>
                                          <p:spTgt spid="12">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Effect transition="in" filter="fade">
                                      <p:cBhvr>
                                        <p:cTn id="36" dur="500"/>
                                        <p:tgtEl>
                                          <p:spTgt spid="12">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animEffect transition="in" filter="fade">
                                      <p:cBhvr>
                                        <p:cTn id="39" dur="500"/>
                                        <p:tgtEl>
                                          <p:spTgt spid="1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xEl>
                                              <p:pRg st="6" end="6"/>
                                            </p:txEl>
                                          </p:spTgt>
                                        </p:tgtEl>
                                        <p:attrNameLst>
                                          <p:attrName>style.visibility</p:attrName>
                                        </p:attrNameLst>
                                      </p:cBhvr>
                                      <p:to>
                                        <p:strVal val="visible"/>
                                      </p:to>
                                    </p:set>
                                    <p:animEffect transition="in" filter="fade">
                                      <p:cBhvr>
                                        <p:cTn id="44"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Compound datatypes</a:t>
            </a:r>
          </a:p>
          <a:p>
            <a:r>
              <a:rPr lang="en-US" dirty="0" err="1"/>
              <a:t>enum</a:t>
            </a:r>
            <a:endParaRPr lang="en-US" dirty="0"/>
          </a:p>
        </p:txBody>
      </p:sp>
      <p:sp>
        <p:nvSpPr>
          <p:cNvPr id="3" name="Textplatzhalter 2"/>
          <p:cNvSpPr>
            <a:spLocks noGrp="1"/>
          </p:cNvSpPr>
          <p:nvPr>
            <p:ph type="body" sz="quarter" idx="10"/>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ym typeface="Wingdings" panose="05000000000000000000" pitchFamily="2" charset="2"/>
            </a:endParaRPr>
          </a:p>
          <a:p>
            <a:pPr marL="0"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93</a:t>
            </a:fld>
            <a:endParaRPr lang="en-US" dirty="0"/>
          </a:p>
        </p:txBody>
      </p:sp>
      <p:sp>
        <p:nvSpPr>
          <p:cNvPr id="12" name="Rechteck 11"/>
          <p:cNvSpPr/>
          <p:nvPr/>
        </p:nvSpPr>
        <p:spPr>
          <a:xfrm>
            <a:off x="334963" y="3773730"/>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enum</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LSAstate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short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redamber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amber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green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flashing</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off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get_current_state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variables of the </a:t>
            </a:r>
            <a:r>
              <a:rPr lang="en-US" dirty="0" err="1">
                <a:solidFill>
                  <a:srgbClr val="008000"/>
                </a:solidFill>
                <a:highlight>
                  <a:srgbClr val="FFFFFF"/>
                </a:highlight>
                <a:latin typeface="Courier New" panose="02070309020205020404" pitchFamily="49" charset="0"/>
                <a:cs typeface="Courier New" panose="02070309020205020404" pitchFamily="49" charset="0"/>
              </a:rPr>
              <a:t>enum</a:t>
            </a:r>
            <a:r>
              <a:rPr lang="en-US" dirty="0">
                <a:solidFill>
                  <a:srgbClr val="008000"/>
                </a:solidFill>
                <a:highlight>
                  <a:srgbClr val="FFFFFF"/>
                </a:highlight>
                <a:latin typeface="Courier New" panose="02070309020205020404" pitchFamily="49" charset="0"/>
                <a:cs typeface="Courier New" panose="02070309020205020404" pitchFamily="49" charset="0"/>
              </a:rPr>
              <a:t> type</a:t>
            </a:r>
          </a:p>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green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Comparison, constants</a:t>
            </a:r>
          </a:p>
          <a:p>
            <a:r>
              <a:rPr lang="en-US" dirty="0">
                <a:solidFill>
                  <a:srgbClr val="000000"/>
                </a:solidFill>
                <a:highlight>
                  <a:srgbClr val="FFFFFF"/>
                </a:highlight>
                <a:latin typeface="Courier New" panose="02070309020205020404" pitchFamily="49" charset="0"/>
                <a:cs typeface="Courier New" panose="02070309020205020404" pitchFamily="49" charset="0"/>
              </a:rPr>
              <a:t>  drive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Type cast</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3851596"/>
            <a:ext cx="368102" cy="413792"/>
          </a:xfrm>
          <a:prstGeom prst="rect">
            <a:avLst/>
          </a:prstGeom>
        </p:spPr>
      </p:pic>
      <p:grpSp>
        <p:nvGrpSpPr>
          <p:cNvPr id="14" name="Gruppieren 13"/>
          <p:cNvGrpSpPr/>
          <p:nvPr/>
        </p:nvGrpSpPr>
        <p:grpSpPr>
          <a:xfrm>
            <a:off x="332562" y="2407294"/>
            <a:ext cx="11522238" cy="864096"/>
            <a:chOff x="911424" y="5140721"/>
            <a:chExt cx="11522238" cy="864096"/>
          </a:xfrm>
        </p:grpSpPr>
        <p:sp>
          <p:nvSpPr>
            <p:cNvPr id="15" name="Abgerundetes Rechteck 14"/>
            <p:cNvSpPr/>
            <p:nvPr/>
          </p:nvSpPr>
          <p:spPr>
            <a:xfrm>
              <a:off x="911424" y="5140721"/>
              <a:ext cx="1152223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We could leave out the keyword </a:t>
              </a:r>
              <a:r>
                <a:rPr lang="en-US" dirty="0">
                  <a:solidFill>
                    <a:schemeClr val="tx1"/>
                  </a:solidFill>
                  <a:latin typeface="Courier New" panose="02070309020205020404" pitchFamily="49" charset="0"/>
                  <a:cs typeface="Courier New" panose="02070309020205020404" pitchFamily="49" charset="0"/>
                </a:rPr>
                <a:t>class</a:t>
              </a:r>
              <a:r>
                <a:rPr lang="en-US" dirty="0">
                  <a:solidFill>
                    <a:schemeClr val="tx1"/>
                  </a:solidFill>
                </a:rPr>
                <a:t>. Then, the constants are accessible without the namespace, and implicit type casts to and from integers are allowed.</a:t>
              </a:r>
            </a:p>
          </p:txBody>
        </p:sp>
        <p:pic>
          <p:nvPicPr>
            <p:cNvPr id="16" name="Grafik 15"/>
            <p:cNvPicPr>
              <a:picLocks noChangeAspect="1"/>
            </p:cNvPicPr>
            <p:nvPr/>
          </p:nvPicPr>
          <p:blipFill>
            <a:blip r:embed="rId4"/>
            <a:stretch>
              <a:fillRect/>
            </a:stretch>
          </p:blipFill>
          <p:spPr>
            <a:xfrm>
              <a:off x="1127448" y="5301208"/>
              <a:ext cx="543123" cy="543123"/>
            </a:xfrm>
            <a:prstGeom prst="rect">
              <a:avLst/>
            </a:prstGeom>
          </p:spPr>
        </p:pic>
      </p:grpSp>
      <p:grpSp>
        <p:nvGrpSpPr>
          <p:cNvPr id="17" name="Gruppieren 16"/>
          <p:cNvGrpSpPr/>
          <p:nvPr/>
        </p:nvGrpSpPr>
        <p:grpSpPr>
          <a:xfrm>
            <a:off x="332562" y="1040858"/>
            <a:ext cx="11524476" cy="864096"/>
            <a:chOff x="911424" y="3050051"/>
            <a:chExt cx="11524476" cy="864096"/>
          </a:xfrm>
        </p:grpSpPr>
        <p:sp>
          <p:nvSpPr>
            <p:cNvPr id="18" name="Abgerundetes Rechteck 17"/>
            <p:cNvSpPr/>
            <p:nvPr/>
          </p:nvSpPr>
          <p:spPr>
            <a:xfrm>
              <a:off x="911424" y="3050051"/>
              <a:ext cx="11524476"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Internally, the </a:t>
              </a:r>
              <a:r>
                <a:rPr lang="en-US" dirty="0" err="1">
                  <a:solidFill>
                    <a:schemeClr val="tx1"/>
                  </a:solidFill>
                </a:rPr>
                <a:t>enum</a:t>
              </a:r>
              <a:r>
                <a:rPr lang="en-US" dirty="0">
                  <a:solidFill>
                    <a:schemeClr val="tx1"/>
                  </a:solidFill>
                </a:rPr>
                <a:t> constants are mapped to </a:t>
              </a:r>
              <a:r>
                <a:rPr lang="en-US" dirty="0" err="1">
                  <a:solidFill>
                    <a:schemeClr val="tx1"/>
                  </a:solidFill>
                </a:rPr>
                <a:t>ints</a:t>
              </a:r>
              <a:r>
                <a:rPr lang="en-US" dirty="0">
                  <a:solidFill>
                    <a:schemeClr val="tx1"/>
                  </a:solidFill>
                </a:rPr>
                <a:t>. We can both change this type to other integral types, or change the mapping.</a:t>
              </a:r>
            </a:p>
          </p:txBody>
        </p:sp>
        <p:pic>
          <p:nvPicPr>
            <p:cNvPr id="19" name="Grafik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229650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fade">
                                      <p:cBhvr>
                                        <p:cTn id="20" dur="500"/>
                                        <p:tgtEl>
                                          <p:spTgt spid="1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4" end="4"/>
                                            </p:txEl>
                                          </p:spTgt>
                                        </p:tgtEl>
                                        <p:attrNameLst>
                                          <p:attrName>style.visibility</p:attrName>
                                        </p:attrNameLst>
                                      </p:cBhvr>
                                      <p:to>
                                        <p:strVal val="visible"/>
                                      </p:to>
                                    </p:set>
                                    <p:animEffect transition="in" filter="fade">
                                      <p:cBhvr>
                                        <p:cTn id="26" dur="500"/>
                                        <p:tgtEl>
                                          <p:spTgt spid="1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Effect transition="in" filter="fade">
                                      <p:cBhvr>
                                        <p:cTn id="29" dur="500"/>
                                        <p:tgtEl>
                                          <p:spTgt spid="1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Compound datatypes</a:t>
            </a:r>
          </a:p>
          <a:p>
            <a:r>
              <a:rPr lang="en-US" dirty="0" err="1"/>
              <a:t>struct</a:t>
            </a:r>
            <a:endParaRPr lang="en-US" dirty="0"/>
          </a:p>
        </p:txBody>
      </p:sp>
      <p:sp>
        <p:nvSpPr>
          <p:cNvPr id="3" name="Textplatzhalter 2"/>
          <p:cNvSpPr>
            <a:spLocks noGrp="1"/>
          </p:cNvSpPr>
          <p:nvPr>
            <p:ph type="body" sz="quarter" idx="10"/>
          </p:nvPr>
        </p:nvSpPr>
        <p:spPr/>
        <p:txBody>
          <a:bodyPr/>
          <a:lstStyle/>
          <a:p>
            <a:pPr marL="0" indent="0">
              <a:buNone/>
            </a:pPr>
            <a:r>
              <a:rPr lang="en-US" dirty="0"/>
              <a:t>Cohesive data rarely consist of only a single number that can be represented in a fundamental type. </a:t>
            </a:r>
            <a:r>
              <a:rPr lang="en-US" dirty="0">
                <a:latin typeface="+mn-lt"/>
                <a:cs typeface="Courier New" panose="02070309020205020404" pitchFamily="49" charset="0"/>
              </a:rPr>
              <a:t>Even in non-object-oriented C, there was a concept, that has survived into C++, to bundle data</a:t>
            </a:r>
          </a:p>
          <a:p>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94</a:t>
            </a:fld>
            <a:endParaRPr lang="en-US" dirty="0"/>
          </a:p>
        </p:txBody>
      </p:sp>
      <p:sp>
        <p:nvSpPr>
          <p:cNvPr id="6" name="Rechteck 5"/>
          <p:cNvSpPr/>
          <p:nvPr/>
        </p:nvSpPr>
        <p:spPr>
          <a:xfrm>
            <a:off x="334963" y="1700808"/>
            <a:ext cx="11522075" cy="341632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struct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LidarPoint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a type</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y</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z</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with its members</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intensity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long</a:t>
            </a:r>
            <a:r>
              <a:rPr lang="en-US" dirty="0">
                <a:solidFill>
                  <a:srgbClr val="000000"/>
                </a:solidFill>
                <a:highlight>
                  <a:srgbClr val="FFFFFF"/>
                </a:highlight>
                <a:latin typeface="Courier New" panose="02070309020205020404" pitchFamily="49" charset="0"/>
                <a:cs typeface="Courier New" panose="02070309020205020404" pitchFamily="49" charset="0"/>
              </a:rPr>
              <a:t> timestamp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bool</a:t>
            </a:r>
            <a:r>
              <a:rPr lang="en-US" dirty="0">
                <a:solidFill>
                  <a:srgbClr val="000000"/>
                </a:solidFill>
                <a:highlight>
                  <a:srgbClr val="FFFFFF"/>
                </a:highlight>
                <a:latin typeface="Courier New" panose="02070309020205020404" pitchFamily="49" charset="0"/>
                <a:cs typeface="Courier New" panose="02070309020205020404" pitchFamily="49" charset="0"/>
              </a:rPr>
              <a:t> valid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LidarPoint</a:t>
            </a:r>
            <a:r>
              <a:rPr lang="en-US" dirty="0">
                <a:solidFill>
                  <a:srgbClr val="000000"/>
                </a:solidFill>
                <a:highlight>
                  <a:srgbClr val="FFFFFF"/>
                </a:highlight>
                <a:latin typeface="Courier New" panose="02070309020205020404" pitchFamily="49" charset="0"/>
                <a:cs typeface="Courier New" panose="02070309020205020404" pitchFamily="49" charset="0"/>
              </a:rPr>
              <a:t> p1</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Declare a variable of the </a:t>
            </a:r>
            <a:r>
              <a:rPr lang="en-US" dirty="0" err="1">
                <a:solidFill>
                  <a:srgbClr val="008000"/>
                </a:solidFill>
                <a:highlight>
                  <a:srgbClr val="FFFFFF"/>
                </a:highlight>
                <a:latin typeface="Courier New" panose="02070309020205020404" pitchFamily="49" charset="0"/>
                <a:cs typeface="Courier New" panose="02070309020205020404" pitchFamily="49" charset="0"/>
              </a:rPr>
              <a:t>struct</a:t>
            </a:r>
            <a:r>
              <a:rPr lang="en-US" dirty="0">
                <a:solidFill>
                  <a:srgbClr val="008000"/>
                </a:solidFill>
                <a:highlight>
                  <a:srgbClr val="FFFFFF"/>
                </a:highlight>
                <a:latin typeface="Courier New" panose="02070309020205020404" pitchFamily="49" charset="0"/>
                <a:cs typeface="Courier New" panose="02070309020205020404" pitchFamily="49" charset="0"/>
              </a:rPr>
              <a:t> type</a:t>
            </a:r>
          </a:p>
          <a:p>
            <a:r>
              <a:rPr lang="en-US" dirty="0" err="1">
                <a:solidFill>
                  <a:srgbClr val="000000"/>
                </a:solidFill>
                <a:highlight>
                  <a:srgbClr val="FFFFFF"/>
                </a:highlight>
                <a:latin typeface="Courier New" panose="02070309020205020404" pitchFamily="49" charset="0"/>
                <a:cs typeface="Courier New" panose="02070309020205020404" pitchFamily="49" charset="0"/>
              </a:rPr>
              <a:t>LidarPoint</a:t>
            </a:r>
            <a:r>
              <a:rPr lang="en-US" dirty="0">
                <a:solidFill>
                  <a:srgbClr val="000000"/>
                </a:solidFill>
                <a:highlight>
                  <a:srgbClr val="FFFFFF"/>
                </a:highlight>
                <a:latin typeface="Courier New" panose="02070309020205020404" pitchFamily="49" charset="0"/>
                <a:cs typeface="Courier New" panose="02070309020205020404" pitchFamily="49" charset="0"/>
              </a:rPr>
              <a:t> p2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3.0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22000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1720076400LL</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Initialization</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valid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Access to members via . operator</a:t>
            </a:r>
          </a:p>
          <a:p>
            <a:r>
              <a:rPr lang="en-US" dirty="0">
                <a:solidFill>
                  <a:srgbClr val="000000"/>
                </a:solidFill>
                <a:highlight>
                  <a:srgbClr val="FFFFFF"/>
                </a:highlight>
                <a:latin typeface="Courier New" panose="02070309020205020404" pitchFamily="49" charset="0"/>
                <a:cs typeface="Courier New" panose="02070309020205020404" pitchFamily="49" charset="0"/>
              </a:rPr>
              <a:t>  p2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intensity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This is read-write</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778674"/>
            <a:ext cx="368102" cy="413792"/>
          </a:xfrm>
          <a:prstGeom prst="rect">
            <a:avLst/>
          </a:prstGeom>
        </p:spPr>
      </p:pic>
      <p:grpSp>
        <p:nvGrpSpPr>
          <p:cNvPr id="11" name="Gruppieren 10"/>
          <p:cNvGrpSpPr/>
          <p:nvPr/>
        </p:nvGrpSpPr>
        <p:grpSpPr>
          <a:xfrm>
            <a:off x="332562" y="5206239"/>
            <a:ext cx="11522238" cy="864096"/>
            <a:chOff x="911424" y="2004718"/>
            <a:chExt cx="11522238" cy="864096"/>
          </a:xfrm>
        </p:grpSpPr>
        <p:sp>
          <p:nvSpPr>
            <p:cNvPr id="12" name="Abgerundetes Rechteck 11"/>
            <p:cNvSpPr/>
            <p:nvPr/>
          </p:nvSpPr>
          <p:spPr>
            <a:xfrm>
              <a:off x="911424" y="2004718"/>
              <a:ext cx="1152223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You may have noticed that there is no </a:t>
              </a:r>
              <a:r>
                <a:rPr lang="en-US" dirty="0" err="1">
                  <a:solidFill>
                    <a:schemeClr val="tx1"/>
                  </a:solidFill>
                  <a:latin typeface="Courier New" panose="02070309020205020404" pitchFamily="49" charset="0"/>
                  <a:cs typeface="Courier New" panose="02070309020205020404" pitchFamily="49" charset="0"/>
                </a:rPr>
                <a:t>struct</a:t>
              </a:r>
              <a:r>
                <a:rPr lang="en-US" dirty="0">
                  <a:solidFill>
                    <a:schemeClr val="tx1"/>
                  </a:solidFill>
                </a:rPr>
                <a:t> on the datatype overview slide. In C++, </a:t>
              </a:r>
              <a:r>
                <a:rPr lang="en-US" dirty="0" err="1">
                  <a:solidFill>
                    <a:schemeClr val="tx1"/>
                  </a:solidFill>
                </a:rPr>
                <a:t>structs</a:t>
              </a:r>
              <a:r>
                <a:rPr lang="en-US" dirty="0">
                  <a:solidFill>
                    <a:schemeClr val="tx1"/>
                  </a:solidFill>
                </a:rPr>
                <a:t> are actually just classes and are capable of doing much more. </a:t>
              </a: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32736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animEffect transition="in" filter="fade">
                                      <p:cBhvr>
                                        <p:cTn id="43" dur="500"/>
                                        <p:tgtEl>
                                          <p:spTgt spid="6">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95</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29"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13" name="Abgerundetes Rechteck 12"/>
          <p:cNvSpPr/>
          <p:nvPr/>
        </p:nvSpPr>
        <p:spPr>
          <a:xfrm>
            <a:off x="6670309"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7" name="Freihandform 16"/>
          <p:cNvSpPr/>
          <p:nvPr/>
        </p:nvSpPr>
        <p:spPr>
          <a:xfrm>
            <a:off x="6766214"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latin typeface="Courier New" panose="02070309020205020404" pitchFamily="49" charset="0"/>
                <a:cs typeface="Courier New" panose="02070309020205020404" pitchFamily="49" charset="0"/>
              </a:rPr>
              <a:t>union</a:t>
            </a:r>
          </a:p>
        </p:txBody>
      </p:sp>
    </p:spTree>
    <p:extLst>
      <p:ext uri="{BB962C8B-B14F-4D97-AF65-F5344CB8AC3E}">
        <p14:creationId xmlns:p14="http://schemas.microsoft.com/office/powerpoint/2010/main" val="22987775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Compound datatypes</a:t>
            </a:r>
          </a:p>
          <a:p>
            <a:r>
              <a:rPr lang="en-US" dirty="0"/>
              <a:t>union</a:t>
            </a:r>
          </a:p>
        </p:txBody>
      </p:sp>
      <p:sp>
        <p:nvSpPr>
          <p:cNvPr id="3" name="Textplatzhalter 2"/>
          <p:cNvSpPr>
            <a:spLocks noGrp="1"/>
          </p:cNvSpPr>
          <p:nvPr>
            <p:ph type="body" sz="quarter" idx="10"/>
          </p:nvPr>
        </p:nvSpPr>
        <p:spPr/>
        <p:txBody>
          <a:bodyPr/>
          <a:lstStyle/>
          <a:p>
            <a:pPr marL="0" indent="0">
              <a:buNone/>
            </a:pPr>
            <a:r>
              <a:rPr lang="en-US" dirty="0"/>
              <a:t>Sometimes, we know that we need to store a single value, but don’t know of which type.</a:t>
            </a: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pPr marL="0" indent="0">
              <a:buNone/>
            </a:pPr>
            <a:endParaRPr lang="en-US" dirty="0">
              <a:latin typeface="+mn-lt"/>
              <a:cs typeface="Courier New" panose="020703090202050204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96</a:t>
            </a:fld>
            <a:endParaRPr lang="en-US" dirty="0"/>
          </a:p>
        </p:txBody>
      </p:sp>
      <p:sp>
        <p:nvSpPr>
          <p:cNvPr id="6" name="Rechteck 5"/>
          <p:cNvSpPr/>
          <p:nvPr/>
        </p:nvSpPr>
        <p:spPr>
          <a:xfrm>
            <a:off x="334800" y="1408708"/>
            <a:ext cx="11522238"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union</a:t>
            </a:r>
            <a:r>
              <a:rPr lang="en-US" dirty="0">
                <a:solidFill>
                  <a:srgbClr val="000000"/>
                </a:solidFill>
                <a:highlight>
                  <a:srgbClr val="FFFFFF"/>
                </a:highlight>
                <a:latin typeface="Courier New" panose="02070309020205020404" pitchFamily="49" charset="0"/>
                <a:cs typeface="Courier New" panose="02070309020205020404" pitchFamily="49" charset="0"/>
              </a:rPr>
              <a:t> Intensity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Intensity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3.5f</a:t>
            </a: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Make the </a:t>
            </a:r>
            <a:r>
              <a:rPr lang="en-US" dirty="0" err="1">
                <a:solidFill>
                  <a:srgbClr val="008000"/>
                </a:solidFill>
                <a:highlight>
                  <a:srgbClr val="FFFFFF"/>
                </a:highlight>
                <a:latin typeface="Courier New" panose="02070309020205020404" pitchFamily="49" charset="0"/>
                <a:cs typeface="Courier New" panose="02070309020205020404" pitchFamily="49" charset="0"/>
              </a:rPr>
              <a:t>floatvalue</a:t>
            </a:r>
            <a:r>
              <a:rPr lang="en-US" dirty="0">
                <a:solidFill>
                  <a:srgbClr val="008000"/>
                </a:solidFill>
                <a:highlight>
                  <a:srgbClr val="FFFFFF"/>
                </a:highlight>
                <a:latin typeface="Courier New" panose="02070309020205020404" pitchFamily="49" charset="0"/>
                <a:cs typeface="Courier New" panose="02070309020205020404" pitchFamily="49" charset="0"/>
              </a:rPr>
              <a:t> active</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err="1">
                <a:solidFill>
                  <a:srgbClr val="000000"/>
                </a:solidFill>
                <a:highlight>
                  <a:srgbClr val="FFFFFF"/>
                </a:highlight>
                <a:latin typeface="Courier New" panose="02070309020205020404" pitchFamily="49" charset="0"/>
                <a:cs typeface="Courier New" panose="02070309020205020404" pitchFamily="49" charset="0"/>
              </a:rPr>
              <a:t>std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 error, but result is rubbish!</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420375"/>
            <a:ext cx="368102" cy="413792"/>
          </a:xfrm>
          <a:prstGeom prst="rect">
            <a:avLst/>
          </a:prstGeom>
        </p:spPr>
      </p:pic>
      <p:grpSp>
        <p:nvGrpSpPr>
          <p:cNvPr id="8" name="Gruppieren 7"/>
          <p:cNvGrpSpPr/>
          <p:nvPr/>
        </p:nvGrpSpPr>
        <p:grpSpPr>
          <a:xfrm>
            <a:off x="334962" y="3926334"/>
            <a:ext cx="11522075" cy="864096"/>
            <a:chOff x="911423" y="3050051"/>
            <a:chExt cx="11522075" cy="864096"/>
          </a:xfrm>
        </p:grpSpPr>
        <p:sp>
          <p:nvSpPr>
            <p:cNvPr id="9" name="Abgerundetes Rechteck 8"/>
            <p:cNvSpPr/>
            <p:nvPr/>
          </p:nvSpPr>
          <p:spPr>
            <a:xfrm>
              <a:off x="911423" y="3050051"/>
              <a:ext cx="11522075"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compiler will only reserve space for the largest member of a union. If a smaller member is active, the remaining bytes are unused.</a:t>
              </a:r>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1" name="Gruppieren 10"/>
          <p:cNvGrpSpPr/>
          <p:nvPr/>
        </p:nvGrpSpPr>
        <p:grpSpPr>
          <a:xfrm>
            <a:off x="334962" y="5043281"/>
            <a:ext cx="11519837" cy="864096"/>
            <a:chOff x="911423" y="5140721"/>
            <a:chExt cx="11519837" cy="864096"/>
          </a:xfrm>
        </p:grpSpPr>
        <p:sp>
          <p:nvSpPr>
            <p:cNvPr id="12" name="Abgerundetes Rechteck 11"/>
            <p:cNvSpPr/>
            <p:nvPr/>
          </p:nvSpPr>
          <p:spPr>
            <a:xfrm>
              <a:off x="911423" y="5140721"/>
              <a:ext cx="11519837"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Reading an </a:t>
              </a:r>
              <a:r>
                <a:rPr lang="en-US" dirty="0" err="1">
                  <a:solidFill>
                    <a:schemeClr val="tx1"/>
                  </a:solidFill>
                </a:rPr>
                <a:t>unactive</a:t>
              </a:r>
              <a:r>
                <a:rPr lang="en-US" dirty="0">
                  <a:solidFill>
                    <a:schemeClr val="tx1"/>
                  </a:solidFill>
                </a:rPr>
                <a:t> member interprets the existing bytes as if this member was active. The result will likely not make any sense.</a:t>
              </a:r>
            </a:p>
          </p:txBody>
        </p:sp>
        <p:pic>
          <p:nvPicPr>
            <p:cNvPr id="13" name="Grafik 12"/>
            <p:cNvPicPr>
              <a:picLocks noChangeAspect="1"/>
            </p:cNvPicPr>
            <p:nvPr/>
          </p:nvPicPr>
          <p:blipFill>
            <a:blip r:embed="rId5"/>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413067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6FD75E8A-B3D2-E381-507F-94BCED14360E}"/>
              </a:ext>
            </a:extLst>
          </p:cNvPr>
          <p:cNvSpPr>
            <a:spLocks noGrp="1"/>
          </p:cNvSpPr>
          <p:nvPr>
            <p:ph sz="quarter" idx="11"/>
          </p:nvPr>
        </p:nvSpPr>
        <p:spPr>
          <a:xfrm>
            <a:off x="560388" y="2199208"/>
            <a:ext cx="11315700" cy="293688"/>
          </a:xfrm>
        </p:spPr>
        <p:txBody>
          <a:bodyPr/>
          <a:lstStyle/>
          <a:p>
            <a:endParaRPr lang="en-US" dirty="0"/>
          </a:p>
        </p:txBody>
      </p:sp>
      <p:sp>
        <p:nvSpPr>
          <p:cNvPr id="3" name="Textplatzhalter 2"/>
          <p:cNvSpPr>
            <a:spLocks noGrp="1"/>
          </p:cNvSpPr>
          <p:nvPr>
            <p:ph type="body" sz="quarter" idx="10"/>
          </p:nvPr>
        </p:nvSpPr>
        <p:spPr>
          <a:xfrm>
            <a:off x="336640" y="980728"/>
            <a:ext cx="11520000" cy="4968552"/>
          </a:xfrm>
        </p:spPr>
        <p:txBody>
          <a:bodyPr/>
          <a:lstStyle/>
          <a:p>
            <a:r>
              <a:rPr lang="en-US" dirty="0"/>
              <a:t>Basics</a:t>
            </a:r>
          </a:p>
          <a:p>
            <a:r>
              <a:rPr lang="en-US" dirty="0"/>
              <a:t>Program structure</a:t>
            </a:r>
          </a:p>
          <a:p>
            <a:r>
              <a:rPr lang="en-US" dirty="0"/>
              <a:t>Compound datatypes</a:t>
            </a:r>
          </a:p>
          <a:p>
            <a:pPr lvl="1"/>
            <a:r>
              <a:rPr lang="en-US" sz="2000" dirty="0"/>
              <a:t>Compound datatypes from C</a:t>
            </a:r>
          </a:p>
          <a:p>
            <a:pPr lvl="1"/>
            <a:r>
              <a:rPr lang="en-US" sz="2000" dirty="0"/>
              <a:t>Classes &amp; Objects</a:t>
            </a:r>
          </a:p>
          <a:p>
            <a:pPr lvl="1"/>
            <a:r>
              <a:rPr lang="en-US" sz="2000" dirty="0"/>
              <a:t>Operator overloading</a:t>
            </a:r>
          </a:p>
          <a:p>
            <a:r>
              <a:rPr lang="en-US" dirty="0"/>
              <a:t>Advanced concepts</a:t>
            </a:r>
          </a:p>
          <a:p>
            <a:endParaRPr lang="en-US" noProof="0" dirty="0"/>
          </a:p>
          <a:p>
            <a:endParaRPr lang="en-US" noProof="0" dirty="0"/>
          </a:p>
        </p:txBody>
      </p:sp>
    </p:spTree>
    <p:extLst>
      <p:ext uri="{BB962C8B-B14F-4D97-AF65-F5344CB8AC3E}">
        <p14:creationId xmlns:p14="http://schemas.microsoft.com/office/powerpoint/2010/main" val="1794640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1"/>
          </p:nvPr>
        </p:nvSpPr>
        <p:spPr/>
        <p:txBody>
          <a:bodyPr/>
          <a:lstStyle/>
          <a:p>
            <a:r>
              <a:rPr lang="en-US" dirty="0">
                <a:solidFill>
                  <a:schemeClr val="bg2"/>
                </a:solidFill>
              </a:rPr>
              <a:t>Datatypes</a:t>
            </a:r>
          </a:p>
          <a:p>
            <a:r>
              <a:rPr lang="en-US" noProof="0" dirty="0"/>
              <a:t>Overview</a:t>
            </a:r>
          </a:p>
        </p:txBody>
      </p:sp>
      <p:sp>
        <p:nvSpPr>
          <p:cNvPr id="2" name="Foliennummernplatzhalter 1">
            <a:extLst>
              <a:ext uri="{FF2B5EF4-FFF2-40B4-BE49-F238E27FC236}">
                <a16:creationId xmlns:a16="http://schemas.microsoft.com/office/drawing/2014/main" id="{26C1925F-59CD-B77B-E0BF-5168586B1505}"/>
              </a:ext>
            </a:extLst>
          </p:cNvPr>
          <p:cNvSpPr>
            <a:spLocks noGrp="1"/>
          </p:cNvSpPr>
          <p:nvPr>
            <p:ph type="sldNum" sz="quarter" idx="4"/>
          </p:nvPr>
        </p:nvSpPr>
        <p:spPr/>
        <p:txBody>
          <a:bodyPr/>
          <a:lstStyle/>
          <a:p>
            <a:fld id="{F58435E4-A45A-4423-96D3-4E945C512564}" type="slidenum">
              <a:rPr lang="en-US" smtClean="0"/>
              <a:pPr/>
              <a:t>98</a:t>
            </a:fld>
            <a:endParaRPr lang="en-US" dirty="0"/>
          </a:p>
        </p:txBody>
      </p:sp>
      <p:graphicFrame>
        <p:nvGraphicFramePr>
          <p:cNvPr id="5" name="Objekt 4" hidden="1">
            <a:extLst>
              <a:ext uri="{FF2B5EF4-FFF2-40B4-BE49-F238E27FC236}">
                <a16:creationId xmlns:a16="http://schemas.microsoft.com/office/drawing/2014/main" id="{2AEC52D6-1F31-4B87-ABBE-33723FC54F5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3" name="think-cell Folie" r:id="rId6" imgW="425" imgH="424" progId="TCLayout.ActiveDocument.1">
                  <p:embed/>
                </p:oleObj>
              </mc:Choice>
              <mc:Fallback>
                <p:oleObj name="think-cell Folie" r:id="rId6" imgW="425" imgH="424" progId="TCLayout.ActiveDocument.1">
                  <p:embed/>
                  <p:pic>
                    <p:nvPicPr>
                      <p:cNvPr id="5" name="Objekt 4" hidden="1">
                        <a:extLst>
                          <a:ext uri="{FF2B5EF4-FFF2-40B4-BE49-F238E27FC236}">
                            <a16:creationId xmlns:a16="http://schemas.microsoft.com/office/drawing/2014/main" id="{2AEC52D6-1F31-4B87-ABBE-33723FC54F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3794028E-D3C7-454C-A2B4-FFB638C0D503}"/>
              </a:ext>
            </a:extLst>
          </p:cNvPr>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graphicFrame>
        <p:nvGraphicFramePr>
          <p:cNvPr id="14" name="Diagramm 13"/>
          <p:cNvGraphicFramePr/>
          <p:nvPr/>
        </p:nvGraphicFramePr>
        <p:xfrm>
          <a:off x="334962" y="1637851"/>
          <a:ext cx="11519837" cy="45095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Abgerundetes Rechteck 14"/>
          <p:cNvSpPr/>
          <p:nvPr/>
        </p:nvSpPr>
        <p:spPr>
          <a:xfrm>
            <a:off x="4296663" y="2374323"/>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6" name="Freihandform 15"/>
          <p:cNvSpPr/>
          <p:nvPr/>
        </p:nvSpPr>
        <p:spPr>
          <a:xfrm>
            <a:off x="4392568" y="2465432"/>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Datatypes</a:t>
            </a:r>
          </a:p>
        </p:txBody>
      </p:sp>
      <p:sp>
        <p:nvSpPr>
          <p:cNvPr id="23" name="Abgerundetes Rechteck 22"/>
          <p:cNvSpPr/>
          <p:nvPr/>
        </p:nvSpPr>
        <p:spPr>
          <a:xfrm>
            <a:off x="7197786" y="3173450"/>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24" name="Freihandform 23"/>
          <p:cNvSpPr/>
          <p:nvPr/>
        </p:nvSpPr>
        <p:spPr>
          <a:xfrm>
            <a:off x="7293691" y="3264560"/>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kern="1200" dirty="0"/>
              <a:t>Compound</a:t>
            </a:r>
          </a:p>
        </p:txBody>
      </p:sp>
      <p:sp>
        <p:nvSpPr>
          <p:cNvPr id="13" name="Abgerundetes Rechteck 12"/>
          <p:cNvSpPr/>
          <p:nvPr/>
        </p:nvSpPr>
        <p:spPr>
          <a:xfrm>
            <a:off x="8780217" y="3972578"/>
            <a:ext cx="863144" cy="5480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US" dirty="0"/>
          </a:p>
        </p:txBody>
      </p:sp>
      <p:sp>
        <p:nvSpPr>
          <p:cNvPr id="17" name="Freihandform 16"/>
          <p:cNvSpPr/>
          <p:nvPr/>
        </p:nvSpPr>
        <p:spPr>
          <a:xfrm>
            <a:off x="8876122" y="4063687"/>
            <a:ext cx="863144" cy="548096"/>
          </a:xfrm>
          <a:custGeom>
            <a:avLst/>
            <a:gdLst>
              <a:gd name="connsiteX0" fmla="*/ 0 w 863144"/>
              <a:gd name="connsiteY0" fmla="*/ 54810 h 548096"/>
              <a:gd name="connsiteX1" fmla="*/ 54810 w 863144"/>
              <a:gd name="connsiteY1" fmla="*/ 0 h 548096"/>
              <a:gd name="connsiteX2" fmla="*/ 808334 w 863144"/>
              <a:gd name="connsiteY2" fmla="*/ 0 h 548096"/>
              <a:gd name="connsiteX3" fmla="*/ 863144 w 863144"/>
              <a:gd name="connsiteY3" fmla="*/ 54810 h 548096"/>
              <a:gd name="connsiteX4" fmla="*/ 863144 w 863144"/>
              <a:gd name="connsiteY4" fmla="*/ 493286 h 548096"/>
              <a:gd name="connsiteX5" fmla="*/ 808334 w 863144"/>
              <a:gd name="connsiteY5" fmla="*/ 548096 h 548096"/>
              <a:gd name="connsiteX6" fmla="*/ 54810 w 863144"/>
              <a:gd name="connsiteY6" fmla="*/ 548096 h 548096"/>
              <a:gd name="connsiteX7" fmla="*/ 0 w 863144"/>
              <a:gd name="connsiteY7" fmla="*/ 493286 h 548096"/>
              <a:gd name="connsiteX8" fmla="*/ 0 w 863144"/>
              <a:gd name="connsiteY8" fmla="*/ 54810 h 54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144" h="548096">
                <a:moveTo>
                  <a:pt x="0" y="54810"/>
                </a:moveTo>
                <a:cubicBezTo>
                  <a:pt x="0" y="24539"/>
                  <a:pt x="24539" y="0"/>
                  <a:pt x="54810" y="0"/>
                </a:cubicBezTo>
                <a:lnTo>
                  <a:pt x="808334" y="0"/>
                </a:lnTo>
                <a:cubicBezTo>
                  <a:pt x="838605" y="0"/>
                  <a:pt x="863144" y="24539"/>
                  <a:pt x="863144" y="54810"/>
                </a:cubicBezTo>
                <a:lnTo>
                  <a:pt x="863144" y="493286"/>
                </a:lnTo>
                <a:cubicBezTo>
                  <a:pt x="863144" y="523557"/>
                  <a:pt x="838605" y="548096"/>
                  <a:pt x="808334" y="548096"/>
                </a:cubicBezTo>
                <a:lnTo>
                  <a:pt x="54810" y="548096"/>
                </a:lnTo>
                <a:cubicBezTo>
                  <a:pt x="24539" y="548096"/>
                  <a:pt x="0" y="523557"/>
                  <a:pt x="0" y="493286"/>
                </a:cubicBezTo>
                <a:lnTo>
                  <a:pt x="0" y="5481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153" tIns="54153" rIns="54153" bIns="54153" numCol="1" spcCol="1270" anchor="ctr" anchorCtr="0">
            <a:noAutofit/>
          </a:bodyPr>
          <a:lstStyle/>
          <a:p>
            <a:pPr lvl="0" algn="ctr" defTabSz="444500">
              <a:lnSpc>
                <a:spcPct val="90000"/>
              </a:lnSpc>
              <a:spcBef>
                <a:spcPct val="0"/>
              </a:spcBef>
              <a:spcAft>
                <a:spcPct val="35000"/>
              </a:spcAft>
            </a:pPr>
            <a:r>
              <a:rPr lang="en-US" sz="1000" dirty="0">
                <a:latin typeface="Courier New" panose="02070309020205020404" pitchFamily="49" charset="0"/>
                <a:cs typeface="Courier New" panose="02070309020205020404" pitchFamily="49" charset="0"/>
              </a:rPr>
              <a:t>c</a:t>
            </a:r>
            <a:r>
              <a:rPr lang="en-US" sz="1000" kern="1200" dirty="0">
                <a:latin typeface="Courier New" panose="02070309020205020404" pitchFamily="49" charset="0"/>
                <a:cs typeface="Courier New" panose="02070309020205020404" pitchFamily="49" charset="0"/>
              </a:rPr>
              <a:t>lass</a:t>
            </a:r>
          </a:p>
        </p:txBody>
      </p:sp>
    </p:spTree>
    <p:extLst>
      <p:ext uri="{BB962C8B-B14F-4D97-AF65-F5344CB8AC3E}">
        <p14:creationId xmlns:p14="http://schemas.microsoft.com/office/powerpoint/2010/main" val="27317949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Classes and objects</a:t>
            </a:r>
          </a:p>
        </p:txBody>
      </p:sp>
      <p:sp>
        <p:nvSpPr>
          <p:cNvPr id="3" name="Textplatzhalter 2"/>
          <p:cNvSpPr>
            <a:spLocks noGrp="1"/>
          </p:cNvSpPr>
          <p:nvPr>
            <p:ph type="body" sz="quarter" idx="10"/>
          </p:nvPr>
        </p:nvSpPr>
        <p:spPr/>
        <p:txBody>
          <a:bodyPr/>
          <a:lstStyle/>
          <a:p>
            <a:pPr marL="0" indent="0">
              <a:buNone/>
            </a:pPr>
            <a:r>
              <a:rPr lang="en-US" dirty="0"/>
              <a:t>Classes and objects are the base of OOD/OOP. Let’s start with some definitions:</a:t>
            </a:r>
          </a:p>
          <a:p>
            <a:r>
              <a:rPr lang="en-US" dirty="0"/>
              <a:t>A </a:t>
            </a:r>
            <a:r>
              <a:rPr lang="en-US" i="1" dirty="0"/>
              <a:t>class</a:t>
            </a:r>
            <a:r>
              <a:rPr lang="en-US" dirty="0"/>
              <a:t> defines a compound datatype, that can have its own variables, functions, and more</a:t>
            </a:r>
          </a:p>
          <a:p>
            <a:r>
              <a:rPr lang="en-US" dirty="0"/>
              <a:t>An </a:t>
            </a:r>
            <a:r>
              <a:rPr lang="en-US" i="1" dirty="0"/>
              <a:t>object</a:t>
            </a:r>
            <a:r>
              <a:rPr lang="en-US" dirty="0"/>
              <a:t> is a concrete instance of a class</a:t>
            </a:r>
          </a:p>
          <a:p>
            <a:r>
              <a:rPr lang="en-US" dirty="0"/>
              <a:t>By default, the object’s members are not visible to anyone else, they are </a:t>
            </a:r>
            <a:r>
              <a:rPr lang="en-US" i="1" dirty="0"/>
              <a:t>private</a:t>
            </a:r>
          </a:p>
          <a:p>
            <a:r>
              <a:rPr lang="en-US" dirty="0"/>
              <a:t>A </a:t>
            </a:r>
            <a:r>
              <a:rPr lang="en-US" i="1" dirty="0" err="1"/>
              <a:t>struct</a:t>
            </a:r>
            <a:r>
              <a:rPr lang="en-US" dirty="0"/>
              <a:t> is actually a class in C++, with the single difference that members are by default </a:t>
            </a:r>
            <a:r>
              <a:rPr lang="en-US" i="1" dirty="0"/>
              <a:t>public</a:t>
            </a:r>
          </a:p>
          <a:p>
            <a:endParaRPr lang="en-US" i="1" dirty="0"/>
          </a:p>
          <a:p>
            <a:r>
              <a:rPr lang="en-US" dirty="0"/>
              <a:t>It is common to declare and define a class in a separate file, called </a:t>
            </a:r>
            <a:r>
              <a:rPr lang="en-US" i="1" dirty="0"/>
              <a:t>header</a:t>
            </a:r>
            <a:r>
              <a:rPr lang="en-US" dirty="0"/>
              <a:t>, while the definition of the class’s methods happens in the normal </a:t>
            </a:r>
            <a:r>
              <a:rPr lang="en-US" dirty="0" err="1"/>
              <a:t>cpp</a:t>
            </a:r>
            <a:r>
              <a:rPr lang="en-US" dirty="0"/>
              <a:t> file</a:t>
            </a:r>
          </a:p>
        </p:txBody>
      </p:sp>
      <p:sp>
        <p:nvSpPr>
          <p:cNvPr id="4" name="Foliennummernplatzhalter 3"/>
          <p:cNvSpPr>
            <a:spLocks noGrp="1"/>
          </p:cNvSpPr>
          <p:nvPr>
            <p:ph type="sldNum" sz="quarter" idx="4"/>
          </p:nvPr>
        </p:nvSpPr>
        <p:spPr/>
        <p:txBody>
          <a:bodyPr/>
          <a:lstStyle/>
          <a:p>
            <a:fld id="{F58435E4-A45A-4423-96D3-4E945C512564}" type="slidenum">
              <a:rPr lang="en-US" smtClean="0"/>
              <a:pPr/>
              <a:t>99</a:t>
            </a:fld>
            <a:endParaRPr lang="en-US" dirty="0"/>
          </a:p>
        </p:txBody>
      </p:sp>
      <p:grpSp>
        <p:nvGrpSpPr>
          <p:cNvPr id="5" name="Gruppieren 4"/>
          <p:cNvGrpSpPr/>
          <p:nvPr/>
        </p:nvGrpSpPr>
        <p:grpSpPr>
          <a:xfrm>
            <a:off x="334800" y="4005064"/>
            <a:ext cx="11522238" cy="864096"/>
            <a:chOff x="911424" y="2004718"/>
            <a:chExt cx="11522238" cy="864096"/>
          </a:xfrm>
        </p:grpSpPr>
        <p:sp>
          <p:nvSpPr>
            <p:cNvPr id="6" name="Abgerundetes Rechteck 5"/>
            <p:cNvSpPr/>
            <p:nvPr/>
          </p:nvSpPr>
          <p:spPr>
            <a:xfrm>
              <a:off x="911424" y="2004718"/>
              <a:ext cx="1152223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We are planning a dedicated lecture for the design and usage of classes – there you will also learn why headers make sense. Some basics will already be covered here.</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231096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5f3PNnzy8f68cVTYlAXjg"/>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Props1.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DA275E-0AAB-4803-9119-F8B06F10BF4D}">
  <ds:schemaRefs>
    <ds:schemaRef ds:uri="http://schemas.microsoft.com/sharepoint/v3/contenttype/forms"/>
  </ds:schemaRefs>
</ds:datastoreItem>
</file>

<file path=customXml/itemProps3.xml><?xml version="1.0" encoding="utf-8"?>
<ds:datastoreItem xmlns:ds="http://schemas.openxmlformats.org/officeDocument/2006/customXml" ds:itemID="{CF2DF9C9-466E-4FCA-9FE7-799231249F03}">
  <ds:schemaRefs>
    <ds:schemaRef ds:uri="http://purl.org/dc/elements/1.1/"/>
    <ds:schemaRef ds:uri="http://schemas.microsoft.com/office/2006/metadata/properties"/>
    <ds:schemaRef ds:uri="84b79380-0b27-46ab-9094-1a9833df88e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fb95d03-b6e5-4f22-a1e1-56277b59b9f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16184</Words>
  <Application>Microsoft Office PowerPoint</Application>
  <PresentationFormat>Breitbild</PresentationFormat>
  <Paragraphs>2953</Paragraphs>
  <Slides>148</Slides>
  <Notes>137</Notes>
  <HiddenSlides>2</HiddenSlides>
  <MMClips>0</MMClips>
  <ScaleCrop>false</ScaleCrop>
  <HeadingPairs>
    <vt:vector size="8" baseType="variant">
      <vt:variant>
        <vt:lpstr>Verwendete Schriftarten</vt:lpstr>
      </vt:variant>
      <vt:variant>
        <vt:i4>11</vt:i4>
      </vt:variant>
      <vt:variant>
        <vt:lpstr>Design</vt:lpstr>
      </vt:variant>
      <vt:variant>
        <vt:i4>1</vt:i4>
      </vt:variant>
      <vt:variant>
        <vt:lpstr>Eingebettete OLE-Server</vt:lpstr>
      </vt:variant>
      <vt:variant>
        <vt:i4>1</vt:i4>
      </vt:variant>
      <vt:variant>
        <vt:lpstr>Folientitel</vt:lpstr>
      </vt:variant>
      <vt:variant>
        <vt:i4>148</vt:i4>
      </vt:variant>
    </vt:vector>
  </HeadingPairs>
  <TitlesOfParts>
    <vt:vector size="161" baseType="lpstr">
      <vt:lpstr>ＭＳ Ｐゴシック</vt:lpstr>
      <vt:lpstr>Arial</vt:lpstr>
      <vt:lpstr>Arial Black</vt:lpstr>
      <vt:lpstr>Arial-BoldMT</vt:lpstr>
      <vt:lpstr>Arial-ItalicMT</vt:lpstr>
      <vt:lpstr>ArialMT</vt:lpstr>
      <vt:lpstr>Calibri</vt:lpstr>
      <vt:lpstr>Cambria Math</vt:lpstr>
      <vt:lpstr>Courier New</vt:lpstr>
      <vt:lpstr>Symbol</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Fabian Thomsen</cp:lastModifiedBy>
  <cp:revision>673</cp:revision>
  <dcterms:created xsi:type="dcterms:W3CDTF">2021-03-10T13:35:24Z</dcterms:created>
  <dcterms:modified xsi:type="dcterms:W3CDTF">2024-07-05T10:06:38Z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