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4"/>
  </p:sldMasterIdLst>
  <p:notesMasterIdLst>
    <p:notesMasterId r:id="rId30"/>
  </p:notesMasterIdLst>
  <p:handoutMasterIdLst>
    <p:handoutMasterId r:id="rId31"/>
  </p:handoutMasterIdLst>
  <p:sldIdLst>
    <p:sldId id="256" r:id="rId5"/>
    <p:sldId id="415" r:id="rId6"/>
    <p:sldId id="324" r:id="rId7"/>
    <p:sldId id="262" r:id="rId8"/>
    <p:sldId id="416" r:id="rId9"/>
    <p:sldId id="335" r:id="rId10"/>
    <p:sldId id="419" r:id="rId11"/>
    <p:sldId id="417" r:id="rId12"/>
    <p:sldId id="673" r:id="rId13"/>
    <p:sldId id="674" r:id="rId14"/>
    <p:sldId id="676" r:id="rId15"/>
    <p:sldId id="684" r:id="rId16"/>
    <p:sldId id="678" r:id="rId17"/>
    <p:sldId id="679" r:id="rId18"/>
    <p:sldId id="683" r:id="rId19"/>
    <p:sldId id="680" r:id="rId20"/>
    <p:sldId id="682" r:id="rId21"/>
    <p:sldId id="685" r:id="rId22"/>
    <p:sldId id="672" r:id="rId23"/>
    <p:sldId id="671" r:id="rId24"/>
    <p:sldId id="401" r:id="rId25"/>
    <p:sldId id="405" r:id="rId26"/>
    <p:sldId id="686" r:id="rId27"/>
    <p:sldId id="688" r:id="rId28"/>
    <p:sldId id="407" r:id="rId29"/>
  </p:sldIdLst>
  <p:sldSz cx="12192000" cy="6858000"/>
  <p:notesSz cx="6858000" cy="9144000"/>
  <p:custDataLst>
    <p:tags r:id="rId3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90389BD3-C6BA-42C5-88B1-C48A589A5F51}">
          <p14:sldIdLst>
            <p14:sldId id="256"/>
            <p14:sldId id="415"/>
          </p14:sldIdLst>
        </p14:section>
        <p14:section name="Development Environment &amp; IDE" id="{8D7F6AFA-0861-4F58-A965-DD99FD4FFA7C}">
          <p14:sldIdLst>
            <p14:sldId id="324"/>
            <p14:sldId id="262"/>
            <p14:sldId id="416"/>
          </p14:sldIdLst>
        </p14:section>
        <p14:section name="1 | C++ Background" id="{C0E6093B-F42C-4DA1-8EAA-DD39787A2679}">
          <p14:sldIdLst>
            <p14:sldId id="335"/>
            <p14:sldId id="419"/>
            <p14:sldId id="417"/>
            <p14:sldId id="673"/>
            <p14:sldId id="674"/>
            <p14:sldId id="676"/>
            <p14:sldId id="684"/>
            <p14:sldId id="678"/>
            <p14:sldId id="679"/>
            <p14:sldId id="683"/>
            <p14:sldId id="680"/>
            <p14:sldId id="682"/>
            <p14:sldId id="685"/>
            <p14:sldId id="672"/>
            <p14:sldId id="671"/>
          </p14:sldIdLst>
        </p14:section>
        <p14:section name="1 | Wrap-up" id="{B8A2F7B4-880C-4E2A-BD84-8BF5DFBBE136}">
          <p14:sldIdLst>
            <p14:sldId id="401"/>
            <p14:sldId id="405"/>
            <p14:sldId id="686"/>
            <p14:sldId id="688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orient="horz" pos="482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793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3704" userDrawn="1">
          <p15:clr>
            <a:srgbClr val="A4A3A4"/>
          </p15:clr>
        </p15:guide>
        <p15:guide id="10" pos="3976" userDrawn="1">
          <p15:clr>
            <a:srgbClr val="A4A3A4"/>
          </p15:clr>
        </p15:guide>
        <p15:guide id="11" orient="horz" pos="6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DFF"/>
    <a:srgbClr val="D8BEEC"/>
    <a:srgbClr val="D3E4F5"/>
    <a:srgbClr val="FFE6AF"/>
    <a:srgbClr val="FDCBD1"/>
    <a:srgbClr val="B9E99F"/>
    <a:srgbClr val="C6EDB1"/>
    <a:srgbClr val="F05133"/>
    <a:srgbClr val="24AB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84" autoAdjust="0"/>
    <p:restoredTop sz="82807" autoAdjust="0"/>
  </p:normalViewPr>
  <p:slideViewPr>
    <p:cSldViewPr showGuides="1">
      <p:cViewPr varScale="1">
        <p:scale>
          <a:sx n="112" d="100"/>
          <a:sy n="112" d="100"/>
        </p:scale>
        <p:origin x="234" y="96"/>
      </p:cViewPr>
      <p:guideLst>
        <p:guide orient="horz" pos="799"/>
        <p:guide orient="horz" pos="482"/>
        <p:guide orient="horz" pos="119"/>
        <p:guide orient="horz" pos="3793"/>
        <p:guide pos="3840"/>
        <p:guide pos="211"/>
        <p:guide pos="7469"/>
        <p:guide pos="3704"/>
        <p:guide pos="3976"/>
        <p:guide orient="horz" pos="618"/>
      </p:guideLst>
    </p:cSldViewPr>
  </p:slideViewPr>
  <p:outlineViewPr>
    <p:cViewPr>
      <p:scale>
        <a:sx n="33" d="100"/>
        <a:sy n="33" d="100"/>
      </p:scale>
      <p:origin x="0" y="-72516"/>
    </p:cViewPr>
  </p:outlineViewPr>
  <p:notesTextViewPr>
    <p:cViewPr>
      <p:scale>
        <a:sx n="101" d="100"/>
        <a:sy n="101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7" d="100"/>
          <a:sy n="117" d="100"/>
        </p:scale>
        <p:origin x="462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5D9A-C2F1-4FFB-83CC-A186914A64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880FF-5A4E-4F25-9CEE-0D75F7C3E5E1}" type="datetimeFigureOut">
              <a:rPr lang="de-DE" smtClean="0"/>
              <a:pPr/>
              <a:t>18.10.2024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31F1D7-8377-4A76-8F5D-3E76EEE25737}" type="datetimeFigureOut">
              <a:rPr lang="en-US" smtClean="0"/>
              <a:pPr/>
              <a:t>10/18/2024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45A0C133-2FF1-4A65-8FB9-994063EC256F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45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70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7" b="18286"/>
          <a:stretch/>
        </p:blipFill>
        <p:spPr>
          <a:xfrm>
            <a:off x="0" y="0"/>
            <a:ext cx="12192000" cy="2294313"/>
          </a:xfrm>
          <a:prstGeom prst="rect">
            <a:avLst/>
          </a:prstGeom>
        </p:spPr>
      </p:pic>
      <p:sp>
        <p:nvSpPr>
          <p:cNvPr id="6" name="Untertitel 2"/>
          <p:cNvSpPr txBox="1">
            <a:spLocks/>
          </p:cNvSpPr>
          <p:nvPr userDrawn="1"/>
        </p:nvSpPr>
        <p:spPr>
          <a:xfrm>
            <a:off x="335360" y="2420887"/>
            <a:ext cx="11521280" cy="229431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solidFill>
                  <a:schemeClr val="tx2"/>
                </a:solidFill>
              </a:rPr>
              <a:t>C++ Training for ADAS Development</a:t>
            </a:r>
          </a:p>
          <a:p>
            <a:endParaRPr lang="en-GB" b="1" dirty="0">
              <a:solidFill>
                <a:schemeClr val="tx2"/>
              </a:solidFill>
            </a:endParaRPr>
          </a:p>
          <a:p>
            <a:endParaRPr lang="en-GB" b="1" dirty="0">
              <a:solidFill>
                <a:schemeClr val="tx2"/>
              </a:solidFill>
            </a:endParaRPr>
          </a:p>
          <a:p>
            <a:r>
              <a:rPr lang="en-GB" b="1" dirty="0">
                <a:solidFill>
                  <a:schemeClr val="tx2"/>
                </a:solidFill>
              </a:rPr>
              <a:t>RWTH International Academy</a:t>
            </a:r>
          </a:p>
          <a:p>
            <a:endParaRPr lang="en-GB" sz="1200" dirty="0"/>
          </a:p>
          <a:p>
            <a:r>
              <a:rPr lang="en-US" dirty="0"/>
              <a:t>Training Program for Employees of The Ford Company</a:t>
            </a:r>
          </a:p>
          <a:p>
            <a:r>
              <a:rPr lang="en-US" dirty="0"/>
              <a:t>Starting July 3, 2024</a:t>
            </a:r>
          </a:p>
        </p:txBody>
      </p:sp>
    </p:spTree>
    <p:extLst>
      <p:ext uri="{BB962C8B-B14F-4D97-AF65-F5344CB8AC3E}">
        <p14:creationId xmlns:p14="http://schemas.microsoft.com/office/powerpoint/2010/main" val="154189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bellenplatzhalter 8"/>
          <p:cNvSpPr>
            <a:spLocks noGrp="1"/>
          </p:cNvSpPr>
          <p:nvPr>
            <p:ph type="tbl" sz="quarter" idx="10" hasCustomPrompt="1"/>
          </p:nvPr>
        </p:nvSpPr>
        <p:spPr>
          <a:xfrm>
            <a:off x="335360" y="980728"/>
            <a:ext cx="11520000" cy="49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aseline="0"/>
            </a:lvl1pPr>
          </a:lstStyle>
          <a:p>
            <a:r>
              <a:rPr lang="en-GB" dirty="0"/>
              <a:t>&lt;Day-Agenda within table&gt;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56" y="44624"/>
            <a:ext cx="11520487" cy="73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549F"/>
                </a:solidFill>
              </a:defRPr>
            </a:lvl1pPr>
            <a:lvl5pPr marL="647700" indent="0" algn="l">
              <a:buNone/>
              <a:defRPr sz="2400" b="0"/>
            </a:lvl5pPr>
          </a:lstStyle>
          <a:p>
            <a:pPr lvl="0"/>
            <a:r>
              <a:rPr lang="en-GB" dirty="0"/>
              <a:t> </a:t>
            </a:r>
          </a:p>
          <a:p>
            <a:pPr lvl="0"/>
            <a:r>
              <a:rPr lang="en-GB" dirty="0"/>
              <a:t>Agenda for Day &lt;N&gt;</a:t>
            </a:r>
          </a:p>
        </p:txBody>
      </p:sp>
    </p:spTree>
    <p:extLst>
      <p:ext uri="{BB962C8B-B14F-4D97-AF65-F5344CB8AC3E}">
        <p14:creationId xmlns:p14="http://schemas.microsoft.com/office/powerpoint/2010/main" val="347152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33375" y="2348880"/>
            <a:ext cx="11523265" cy="50405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3200" b="1" spc="0" baseline="0">
                <a:solidFill>
                  <a:srgbClr val="00549F"/>
                </a:solidFill>
              </a:defRPr>
            </a:lvl1pPr>
          </a:lstStyle>
          <a:p>
            <a:pPr lvl="0"/>
            <a:r>
              <a:rPr lang="en-GB" dirty="0"/>
              <a:t>&lt;General Overview / Fundamentals / Components / ... &gt;</a:t>
            </a:r>
          </a:p>
        </p:txBody>
      </p:sp>
      <p:sp>
        <p:nvSpPr>
          <p:cNvPr id="5" name="Textplatzhalt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37220" y="2859038"/>
            <a:ext cx="11523265" cy="42594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800" b="1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&lt;Lecture Title&gt;</a:t>
            </a: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33374" y="3717032"/>
            <a:ext cx="11523265" cy="28803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0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&lt;Aachen, 21. June 2022&gt;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34367" y="4030960"/>
            <a:ext cx="11523265" cy="28803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0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&lt;Lecturer&gt;</a:t>
            </a:r>
          </a:p>
        </p:txBody>
      </p:sp>
    </p:spTree>
    <p:extLst>
      <p:ext uri="{BB962C8B-B14F-4D97-AF65-F5344CB8AC3E}">
        <p14:creationId xmlns:p14="http://schemas.microsoft.com/office/powerpoint/2010/main" val="364377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335360" y="43200"/>
            <a:ext cx="1152128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endParaRPr lang="en-GB" sz="2400" b="1" dirty="0">
              <a:solidFill>
                <a:srgbClr val="00549F"/>
              </a:solidFill>
            </a:endParaRPr>
          </a:p>
          <a:p>
            <a:r>
              <a:rPr lang="en-GB" sz="2400" b="1" dirty="0">
                <a:solidFill>
                  <a:srgbClr val="00549F"/>
                </a:solidFill>
              </a:rPr>
              <a:t>Agenda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560388" y="980728"/>
            <a:ext cx="11315700" cy="293688"/>
          </a:xfrm>
          <a:prstGeom prst="rect">
            <a:avLst/>
          </a:prstGeom>
          <a:gradFill>
            <a:gsLst>
              <a:gs pos="25000">
                <a:srgbClr val="FFED00"/>
              </a:gs>
              <a:gs pos="100000">
                <a:schemeClr val="bg1"/>
              </a:gs>
            </a:gsLst>
            <a:lin ang="0" scaled="0"/>
          </a:gradFill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6640" y="980728"/>
            <a:ext cx="11520000" cy="4968552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Aft>
                <a:spcPts val="600"/>
              </a:spcAft>
              <a:buFont typeface="Wingdings" panose="05000000000000000000" pitchFamily="2" charset="2"/>
              <a:buChar char="§"/>
              <a:defRPr sz="2000"/>
            </a:lvl1pPr>
            <a:lvl2pPr marL="431800" indent="-215900">
              <a:spcAft>
                <a:spcPts val="600"/>
              </a:spcAft>
              <a:buFont typeface="Wingdings" panose="05000000000000000000" pitchFamily="2" charset="2"/>
              <a:buChar char="§"/>
              <a:defRPr sz="1800" baseline="0"/>
            </a:lvl2pPr>
            <a:lvl3pPr>
              <a:spcAft>
                <a:spcPts val="600"/>
              </a:spcAft>
              <a:defRPr baseline="0"/>
            </a:lvl3pPr>
          </a:lstStyle>
          <a:p>
            <a:pPr lvl="0"/>
            <a:r>
              <a:rPr lang="de-DE" dirty="0"/>
              <a:t>&lt;First Level&gt;</a:t>
            </a:r>
          </a:p>
          <a:p>
            <a:pPr lvl="1"/>
            <a:r>
              <a:rPr lang="de-DE" dirty="0"/>
              <a:t>&lt;Second Level&gt;</a:t>
            </a:r>
          </a:p>
          <a:p>
            <a:pPr lvl="2"/>
            <a:r>
              <a:rPr lang="de-DE" dirty="0"/>
              <a:t>&lt;Third Level&gt;</a:t>
            </a:r>
          </a:p>
          <a:p>
            <a:pPr lvl="0"/>
            <a:r>
              <a:rPr lang="de-DE" dirty="0"/>
              <a:t>&lt;First Level&gt;</a:t>
            </a:r>
          </a:p>
          <a:p>
            <a:pPr lvl="1"/>
            <a:r>
              <a:rPr lang="de-DE" dirty="0"/>
              <a:t>&lt;Second Level&gt;</a:t>
            </a:r>
          </a:p>
          <a:p>
            <a:pPr lvl="2"/>
            <a:r>
              <a:rPr lang="de-DE" dirty="0"/>
              <a:t>&lt;Third Level&gt;</a:t>
            </a:r>
          </a:p>
        </p:txBody>
      </p:sp>
    </p:spTree>
    <p:extLst>
      <p:ext uri="{BB962C8B-B14F-4D97-AF65-F5344CB8AC3E}">
        <p14:creationId xmlns:p14="http://schemas.microsoft.com/office/powerpoint/2010/main" val="134201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756" y="44624"/>
            <a:ext cx="11520488" cy="7380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buNone/>
              <a:defRPr sz="2400" b="1">
                <a:solidFill>
                  <a:srgbClr val="00549F"/>
                </a:solidFill>
              </a:defRPr>
            </a:lvl1pPr>
          </a:lstStyle>
          <a:p>
            <a:pPr lvl="0"/>
            <a:r>
              <a:rPr lang="en-GB" dirty="0"/>
              <a:t>&lt;Title (if Subtitle)&gt;</a:t>
            </a:r>
          </a:p>
          <a:p>
            <a:pPr lvl="0"/>
            <a:r>
              <a:rPr lang="en-GB" dirty="0"/>
              <a:t>&lt;Title / Subtitle&gt;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4800" y="980728"/>
            <a:ext cx="11520000" cy="4968552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Aft>
                <a:spcPts val="600"/>
              </a:spcAft>
              <a:buFont typeface="Wingdings" panose="05000000000000000000" pitchFamily="2" charset="2"/>
              <a:buChar char="§"/>
              <a:defRPr sz="2000"/>
            </a:lvl1pPr>
            <a:lvl2pPr marL="431800" indent="-215900">
              <a:spcAft>
                <a:spcPts val="600"/>
              </a:spcAft>
              <a:buFont typeface="Wingdings" panose="05000000000000000000" pitchFamily="2" charset="2"/>
              <a:buChar char="§"/>
              <a:defRPr sz="1800" baseline="0"/>
            </a:lvl2pPr>
            <a:lvl3pPr>
              <a:spcAft>
                <a:spcPts val="600"/>
              </a:spcAft>
              <a:defRPr baseline="0"/>
            </a:lvl3pPr>
          </a:lstStyle>
          <a:p>
            <a:pPr lvl="0"/>
            <a:r>
              <a:rPr lang="de-DE" dirty="0"/>
              <a:t>&lt;First Level&gt;</a:t>
            </a:r>
          </a:p>
          <a:p>
            <a:pPr lvl="1"/>
            <a:r>
              <a:rPr lang="de-DE" dirty="0"/>
              <a:t>&lt;Second Level&gt;</a:t>
            </a:r>
          </a:p>
          <a:p>
            <a:pPr lvl="2"/>
            <a:r>
              <a:rPr lang="de-DE" dirty="0"/>
              <a:t>&lt;Third Level&gt;</a:t>
            </a:r>
          </a:p>
          <a:p>
            <a:pPr lvl="0"/>
            <a:r>
              <a:rPr lang="de-DE" dirty="0"/>
              <a:t>&lt;First Level&gt;</a:t>
            </a:r>
          </a:p>
          <a:p>
            <a:pPr lvl="1"/>
            <a:r>
              <a:rPr lang="de-DE" dirty="0"/>
              <a:t>&lt;Second Level&gt;</a:t>
            </a:r>
          </a:p>
          <a:p>
            <a:pPr lvl="2"/>
            <a:r>
              <a:rPr lang="de-DE" dirty="0"/>
              <a:t>&lt;Third Level&gt;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B72EA0D-EBEE-9B03-11AA-8AE9EAF7E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66557" y="6596962"/>
            <a:ext cx="471500" cy="23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549F"/>
                </a:solidFill>
              </a:defRPr>
            </a:lvl1pPr>
          </a:lstStyle>
          <a:p>
            <a:fld id="{F58435E4-A45A-4423-96D3-4E945C51256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9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335360" y="50140"/>
            <a:ext cx="1152128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endParaRPr lang="en-GB" sz="2400" b="1" dirty="0">
              <a:solidFill>
                <a:srgbClr val="00549F"/>
              </a:solidFill>
            </a:endParaRPr>
          </a:p>
          <a:p>
            <a:r>
              <a:rPr lang="en-GB" sz="2400" b="1" dirty="0">
                <a:solidFill>
                  <a:srgbClr val="00549F"/>
                </a:solidFill>
              </a:rPr>
              <a:t>References</a:t>
            </a:r>
          </a:p>
        </p:txBody>
      </p:sp>
      <p:sp>
        <p:nvSpPr>
          <p:cNvPr id="9" name="Tabellenplatzhalter 8"/>
          <p:cNvSpPr>
            <a:spLocks noGrp="1"/>
          </p:cNvSpPr>
          <p:nvPr>
            <p:ph type="tbl" sz="quarter" idx="10" hasCustomPrompt="1"/>
          </p:nvPr>
        </p:nvSpPr>
        <p:spPr>
          <a:xfrm>
            <a:off x="335360" y="980728"/>
            <a:ext cx="11520000" cy="49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aseline="0"/>
            </a:lvl1pPr>
          </a:lstStyle>
          <a:p>
            <a:r>
              <a:rPr lang="en-GB" dirty="0"/>
              <a:t>&lt;References within table&gt;</a:t>
            </a:r>
          </a:p>
        </p:txBody>
      </p:sp>
    </p:spTree>
    <p:extLst>
      <p:ext uri="{BB962C8B-B14F-4D97-AF65-F5344CB8AC3E}">
        <p14:creationId xmlns:p14="http://schemas.microsoft.com/office/powerpoint/2010/main" val="167411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3575276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9" imgW="347" imgH="348" progId="TCLayout.ActiveDocument.1">
                  <p:embed/>
                </p:oleObj>
              </mc:Choice>
              <mc:Fallback>
                <p:oleObj name="think-cell Folie" r:id="rId9" imgW="347" imgH="348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5"/>
          <p:cNvSpPr txBox="1">
            <a:spLocks/>
          </p:cNvSpPr>
          <p:nvPr/>
        </p:nvSpPr>
        <p:spPr>
          <a:xfrm>
            <a:off x="3138199" y="6174096"/>
            <a:ext cx="5915603" cy="42286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900" dirty="0">
                <a:solidFill>
                  <a:schemeClr val="tx2"/>
                </a:solidFill>
              </a:rPr>
              <a:t>C++ Training for ADAS Development </a:t>
            </a:r>
            <a:r>
              <a:rPr lang="en-US" altLang="de-DE" sz="900" baseline="0" dirty="0">
                <a:solidFill>
                  <a:schemeClr val="tx2"/>
                </a:solidFill>
              </a:rPr>
              <a:t>| </a:t>
            </a:r>
            <a:r>
              <a:rPr lang="en-US" altLang="de-DE" sz="900" dirty="0">
                <a:solidFill>
                  <a:schemeClr val="tx2"/>
                </a:solidFill>
              </a:rPr>
              <a:t>Day 1 – 2024-07-03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900" dirty="0">
                <a:solidFill>
                  <a:schemeClr val="tx2"/>
                </a:solidFill>
              </a:rPr>
              <a:t>Introduction &amp; Course Concept | Development Environment &amp; IDE</a:t>
            </a:r>
            <a:br>
              <a:rPr lang="en-US" altLang="de-DE" sz="900" dirty="0">
                <a:solidFill>
                  <a:schemeClr val="tx2"/>
                </a:solidFill>
              </a:rPr>
            </a:br>
            <a:r>
              <a:rPr lang="de-DE" altLang="de-DE" sz="900" dirty="0">
                <a:solidFill>
                  <a:schemeClr val="tx2"/>
                </a:solidFill>
              </a:rPr>
              <a:t>Lennart Reiher</a:t>
            </a:r>
            <a:r>
              <a:rPr lang="de-DE" altLang="de-DE" sz="900" baseline="0" dirty="0">
                <a:solidFill>
                  <a:schemeClr val="tx2"/>
                </a:solidFill>
              </a:rPr>
              <a:t>, M.Sc.</a:t>
            </a:r>
            <a:endParaRPr lang="de-DE" altLang="de-DE" sz="900" dirty="0">
              <a:solidFill>
                <a:schemeClr val="tx2"/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336000" y="836712"/>
            <a:ext cx="115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84000" y="6227761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e-DE" altLang="de-DE" sz="900" dirty="0">
              <a:solidFill>
                <a:schemeClr val="tx2"/>
              </a:solidFill>
            </a:endParaRPr>
          </a:p>
        </p:txBody>
      </p:sp>
      <p:pic>
        <p:nvPicPr>
          <p:cNvPr id="13" name="Bild 2"/>
          <p:cNvPicPr/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794" y="198374"/>
            <a:ext cx="1707515" cy="5657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erader Verbinder 13"/>
          <p:cNvCxnSpPr/>
          <p:nvPr userDrawn="1"/>
        </p:nvCxnSpPr>
        <p:spPr>
          <a:xfrm>
            <a:off x="336000" y="6093296"/>
            <a:ext cx="115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ka_Logo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1" y="6174096"/>
            <a:ext cx="2520280" cy="42286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875" y="6174096"/>
            <a:ext cx="3353765" cy="4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4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6" r:id="rId2"/>
    <p:sldLayoutId id="2147483685" r:id="rId3"/>
    <p:sldLayoutId id="2147483687" r:id="rId4"/>
    <p:sldLayoutId id="2147483689" r:id="rId5"/>
    <p:sldLayoutId id="2147483688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iler-explorer.ika.rwth-aachen.de/z/TPEh8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mpiler-explorer.ika.rwth-aachen.de/z/TPEh8v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iler-explorer.ika.rwth-aachen.de/z/TPEh8v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688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EBDC7963-CABC-5FD0-1A25-AC2662F0C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11520000" cy="496855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If we are switching to a demo (lecturer leaving PPT), use the </a:t>
            </a:r>
            <a:r>
              <a:rPr lang="en-US" b="1" dirty="0"/>
              <a:t>demo badge </a:t>
            </a:r>
            <a:r>
              <a:rPr lang="en-US" dirty="0"/>
              <a:t>at the bottom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0C2E4F2-6A69-E345-2416-CF2FBBE347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Template</a:t>
            </a:r>
            <a:endParaRPr lang="en-US" dirty="0"/>
          </a:p>
          <a:p>
            <a:r>
              <a:rPr lang="en-US" dirty="0"/>
              <a:t>Demos in general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770B72-4627-329E-98FD-E95B523C3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BB71B39-7F42-43E0-0A80-BB8E913E4D70}"/>
              </a:ext>
            </a:extLst>
          </p:cNvPr>
          <p:cNvGrpSpPr/>
          <p:nvPr/>
        </p:nvGrpSpPr>
        <p:grpSpPr>
          <a:xfrm>
            <a:off x="3831292" y="6340045"/>
            <a:ext cx="4549996" cy="290098"/>
            <a:chOff x="6867567" y="2281947"/>
            <a:chExt cx="4549996" cy="290098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2AECFDB7-A090-2CF0-9F07-1BCB2207B2D9}"/>
                </a:ext>
              </a:extLst>
            </p:cNvPr>
            <p:cNvSpPr/>
            <p:nvPr/>
          </p:nvSpPr>
          <p:spPr>
            <a:xfrm>
              <a:off x="6960096" y="2281947"/>
              <a:ext cx="4457467" cy="290098"/>
            </a:xfrm>
            <a:prstGeom prst="round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Demo</a:t>
              </a:r>
              <a:r>
                <a:rPr lang="en-US" sz="1200" dirty="0">
                  <a:solidFill>
                    <a:schemeClr val="bg1"/>
                  </a:solidFill>
                  <a:cs typeface="Courier New" panose="02070309020205020404" pitchFamily="49" charset="0"/>
                </a:rPr>
                <a:t> | Hello World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A1C020C6-D853-C2A6-D0EF-ABFD8D504A9E}"/>
                </a:ext>
              </a:extLst>
            </p:cNvPr>
            <p:cNvSpPr/>
            <p:nvPr/>
          </p:nvSpPr>
          <p:spPr>
            <a:xfrm rot="2700000">
              <a:off x="6866594" y="2302527"/>
              <a:ext cx="250885" cy="248939"/>
            </a:xfrm>
            <a:prstGeom prst="roundRect">
              <a:avLst>
                <a:gd name="adj" fmla="val 95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8675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EBDC7963-CABC-5FD0-1A25-AC2662F0C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11520000" cy="496855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If we are switching to a demo (lecturer leaving PPT) </a:t>
            </a:r>
            <a:r>
              <a:rPr lang="en-US" b="1" dirty="0"/>
              <a:t>that is documented in the Git repository </a:t>
            </a:r>
            <a:r>
              <a:rPr lang="en-US" dirty="0"/>
              <a:t>(potentially including code), use the </a:t>
            </a:r>
            <a:r>
              <a:rPr lang="en-US" b="1" dirty="0"/>
              <a:t>demo badge with Git logo and demo name </a:t>
            </a:r>
            <a:r>
              <a:rPr lang="en-US" dirty="0"/>
              <a:t>at the bottom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0C2E4F2-6A69-E345-2416-CF2FBBE347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Template</a:t>
            </a:r>
            <a:endParaRPr lang="en-US" dirty="0"/>
          </a:p>
          <a:p>
            <a:r>
              <a:rPr lang="en-US" dirty="0"/>
              <a:t>Demos with documentation/code in Git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770B72-4627-329E-98FD-E95B523C3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AB8FB42-C5B0-ED8F-C905-B024FB36C2B8}"/>
              </a:ext>
            </a:extLst>
          </p:cNvPr>
          <p:cNvGrpSpPr/>
          <p:nvPr/>
        </p:nvGrpSpPr>
        <p:grpSpPr>
          <a:xfrm>
            <a:off x="3810712" y="6340045"/>
            <a:ext cx="4570576" cy="290098"/>
            <a:chOff x="6846987" y="2281947"/>
            <a:chExt cx="4570576" cy="290098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F70EB6E8-5EE5-C52D-0712-0087FCDD68C8}"/>
                </a:ext>
              </a:extLst>
            </p:cNvPr>
            <p:cNvSpPr/>
            <p:nvPr/>
          </p:nvSpPr>
          <p:spPr>
            <a:xfrm>
              <a:off x="6960096" y="2281947"/>
              <a:ext cx="4457467" cy="290098"/>
            </a:xfrm>
            <a:prstGeom prst="round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demos</a:t>
              </a:r>
              <a: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/01_hello-world</a:t>
              </a:r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9BA13B22-CF74-41CA-FA23-6B86300943A7}"/>
                </a:ext>
              </a:extLst>
            </p:cNvPr>
            <p:cNvSpPr/>
            <p:nvPr/>
          </p:nvSpPr>
          <p:spPr>
            <a:xfrm rot="2700000">
              <a:off x="6866594" y="2302527"/>
              <a:ext cx="250885" cy="248939"/>
            </a:xfrm>
            <a:prstGeom prst="roundRect">
              <a:avLst>
                <a:gd name="adj" fmla="val 95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ECE43CB2-8833-03EB-DCA5-8CC08AD7D1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125"/>
            <a:stretch/>
          </p:blipFill>
          <p:spPr bwMode="auto">
            <a:xfrm>
              <a:off x="6846987" y="2281947"/>
              <a:ext cx="290098" cy="29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6468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EBDC7963-CABC-5FD0-1A25-AC2662F0C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11520000" cy="496855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If we are switching to a demo (lecturer leaving PPT) on </a:t>
            </a:r>
            <a:r>
              <a:rPr lang="en-US" b="1" dirty="0"/>
              <a:t>Compiler Explorer</a:t>
            </a:r>
            <a:r>
              <a:rPr lang="en-US" dirty="0"/>
              <a:t>, use the demo badge with </a:t>
            </a:r>
            <a:r>
              <a:rPr lang="en-US" b="1" dirty="0"/>
              <a:t>Git logo, demo name and link </a:t>
            </a:r>
            <a:r>
              <a:rPr lang="en-US" dirty="0"/>
              <a:t>at the bottom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0C2E4F2-6A69-E345-2416-CF2FBBE347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Template</a:t>
            </a:r>
            <a:endParaRPr lang="en-US" dirty="0"/>
          </a:p>
          <a:p>
            <a:r>
              <a:rPr lang="en-US" dirty="0"/>
              <a:t>Demos on Compiler Explorer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770B72-4627-329E-98FD-E95B523C3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BCA4191-5B9E-4A88-988D-7B6E0F981D16}"/>
              </a:ext>
            </a:extLst>
          </p:cNvPr>
          <p:cNvGrpSpPr/>
          <p:nvPr/>
        </p:nvGrpSpPr>
        <p:grpSpPr>
          <a:xfrm>
            <a:off x="3810712" y="6340045"/>
            <a:ext cx="4570576" cy="290098"/>
            <a:chOff x="6846987" y="2281947"/>
            <a:chExt cx="4570576" cy="290098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9DE4E42B-3F15-7291-77CB-954A814C07F7}"/>
                </a:ext>
              </a:extLst>
            </p:cNvPr>
            <p:cNvSpPr/>
            <p:nvPr/>
          </p:nvSpPr>
          <p:spPr>
            <a:xfrm>
              <a:off x="6960096" y="2281947"/>
              <a:ext cx="4457467" cy="290098"/>
            </a:xfrm>
            <a:prstGeom prst="round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demos</a:t>
              </a:r>
              <a:r>
                <a:rPr lang="en-US" sz="105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/01_hello-world</a:t>
              </a:r>
              <a:b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schemeClr val="bg1"/>
                  </a:solidFill>
                  <a:latin typeface="Consolas" panose="020B0609020204030204" pitchFamily="49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https://compiler-explorer.ika.rwth-aachen.de/z/TPEh8v</a:t>
              </a:r>
              <a:endParaRPr lang="en-US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E48B5A96-E8BC-E147-5947-0A4C5398C6BC}"/>
                </a:ext>
              </a:extLst>
            </p:cNvPr>
            <p:cNvSpPr/>
            <p:nvPr/>
          </p:nvSpPr>
          <p:spPr>
            <a:xfrm rot="2700000">
              <a:off x="6866594" y="2302527"/>
              <a:ext cx="250885" cy="248939"/>
            </a:xfrm>
            <a:prstGeom prst="roundRect">
              <a:avLst>
                <a:gd name="adj" fmla="val 95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1C3E83AF-9559-DAB5-AC1C-63D797EF96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125"/>
            <a:stretch/>
          </p:blipFill>
          <p:spPr bwMode="auto">
            <a:xfrm>
              <a:off x="6846987" y="2281947"/>
              <a:ext cx="290098" cy="29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2032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D5FA12C-4A83-4D03-000C-F4A5FC9B6B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Template </a:t>
            </a:r>
          </a:p>
          <a:p>
            <a:r>
              <a:rPr lang="en-US" dirty="0"/>
              <a:t>Exercises in general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392706-FA0C-DC86-E74C-7E2EB0ABE6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11520000" cy="496855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Similar to demo badges</a:t>
            </a:r>
          </a:p>
          <a:p>
            <a:pPr>
              <a:spcAft>
                <a:spcPts val="600"/>
              </a:spcAft>
            </a:pPr>
            <a:r>
              <a:rPr lang="en-US" dirty="0"/>
              <a:t>Use standard bullets (enumeration possible) on slide to explain exercise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2000" dirty="0"/>
              <a:t>Connect VS Code on your computer to your development container on our server 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2000" dirty="0"/>
              <a:t>Open the repository in VS Code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2000" dirty="0"/>
              <a:t>Open a terminal and check the compiler version:</a:t>
            </a:r>
            <a:r>
              <a:rPr lang="en-US" dirty="0">
                <a:latin typeface="Consolas" panose="020B0609020204030204" pitchFamily="49" charset="0"/>
              </a:rPr>
              <a:t> clang --version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0EC1EA-5F3D-90C5-5C1B-7C31101AF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A45B7C5-AA30-B3AF-3295-0F2F4596FD20}"/>
              </a:ext>
            </a:extLst>
          </p:cNvPr>
          <p:cNvGrpSpPr/>
          <p:nvPr/>
        </p:nvGrpSpPr>
        <p:grpSpPr>
          <a:xfrm>
            <a:off x="3831292" y="6340045"/>
            <a:ext cx="4549996" cy="290098"/>
            <a:chOff x="6867567" y="2281947"/>
            <a:chExt cx="4549996" cy="290098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4AEFD55A-3AEC-0724-626D-57950D4BFB0F}"/>
                </a:ext>
              </a:extLst>
            </p:cNvPr>
            <p:cNvSpPr/>
            <p:nvPr/>
          </p:nvSpPr>
          <p:spPr>
            <a:xfrm>
              <a:off x="6960096" y="2281947"/>
              <a:ext cx="4457467" cy="290098"/>
            </a:xfrm>
            <a:prstGeom prst="roundRect">
              <a:avLst/>
            </a:prstGeom>
            <a:solidFill>
              <a:srgbClr val="7030A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Exercise</a:t>
              </a:r>
              <a:r>
                <a:rPr lang="en-US" sz="1200" dirty="0">
                  <a:solidFill>
                    <a:schemeClr val="bg1"/>
                  </a:solidFill>
                  <a:cs typeface="Courier New" panose="02070309020205020404" pitchFamily="49" charset="0"/>
                </a:rPr>
                <a:t> | Visual Studio Code Connection</a:t>
              </a:r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844257B4-199C-A117-C246-82A0C500934E}"/>
                </a:ext>
              </a:extLst>
            </p:cNvPr>
            <p:cNvSpPr/>
            <p:nvPr/>
          </p:nvSpPr>
          <p:spPr>
            <a:xfrm rot="2700000">
              <a:off x="6866594" y="2302527"/>
              <a:ext cx="250885" cy="248939"/>
            </a:xfrm>
            <a:prstGeom prst="roundRect">
              <a:avLst>
                <a:gd name="adj" fmla="val 95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5890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D5FA12C-4A83-4D03-000C-F4A5FC9B6B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Template </a:t>
            </a:r>
          </a:p>
          <a:p>
            <a:r>
              <a:rPr lang="en-US" dirty="0"/>
              <a:t>Exercises with documentation/code in Git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392706-FA0C-DC86-E74C-7E2EB0ABE6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11520000" cy="496855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Similar to demo badges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0EC1EA-5F3D-90C5-5C1B-7C31101AF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60F848C-6620-7108-E223-B00D23B5643D}"/>
              </a:ext>
            </a:extLst>
          </p:cNvPr>
          <p:cNvGrpSpPr/>
          <p:nvPr/>
        </p:nvGrpSpPr>
        <p:grpSpPr>
          <a:xfrm>
            <a:off x="3810712" y="6340045"/>
            <a:ext cx="4570576" cy="290098"/>
            <a:chOff x="6846987" y="2281947"/>
            <a:chExt cx="4570576" cy="290098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11EE2F0C-2547-53A7-DD70-E99E6E9F9C0B}"/>
                </a:ext>
              </a:extLst>
            </p:cNvPr>
            <p:cNvSpPr/>
            <p:nvPr/>
          </p:nvSpPr>
          <p:spPr>
            <a:xfrm>
              <a:off x="6960096" y="2281947"/>
              <a:ext cx="4457467" cy="290098"/>
            </a:xfrm>
            <a:prstGeom prst="roundRect">
              <a:avLst/>
            </a:prstGeom>
            <a:solidFill>
              <a:srgbClr val="7030A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exercises</a:t>
              </a:r>
              <a: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/03_golden-ratio</a:t>
              </a:r>
              <a:endParaRPr lang="en-US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736F8F84-2ED0-BA01-2113-93C73506F42B}"/>
                </a:ext>
              </a:extLst>
            </p:cNvPr>
            <p:cNvSpPr/>
            <p:nvPr/>
          </p:nvSpPr>
          <p:spPr>
            <a:xfrm rot="2700000">
              <a:off x="6866594" y="2302527"/>
              <a:ext cx="250885" cy="248939"/>
            </a:xfrm>
            <a:prstGeom prst="roundRect">
              <a:avLst>
                <a:gd name="adj" fmla="val 95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B34934F5-D1B0-9423-E37C-1E2344AF17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125"/>
            <a:stretch/>
          </p:blipFill>
          <p:spPr bwMode="auto">
            <a:xfrm>
              <a:off x="6846987" y="2281947"/>
              <a:ext cx="290098" cy="29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1841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D5FA12C-4A83-4D03-000C-F4A5FC9B6B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Template </a:t>
            </a:r>
          </a:p>
          <a:p>
            <a:r>
              <a:rPr lang="en-US" dirty="0"/>
              <a:t>Exercises on Compiler Explorer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392706-FA0C-DC86-E74C-7E2EB0ABE6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11520000" cy="496855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Similar to demo badges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0EC1EA-5F3D-90C5-5C1B-7C31101AF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60F848C-6620-7108-E223-B00D23B5643D}"/>
              </a:ext>
            </a:extLst>
          </p:cNvPr>
          <p:cNvGrpSpPr/>
          <p:nvPr/>
        </p:nvGrpSpPr>
        <p:grpSpPr>
          <a:xfrm>
            <a:off x="3810712" y="6340045"/>
            <a:ext cx="4570576" cy="290098"/>
            <a:chOff x="6846987" y="2281947"/>
            <a:chExt cx="4570576" cy="290098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11EE2F0C-2547-53A7-DD70-E99E6E9F9C0B}"/>
                </a:ext>
              </a:extLst>
            </p:cNvPr>
            <p:cNvSpPr/>
            <p:nvPr/>
          </p:nvSpPr>
          <p:spPr>
            <a:xfrm>
              <a:off x="6960096" y="2281947"/>
              <a:ext cx="4457467" cy="290098"/>
            </a:xfrm>
            <a:prstGeom prst="roundRect">
              <a:avLst/>
            </a:prstGeom>
            <a:solidFill>
              <a:srgbClr val="7030A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exercises</a:t>
              </a:r>
              <a:r>
                <a:rPr lang="en-US" sz="105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/03_golden-ratio</a:t>
              </a:r>
              <a:b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schemeClr val="bg1"/>
                  </a:solidFill>
                  <a:latin typeface="Consolas" panose="020B0609020204030204" pitchFamily="49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https://compiler-explorer.ika.rwth-aachen.de/z/TPEh8v</a:t>
              </a:r>
              <a:endParaRPr lang="en-US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736F8F84-2ED0-BA01-2113-93C73506F42B}"/>
                </a:ext>
              </a:extLst>
            </p:cNvPr>
            <p:cNvSpPr/>
            <p:nvPr/>
          </p:nvSpPr>
          <p:spPr>
            <a:xfrm rot="2700000">
              <a:off x="6866594" y="2302527"/>
              <a:ext cx="250885" cy="248939"/>
            </a:xfrm>
            <a:prstGeom prst="roundRect">
              <a:avLst>
                <a:gd name="adj" fmla="val 95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B34934F5-D1B0-9423-E37C-1E2344AF17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125"/>
            <a:stretch/>
          </p:blipFill>
          <p:spPr bwMode="auto">
            <a:xfrm>
              <a:off x="6846987" y="2281947"/>
              <a:ext cx="290098" cy="29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89823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D5FA12C-4A83-4D03-000C-F4A5FC9B6B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Template </a:t>
            </a:r>
          </a:p>
          <a:p>
            <a:r>
              <a:rPr lang="en-US" dirty="0"/>
              <a:t>Homework in general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392706-FA0C-DC86-E74C-7E2EB0ABE6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11520000" cy="496855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Similar to demo badges</a:t>
            </a:r>
          </a:p>
          <a:p>
            <a:pPr>
              <a:spcAft>
                <a:spcPts val="600"/>
              </a:spcAft>
            </a:pPr>
            <a:r>
              <a:rPr lang="en-US" dirty="0"/>
              <a:t>Use standard bullets (enumeration possible) on slide to explain homework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2000" dirty="0"/>
              <a:t>Do this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dirty="0"/>
              <a:t>Do that</a:t>
            </a:r>
            <a:endParaRPr lang="en-US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0EC1EA-5F3D-90C5-5C1B-7C31101AF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5D114F8-3374-526C-DAAA-E4A673A5A098}"/>
              </a:ext>
            </a:extLst>
          </p:cNvPr>
          <p:cNvGrpSpPr/>
          <p:nvPr/>
        </p:nvGrpSpPr>
        <p:grpSpPr>
          <a:xfrm>
            <a:off x="3831292" y="6340045"/>
            <a:ext cx="4549996" cy="290098"/>
            <a:chOff x="6867567" y="2281947"/>
            <a:chExt cx="4549996" cy="290098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F8EEFF58-BEDD-3C41-1967-47FCDD4318A2}"/>
                </a:ext>
              </a:extLst>
            </p:cNvPr>
            <p:cNvSpPr/>
            <p:nvPr/>
          </p:nvSpPr>
          <p:spPr>
            <a:xfrm>
              <a:off x="6960096" y="2281947"/>
              <a:ext cx="4457467" cy="290098"/>
            </a:xfrm>
            <a:prstGeom prst="roundRect">
              <a:avLst/>
            </a:pr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Homework</a:t>
              </a:r>
              <a:r>
                <a:rPr lang="en-US" sz="1200" dirty="0">
                  <a:solidFill>
                    <a:schemeClr val="bg1"/>
                  </a:solidFill>
                  <a:cs typeface="Courier New" panose="02070309020205020404" pitchFamily="49" charset="0"/>
                </a:rPr>
                <a:t> | State Machine</a:t>
              </a: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D4225F7C-09E3-17C0-6CD4-F1277C9784B3}"/>
                </a:ext>
              </a:extLst>
            </p:cNvPr>
            <p:cNvSpPr/>
            <p:nvPr/>
          </p:nvSpPr>
          <p:spPr>
            <a:xfrm rot="2700000">
              <a:off x="6866594" y="2302527"/>
              <a:ext cx="250885" cy="248939"/>
            </a:xfrm>
            <a:prstGeom prst="roundRect">
              <a:avLst>
                <a:gd name="adj" fmla="val 95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4917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D5FA12C-4A83-4D03-000C-F4A5FC9B6B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Template</a:t>
            </a:r>
            <a:endParaRPr lang="en-US" dirty="0"/>
          </a:p>
          <a:p>
            <a:r>
              <a:rPr lang="en-US" dirty="0"/>
              <a:t>Homework with documentation/code in Git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392706-FA0C-DC86-E74C-7E2EB0ABE6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11520000" cy="496855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Similar to demo badges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0EC1EA-5F3D-90C5-5C1B-7C31101AF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5D114F8-3374-526C-DAAA-E4A673A5A098}"/>
              </a:ext>
            </a:extLst>
          </p:cNvPr>
          <p:cNvGrpSpPr/>
          <p:nvPr/>
        </p:nvGrpSpPr>
        <p:grpSpPr>
          <a:xfrm>
            <a:off x="3810712" y="6340045"/>
            <a:ext cx="4570576" cy="290098"/>
            <a:chOff x="6846987" y="2281947"/>
            <a:chExt cx="4570576" cy="290098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F8EEFF58-BEDD-3C41-1967-47FCDD4318A2}"/>
                </a:ext>
              </a:extLst>
            </p:cNvPr>
            <p:cNvSpPr/>
            <p:nvPr/>
          </p:nvSpPr>
          <p:spPr>
            <a:xfrm>
              <a:off x="6960096" y="2281947"/>
              <a:ext cx="4457467" cy="290098"/>
            </a:xfrm>
            <a:prstGeom prst="roundRect">
              <a:avLst/>
            </a:pr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Homework</a:t>
              </a:r>
              <a:r>
                <a:rPr lang="en-US" sz="1200" dirty="0">
                  <a:solidFill>
                    <a:schemeClr val="bg1"/>
                  </a:solidFill>
                  <a:cs typeface="Courier New" panose="02070309020205020404" pitchFamily="49" charset="0"/>
                </a:rPr>
                <a:t> | State Machine</a:t>
              </a: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D4225F7C-09E3-17C0-6CD4-F1277C9784B3}"/>
                </a:ext>
              </a:extLst>
            </p:cNvPr>
            <p:cNvSpPr/>
            <p:nvPr/>
          </p:nvSpPr>
          <p:spPr>
            <a:xfrm rot="2700000">
              <a:off x="6866594" y="2302527"/>
              <a:ext cx="250885" cy="248939"/>
            </a:xfrm>
            <a:prstGeom prst="roundRect">
              <a:avLst>
                <a:gd name="adj" fmla="val 95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EB9E0F6-E2B2-C222-4078-54E786F6B8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125"/>
            <a:stretch/>
          </p:blipFill>
          <p:spPr bwMode="auto">
            <a:xfrm>
              <a:off x="6846987" y="2281947"/>
              <a:ext cx="290098" cy="29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4714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D5FA12C-4A83-4D03-000C-F4A5FC9B6B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Template </a:t>
            </a:r>
          </a:p>
          <a:p>
            <a:r>
              <a:rPr lang="en-US" dirty="0"/>
              <a:t>All demo / exercise / homework badges for reference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0EC1EA-5F3D-90C5-5C1B-7C31101AF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5D114F8-3374-526C-DAAA-E4A673A5A098}"/>
              </a:ext>
            </a:extLst>
          </p:cNvPr>
          <p:cNvGrpSpPr/>
          <p:nvPr/>
        </p:nvGrpSpPr>
        <p:grpSpPr>
          <a:xfrm>
            <a:off x="3810712" y="6340045"/>
            <a:ext cx="4570576" cy="290098"/>
            <a:chOff x="6846987" y="2281947"/>
            <a:chExt cx="4570576" cy="290098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F8EEFF58-BEDD-3C41-1967-47FCDD4318A2}"/>
                </a:ext>
              </a:extLst>
            </p:cNvPr>
            <p:cNvSpPr/>
            <p:nvPr/>
          </p:nvSpPr>
          <p:spPr>
            <a:xfrm>
              <a:off x="6960096" y="2281947"/>
              <a:ext cx="4457467" cy="290098"/>
            </a:xfrm>
            <a:prstGeom prst="roundRect">
              <a:avLst/>
            </a:pr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Homework</a:t>
              </a:r>
              <a:r>
                <a:rPr lang="en-US" sz="1200" dirty="0">
                  <a:solidFill>
                    <a:schemeClr val="bg1"/>
                  </a:solidFill>
                  <a:cs typeface="Courier New" panose="02070309020205020404" pitchFamily="49" charset="0"/>
                </a:rPr>
                <a:t> | State Machine</a:t>
              </a: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D4225F7C-09E3-17C0-6CD4-F1277C9784B3}"/>
                </a:ext>
              </a:extLst>
            </p:cNvPr>
            <p:cNvSpPr/>
            <p:nvPr/>
          </p:nvSpPr>
          <p:spPr>
            <a:xfrm rot="2700000">
              <a:off x="6866594" y="2302527"/>
              <a:ext cx="250885" cy="248939"/>
            </a:xfrm>
            <a:prstGeom prst="roundRect">
              <a:avLst>
                <a:gd name="adj" fmla="val 95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EB9E0F6-E2B2-C222-4078-54E786F6B8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125"/>
            <a:stretch/>
          </p:blipFill>
          <p:spPr bwMode="auto">
            <a:xfrm>
              <a:off x="6846987" y="2281947"/>
              <a:ext cx="290098" cy="29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001E495-6EFA-B857-D845-848CE134D225}"/>
              </a:ext>
            </a:extLst>
          </p:cNvPr>
          <p:cNvGrpSpPr/>
          <p:nvPr/>
        </p:nvGrpSpPr>
        <p:grpSpPr>
          <a:xfrm>
            <a:off x="3810712" y="4941168"/>
            <a:ext cx="4570576" cy="290098"/>
            <a:chOff x="6846987" y="2281947"/>
            <a:chExt cx="4570576" cy="290098"/>
          </a:xfrm>
        </p:grpSpPr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6FF9F328-3E51-3D3D-A9CE-A38A9E18FCE6}"/>
                </a:ext>
              </a:extLst>
            </p:cNvPr>
            <p:cNvSpPr/>
            <p:nvPr/>
          </p:nvSpPr>
          <p:spPr>
            <a:xfrm>
              <a:off x="6960096" y="2281947"/>
              <a:ext cx="4457467" cy="290098"/>
            </a:xfrm>
            <a:prstGeom prst="roundRect">
              <a:avLst/>
            </a:pr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Homework</a:t>
              </a:r>
              <a:r>
                <a:rPr lang="en-US" sz="1200" dirty="0">
                  <a:solidFill>
                    <a:schemeClr val="bg1"/>
                  </a:solidFill>
                  <a:cs typeface="Courier New" panose="02070309020205020404" pitchFamily="49" charset="0"/>
                </a:rPr>
                <a:t> | State Machine</a:t>
              </a:r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549ECC4C-EF50-5444-0F47-2DB64BDA042A}"/>
                </a:ext>
              </a:extLst>
            </p:cNvPr>
            <p:cNvSpPr/>
            <p:nvPr/>
          </p:nvSpPr>
          <p:spPr>
            <a:xfrm rot="2700000">
              <a:off x="6866594" y="2302527"/>
              <a:ext cx="250885" cy="248939"/>
            </a:xfrm>
            <a:prstGeom prst="roundRect">
              <a:avLst>
                <a:gd name="adj" fmla="val 95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3C8F057C-2A97-B066-7A88-203D0A3FAC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125"/>
            <a:stretch/>
          </p:blipFill>
          <p:spPr bwMode="auto">
            <a:xfrm>
              <a:off x="6846987" y="2281947"/>
              <a:ext cx="290098" cy="29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FFE58EC-26AE-5BC4-3ABD-EF93C19D4EB2}"/>
              </a:ext>
            </a:extLst>
          </p:cNvPr>
          <p:cNvGrpSpPr/>
          <p:nvPr/>
        </p:nvGrpSpPr>
        <p:grpSpPr>
          <a:xfrm>
            <a:off x="3831292" y="4448864"/>
            <a:ext cx="4549996" cy="290098"/>
            <a:chOff x="6867567" y="2281947"/>
            <a:chExt cx="4549996" cy="290098"/>
          </a:xfrm>
        </p:grpSpPr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49FA4647-4B55-3E31-FE89-65F6CC6A2339}"/>
                </a:ext>
              </a:extLst>
            </p:cNvPr>
            <p:cNvSpPr/>
            <p:nvPr/>
          </p:nvSpPr>
          <p:spPr>
            <a:xfrm>
              <a:off x="6960096" y="2281947"/>
              <a:ext cx="4457467" cy="290098"/>
            </a:xfrm>
            <a:prstGeom prst="roundRect">
              <a:avLst/>
            </a:pr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Homework</a:t>
              </a:r>
              <a:r>
                <a:rPr lang="en-US" sz="1200" dirty="0">
                  <a:solidFill>
                    <a:schemeClr val="bg1"/>
                  </a:solidFill>
                  <a:cs typeface="Courier New" panose="02070309020205020404" pitchFamily="49" charset="0"/>
                </a:rPr>
                <a:t> | State Machine</a:t>
              </a:r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C52CEA8D-A5BE-9C61-93FE-34462BDD2711}"/>
                </a:ext>
              </a:extLst>
            </p:cNvPr>
            <p:cNvSpPr/>
            <p:nvPr/>
          </p:nvSpPr>
          <p:spPr>
            <a:xfrm rot="2700000">
              <a:off x="6866594" y="2302527"/>
              <a:ext cx="250885" cy="248939"/>
            </a:xfrm>
            <a:prstGeom prst="roundRect">
              <a:avLst>
                <a:gd name="adj" fmla="val 95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5756FAA-1F7C-AD41-C317-0C7107DD8075}"/>
              </a:ext>
            </a:extLst>
          </p:cNvPr>
          <p:cNvGrpSpPr/>
          <p:nvPr/>
        </p:nvGrpSpPr>
        <p:grpSpPr>
          <a:xfrm>
            <a:off x="3810712" y="3956563"/>
            <a:ext cx="4570576" cy="290098"/>
            <a:chOff x="6846987" y="2281947"/>
            <a:chExt cx="4570576" cy="290098"/>
          </a:xfrm>
        </p:grpSpPr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3BBC031E-C33D-D242-DAF7-D316CCF64896}"/>
                </a:ext>
              </a:extLst>
            </p:cNvPr>
            <p:cNvSpPr/>
            <p:nvPr/>
          </p:nvSpPr>
          <p:spPr>
            <a:xfrm>
              <a:off x="6960096" y="2281947"/>
              <a:ext cx="4457467" cy="290098"/>
            </a:xfrm>
            <a:prstGeom prst="roundRect">
              <a:avLst/>
            </a:prstGeom>
            <a:solidFill>
              <a:srgbClr val="7030A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exercises</a:t>
              </a:r>
              <a:r>
                <a:rPr lang="en-US" sz="105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/03_golden-ratio</a:t>
              </a:r>
              <a:b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schemeClr val="bg1"/>
                  </a:solidFill>
                  <a:latin typeface="Consolas" panose="020B0609020204030204" pitchFamily="49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https://compiler-explorer.ika.rwth-aachen.de/z/TPEh8v</a:t>
              </a:r>
              <a:endParaRPr lang="en-US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9A6BE084-E7A5-EEBE-2B1E-B24174E59860}"/>
                </a:ext>
              </a:extLst>
            </p:cNvPr>
            <p:cNvSpPr/>
            <p:nvPr/>
          </p:nvSpPr>
          <p:spPr>
            <a:xfrm rot="2700000">
              <a:off x="6866594" y="2302527"/>
              <a:ext cx="250885" cy="248939"/>
            </a:xfrm>
            <a:prstGeom prst="roundRect">
              <a:avLst>
                <a:gd name="adj" fmla="val 95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0EECF1A2-219B-0E3E-8468-99F8FDCF3F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125"/>
            <a:stretch/>
          </p:blipFill>
          <p:spPr bwMode="auto">
            <a:xfrm>
              <a:off x="6846987" y="2281947"/>
              <a:ext cx="290098" cy="29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441BC46-C9C7-F88F-64EB-CF742DBE3B6E}"/>
              </a:ext>
            </a:extLst>
          </p:cNvPr>
          <p:cNvGrpSpPr/>
          <p:nvPr/>
        </p:nvGrpSpPr>
        <p:grpSpPr>
          <a:xfrm>
            <a:off x="3810712" y="3464262"/>
            <a:ext cx="4570576" cy="290098"/>
            <a:chOff x="6846987" y="2281947"/>
            <a:chExt cx="4570576" cy="290098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A50E9756-F1EC-ADFC-CCC0-6FFF3C0C6C3A}"/>
                </a:ext>
              </a:extLst>
            </p:cNvPr>
            <p:cNvSpPr/>
            <p:nvPr/>
          </p:nvSpPr>
          <p:spPr>
            <a:xfrm>
              <a:off x="6960096" y="2281947"/>
              <a:ext cx="4457467" cy="290098"/>
            </a:xfrm>
            <a:prstGeom prst="roundRect">
              <a:avLst/>
            </a:prstGeom>
            <a:solidFill>
              <a:srgbClr val="7030A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exercises</a:t>
              </a:r>
              <a: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/03_golden-ratio</a:t>
              </a:r>
              <a:endParaRPr lang="en-US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A2596EEF-93BE-FCEF-E633-8ABC2CC0990E}"/>
                </a:ext>
              </a:extLst>
            </p:cNvPr>
            <p:cNvSpPr/>
            <p:nvPr/>
          </p:nvSpPr>
          <p:spPr>
            <a:xfrm rot="2700000">
              <a:off x="6866594" y="2302527"/>
              <a:ext cx="250885" cy="248939"/>
            </a:xfrm>
            <a:prstGeom prst="roundRect">
              <a:avLst>
                <a:gd name="adj" fmla="val 95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76CA2613-3F9A-A688-7C9C-21DE6339D1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125"/>
            <a:stretch/>
          </p:blipFill>
          <p:spPr bwMode="auto">
            <a:xfrm>
              <a:off x="6846987" y="2281947"/>
              <a:ext cx="290098" cy="29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4477EFF-5278-94DA-5602-486BB0A09E46}"/>
              </a:ext>
            </a:extLst>
          </p:cNvPr>
          <p:cNvGrpSpPr/>
          <p:nvPr/>
        </p:nvGrpSpPr>
        <p:grpSpPr>
          <a:xfrm>
            <a:off x="3831292" y="2971961"/>
            <a:ext cx="4549996" cy="290098"/>
            <a:chOff x="6867567" y="2281947"/>
            <a:chExt cx="4549996" cy="290098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B3C00AED-89C3-6308-EED0-3CAB07CEAC9E}"/>
                </a:ext>
              </a:extLst>
            </p:cNvPr>
            <p:cNvSpPr/>
            <p:nvPr/>
          </p:nvSpPr>
          <p:spPr>
            <a:xfrm>
              <a:off x="6960096" y="2281947"/>
              <a:ext cx="4457467" cy="290098"/>
            </a:xfrm>
            <a:prstGeom prst="roundRect">
              <a:avLst/>
            </a:prstGeom>
            <a:solidFill>
              <a:srgbClr val="7030A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Exercise</a:t>
              </a:r>
              <a:r>
                <a:rPr lang="en-US" sz="1200" dirty="0">
                  <a:solidFill>
                    <a:schemeClr val="bg1"/>
                  </a:solidFill>
                  <a:cs typeface="Courier New" panose="02070309020205020404" pitchFamily="49" charset="0"/>
                </a:rPr>
                <a:t> | Visual Studio Code Connection</a:t>
              </a:r>
            </a:p>
          </p:txBody>
        </p:sp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102737B0-4F11-D592-CD33-890CD78ABF42}"/>
                </a:ext>
              </a:extLst>
            </p:cNvPr>
            <p:cNvSpPr/>
            <p:nvPr/>
          </p:nvSpPr>
          <p:spPr>
            <a:xfrm rot="2700000">
              <a:off x="6866594" y="2302527"/>
              <a:ext cx="250885" cy="248939"/>
            </a:xfrm>
            <a:prstGeom prst="roundRect">
              <a:avLst>
                <a:gd name="adj" fmla="val 95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E5648A68-E6F0-ADD7-BD79-CDB37BD94B8D}"/>
              </a:ext>
            </a:extLst>
          </p:cNvPr>
          <p:cNvGrpSpPr/>
          <p:nvPr/>
        </p:nvGrpSpPr>
        <p:grpSpPr>
          <a:xfrm>
            <a:off x="3810712" y="2479660"/>
            <a:ext cx="4570576" cy="290098"/>
            <a:chOff x="6846987" y="2281947"/>
            <a:chExt cx="4570576" cy="290098"/>
          </a:xfrm>
        </p:grpSpPr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826AFF11-4987-BFEC-3B0B-46F62F34B539}"/>
                </a:ext>
              </a:extLst>
            </p:cNvPr>
            <p:cNvSpPr/>
            <p:nvPr/>
          </p:nvSpPr>
          <p:spPr>
            <a:xfrm>
              <a:off x="6960096" y="2281947"/>
              <a:ext cx="4457467" cy="290098"/>
            </a:xfrm>
            <a:prstGeom prst="round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demos</a:t>
              </a:r>
              <a:r>
                <a:rPr lang="en-US" sz="105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/01_hello-world</a:t>
              </a:r>
              <a:b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schemeClr val="bg1"/>
                  </a:solidFill>
                  <a:latin typeface="Consolas" panose="020B0609020204030204" pitchFamily="49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https://compiler-explorer.ika.rwth-aachen.de/z/TPEh8v</a:t>
              </a:r>
              <a:endParaRPr lang="en-US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2B1DE2E0-BA10-3A08-C0E9-595848072D5A}"/>
                </a:ext>
              </a:extLst>
            </p:cNvPr>
            <p:cNvSpPr/>
            <p:nvPr/>
          </p:nvSpPr>
          <p:spPr>
            <a:xfrm rot="2700000">
              <a:off x="6866594" y="2302527"/>
              <a:ext cx="250885" cy="248939"/>
            </a:xfrm>
            <a:prstGeom prst="roundRect">
              <a:avLst>
                <a:gd name="adj" fmla="val 95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A8A49B6D-CFF4-4F86-9C4B-74A07E469F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125"/>
            <a:stretch/>
          </p:blipFill>
          <p:spPr bwMode="auto">
            <a:xfrm>
              <a:off x="6846987" y="2281947"/>
              <a:ext cx="290098" cy="29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614C8835-660F-8192-4ABE-B84245881C01}"/>
              </a:ext>
            </a:extLst>
          </p:cNvPr>
          <p:cNvGrpSpPr/>
          <p:nvPr/>
        </p:nvGrpSpPr>
        <p:grpSpPr>
          <a:xfrm>
            <a:off x="3810712" y="1987359"/>
            <a:ext cx="4570576" cy="290098"/>
            <a:chOff x="6846987" y="2281947"/>
            <a:chExt cx="4570576" cy="290098"/>
          </a:xfrm>
        </p:grpSpPr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1B75B0D5-49AD-FD99-1EA7-85F58B178024}"/>
                </a:ext>
              </a:extLst>
            </p:cNvPr>
            <p:cNvSpPr/>
            <p:nvPr/>
          </p:nvSpPr>
          <p:spPr>
            <a:xfrm>
              <a:off x="6960096" y="2281947"/>
              <a:ext cx="4457467" cy="290098"/>
            </a:xfrm>
            <a:prstGeom prst="round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demos</a:t>
              </a:r>
              <a: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/01_hello-world</a:t>
              </a:r>
            </a:p>
          </p:txBody>
        </p:sp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23DFFF2D-7CAA-37CF-CA13-BF7EFF2D839A}"/>
                </a:ext>
              </a:extLst>
            </p:cNvPr>
            <p:cNvSpPr/>
            <p:nvPr/>
          </p:nvSpPr>
          <p:spPr>
            <a:xfrm rot="2700000">
              <a:off x="6866594" y="2302527"/>
              <a:ext cx="250885" cy="248939"/>
            </a:xfrm>
            <a:prstGeom prst="roundRect">
              <a:avLst>
                <a:gd name="adj" fmla="val 95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DCBBD6E6-B25A-34E3-B725-6C14584A14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125"/>
            <a:stretch/>
          </p:blipFill>
          <p:spPr bwMode="auto">
            <a:xfrm>
              <a:off x="6846987" y="2281947"/>
              <a:ext cx="290098" cy="29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2627603-F05E-706D-AEA4-5963DB2A82A4}"/>
              </a:ext>
            </a:extLst>
          </p:cNvPr>
          <p:cNvGrpSpPr/>
          <p:nvPr/>
        </p:nvGrpSpPr>
        <p:grpSpPr>
          <a:xfrm>
            <a:off x="3831292" y="1495058"/>
            <a:ext cx="4549996" cy="290098"/>
            <a:chOff x="6867567" y="2281947"/>
            <a:chExt cx="4549996" cy="290098"/>
          </a:xfrm>
        </p:grpSpPr>
        <p:sp>
          <p:nvSpPr>
            <p:cNvPr id="38" name="Rechteck: abgerundete Ecken 37">
              <a:extLst>
                <a:ext uri="{FF2B5EF4-FFF2-40B4-BE49-F238E27FC236}">
                  <a16:creationId xmlns:a16="http://schemas.microsoft.com/office/drawing/2014/main" id="{5C07A82C-FBDA-1A06-42D2-A7AD6C7C8FE3}"/>
                </a:ext>
              </a:extLst>
            </p:cNvPr>
            <p:cNvSpPr/>
            <p:nvPr/>
          </p:nvSpPr>
          <p:spPr>
            <a:xfrm>
              <a:off x="6960096" y="2281947"/>
              <a:ext cx="4457467" cy="290098"/>
            </a:xfrm>
            <a:prstGeom prst="round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Demo</a:t>
              </a:r>
              <a:r>
                <a:rPr lang="en-US" sz="1200" dirty="0">
                  <a:solidFill>
                    <a:schemeClr val="bg1"/>
                  </a:solidFill>
                  <a:cs typeface="Courier New" panose="02070309020205020404" pitchFamily="49" charset="0"/>
                </a:rPr>
                <a:t> | Hello World</a:t>
              </a:r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9252A988-11C0-704B-9C68-533FFD6000CC}"/>
                </a:ext>
              </a:extLst>
            </p:cNvPr>
            <p:cNvSpPr/>
            <p:nvPr/>
          </p:nvSpPr>
          <p:spPr>
            <a:xfrm rot="2700000">
              <a:off x="6866594" y="2302527"/>
              <a:ext cx="250885" cy="248939"/>
            </a:xfrm>
            <a:prstGeom prst="roundRect">
              <a:avLst>
                <a:gd name="adj" fmla="val 95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5548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8C1CE37-E136-5F19-BC36-798630F30F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Template</a:t>
            </a:r>
            <a:endParaRPr lang="en-US" dirty="0"/>
          </a:p>
          <a:p>
            <a:r>
              <a:rPr lang="en-US" dirty="0"/>
              <a:t>Title of exported PDF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EC66AF-DBB0-6F2F-6CB1-934C8D55D1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Make sure to manually set the title of the PPT file to its filename</a:t>
            </a:r>
          </a:p>
          <a:p>
            <a:pPr>
              <a:spcAft>
                <a:spcPts val="600"/>
              </a:spcAft>
            </a:pPr>
            <a:r>
              <a:rPr lang="en-US" dirty="0"/>
              <a:t>This title will be shown in a PDF reader once exported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3420B8-A331-B17D-0697-CAB563B7E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C0D0B10-ECE5-27B3-F9D2-F8918C332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600" y="1988839"/>
            <a:ext cx="5643494" cy="398126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CD6AF4A-ED1D-0140-1746-2748E19B9AF1}"/>
              </a:ext>
            </a:extLst>
          </p:cNvPr>
          <p:cNvSpPr/>
          <p:nvPr/>
        </p:nvSpPr>
        <p:spPr>
          <a:xfrm>
            <a:off x="7032104" y="3545633"/>
            <a:ext cx="1656184" cy="11818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9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in-NG"/>
          </a:p>
          <a:p>
            <a:r>
              <a:rPr lang="bin-NG" dirty="0"/>
              <a:t>Course Agenda</a:t>
            </a:r>
          </a:p>
        </p:txBody>
      </p:sp>
      <p:graphicFrame>
        <p:nvGraphicFramePr>
          <p:cNvPr id="4" name="Tabellenplatzhalter 3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186474937"/>
              </p:ext>
            </p:extLst>
          </p:nvPr>
        </p:nvGraphicFramePr>
        <p:xfrm>
          <a:off x="334961" y="981074"/>
          <a:ext cx="11520486" cy="4968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463">
                  <a:extLst>
                    <a:ext uri="{9D8B030D-6E8A-4147-A177-3AD203B41FA5}">
                      <a16:colId xmlns:a16="http://schemas.microsoft.com/office/drawing/2014/main" val="1309718770"/>
                    </a:ext>
                  </a:extLst>
                </a:gridCol>
                <a:gridCol w="6472418">
                  <a:extLst>
                    <a:ext uri="{9D8B030D-6E8A-4147-A177-3AD203B41FA5}">
                      <a16:colId xmlns:a16="http://schemas.microsoft.com/office/drawing/2014/main" val="1487677080"/>
                    </a:ext>
                  </a:extLst>
                </a:gridCol>
                <a:gridCol w="4471605">
                  <a:extLst>
                    <a:ext uri="{9D8B030D-6E8A-4147-A177-3AD203B41FA5}">
                      <a16:colId xmlns:a16="http://schemas.microsoft.com/office/drawing/2014/main" val="2906666846"/>
                    </a:ext>
                  </a:extLst>
                </a:gridCol>
              </a:tblGrid>
              <a:tr h="552023">
                <a:tc>
                  <a:txBody>
                    <a:bodyPr/>
                    <a:lstStyle/>
                    <a:p>
                      <a:pPr algn="ctr"/>
                      <a:endParaRPr lang="en-US" sz="1600" kern="1200" noProof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Introduction &amp; Course 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 1 </a:t>
                      </a:r>
                      <a:r>
                        <a:rPr lang="en-US" sz="1600" i="1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(03.07.2024)</a:t>
                      </a:r>
                      <a:endParaRPr kumimoji="0" 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9164908"/>
                  </a:ext>
                </a:extLst>
              </a:tr>
              <a:tr h="5520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Development Environment &amp; IDE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 1 </a:t>
                      </a:r>
                      <a:r>
                        <a:rPr lang="en-US" sz="1600" i="1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(03.07.2024)</a:t>
                      </a:r>
                      <a:endParaRPr kumimoji="0" 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219936"/>
                  </a:ext>
                </a:extLst>
              </a:tr>
              <a:tr h="5520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Recap: C++ Syntax &amp; Language Elements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 2 </a:t>
                      </a:r>
                      <a:r>
                        <a:rPr lang="en-US" sz="1600" i="1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(04.07.2024)</a:t>
                      </a:r>
                      <a:endParaRPr kumimoji="0" 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799504"/>
                  </a:ext>
                </a:extLst>
              </a:tr>
              <a:tr h="5520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Software Design &amp; Patterns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Workshops 3, 4 </a:t>
                      </a:r>
                      <a:r>
                        <a:rPr lang="en-US" sz="1600" i="1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(28.08.2024, 04.09.2024)</a:t>
                      </a:r>
                      <a:endParaRPr kumimoji="0" 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6786221"/>
                  </a:ext>
                </a:extLst>
              </a:tr>
              <a:tr h="5520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Modern C++ Concepts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Workshops 5, 6 </a:t>
                      </a:r>
                      <a:r>
                        <a:rPr lang="en-US" sz="1600" i="1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(02.10.2024, 09.10.2024)</a:t>
                      </a:r>
                      <a:endParaRPr kumimoji="0" 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2119356"/>
                  </a:ext>
                </a:extLst>
              </a:tr>
              <a:tr h="5520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Embedded Software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 7 </a:t>
                      </a:r>
                      <a:r>
                        <a:rPr lang="en-US" sz="1600" i="1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(30.10.2024)</a:t>
                      </a:r>
                      <a:endParaRPr kumimoji="0" 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8399140"/>
                  </a:ext>
                </a:extLst>
              </a:tr>
              <a:tr h="5520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Efficient Software Development &amp; Best Practices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 8 </a:t>
                      </a:r>
                      <a:r>
                        <a:rPr lang="en-US" sz="1600" i="1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(06.11.2024)</a:t>
                      </a:r>
                      <a:endParaRPr kumimoji="0" 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855291"/>
                  </a:ext>
                </a:extLst>
              </a:tr>
              <a:tr h="5520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&amp; Code Quality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 9 </a:t>
                      </a:r>
                      <a:r>
                        <a:rPr lang="en-US" sz="1600" i="1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(13.11.2024)</a:t>
                      </a:r>
                      <a:endParaRPr kumimoji="0" 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97948"/>
                  </a:ext>
                </a:extLst>
              </a:tr>
              <a:tr h="55202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Latest Trends &amp; Wrap-up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 10 </a:t>
                      </a:r>
                      <a:r>
                        <a:rPr lang="en-US" sz="1600" i="1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(??.??.2024)</a:t>
                      </a:r>
                      <a:endParaRPr kumimoji="0" 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445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86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F502EB4-BFDC-2D03-161A-353950E261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D9BB30-9648-063F-9711-FA45174B1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A20D85-B790-4E90-5119-496B7012C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4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3709475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C++ Background</a:t>
            </a:r>
          </a:p>
          <a:p>
            <a:pPr>
              <a:lnSpc>
                <a:spcPct val="150000"/>
              </a:lnSpc>
            </a:pPr>
            <a:r>
              <a:rPr lang="en-US" dirty="0"/>
              <a:t>What‘s needed?</a:t>
            </a:r>
          </a:p>
          <a:p>
            <a:pPr>
              <a:lnSpc>
                <a:spcPct val="150000"/>
              </a:lnSpc>
            </a:pPr>
            <a:r>
              <a:rPr lang="en-US" dirty="0"/>
              <a:t>Working with </a:t>
            </a:r>
            <a:r>
              <a:rPr lang="en-US" dirty="0" err="1"/>
              <a:t>JupyterHub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Working with Visual Studio Code – Remote Containers</a:t>
            </a:r>
          </a:p>
          <a:p>
            <a:pPr>
              <a:lnSpc>
                <a:spcPct val="150000"/>
              </a:lnSpc>
            </a:pPr>
            <a:r>
              <a:rPr lang="en-US" dirty="0"/>
              <a:t>Step-by-Step Compilation</a:t>
            </a:r>
          </a:p>
          <a:p>
            <a:pPr>
              <a:lnSpc>
                <a:spcPct val="150000"/>
              </a:lnSpc>
            </a:pPr>
            <a:r>
              <a:rPr lang="en-US" dirty="0"/>
              <a:t>Working with Visual Studio Code – Extensions, Tasks, Debugging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1827677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Wrap-up</a:t>
            </a:r>
            <a:endParaRPr lang="en-US" noProof="0" dirty="0"/>
          </a:p>
          <a:p>
            <a:r>
              <a:rPr lang="en-US" noProof="0" dirty="0"/>
              <a:t>Learning Objectives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en-US" noProof="0" dirty="0"/>
              <a:t> </a:t>
            </a:r>
            <a:r>
              <a:rPr lang="en-US" dirty="0"/>
              <a:t>Get to know the development environments of the course</a:t>
            </a:r>
          </a:p>
          <a:p>
            <a:pPr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en-US" dirty="0"/>
              <a:t> Gain background knowledge about containerization and remote development</a:t>
            </a:r>
          </a:p>
          <a:p>
            <a:pPr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en-US" noProof="0" dirty="0"/>
              <a:t> Get started with C++ development in Visual Studio </a:t>
            </a:r>
            <a:r>
              <a:rPr lang="en-US" dirty="0"/>
              <a:t>Code</a:t>
            </a:r>
            <a:endParaRPr lang="en-US" noProof="0" dirty="0"/>
          </a:p>
          <a:p>
            <a:pPr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en-US" dirty="0"/>
              <a:t> Know details about the compilation process</a:t>
            </a:r>
          </a:p>
          <a:p>
            <a:pPr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en-US" dirty="0"/>
              <a:t> L</a:t>
            </a:r>
            <a:r>
              <a:rPr lang="en-US" noProof="0" dirty="0"/>
              <a:t>earn about C++’s history and relevance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B88307-AB87-B28F-49B1-93F324B85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2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D5FA12C-4A83-4D03-000C-F4A5FC9B6B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Wrap-up</a:t>
            </a:r>
            <a:endParaRPr lang="en-US" noProof="0" dirty="0"/>
          </a:p>
          <a:p>
            <a:r>
              <a:rPr lang="en-US" noProof="0" dirty="0"/>
              <a:t>Homework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392706-FA0C-DC86-E74C-7E2EB0ABE6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11520000" cy="496855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0EC1EA-5F3D-90C5-5C1B-7C31101AF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5D114F8-3374-526C-DAAA-E4A673A5A098}"/>
              </a:ext>
            </a:extLst>
          </p:cNvPr>
          <p:cNvGrpSpPr/>
          <p:nvPr/>
        </p:nvGrpSpPr>
        <p:grpSpPr>
          <a:xfrm>
            <a:off x="3810712" y="6340045"/>
            <a:ext cx="4570576" cy="290098"/>
            <a:chOff x="6846987" y="2281947"/>
            <a:chExt cx="4570576" cy="290098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F8EEFF58-BEDD-3C41-1967-47FCDD4318A2}"/>
                </a:ext>
              </a:extLst>
            </p:cNvPr>
            <p:cNvSpPr/>
            <p:nvPr/>
          </p:nvSpPr>
          <p:spPr>
            <a:xfrm>
              <a:off x="6960096" y="2281947"/>
              <a:ext cx="4457467" cy="290098"/>
            </a:xfrm>
            <a:prstGeom prst="roundRect">
              <a:avLst/>
            </a:pr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Homework</a:t>
              </a:r>
              <a:r>
                <a:rPr lang="en-US" sz="1200" dirty="0">
                  <a:solidFill>
                    <a:schemeClr val="bg1"/>
                  </a:solidFill>
                  <a:cs typeface="Courier New" panose="02070309020205020404" pitchFamily="49" charset="0"/>
                </a:rPr>
                <a:t> | State Machine</a:t>
              </a: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D4225F7C-09E3-17C0-6CD4-F1277C9784B3}"/>
                </a:ext>
              </a:extLst>
            </p:cNvPr>
            <p:cNvSpPr/>
            <p:nvPr/>
          </p:nvSpPr>
          <p:spPr>
            <a:xfrm rot="2700000">
              <a:off x="6866594" y="2302527"/>
              <a:ext cx="250885" cy="248939"/>
            </a:xfrm>
            <a:prstGeom prst="roundRect">
              <a:avLst>
                <a:gd name="adj" fmla="val 95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EB9E0F6-E2B2-C222-4078-54E786F6B8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125"/>
            <a:stretch/>
          </p:blipFill>
          <p:spPr bwMode="auto">
            <a:xfrm>
              <a:off x="6846987" y="2281947"/>
              <a:ext cx="290098" cy="29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6942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Wrap-up</a:t>
            </a:r>
            <a:endParaRPr lang="bin-NG" dirty="0"/>
          </a:p>
          <a:p>
            <a:r>
              <a:rPr lang="bin-NG" dirty="0"/>
              <a:t>Course Agenda</a:t>
            </a:r>
          </a:p>
        </p:txBody>
      </p:sp>
      <p:graphicFrame>
        <p:nvGraphicFramePr>
          <p:cNvPr id="4" name="Tabellenplatzhalter 3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058172936"/>
              </p:ext>
            </p:extLst>
          </p:nvPr>
        </p:nvGraphicFramePr>
        <p:xfrm>
          <a:off x="334962" y="981074"/>
          <a:ext cx="11266491" cy="4968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462">
                  <a:extLst>
                    <a:ext uri="{9D8B030D-6E8A-4147-A177-3AD203B41FA5}">
                      <a16:colId xmlns:a16="http://schemas.microsoft.com/office/drawing/2014/main" val="1309718770"/>
                    </a:ext>
                  </a:extLst>
                </a:gridCol>
                <a:gridCol w="6218424">
                  <a:extLst>
                    <a:ext uri="{9D8B030D-6E8A-4147-A177-3AD203B41FA5}">
                      <a16:colId xmlns:a16="http://schemas.microsoft.com/office/drawing/2014/main" val="1487677080"/>
                    </a:ext>
                  </a:extLst>
                </a:gridCol>
                <a:gridCol w="4471605">
                  <a:extLst>
                    <a:ext uri="{9D8B030D-6E8A-4147-A177-3AD203B41FA5}">
                      <a16:colId xmlns:a16="http://schemas.microsoft.com/office/drawing/2014/main" val="2906666846"/>
                    </a:ext>
                  </a:extLst>
                </a:gridCol>
              </a:tblGrid>
              <a:tr h="552023">
                <a:tc>
                  <a:txBody>
                    <a:bodyPr/>
                    <a:lstStyle/>
                    <a:p>
                      <a:pPr algn="ctr"/>
                      <a:endParaRPr lang="en-US" sz="1600" kern="1200" noProof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Introduction &amp; Course 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 1 </a:t>
                      </a:r>
                      <a:r>
                        <a:rPr lang="en-US" sz="1600" i="1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(03.07.2024)</a:t>
                      </a:r>
                      <a:endParaRPr kumimoji="0" 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9164908"/>
                  </a:ext>
                </a:extLst>
              </a:tr>
              <a:tr h="5520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Development Environment &amp; IDE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 1 </a:t>
                      </a:r>
                      <a:r>
                        <a:rPr lang="en-US" sz="1600" i="1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(03.07.2024)</a:t>
                      </a:r>
                      <a:endParaRPr kumimoji="0" 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219936"/>
                  </a:ext>
                </a:extLst>
              </a:tr>
              <a:tr h="5520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Recap: C++ Syntax &amp; Language Elements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 2 </a:t>
                      </a:r>
                      <a:r>
                        <a:rPr lang="en-US" sz="1600" i="1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(04.07.2024)</a:t>
                      </a:r>
                      <a:endParaRPr kumimoji="0" 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799504"/>
                  </a:ext>
                </a:extLst>
              </a:tr>
              <a:tr h="5520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Software Design &amp; Patterns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Workshops 3, 4 </a:t>
                      </a:r>
                      <a:r>
                        <a:rPr lang="en-US" sz="1600" i="1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(28.08.2024, 04.09.2024)</a:t>
                      </a:r>
                      <a:endParaRPr kumimoji="0" 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6786221"/>
                  </a:ext>
                </a:extLst>
              </a:tr>
              <a:tr h="5520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Modern C++ Concepts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Workshops 5, 6 </a:t>
                      </a:r>
                      <a:r>
                        <a:rPr lang="en-US" sz="1600" i="1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(02.10.2024, 09.10.2024)</a:t>
                      </a:r>
                      <a:endParaRPr kumimoji="0" 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2119356"/>
                  </a:ext>
                </a:extLst>
              </a:tr>
              <a:tr h="5520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Embedded Software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 7 </a:t>
                      </a:r>
                      <a:r>
                        <a:rPr lang="en-US" sz="1600" i="1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(30.10.2024)</a:t>
                      </a:r>
                      <a:endParaRPr kumimoji="0" 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8399140"/>
                  </a:ext>
                </a:extLst>
              </a:tr>
              <a:tr h="5520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Efficient Software Development &amp; Best Practices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 8 </a:t>
                      </a:r>
                      <a:r>
                        <a:rPr lang="en-US" sz="1600" i="1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(06.11.2024)</a:t>
                      </a:r>
                      <a:endParaRPr kumimoji="0" 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855291"/>
                  </a:ext>
                </a:extLst>
              </a:tr>
              <a:tr h="5520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&amp; Code Quality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 9 </a:t>
                      </a:r>
                      <a:r>
                        <a:rPr lang="en-US" sz="1600" i="1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(13.11.2024)</a:t>
                      </a:r>
                      <a:endParaRPr kumimoji="0" 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97948"/>
                  </a:ext>
                </a:extLst>
              </a:tr>
              <a:tr h="55202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Latest Trends &amp; Wrap-up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 10 </a:t>
                      </a:r>
                      <a:r>
                        <a:rPr lang="en-US" sz="1600" i="1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(??.??.2024)</a:t>
                      </a:r>
                      <a:endParaRPr kumimoji="0" 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445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131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591C738F-80AD-F782-0ECB-0F234C3DB151}"/>
              </a:ext>
            </a:extLst>
          </p:cNvPr>
          <p:cNvSpPr/>
          <p:nvPr/>
        </p:nvSpPr>
        <p:spPr>
          <a:xfrm>
            <a:off x="0" y="0"/>
            <a:ext cx="12192000" cy="610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Workshop 1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37220" y="1968777"/>
            <a:ext cx="11523265" cy="1316208"/>
          </a:xfrm>
        </p:spPr>
        <p:txBody>
          <a:bodyPr/>
          <a:lstStyle/>
          <a:p>
            <a:r>
              <a:rPr lang="en-US" noProof="0" dirty="0">
                <a:solidFill>
                  <a:schemeClr val="bg1"/>
                </a:solidFill>
              </a:rPr>
              <a:t>Introduction &amp; Course Concept</a:t>
            </a:r>
          </a:p>
          <a:p>
            <a:endParaRPr lang="en-US" noProof="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Development Environment &amp; IDE</a:t>
            </a: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</a:rPr>
              <a:t>Aachen, July 3, 2024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</a:rPr>
              <a:t>Lennart Reiher, M.Sc.</a:t>
            </a:r>
          </a:p>
        </p:txBody>
      </p:sp>
      <p:sp>
        <p:nvSpPr>
          <p:cNvPr id="13" name="Rechteck: eine Ecke abgerundet 12">
            <a:extLst>
              <a:ext uri="{FF2B5EF4-FFF2-40B4-BE49-F238E27FC236}">
                <a16:creationId xmlns:a16="http://schemas.microsoft.com/office/drawing/2014/main" id="{101D909E-8E3F-C98F-94E6-F64745930231}"/>
              </a:ext>
            </a:extLst>
          </p:cNvPr>
          <p:cNvSpPr/>
          <p:nvPr/>
        </p:nvSpPr>
        <p:spPr>
          <a:xfrm rot="10800000">
            <a:off x="9809018" y="-1"/>
            <a:ext cx="2382982" cy="982413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Bild 2">
            <a:extLst>
              <a:ext uri="{FF2B5EF4-FFF2-40B4-BE49-F238E27FC236}">
                <a16:creationId xmlns:a16="http://schemas.microsoft.com/office/drawing/2014/main" id="{011C6986-AE02-7DC1-B918-BD8094EB2C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794" y="198374"/>
            <a:ext cx="1707515" cy="565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03D4999-200E-7379-8586-E16669FD77CE}"/>
              </a:ext>
            </a:extLst>
          </p:cNvPr>
          <p:cNvGrpSpPr/>
          <p:nvPr/>
        </p:nvGrpSpPr>
        <p:grpSpPr>
          <a:xfrm>
            <a:off x="8343362" y="1709809"/>
            <a:ext cx="1872208" cy="1648924"/>
            <a:chOff x="3503712" y="3670176"/>
            <a:chExt cx="1418456" cy="1249288"/>
          </a:xfrm>
          <a:solidFill>
            <a:schemeClr val="bg1"/>
          </a:solidFill>
        </p:grpSpPr>
        <p:pic>
          <p:nvPicPr>
            <p:cNvPr id="20" name="Grafik 19" descr="Fragezeichen mit einfarbiger Füllung">
              <a:extLst>
                <a:ext uri="{FF2B5EF4-FFF2-40B4-BE49-F238E27FC236}">
                  <a16:creationId xmlns:a16="http://schemas.microsoft.com/office/drawing/2014/main" id="{44C21FC4-D722-E114-AF99-8DF615F5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07768" y="3670176"/>
              <a:ext cx="914400" cy="914400"/>
            </a:xfrm>
            <a:prstGeom prst="rect">
              <a:avLst/>
            </a:prstGeom>
          </p:spPr>
        </p:pic>
        <p:pic>
          <p:nvPicPr>
            <p:cNvPr id="21" name="Grafik 20" descr="Kundenbewertung mit einfarbiger Füllung">
              <a:extLst>
                <a:ext uri="{FF2B5EF4-FFF2-40B4-BE49-F238E27FC236}">
                  <a16:creationId xmlns:a16="http://schemas.microsoft.com/office/drawing/2014/main" id="{C152B806-9C21-681B-FF9C-0066173FD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03712" y="4005064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E42CE12-D66B-795B-0AFC-FDFD3AA9EA7C}"/>
              </a:ext>
            </a:extLst>
          </p:cNvPr>
          <p:cNvGrpSpPr/>
          <p:nvPr/>
        </p:nvGrpSpPr>
        <p:grpSpPr>
          <a:xfrm>
            <a:off x="7257697" y="3429000"/>
            <a:ext cx="3384376" cy="1604088"/>
            <a:chOff x="7187946" y="2888242"/>
            <a:chExt cx="3384376" cy="1604088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17977A6-A95D-07D3-6D45-74C372542785}"/>
                </a:ext>
              </a:extLst>
            </p:cNvPr>
            <p:cNvSpPr txBox="1"/>
            <p:nvPr/>
          </p:nvSpPr>
          <p:spPr>
            <a:xfrm>
              <a:off x="7187946" y="2888242"/>
              <a:ext cx="338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>
                <a:buNone/>
              </a:pPr>
              <a:r>
                <a:rPr lang="en-US" sz="3600" b="1" dirty="0">
                  <a:solidFill>
                    <a:schemeClr val="bg1"/>
                  </a:solidFill>
                </a:rPr>
                <a:t>Q &amp; A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A9B2077-9712-477B-CB75-24BD06DF8759}"/>
                </a:ext>
              </a:extLst>
            </p:cNvPr>
            <p:cNvSpPr txBox="1"/>
            <p:nvPr/>
          </p:nvSpPr>
          <p:spPr>
            <a:xfrm>
              <a:off x="7187946" y="3845999"/>
              <a:ext cx="338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>
                <a:buNone/>
              </a:pPr>
              <a:r>
                <a:rPr lang="en-US" sz="3600" b="1" dirty="0">
                  <a:solidFill>
                    <a:schemeClr val="bg1"/>
                  </a:solidFill>
                </a:rPr>
                <a:t>Feedback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0B66C3F-3069-C900-F463-265EDBB96975}"/>
                </a:ext>
              </a:extLst>
            </p:cNvPr>
            <p:cNvCxnSpPr>
              <a:cxnSpLocks/>
            </p:cNvCxnSpPr>
            <p:nvPr/>
          </p:nvCxnSpPr>
          <p:spPr>
            <a:xfrm>
              <a:off x="7548775" y="3690286"/>
              <a:ext cx="266271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15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Workshop 1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1 | Development Environment &amp; 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Aachen, July 3, 2024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Lennart Reiher, M.Sc.</a:t>
            </a:r>
          </a:p>
        </p:txBody>
      </p:sp>
    </p:spTree>
    <p:extLst>
      <p:ext uri="{BB962C8B-B14F-4D97-AF65-F5344CB8AC3E}">
        <p14:creationId xmlns:p14="http://schemas.microsoft.com/office/powerpoint/2010/main" val="27129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Learning Objectives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/>
              <a:t> Get to know the development environments of the course</a:t>
            </a:r>
          </a:p>
          <a:p>
            <a:pPr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/>
              <a:t> Gain background knowledge about containerization and remote development</a:t>
            </a:r>
          </a:p>
          <a:p>
            <a:pPr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noProof="0" dirty="0"/>
              <a:t> Get started with C++ development in Visual Studio </a:t>
            </a:r>
            <a:r>
              <a:rPr lang="en-US" dirty="0"/>
              <a:t>Code</a:t>
            </a:r>
            <a:endParaRPr lang="en-US" noProof="0" dirty="0"/>
          </a:p>
          <a:p>
            <a:pPr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/>
              <a:t> Know details about the compilation process</a:t>
            </a:r>
          </a:p>
          <a:p>
            <a:pPr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/>
              <a:t> L</a:t>
            </a:r>
            <a:r>
              <a:rPr lang="en-US" noProof="0" dirty="0"/>
              <a:t>earn about C++’s history and relevance</a:t>
            </a:r>
          </a:p>
          <a:p>
            <a:pPr marL="0" indent="0">
              <a:spcAft>
                <a:spcPts val="2400"/>
              </a:spcAft>
              <a:buNone/>
            </a:pPr>
            <a:endParaRPr lang="en-US" dirty="0"/>
          </a:p>
          <a:p>
            <a:pPr marL="0" indent="0">
              <a:spcAft>
                <a:spcPts val="2400"/>
              </a:spcAft>
              <a:buNone/>
            </a:pPr>
            <a:endParaRPr lang="en-US" noProof="0" dirty="0"/>
          </a:p>
          <a:p>
            <a:pPr>
              <a:spcAft>
                <a:spcPts val="2400"/>
              </a:spcAft>
              <a:buFont typeface="Wingdings" panose="05000000000000000000" pitchFamily="2" charset="2"/>
              <a:buChar char="q"/>
            </a:pPr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B88307-AB87-B28F-49B1-93F324B85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4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C++ Background</a:t>
            </a:r>
          </a:p>
          <a:p>
            <a:pPr>
              <a:lnSpc>
                <a:spcPct val="150000"/>
              </a:lnSpc>
            </a:pPr>
            <a:r>
              <a:rPr lang="en-US" dirty="0"/>
              <a:t>What‘s needed?</a:t>
            </a:r>
          </a:p>
          <a:p>
            <a:pPr>
              <a:lnSpc>
                <a:spcPct val="150000"/>
              </a:lnSpc>
            </a:pPr>
            <a:r>
              <a:rPr lang="en-US" dirty="0"/>
              <a:t>Working with </a:t>
            </a:r>
            <a:r>
              <a:rPr lang="en-US" dirty="0" err="1"/>
              <a:t>JupyterHub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Working with Visual Studio Code – Remote Containers</a:t>
            </a:r>
          </a:p>
          <a:p>
            <a:pPr>
              <a:lnSpc>
                <a:spcPct val="150000"/>
              </a:lnSpc>
            </a:pPr>
            <a:r>
              <a:rPr lang="en-US" dirty="0"/>
              <a:t>Step-by-Step Compilation</a:t>
            </a:r>
          </a:p>
          <a:p>
            <a:pPr>
              <a:lnSpc>
                <a:spcPct val="150000"/>
              </a:lnSpc>
            </a:pPr>
            <a:r>
              <a:rPr lang="en-US" dirty="0"/>
              <a:t>Working with Visual Studio Code – Extensions, Tasks, Debugging</a:t>
            </a:r>
          </a:p>
          <a:p>
            <a:pPr>
              <a:lnSpc>
                <a:spcPct val="150000"/>
              </a:lnSpc>
            </a:pPr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356452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980728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C++ Background</a:t>
            </a:r>
          </a:p>
          <a:p>
            <a:pPr>
              <a:lnSpc>
                <a:spcPct val="150000"/>
              </a:lnSpc>
            </a:pPr>
            <a:r>
              <a:rPr lang="en-US" dirty="0"/>
              <a:t>What‘s needed?</a:t>
            </a:r>
          </a:p>
          <a:p>
            <a:pPr>
              <a:lnSpc>
                <a:spcPct val="150000"/>
              </a:lnSpc>
            </a:pPr>
            <a:r>
              <a:rPr lang="en-US" dirty="0"/>
              <a:t>Working with </a:t>
            </a:r>
            <a:r>
              <a:rPr lang="en-US" dirty="0" err="1"/>
              <a:t>JupyterHub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Working with Visual Studio Code – Remote Containers</a:t>
            </a:r>
          </a:p>
          <a:p>
            <a:pPr>
              <a:lnSpc>
                <a:spcPct val="150000"/>
              </a:lnSpc>
            </a:pPr>
            <a:r>
              <a:rPr lang="en-US" dirty="0"/>
              <a:t>Step-by-Step Compilation</a:t>
            </a:r>
          </a:p>
          <a:p>
            <a:pPr>
              <a:lnSpc>
                <a:spcPct val="150000"/>
              </a:lnSpc>
            </a:pPr>
            <a:r>
              <a:rPr lang="en-US" dirty="0"/>
              <a:t>Working with Visual Studio Code – Extensions, Tasks, Debugging</a:t>
            </a:r>
          </a:p>
          <a:p>
            <a:pPr>
              <a:lnSpc>
                <a:spcPct val="150000"/>
              </a:lnSpc>
            </a:pPr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346220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D5FA12C-4A83-4D03-000C-F4A5FC9B6B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Agenda Item Title</a:t>
            </a:r>
            <a:endParaRPr lang="en-US" dirty="0"/>
          </a:p>
          <a:p>
            <a:r>
              <a:rPr lang="en-US" dirty="0"/>
              <a:t>Slide Title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392706-FA0C-DC86-E74C-7E2EB0ABE6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11520000" cy="496855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Standard slide bullets in Arial 20, black, 6pt margin after (if possible space-wise)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Sub-bullets in Arial 18</a:t>
            </a:r>
          </a:p>
          <a:p>
            <a:pPr>
              <a:spcAft>
                <a:spcPts val="600"/>
              </a:spcAft>
            </a:pPr>
            <a:r>
              <a:rPr lang="en-US" dirty="0"/>
              <a:t>Bullets may use highlighting through </a:t>
            </a:r>
            <a:r>
              <a:rPr lang="en-US" b="1" dirty="0"/>
              <a:t>bold font </a:t>
            </a:r>
            <a:r>
              <a:rPr lang="en-US" dirty="0"/>
              <a:t>or highlighting of special terms through </a:t>
            </a:r>
            <a:r>
              <a:rPr lang="en-US" i="1" dirty="0"/>
              <a:t>italic font</a:t>
            </a:r>
            <a:r>
              <a:rPr lang="en-US" dirty="0"/>
              <a:t>, preferably without changing the black text color</a:t>
            </a:r>
          </a:p>
          <a:p>
            <a:pPr>
              <a:spcAft>
                <a:spcPts val="600"/>
              </a:spcAft>
            </a:pPr>
            <a:r>
              <a:rPr lang="en-US" dirty="0"/>
              <a:t>Icons / pictograms in blue, if used</a:t>
            </a:r>
          </a:p>
          <a:p>
            <a:pPr>
              <a:spcAft>
                <a:spcPts val="600"/>
              </a:spcAft>
            </a:pPr>
            <a:r>
              <a:rPr lang="en-US" dirty="0"/>
              <a:t>Inline code snippets in Consolas 20 like so: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dirty="0"/>
              <a:t>initializes an integer named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/>
              <a:t>All code is to be copy-pasted from VS Code in Light Modern color theme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Spaces before and after code snippets should also be set to Consolas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For non-C++ code snippets, simply use black color like so:</a:t>
            </a:r>
            <a:r>
              <a:rPr lang="en-US" dirty="0">
                <a:latin typeface="Consolas" panose="020B0609020204030204" pitchFamily="49" charset="0"/>
              </a:rPr>
              <a:t> git fetch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0EC1EA-5F3D-90C5-5C1B-7C31101AF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Grafik 4" descr="Schild Häkchen mit einfarbiger Füllung">
            <a:extLst>
              <a:ext uri="{FF2B5EF4-FFF2-40B4-BE49-F238E27FC236}">
                <a16:creationId xmlns:a16="http://schemas.microsoft.com/office/drawing/2014/main" id="{29065825-3DD7-EE5B-C7AE-1A5D8B6B2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0744" y="2299117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D5FA12C-4A83-4D03-000C-F4A5FC9B6B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Template</a:t>
            </a:r>
            <a:endParaRPr lang="en-US" dirty="0"/>
          </a:p>
          <a:p>
            <a:r>
              <a:rPr lang="en-US" dirty="0"/>
              <a:t>Code Blocks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392706-FA0C-DC86-E74C-7E2EB0ABE6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C</a:t>
            </a:r>
            <a:r>
              <a:rPr lang="en-US" dirty="0"/>
              <a:t>ode blocks follow the template on this slide: at least Consolas 12, may also be larger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All code is to be copy-pasted from VS Code in Light Modern color theme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All code must be formatted with our formatter and adhere to our basic coding style guidelines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File name in top right corner is optional</a:t>
            </a:r>
            <a:r>
              <a:rPr lang="en-US" dirty="0"/>
              <a:t>, only to be used if needed for understanding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If code snippet is a little longer / more complex, there should be a </a:t>
            </a:r>
            <a:r>
              <a:rPr lang="en-US" b="1" dirty="0"/>
              <a:t>self-contained demo </a:t>
            </a:r>
            <a:r>
              <a:rPr lang="en-US" dirty="0"/>
              <a:t>in the Git repository, referenced by the </a:t>
            </a:r>
            <a:r>
              <a:rPr lang="en-US" b="1" dirty="0"/>
              <a:t>orange bar </a:t>
            </a:r>
            <a:r>
              <a:rPr lang="en-US" dirty="0"/>
              <a:t>at the slide’s bottom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0EC1EA-5F3D-90C5-5C1B-7C31101AF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334800" y="3212976"/>
            <a:ext cx="11520000" cy="28083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public: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state_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Unconfigured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[...]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[...]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configure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[...]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[...]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private: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b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PointCloudObjectDetection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public: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PointCloudObjectDetection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inference_server_address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Unconfigured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[...]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connectToInferenceServer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[...]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private: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inference_server_address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FE91235-15FA-245E-CCFE-74A1DC4C5393}"/>
              </a:ext>
            </a:extLst>
          </p:cNvPr>
          <p:cNvSpPr/>
          <p:nvPr/>
        </p:nvSpPr>
        <p:spPr>
          <a:xfrm>
            <a:off x="10272464" y="3067927"/>
            <a:ext cx="1582336" cy="2900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StateMachine.cpp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146D09D-5D00-DA11-3F0F-4A41E64A60F8}"/>
              </a:ext>
            </a:extLst>
          </p:cNvPr>
          <p:cNvGrpSpPr/>
          <p:nvPr/>
        </p:nvGrpSpPr>
        <p:grpSpPr>
          <a:xfrm>
            <a:off x="7353875" y="3429000"/>
            <a:ext cx="4458778" cy="720080"/>
            <a:chOff x="6741542" y="3590631"/>
            <a:chExt cx="4458778" cy="720080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AE496C9C-2252-4A88-F88E-AD22E586484D}"/>
                </a:ext>
              </a:extLst>
            </p:cNvPr>
            <p:cNvSpPr/>
            <p:nvPr/>
          </p:nvSpPr>
          <p:spPr>
            <a:xfrm>
              <a:off x="6741542" y="3590631"/>
              <a:ext cx="4458778" cy="601338"/>
            </a:xfrm>
            <a:prstGeom prst="roundRect">
              <a:avLst>
                <a:gd name="adj" fmla="val 5888"/>
              </a:avLst>
            </a:prstGeom>
            <a:solidFill>
              <a:schemeClr val="bg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stdout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 / stderr output window, if needed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May be positioned anywhere where there is space, preferably in the code box like this</a:t>
              </a:r>
            </a:p>
          </p:txBody>
        </p:sp>
        <p:sp>
          <p:nvSpPr>
            <p:cNvPr id="16" name="Gleichschenkliges Dreieck 15">
              <a:extLst>
                <a:ext uri="{FF2B5EF4-FFF2-40B4-BE49-F238E27FC236}">
                  <a16:creationId xmlns:a16="http://schemas.microsoft.com/office/drawing/2014/main" id="{9F7A4E2B-C47D-8F22-005A-5AA19D4EFFEA}"/>
                </a:ext>
              </a:extLst>
            </p:cNvPr>
            <p:cNvSpPr/>
            <p:nvPr/>
          </p:nvSpPr>
          <p:spPr>
            <a:xfrm rot="10800000">
              <a:off x="10560496" y="4191970"/>
              <a:ext cx="487053" cy="118741"/>
            </a:xfrm>
            <a:prstGeom prst="triangle">
              <a:avLst>
                <a:gd name="adj" fmla="val 11067"/>
              </a:avLst>
            </a:prstGeom>
            <a:solidFill>
              <a:schemeClr val="bg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3824AC7-12E3-E54B-CF0C-AA0C0C90E1B9}"/>
              </a:ext>
            </a:extLst>
          </p:cNvPr>
          <p:cNvGrpSpPr/>
          <p:nvPr/>
        </p:nvGrpSpPr>
        <p:grpSpPr>
          <a:xfrm>
            <a:off x="3810712" y="6340045"/>
            <a:ext cx="4570576" cy="290098"/>
            <a:chOff x="6846987" y="2281947"/>
            <a:chExt cx="4570576" cy="290098"/>
          </a:xfrm>
        </p:grpSpPr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AE76A4FE-3182-BF03-5896-92B98C2711F1}"/>
                </a:ext>
              </a:extLst>
            </p:cNvPr>
            <p:cNvSpPr/>
            <p:nvPr/>
          </p:nvSpPr>
          <p:spPr>
            <a:xfrm>
              <a:off x="6960096" y="2281947"/>
              <a:ext cx="4457467" cy="290098"/>
            </a:xfrm>
            <a:prstGeom prst="round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demos</a:t>
              </a:r>
              <a: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/11_inheritance/11a_basic-inheritance</a:t>
              </a:r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CEDE9CE5-1B5C-DAD4-5CD8-B5179FA69402}"/>
                </a:ext>
              </a:extLst>
            </p:cNvPr>
            <p:cNvSpPr/>
            <p:nvPr/>
          </p:nvSpPr>
          <p:spPr>
            <a:xfrm rot="2700000">
              <a:off x="6866594" y="2302527"/>
              <a:ext cx="250885" cy="248939"/>
            </a:xfrm>
            <a:prstGeom prst="roundRect">
              <a:avLst>
                <a:gd name="adj" fmla="val 95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99EF8657-B777-2371-66D4-AB1EC1BF5C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125"/>
            <a:stretch/>
          </p:blipFill>
          <p:spPr bwMode="auto">
            <a:xfrm>
              <a:off x="6846987" y="2281947"/>
              <a:ext cx="290098" cy="29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3279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D5FA12C-4A83-4D03-000C-F4A5FC9B6B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Template</a:t>
            </a:r>
          </a:p>
          <a:p>
            <a:r>
              <a:rPr lang="en-US" dirty="0"/>
              <a:t>Callouts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392706-FA0C-DC86-E74C-7E2EB0ABE6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11520000" cy="496855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You may use callout lines for highlighting good practices, bad practices, etc.</a:t>
            </a:r>
          </a:p>
          <a:p>
            <a:pPr>
              <a:spcAft>
                <a:spcPts val="600"/>
              </a:spcAft>
            </a:pPr>
            <a:r>
              <a:rPr lang="en-US" dirty="0"/>
              <a:t>They should in general not require more space than standard bullets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0EC1EA-5F3D-90C5-5C1B-7C31101AF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D9D4B439-8027-98A0-B556-520961D58766}"/>
              </a:ext>
            </a:extLst>
          </p:cNvPr>
          <p:cNvGrpSpPr/>
          <p:nvPr/>
        </p:nvGrpSpPr>
        <p:grpSpPr>
          <a:xfrm>
            <a:off x="334800" y="1766676"/>
            <a:ext cx="11520000" cy="438188"/>
            <a:chOff x="334800" y="1766676"/>
            <a:chExt cx="11520000" cy="438188"/>
          </a:xfrm>
        </p:grpSpPr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831914EA-90EE-287B-D1C4-8F76273E55DE}"/>
                </a:ext>
              </a:extLst>
            </p:cNvPr>
            <p:cNvSpPr/>
            <p:nvPr/>
          </p:nvSpPr>
          <p:spPr>
            <a:xfrm>
              <a:off x="551384" y="1772816"/>
              <a:ext cx="11303416" cy="432048"/>
            </a:xfrm>
            <a:prstGeom prst="roundRect">
              <a:avLst>
                <a:gd name="adj" fmla="val 14006"/>
              </a:avLst>
            </a:prstGeom>
            <a:solidFill>
              <a:srgbClr val="B9E9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Good practice</a:t>
              </a:r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C17CCA05-45D6-367B-DA55-996C41F08EA8}"/>
                </a:ext>
              </a:extLst>
            </p:cNvPr>
            <p:cNvGrpSpPr/>
            <p:nvPr/>
          </p:nvGrpSpPr>
          <p:grpSpPr>
            <a:xfrm>
              <a:off x="334800" y="1766676"/>
              <a:ext cx="432048" cy="432048"/>
              <a:chOff x="334800" y="4358964"/>
              <a:chExt cx="432048" cy="432048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1B455546-3641-2F4A-290C-F8AA5D4193B4}"/>
                  </a:ext>
                </a:extLst>
              </p:cNvPr>
              <p:cNvSpPr/>
              <p:nvPr/>
            </p:nvSpPr>
            <p:spPr>
              <a:xfrm>
                <a:off x="334800" y="4358964"/>
                <a:ext cx="432048" cy="432048"/>
              </a:xfrm>
              <a:prstGeom prst="ellipse">
                <a:avLst/>
              </a:pr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28" name="Grafik 27" descr="Daumen hoch-Zeichen mit einfarbiger Füllung">
                <a:extLst>
                  <a:ext uri="{FF2B5EF4-FFF2-40B4-BE49-F238E27FC236}">
                    <a16:creationId xmlns:a16="http://schemas.microsoft.com/office/drawing/2014/main" id="{86CB71C5-1EC4-D2AA-0537-D6A2CCB70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08623" y="4432787"/>
                <a:ext cx="284402" cy="284402"/>
              </a:xfrm>
              <a:prstGeom prst="rect">
                <a:avLst/>
              </a:prstGeom>
            </p:spPr>
          </p:pic>
        </p:grp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21C88CAD-7A3B-2798-7896-ADCAC76DBE43}"/>
              </a:ext>
            </a:extLst>
          </p:cNvPr>
          <p:cNvGrpSpPr/>
          <p:nvPr/>
        </p:nvGrpSpPr>
        <p:grpSpPr>
          <a:xfrm>
            <a:off x="334800" y="2342740"/>
            <a:ext cx="11520000" cy="438188"/>
            <a:chOff x="334800" y="2293756"/>
            <a:chExt cx="11520000" cy="438188"/>
          </a:xfrm>
        </p:grpSpPr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23E44705-8D9A-52C2-9F66-972AFBD87A08}"/>
                </a:ext>
              </a:extLst>
            </p:cNvPr>
            <p:cNvSpPr/>
            <p:nvPr/>
          </p:nvSpPr>
          <p:spPr>
            <a:xfrm>
              <a:off x="551384" y="2299896"/>
              <a:ext cx="11303416" cy="432048"/>
            </a:xfrm>
            <a:prstGeom prst="roundRect">
              <a:avLst>
                <a:gd name="adj" fmla="val 14006"/>
              </a:avLst>
            </a:prstGeom>
            <a:solidFill>
              <a:srgbClr val="FDCB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Bad practice</a:t>
              </a:r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16834086-2FA7-A35B-F359-6928E808CB90}"/>
                </a:ext>
              </a:extLst>
            </p:cNvPr>
            <p:cNvGrpSpPr/>
            <p:nvPr/>
          </p:nvGrpSpPr>
          <p:grpSpPr>
            <a:xfrm>
              <a:off x="334800" y="2293756"/>
              <a:ext cx="432048" cy="432048"/>
              <a:chOff x="334800" y="2293756"/>
              <a:chExt cx="432048" cy="432048"/>
            </a:xfrm>
          </p:grpSpPr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CBA8288A-3CDE-9CE0-115F-FE7917CD62B1}"/>
                  </a:ext>
                </a:extLst>
              </p:cNvPr>
              <p:cNvSpPr/>
              <p:nvPr/>
            </p:nvSpPr>
            <p:spPr>
              <a:xfrm>
                <a:off x="334800" y="2293756"/>
                <a:ext cx="432048" cy="432048"/>
              </a:xfrm>
              <a:prstGeom prst="ellipse">
                <a:avLst/>
              </a:prstGeom>
              <a:solidFill>
                <a:schemeClr val="accent6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8" name="Grafik 17" descr="Daumen runter mit einfarbiger Füllung">
                <a:extLst>
                  <a:ext uri="{FF2B5EF4-FFF2-40B4-BE49-F238E27FC236}">
                    <a16:creationId xmlns:a16="http://schemas.microsoft.com/office/drawing/2014/main" id="{CD26F022-53DA-E8BA-82EB-FD808D9F76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08623" y="2367579"/>
                <a:ext cx="284402" cy="284402"/>
              </a:xfrm>
              <a:prstGeom prst="rect">
                <a:avLst/>
              </a:prstGeom>
            </p:spPr>
          </p:pic>
        </p:grp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5204D3C6-D49A-A75A-AE72-0B243CB8021A}"/>
              </a:ext>
            </a:extLst>
          </p:cNvPr>
          <p:cNvGrpSpPr/>
          <p:nvPr/>
        </p:nvGrpSpPr>
        <p:grpSpPr>
          <a:xfrm>
            <a:off x="334800" y="3494868"/>
            <a:ext cx="11520000" cy="438188"/>
            <a:chOff x="359545" y="3505170"/>
            <a:chExt cx="11520000" cy="438188"/>
          </a:xfrm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CAEB2860-B0DD-110C-B13F-189A57F6E246}"/>
                </a:ext>
              </a:extLst>
            </p:cNvPr>
            <p:cNvSpPr/>
            <p:nvPr/>
          </p:nvSpPr>
          <p:spPr>
            <a:xfrm>
              <a:off x="576129" y="3511310"/>
              <a:ext cx="11303416" cy="432048"/>
            </a:xfrm>
            <a:prstGeom prst="roundRect">
              <a:avLst>
                <a:gd name="adj" fmla="val 14006"/>
              </a:avLst>
            </a:prstGeom>
            <a:solidFill>
              <a:srgbClr val="D3E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Note</a:t>
              </a:r>
            </a:p>
          </p:txBody>
        </p:sp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928BE414-8923-2138-20C0-CBCCC2EA82B8}"/>
                </a:ext>
              </a:extLst>
            </p:cNvPr>
            <p:cNvGrpSpPr/>
            <p:nvPr/>
          </p:nvGrpSpPr>
          <p:grpSpPr>
            <a:xfrm>
              <a:off x="359545" y="3505170"/>
              <a:ext cx="432048" cy="432048"/>
              <a:chOff x="359545" y="3505170"/>
              <a:chExt cx="432048" cy="432048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92FBBCC9-773F-D270-9135-F304D6494C5F}"/>
                  </a:ext>
                </a:extLst>
              </p:cNvPr>
              <p:cNvSpPr/>
              <p:nvPr/>
            </p:nvSpPr>
            <p:spPr>
              <a:xfrm>
                <a:off x="359545" y="3505170"/>
                <a:ext cx="432048" cy="432048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0" name="Grafik 9" descr="Marke neu mit einfarbiger Füllung">
                <a:extLst>
                  <a:ext uri="{FF2B5EF4-FFF2-40B4-BE49-F238E27FC236}">
                    <a16:creationId xmlns:a16="http://schemas.microsoft.com/office/drawing/2014/main" id="{545DC67B-046B-E4AE-C7CB-40FFDA5ADC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18078" y="3563703"/>
                <a:ext cx="314983" cy="314983"/>
              </a:xfrm>
              <a:prstGeom prst="rect">
                <a:avLst/>
              </a:prstGeom>
            </p:spPr>
          </p:pic>
        </p:grp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7288D3AE-FD99-EDDF-0F37-C73011EB08B2}"/>
              </a:ext>
            </a:extLst>
          </p:cNvPr>
          <p:cNvGrpSpPr/>
          <p:nvPr/>
        </p:nvGrpSpPr>
        <p:grpSpPr>
          <a:xfrm>
            <a:off x="334800" y="2918804"/>
            <a:ext cx="11520000" cy="438188"/>
            <a:chOff x="359545" y="2875018"/>
            <a:chExt cx="11520000" cy="438188"/>
          </a:xfrm>
        </p:grpSpPr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3B216E6E-4AA9-0CE4-778C-DDDFA266209C}"/>
                </a:ext>
              </a:extLst>
            </p:cNvPr>
            <p:cNvSpPr/>
            <p:nvPr/>
          </p:nvSpPr>
          <p:spPr>
            <a:xfrm>
              <a:off x="576129" y="2881158"/>
              <a:ext cx="11303416" cy="432048"/>
            </a:xfrm>
            <a:prstGeom prst="roundRect">
              <a:avLst>
                <a:gd name="adj" fmla="val 14006"/>
              </a:avLst>
            </a:prstGeom>
            <a:solidFill>
              <a:srgbClr val="FFE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Caution</a:t>
              </a:r>
            </a:p>
          </p:txBody>
        </p: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E9136948-C01C-A508-0791-6C10169DF7E8}"/>
                </a:ext>
              </a:extLst>
            </p:cNvPr>
            <p:cNvGrpSpPr/>
            <p:nvPr/>
          </p:nvGrpSpPr>
          <p:grpSpPr>
            <a:xfrm>
              <a:off x="359545" y="2875018"/>
              <a:ext cx="432048" cy="432048"/>
              <a:chOff x="359545" y="2875018"/>
              <a:chExt cx="432048" cy="432048"/>
            </a:xfrm>
          </p:grpSpPr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CD02D264-F49C-FF00-7419-847BDA0C62B6}"/>
                  </a:ext>
                </a:extLst>
              </p:cNvPr>
              <p:cNvSpPr/>
              <p:nvPr/>
            </p:nvSpPr>
            <p:spPr>
              <a:xfrm>
                <a:off x="359545" y="2875018"/>
                <a:ext cx="432048" cy="432048"/>
              </a:xfrm>
              <a:prstGeom prst="ellipse">
                <a:avLst/>
              </a:prstGeom>
              <a:solidFill>
                <a:schemeClr val="accent5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2" name="Grafik 11" descr="Warnung mit einfarbiger Füllung">
                <a:extLst>
                  <a:ext uri="{FF2B5EF4-FFF2-40B4-BE49-F238E27FC236}">
                    <a16:creationId xmlns:a16="http://schemas.microsoft.com/office/drawing/2014/main" id="{4A832C96-C1F9-E0B0-9247-893AD257A2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33368" y="2948841"/>
                <a:ext cx="284402" cy="284402"/>
              </a:xfrm>
              <a:prstGeom prst="rect">
                <a:avLst/>
              </a:prstGeom>
            </p:spPr>
          </p:pic>
        </p:grp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64DDF4F1-6929-0C92-71CC-3C136400E552}"/>
              </a:ext>
            </a:extLst>
          </p:cNvPr>
          <p:cNvGrpSpPr/>
          <p:nvPr/>
        </p:nvGrpSpPr>
        <p:grpSpPr>
          <a:xfrm>
            <a:off x="334800" y="4646996"/>
            <a:ext cx="11520000" cy="438188"/>
            <a:chOff x="328307" y="4729266"/>
            <a:chExt cx="11520000" cy="438188"/>
          </a:xfrm>
        </p:grpSpPr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18040C44-121F-5C44-373C-98AB23AAC94C}"/>
                </a:ext>
              </a:extLst>
            </p:cNvPr>
            <p:cNvSpPr/>
            <p:nvPr/>
          </p:nvSpPr>
          <p:spPr>
            <a:xfrm>
              <a:off x="544891" y="4735406"/>
              <a:ext cx="11303416" cy="432048"/>
            </a:xfrm>
            <a:prstGeom prst="roundRect">
              <a:avLst>
                <a:gd name="adj" fmla="val 14006"/>
              </a:avLst>
            </a:prstGeom>
            <a:solidFill>
              <a:srgbClr val="D5F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W</a:t>
              </a:r>
              <a:r>
                <a:rPr lang="en-US" dirty="0">
                  <a:solidFill>
                    <a:schemeClr val="tx1"/>
                  </a:solidFill>
                </a:rPr>
                <a:t>ill be covered in later lecture</a:t>
              </a:r>
            </a:p>
          </p:txBody>
        </p:sp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22B4E41A-2696-C685-CD00-1A0D34D2E905}"/>
                </a:ext>
              </a:extLst>
            </p:cNvPr>
            <p:cNvGrpSpPr/>
            <p:nvPr/>
          </p:nvGrpSpPr>
          <p:grpSpPr>
            <a:xfrm>
              <a:off x="328307" y="4729266"/>
              <a:ext cx="432048" cy="432048"/>
              <a:chOff x="328307" y="4729266"/>
              <a:chExt cx="432048" cy="432048"/>
            </a:xfrm>
          </p:grpSpPr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15972A13-A3B4-5C6D-EF23-EF35B40A8792}"/>
                  </a:ext>
                </a:extLst>
              </p:cNvPr>
              <p:cNvSpPr/>
              <p:nvPr/>
            </p:nvSpPr>
            <p:spPr>
              <a:xfrm>
                <a:off x="328307" y="4729266"/>
                <a:ext cx="432048" cy="432048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4" name="Grafik 13" descr="Sanduhr 30% mit einfarbiger Füllung">
                <a:extLst>
                  <a:ext uri="{FF2B5EF4-FFF2-40B4-BE49-F238E27FC236}">
                    <a16:creationId xmlns:a16="http://schemas.microsoft.com/office/drawing/2014/main" id="{B108C73E-5795-AA5A-EFB3-E72A34B45A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02130" y="4803089"/>
                <a:ext cx="284402" cy="284402"/>
              </a:xfrm>
              <a:prstGeom prst="rect">
                <a:avLst/>
              </a:prstGeom>
            </p:spPr>
          </p:pic>
        </p:grp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A3E295F3-387C-2724-A1FC-5B54BAE5179F}"/>
              </a:ext>
            </a:extLst>
          </p:cNvPr>
          <p:cNvGrpSpPr/>
          <p:nvPr/>
        </p:nvGrpSpPr>
        <p:grpSpPr>
          <a:xfrm>
            <a:off x="334800" y="4070932"/>
            <a:ext cx="11520000" cy="438188"/>
            <a:chOff x="380022" y="4114223"/>
            <a:chExt cx="11520000" cy="438188"/>
          </a:xfrm>
        </p:grpSpPr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8A7C45D8-ACD2-D740-891B-9EDE444C1FEA}"/>
                </a:ext>
              </a:extLst>
            </p:cNvPr>
            <p:cNvSpPr/>
            <p:nvPr/>
          </p:nvSpPr>
          <p:spPr>
            <a:xfrm>
              <a:off x="596606" y="4120363"/>
              <a:ext cx="11303416" cy="432048"/>
            </a:xfrm>
            <a:prstGeom prst="roundRect">
              <a:avLst>
                <a:gd name="adj" fmla="val 14006"/>
              </a:avLst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Task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45836897-48B5-B33B-52EE-35BACB5C7AF5}"/>
                </a:ext>
              </a:extLst>
            </p:cNvPr>
            <p:cNvGrpSpPr/>
            <p:nvPr/>
          </p:nvGrpSpPr>
          <p:grpSpPr>
            <a:xfrm>
              <a:off x="380022" y="4114223"/>
              <a:ext cx="432048" cy="432048"/>
              <a:chOff x="380022" y="4114223"/>
              <a:chExt cx="432048" cy="432048"/>
            </a:xfrm>
          </p:grpSpPr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B31D7176-05B4-80C1-497F-5DB0CD7811DE}"/>
                  </a:ext>
                </a:extLst>
              </p:cNvPr>
              <p:cNvSpPr/>
              <p:nvPr/>
            </p:nvSpPr>
            <p:spPr>
              <a:xfrm>
                <a:off x="380022" y="4114223"/>
                <a:ext cx="432048" cy="432048"/>
              </a:xfrm>
              <a:prstGeom prst="ellipse">
                <a:avLst/>
              </a:prstGeom>
              <a:solidFill>
                <a:srgbClr val="7030A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53" name="Grafik 52" descr="Fragezeichen mit einfarbiger Füllung">
                <a:extLst>
                  <a:ext uri="{FF2B5EF4-FFF2-40B4-BE49-F238E27FC236}">
                    <a16:creationId xmlns:a16="http://schemas.microsoft.com/office/drawing/2014/main" id="{749101DF-79AD-DDF4-9C38-AE4EC8318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38555" y="4172756"/>
                <a:ext cx="314983" cy="314983"/>
              </a:xfrm>
              <a:prstGeom prst="rect">
                <a:avLst/>
              </a:prstGeom>
            </p:spPr>
          </p:pic>
        </p:grp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6D58854B-B2A9-D84F-68E5-2880D0129302}"/>
              </a:ext>
            </a:extLst>
          </p:cNvPr>
          <p:cNvGrpSpPr/>
          <p:nvPr/>
        </p:nvGrpSpPr>
        <p:grpSpPr>
          <a:xfrm>
            <a:off x="342307" y="5214715"/>
            <a:ext cx="11520000" cy="630152"/>
            <a:chOff x="334800" y="1766676"/>
            <a:chExt cx="11520000" cy="630152"/>
          </a:xfrm>
        </p:grpSpPr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4D22928C-C972-BB47-D1FF-CD78357A6BF5}"/>
                </a:ext>
              </a:extLst>
            </p:cNvPr>
            <p:cNvSpPr/>
            <p:nvPr/>
          </p:nvSpPr>
          <p:spPr>
            <a:xfrm>
              <a:off x="551384" y="1772815"/>
              <a:ext cx="11303416" cy="624013"/>
            </a:xfrm>
            <a:prstGeom prst="roundRect">
              <a:avLst>
                <a:gd name="adj" fmla="val 14006"/>
              </a:avLst>
            </a:prstGeom>
            <a:solidFill>
              <a:srgbClr val="B9E9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Multiple lines …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… may look like this</a:t>
              </a:r>
            </a:p>
          </p:txBody>
        </p: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CDCDB0CC-1DD4-F8D6-E617-B991ED3E69A3}"/>
                </a:ext>
              </a:extLst>
            </p:cNvPr>
            <p:cNvGrpSpPr/>
            <p:nvPr/>
          </p:nvGrpSpPr>
          <p:grpSpPr>
            <a:xfrm>
              <a:off x="334800" y="1766676"/>
              <a:ext cx="432048" cy="432048"/>
              <a:chOff x="334800" y="4358964"/>
              <a:chExt cx="432048" cy="432048"/>
            </a:xfrm>
          </p:grpSpPr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8FC62390-1570-B623-9EEC-8573A2C45606}"/>
                  </a:ext>
                </a:extLst>
              </p:cNvPr>
              <p:cNvSpPr/>
              <p:nvPr/>
            </p:nvSpPr>
            <p:spPr>
              <a:xfrm>
                <a:off x="334800" y="4358964"/>
                <a:ext cx="432048" cy="432048"/>
              </a:xfrm>
              <a:prstGeom prst="ellipse">
                <a:avLst/>
              </a:pr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69" name="Grafik 68" descr="Daumen hoch-Zeichen mit einfarbiger Füllung">
                <a:extLst>
                  <a:ext uri="{FF2B5EF4-FFF2-40B4-BE49-F238E27FC236}">
                    <a16:creationId xmlns:a16="http://schemas.microsoft.com/office/drawing/2014/main" id="{B42AD39D-8212-E0AA-A4B8-50866C2892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08623" y="4432787"/>
                <a:ext cx="284402" cy="28440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435544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DAS_Systems_BASIC_Master">
  <a:themeElements>
    <a:clrScheme name="RWTH Farben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_Master_RWTH_Verwaltung_ohne_addin_16zu9.pot [Kompatibilitätsmodus]" id="{31793575-807D-424B-A95D-BD1FA51D6B9C}" vid="{EDE4B280-3FBA-4B2F-94A9-F36ED973D88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fb95d03-b6e5-4f22-a1e1-56277b59b9f1">
      <Terms xmlns="http://schemas.microsoft.com/office/infopath/2007/PartnerControls"/>
    </lcf76f155ced4ddcb4097134ff3c332f>
    <TaxCatchAll xmlns="84b79380-0b27-46ab-9094-1a9833df88e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DC1095E8E727944AF076DC56D0D93BB" ma:contentTypeVersion="15" ma:contentTypeDescription="Ein neues Dokument erstellen." ma:contentTypeScope="" ma:versionID="32ed77bdd6deff97ff2273a7d546c5a2">
  <xsd:schema xmlns:xsd="http://www.w3.org/2001/XMLSchema" xmlns:xs="http://www.w3.org/2001/XMLSchema" xmlns:p="http://schemas.microsoft.com/office/2006/metadata/properties" xmlns:ns2="4fb95d03-b6e5-4f22-a1e1-56277b59b9f1" xmlns:ns3="84b79380-0b27-46ab-9094-1a9833df88e4" targetNamespace="http://schemas.microsoft.com/office/2006/metadata/properties" ma:root="true" ma:fieldsID="8af263ebb81788a16bd03ce1c1fe0394" ns2:_="" ns3:_="">
    <xsd:import namespace="4fb95d03-b6e5-4f22-a1e1-56277b59b9f1"/>
    <xsd:import namespace="84b79380-0b27-46ab-9094-1a9833df88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95d03-b6e5-4f22-a1e1-56277b59b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Bildmarkierungen" ma:readOnly="false" ma:fieldId="{5cf76f15-5ced-4ddc-b409-7134ff3c332f}" ma:taxonomyMulti="true" ma:sspId="40609ad3-149c-4bde-a811-4673a4d7622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b79380-0b27-46ab-9094-1a9833df88e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1be22636-61a3-4c99-8d96-20f4c5181865}" ma:internalName="TaxCatchAll" ma:showField="CatchAllData" ma:web="84b79380-0b27-46ab-9094-1a9833df88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2DF9C9-466E-4FCA-9FE7-799231249F03}">
  <ds:schemaRefs>
    <ds:schemaRef ds:uri="http://www.w3.org/XML/1998/namespace"/>
    <ds:schemaRef ds:uri="84b79380-0b27-46ab-9094-1a9833df88e4"/>
    <ds:schemaRef ds:uri="http://purl.org/dc/terms/"/>
    <ds:schemaRef ds:uri="http://schemas.openxmlformats.org/package/2006/metadata/core-properties"/>
    <ds:schemaRef ds:uri="4fb95d03-b6e5-4f22-a1e1-56277b59b9f1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4819CB1-0191-46BA-8473-8FF56330A8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b95d03-b6e5-4f22-a1e1-56277b59b9f1"/>
    <ds:schemaRef ds:uri="84b79380-0b27-46ab-9094-1a9833df88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DA275E-0AAB-4803-9119-F8B06F10BF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I-Praesentation_Standard</Template>
  <TotalTime>0</TotalTime>
  <Words>1264</Words>
  <Application>Microsoft Office PowerPoint</Application>
  <PresentationFormat>Breitbild</PresentationFormat>
  <Paragraphs>226</Paragraphs>
  <Slides>25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Symbol</vt:lpstr>
      <vt:lpstr>Wingdings</vt:lpstr>
      <vt:lpstr>ADAS_Systems_BASIC_Master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for ADAS</dc:title>
  <dc:creator/>
  <cp:lastModifiedBy>Amarin Klöker</cp:lastModifiedBy>
  <cp:revision>447</cp:revision>
  <dcterms:created xsi:type="dcterms:W3CDTF">2021-03-10T13:35:24Z</dcterms:created>
  <dcterms:modified xsi:type="dcterms:W3CDTF">2024-10-18T12:00:13Z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0x0101002DC1095E8E727944AF076DC56D0D93BB</vt:lpwstr>
  </property>
</Properties>
</file>