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63" r:id="rId7"/>
    <p:sldId id="307" r:id="rId8"/>
    <p:sldId id="258" r:id="rId9"/>
    <p:sldId id="308" r:id="rId10"/>
    <p:sldId id="261" r:id="rId11"/>
    <p:sldId id="264" r:id="rId12"/>
    <p:sldId id="262" r:id="rId13"/>
    <p:sldId id="260" r:id="rId14"/>
    <p:sldId id="309" r:id="rId15"/>
    <p:sldId id="267" r:id="rId16"/>
    <p:sldId id="310" r:id="rId17"/>
    <p:sldId id="266" r:id="rId18"/>
  </p:sldIdLst>
  <p:sldSz cx="12192000" cy="6858000"/>
  <p:notesSz cx="6797675" cy="9926638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1" autoAdjust="0"/>
    <p:restoredTop sz="63488" autoAdjust="0"/>
  </p:normalViewPr>
  <p:slideViewPr>
    <p:cSldViewPr showGuides="1">
      <p:cViewPr varScale="1">
        <p:scale>
          <a:sx n="75" d="100"/>
          <a:sy n="75" d="100"/>
        </p:scale>
        <p:origin x="3798" y="7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27.03.2021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27.03.2021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4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9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9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0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2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9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3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799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fka Forschungsgesellschaft Kraftfahrwesen mbH Aachen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 dirty="0"/>
              <a:t>+49 241 8861 xxx</a:t>
            </a:r>
          </a:p>
          <a:p>
            <a:pPr lvl="0"/>
            <a:r>
              <a:rPr lang="fr-FR" dirty="0"/>
              <a:t>+49 241 8861 110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xxxxx@fka.de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en-GB" noProof="0"/>
              <a:t>Veranstaltung</a:t>
            </a:r>
            <a:br>
              <a:rPr lang="en-GB" noProof="0"/>
            </a:br>
            <a:r>
              <a:rPr lang="en-GB" noProof="0"/>
              <a:t>(Veranstaltungstitel, Arial 20pt Fett</a:t>
            </a:r>
            <a:br>
              <a:rPr lang="en-GB" noProof="0"/>
            </a:br>
            <a:r>
              <a:rPr lang="en-GB" noProof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fka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Forschungsgesellschaft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Kraftfahrwesen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mbH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Aachen</a:t>
            </a:r>
          </a:p>
          <a:p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Steinbachstr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. 7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8861 xxx</a:t>
            </a:r>
          </a:p>
          <a:p>
            <a:pPr lvl="0"/>
            <a:r>
              <a:rPr lang="en-GB" noProof="0"/>
              <a:t>+49 241 8861 110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xxxxx@fka.de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0596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9627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60" imgH="360" progId="TCLayout.ActiveDocument.1">
                  <p:embed/>
                </p:oleObj>
              </mc:Choice>
              <mc:Fallback>
                <p:oleObj name="think-cell Folie" r:id="rId8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Logo" descr="K:\ika-fka\Vorlagen\LOGOS\ika\6 PNG\ika Logo rgb.png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14800" y="183600"/>
            <a:ext cx="2343600" cy="52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10882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7" name="Logo" descr="ika-Logo-rgb.pn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4800" y="183600"/>
            <a:ext cx="2343600" cy="529200"/>
          </a:xfrm>
          <a:prstGeom prst="rect">
            <a:avLst/>
          </a:prstGeom>
        </p:spPr>
      </p:pic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3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7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8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  <p:sp>
        <p:nvSpPr>
          <p:cNvPr id="19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20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baseline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 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1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20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1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3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Aachen, 04.12.2020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Energiemanagement in einem modularen </a:t>
            </a:r>
            <a:r>
              <a:rPr lang="de-DE" dirty="0" err="1"/>
              <a:t>Bordnetz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  <p:extLst>
      <p:ext uri="{BB962C8B-B14F-4D97-AF65-F5344CB8AC3E}">
        <p14:creationId xmlns:p14="http://schemas.microsoft.com/office/powerpoint/2010/main" val="368135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</a:p>
        </p:txBody>
      </p:sp>
      <p:grpSp>
        <p:nvGrpSpPr>
          <p:cNvPr id="250" name="Gruppieren 249"/>
          <p:cNvGrpSpPr>
            <a:grpSpLocks noChangeAspect="1"/>
          </p:cNvGrpSpPr>
          <p:nvPr/>
        </p:nvGrpSpPr>
        <p:grpSpPr>
          <a:xfrm>
            <a:off x="3143672" y="3068960"/>
            <a:ext cx="8784000" cy="3263539"/>
            <a:chOff x="2519980" y="2676820"/>
            <a:chExt cx="9001822" cy="3344467"/>
          </a:xfrm>
        </p:grpSpPr>
        <p:grpSp>
          <p:nvGrpSpPr>
            <p:cNvPr id="71" name="Gruppieren 70"/>
            <p:cNvGrpSpPr>
              <a:grpSpLocks noChangeAspect="1"/>
            </p:cNvGrpSpPr>
            <p:nvPr/>
          </p:nvGrpSpPr>
          <p:grpSpPr>
            <a:xfrm>
              <a:off x="9264352" y="3645024"/>
              <a:ext cx="2257450" cy="2376263"/>
              <a:chOff x="8004212" y="1700808"/>
              <a:chExt cx="2815863" cy="288032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" name="Gruppieren 17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30" name="Gruppieren 29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" name="Rechteck 18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Gerader Verbinder 20"/>
                <p:cNvCxnSpPr>
                  <a:stCxn id="19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>
                  <a:stCxn id="19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35" name="Gerader Verbinder 34"/>
              <p:cNvCxnSpPr>
                <a:stCxn id="16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endCxn id="17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stCxn id="19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lipse 63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hteck 67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69" name="Rechteck 68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1" name="Gruppieren 150"/>
            <p:cNvGrpSpPr>
              <a:grpSpLocks noChangeAspect="1"/>
            </p:cNvGrpSpPr>
            <p:nvPr/>
          </p:nvGrpSpPr>
          <p:grpSpPr>
            <a:xfrm>
              <a:off x="7016045" y="3645024"/>
              <a:ext cx="2257450" cy="2376263"/>
              <a:chOff x="8004212" y="1700808"/>
              <a:chExt cx="2815863" cy="2880320"/>
            </a:xfrm>
          </p:grpSpPr>
          <p:sp>
            <p:nvSpPr>
              <p:cNvPr id="152" name="Rechteck 151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54" name="Gruppieren 153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Textfeld 175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55" name="Gruppieren 154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71" name="Rechteck 170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Gerader Verbinder 171"/>
                <p:cNvCxnSpPr>
                  <a:stCxn id="171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stCxn id="171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uppieren 155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9" name="Ellipse 168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Textfeld 169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57" name="Gerader Verbinder 156"/>
              <p:cNvCxnSpPr>
                <a:stCxn id="175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endCxn id="176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/>
              <p:cNvCxnSpPr>
                <a:stCxn id="171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r Verbinder 161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62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r Verbinder 163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Ellipse 164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hteck 166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68" name="Rechteck 167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7" name="Gruppieren 176"/>
            <p:cNvGrpSpPr>
              <a:grpSpLocks noChangeAspect="1"/>
            </p:cNvGrpSpPr>
            <p:nvPr/>
          </p:nvGrpSpPr>
          <p:grpSpPr>
            <a:xfrm>
              <a:off x="4767201" y="3645024"/>
              <a:ext cx="2257450" cy="2376263"/>
              <a:chOff x="8004212" y="1700808"/>
              <a:chExt cx="2815863" cy="2880320"/>
            </a:xfrm>
          </p:grpSpPr>
          <p:sp>
            <p:nvSpPr>
              <p:cNvPr id="178" name="Rechteck 177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0" name="Gruppieren 179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01" name="Ellipse 20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Textfeld 201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81" name="Gruppieren 180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7" name="Rechteck 196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Gerader Verbinder 197"/>
                <p:cNvCxnSpPr>
                  <a:stCxn id="197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Gerader Verbinder 198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/>
                <p:cNvCxnSpPr>
                  <a:stCxn id="197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uppieren 181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5" name="Ellipse 19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Textfeld 195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83" name="Gerader Verbinder 182"/>
              <p:cNvCxnSpPr>
                <a:stCxn id="201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/>
              <p:cNvCxnSpPr>
                <a:endCxn id="202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/>
              <p:cNvCxnSpPr>
                <a:stCxn id="197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Ellipse 190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hteck 192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94" name="Rechteck 193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3" name="Gruppieren 202"/>
            <p:cNvGrpSpPr>
              <a:grpSpLocks noChangeAspect="1"/>
            </p:cNvGrpSpPr>
            <p:nvPr/>
          </p:nvGrpSpPr>
          <p:grpSpPr>
            <a:xfrm>
              <a:off x="2519980" y="3645024"/>
              <a:ext cx="2257450" cy="2376263"/>
              <a:chOff x="8004212" y="1700808"/>
              <a:chExt cx="2815863" cy="2880320"/>
            </a:xfrm>
          </p:grpSpPr>
          <p:sp>
            <p:nvSpPr>
              <p:cNvPr id="204" name="Rechteck 20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hteck 204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206" name="Gruppieren 205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7" name="Ellipse 226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Textfeld 227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207" name="Gruppieren 206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223" name="Rechteck 222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Gerader Verbinder 223"/>
                <p:cNvCxnSpPr>
                  <a:stCxn id="223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Gerader Verbinder 224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r Verbinder 225"/>
                <p:cNvCxnSpPr>
                  <a:stCxn id="223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uppieren 207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1" name="Ellipse 22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Textfeld 221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209" name="Gerader Verbinder 208"/>
              <p:cNvCxnSpPr>
                <a:stCxn id="227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r Verbinder 210"/>
              <p:cNvCxnSpPr>
                <a:endCxn id="228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r Verbinder 211"/>
              <p:cNvCxnSpPr>
                <a:stCxn id="223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r Verbinder 212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Ellipse 216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hteck 218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220" name="Rechteck 219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9609356" y="2676820"/>
              <a:ext cx="1561387" cy="1002672"/>
              <a:chOff x="9609356" y="2676820"/>
              <a:chExt cx="1561387" cy="1002672"/>
            </a:xfrm>
          </p:grpSpPr>
          <p:sp>
            <p:nvSpPr>
              <p:cNvPr id="229" name="Rechteck 22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30" name="Gerader Verbinder 22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237"/>
            <p:cNvGrpSpPr/>
            <p:nvPr/>
          </p:nvGrpSpPr>
          <p:grpSpPr>
            <a:xfrm>
              <a:off x="7361049" y="2676820"/>
              <a:ext cx="1561387" cy="1002672"/>
              <a:chOff x="9609356" y="2676820"/>
              <a:chExt cx="1561387" cy="1002672"/>
            </a:xfrm>
          </p:grpSpPr>
          <p:sp>
            <p:nvSpPr>
              <p:cNvPr id="239" name="Rechteck 23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0" name="Gerader Verbinder 23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240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uppieren 241"/>
            <p:cNvGrpSpPr/>
            <p:nvPr/>
          </p:nvGrpSpPr>
          <p:grpSpPr>
            <a:xfrm>
              <a:off x="5112742" y="2676820"/>
              <a:ext cx="1561387" cy="1002672"/>
              <a:chOff x="9609356" y="2676820"/>
              <a:chExt cx="1561387" cy="1002672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4" name="Gerader Verbinder 243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44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uppieren 245"/>
            <p:cNvGrpSpPr/>
            <p:nvPr/>
          </p:nvGrpSpPr>
          <p:grpSpPr>
            <a:xfrm>
              <a:off x="2904213" y="2714488"/>
              <a:ext cx="1561387" cy="1002672"/>
              <a:chOff x="9609356" y="2676820"/>
              <a:chExt cx="1561387" cy="1002672"/>
            </a:xfrm>
          </p:grpSpPr>
          <p:sp>
            <p:nvSpPr>
              <p:cNvPr id="247" name="Rechteck 246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8" name="Gerader Verbinder 247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48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2325C6D-3D3C-44C1-A35C-B7FB975B5CE7}"/>
              </a:ext>
            </a:extLst>
          </p:cNvPr>
          <p:cNvSpPr txBox="1"/>
          <p:nvPr/>
        </p:nvSpPr>
        <p:spPr>
          <a:xfrm>
            <a:off x="553860" y="1227607"/>
            <a:ext cx="5179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Spannung und Strommessung in jedem Kanal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Kanäle einzeln abschaltbar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Stecksystem modular erweiterbar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C2949A5-6A5A-4353-8E10-5599F7E3DBBB}"/>
              </a:ext>
            </a:extLst>
          </p:cNvPr>
          <p:cNvSpPr txBox="1"/>
          <p:nvPr/>
        </p:nvSpPr>
        <p:spPr>
          <a:xfrm>
            <a:off x="5939463" y="1227607"/>
            <a:ext cx="5496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Schnelle Kurzschlusserkennung mit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über </a:t>
            </a:r>
            <a:r>
              <a:rPr lang="de-DE" dirty="0" err="1"/>
              <a:t>BroadR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Abschaltung der Kanäle durch MOSFET Schalter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FBB73E7-572F-4A39-BDFA-52312C4B89D8}"/>
              </a:ext>
            </a:extLst>
          </p:cNvPr>
          <p:cNvSpPr txBox="1"/>
          <p:nvPr/>
        </p:nvSpPr>
        <p:spPr>
          <a:xfrm>
            <a:off x="240164" y="73284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2"/>
                </a:solidFill>
              </a:rPr>
              <a:t>Hardware: modulare PDU</a:t>
            </a:r>
            <a:endParaRPr lang="LID4096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33089-FC77-496D-80A0-75D41943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Aktuelle Phase</a:t>
            </a:r>
            <a:r>
              <a:rPr lang="de-DE" dirty="0"/>
              <a:t>: Orientierung/Einarbeitung</a:t>
            </a:r>
          </a:p>
          <a:p>
            <a:endParaRPr lang="de-DE" dirty="0"/>
          </a:p>
          <a:p>
            <a:r>
              <a:rPr lang="de-DE" b="1" dirty="0"/>
              <a:t>Nächste Schritte: </a:t>
            </a:r>
          </a:p>
          <a:p>
            <a:pPr lvl="1"/>
            <a:r>
              <a:rPr lang="de-DE" dirty="0"/>
              <a:t>Entwicklung der Software in Simulationsumgebung, Simulation von Energiemanagement und Fehlerfälle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Mögliche einfache Hardwareaufbau mit Hilfe bestehende PDU Komponenten und Raspberry Pi PC-s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Schaltungs- und </a:t>
            </a:r>
            <a:r>
              <a:rPr lang="de-DE" dirty="0" err="1"/>
              <a:t>Layoutentfür</a:t>
            </a:r>
            <a:r>
              <a:rPr lang="de-DE" dirty="0"/>
              <a:t> für eine modulare PDU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Testaufbau mit modularen PDU-s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982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8638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Möglichkeit über Ford Alliance inhaltliche Schnittpunkte zu finden</a:t>
            </a:r>
          </a:p>
          <a:p>
            <a:endParaRPr lang="de-DE" dirty="0"/>
          </a:p>
          <a:p>
            <a:r>
              <a:rPr lang="de-DE" dirty="0"/>
              <a:t>Möglichkeit im Rahmen andere Bordnetzprojekte mitfinanziert zu werden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52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9106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am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am 		RWTH Aachen</a:t>
            </a:r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5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5400" y="4581128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3451" y="458112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UNICARagil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BCS </a:t>
            </a:r>
            <a:r>
              <a:rPr lang="de-DE" sz="1600" dirty="0" err="1"/>
              <a:t>Sidestick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Verschiedene Supporttätigkeiten für GKN im Rahmen einer Steuergeräteentwicklung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982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4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412776"/>
            <a:ext cx="799344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Energieversorgung wird über Kabelbaum realisiert. Absicherung gegenüber Kurzschlüsse mit Schmelzsicherungen.</a:t>
            </a:r>
          </a:p>
          <a:p>
            <a:endParaRPr lang="de-DE" b="1" dirty="0"/>
          </a:p>
          <a:p>
            <a:r>
              <a:rPr lang="de-DE" b="1" dirty="0"/>
              <a:t>Defizit: </a:t>
            </a:r>
            <a:r>
              <a:rPr lang="de-DE" dirty="0"/>
              <a:t>Bordnetzkomponenten sind nicht dynamisch erweiterbar</a:t>
            </a:r>
            <a:r>
              <a:rPr lang="de-DE" b="1" dirty="0"/>
              <a:t>, </a:t>
            </a:r>
            <a:r>
              <a:rPr lang="de-DE" dirty="0"/>
              <a:t>Energiemanagement aufwändig, Kabelbäume müssen für neue Fahrzeuge neu entwickelt werden.</a:t>
            </a:r>
          </a:p>
          <a:p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Die modulare Erweiterbarkeit des Bordnetzes zu ermöglichen. Kurzschlusserkennung und Energiemanagement soll automatisiert stattfinden.</a:t>
            </a:r>
          </a:p>
          <a:p>
            <a:endParaRPr lang="de-DE" b="1" dirty="0"/>
          </a:p>
          <a:p>
            <a:r>
              <a:rPr lang="de-DE" b="1" dirty="0"/>
              <a:t>Methode: </a:t>
            </a:r>
            <a:r>
              <a:rPr lang="de-DE" dirty="0"/>
              <a:t>Bordnetz soll eine Netzstruktur bekommen. Energieverteilung erfolgt über modulare PDU-s. Ein Zentralsteuergerät überwacht die Stromflüsse im Netz, warnt bei Versorgungsknappheit, schaltet nach Prioritäten unwichtige Verbraucher ab.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1268760"/>
            <a:ext cx="2752080" cy="183013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118799" y="580526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083046" y="472514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88488" y="580526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75527" y="4020030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209112" y="5085183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1151567" y="4308062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5" idx="0"/>
            <a:endCxn id="6" idx="2"/>
          </p:cNvCxnSpPr>
          <p:nvPr/>
        </p:nvCxnSpPr>
        <p:spPr>
          <a:xfrm flipH="1" flipV="1">
            <a:off x="9299839" y="5013176"/>
            <a:ext cx="35753" cy="7920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0"/>
            <a:endCxn id="8" idx="2"/>
          </p:cNvCxnSpPr>
          <p:nvPr/>
        </p:nvCxnSpPr>
        <p:spPr>
          <a:xfrm flipV="1">
            <a:off x="9299839" y="4308062"/>
            <a:ext cx="692481" cy="4170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2"/>
            <a:endCxn id="10" idx="1"/>
          </p:cNvCxnSpPr>
          <p:nvPr/>
        </p:nvCxnSpPr>
        <p:spPr>
          <a:xfrm>
            <a:off x="9992320" y="4308062"/>
            <a:ext cx="1159247" cy="1440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9" idx="0"/>
            <a:endCxn id="10" idx="2"/>
          </p:cNvCxnSpPr>
          <p:nvPr/>
        </p:nvCxnSpPr>
        <p:spPr>
          <a:xfrm flipV="1">
            <a:off x="10425905" y="4596094"/>
            <a:ext cx="942455" cy="489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7" idx="0"/>
            <a:endCxn id="10" idx="2"/>
          </p:cNvCxnSpPr>
          <p:nvPr/>
        </p:nvCxnSpPr>
        <p:spPr>
          <a:xfrm flipV="1">
            <a:off x="10705281" y="4596094"/>
            <a:ext cx="663079" cy="12091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endCxn id="7" idx="1"/>
          </p:cNvCxnSpPr>
          <p:nvPr/>
        </p:nvCxnSpPr>
        <p:spPr>
          <a:xfrm>
            <a:off x="9552384" y="5949280"/>
            <a:ext cx="93610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0"/>
            <a:endCxn id="9" idx="1"/>
          </p:cNvCxnSpPr>
          <p:nvPr/>
        </p:nvCxnSpPr>
        <p:spPr>
          <a:xfrm flipV="1">
            <a:off x="9335592" y="5229199"/>
            <a:ext cx="873520" cy="5760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6" idx="3"/>
            <a:endCxn id="10" idx="1"/>
          </p:cNvCxnSpPr>
          <p:nvPr/>
        </p:nvCxnSpPr>
        <p:spPr>
          <a:xfrm flipV="1">
            <a:off x="9516631" y="4452078"/>
            <a:ext cx="1634936" cy="4170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9" idx="2"/>
            <a:endCxn id="7" idx="0"/>
          </p:cNvCxnSpPr>
          <p:nvPr/>
        </p:nvCxnSpPr>
        <p:spPr>
          <a:xfrm>
            <a:off x="10425905" y="5373215"/>
            <a:ext cx="279376" cy="4320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835200" y="3109926"/>
            <a:ext cx="1614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Quelle: TU-dortmund</a:t>
            </a:r>
          </a:p>
        </p:txBody>
      </p:sp>
    </p:spTree>
    <p:extLst>
      <p:ext uri="{BB962C8B-B14F-4D97-AF65-F5344CB8AC3E}">
        <p14:creationId xmlns:p14="http://schemas.microsoft.com/office/powerpoint/2010/main" val="359289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</a:t>
            </a:r>
            <a:r>
              <a:rPr lang="de-DE" dirty="0" err="1"/>
              <a:t>Bordnetz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34799" y="1447199"/>
            <a:ext cx="4465057" cy="514440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Konzept:</a:t>
            </a:r>
          </a:p>
          <a:p>
            <a:endParaRPr lang="de-DE" dirty="0"/>
          </a:p>
          <a:p>
            <a:r>
              <a:rPr lang="de-DE" dirty="0"/>
              <a:t>Energieversorgung über mehrere DC/DC Wandler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Energieverteilung über Zusammenschaltung von mehreren modularen PDU-s</a:t>
            </a:r>
          </a:p>
          <a:p>
            <a:endParaRPr lang="de-DE" dirty="0"/>
          </a:p>
          <a:p>
            <a:r>
              <a:rPr lang="de-DE" dirty="0"/>
              <a:t>Überwachung und Regelung durch ein Zentralsteuergerät</a:t>
            </a:r>
          </a:p>
          <a:p>
            <a:endParaRPr lang="de-DE" dirty="0"/>
          </a:p>
          <a:p>
            <a:r>
              <a:rPr lang="de-DE" dirty="0"/>
              <a:t>Verbraucher können auch nachträglich hinzugefügt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66B1C8-86F5-4063-8C36-222D0A3A0C30}"/>
              </a:ext>
            </a:extLst>
          </p:cNvPr>
          <p:cNvGrpSpPr>
            <a:grpSpLocks noChangeAspect="1"/>
          </p:cNvGrpSpPr>
          <p:nvPr/>
        </p:nvGrpSpPr>
        <p:grpSpPr>
          <a:xfrm>
            <a:off x="5109295" y="1879674"/>
            <a:ext cx="6697305" cy="4978326"/>
            <a:chOff x="6412532" y="1379959"/>
            <a:chExt cx="5372100" cy="3993257"/>
          </a:xfrm>
        </p:grpSpPr>
        <p:pic>
          <p:nvPicPr>
            <p:cNvPr id="3" name="Grafik 2" descr="Ein Bild, das Strichzeichnung enthält.&#10;&#10;Automatisch generierte Beschreibung">
              <a:extLst>
                <a:ext uri="{FF2B5EF4-FFF2-40B4-BE49-F238E27FC236}">
                  <a16:creationId xmlns:a16="http://schemas.microsoft.com/office/drawing/2014/main" id="{5F5124A4-7075-439F-9CDA-489041B6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532" y="1379959"/>
              <a:ext cx="5372100" cy="3705225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07F913E-E884-406E-B444-6BDD965AE499}"/>
                </a:ext>
              </a:extLst>
            </p:cNvPr>
            <p:cNvSpPr/>
            <p:nvPr/>
          </p:nvSpPr>
          <p:spPr>
            <a:xfrm>
              <a:off x="10920536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D9B28CEB-D66E-44AC-A34F-95D04A57D255}"/>
              </a:ext>
            </a:extLst>
          </p:cNvPr>
          <p:cNvSpPr/>
          <p:nvPr/>
        </p:nvSpPr>
        <p:spPr>
          <a:xfrm>
            <a:off x="7874793" y="3933056"/>
            <a:ext cx="432048" cy="43204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033F83A-D973-4801-A8DA-F9560EA4549D}"/>
              </a:ext>
            </a:extLst>
          </p:cNvPr>
          <p:cNvSpPr/>
          <p:nvPr/>
        </p:nvSpPr>
        <p:spPr>
          <a:xfrm>
            <a:off x="10369306" y="292494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4C297E6-CB7E-4BF8-B966-736F322EC11E}"/>
              </a:ext>
            </a:extLst>
          </p:cNvPr>
          <p:cNvSpPr/>
          <p:nvPr/>
        </p:nvSpPr>
        <p:spPr>
          <a:xfrm>
            <a:off x="10421687" y="515719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5B694C-6AC5-42EF-AB38-1376876C2CD0}"/>
              </a:ext>
            </a:extLst>
          </p:cNvPr>
          <p:cNvSpPr/>
          <p:nvPr/>
        </p:nvSpPr>
        <p:spPr>
          <a:xfrm>
            <a:off x="11038785" y="3284984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0D7B74-11B7-4401-B890-6B5A351DFEAA}"/>
              </a:ext>
            </a:extLst>
          </p:cNvPr>
          <p:cNvSpPr/>
          <p:nvPr/>
        </p:nvSpPr>
        <p:spPr>
          <a:xfrm>
            <a:off x="11098656" y="4891949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3037FB-53A9-4AAA-A2A2-D03F1F74AF5D}"/>
              </a:ext>
            </a:extLst>
          </p:cNvPr>
          <p:cNvSpPr/>
          <p:nvPr/>
        </p:nvSpPr>
        <p:spPr>
          <a:xfrm>
            <a:off x="10436340" y="3992740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CAC9B2-55F1-4420-BC91-FB5C8D789D0A}"/>
              </a:ext>
            </a:extLst>
          </p:cNvPr>
          <p:cNvSpPr/>
          <p:nvPr/>
        </p:nvSpPr>
        <p:spPr>
          <a:xfrm>
            <a:off x="5519936" y="3177407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ABB7920-C63E-4572-BED6-9B074920563F}"/>
              </a:ext>
            </a:extLst>
          </p:cNvPr>
          <p:cNvSpPr/>
          <p:nvPr/>
        </p:nvSpPr>
        <p:spPr>
          <a:xfrm>
            <a:off x="5519935" y="5017863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BB4729-5BBE-41A0-8418-74694967E87F}"/>
              </a:ext>
            </a:extLst>
          </p:cNvPr>
          <p:cNvSpPr/>
          <p:nvPr/>
        </p:nvSpPr>
        <p:spPr>
          <a:xfrm>
            <a:off x="9641439" y="3523601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E525877-78A6-4C5B-965F-7B73A0E62F8C}"/>
              </a:ext>
            </a:extLst>
          </p:cNvPr>
          <p:cNvSpPr/>
          <p:nvPr/>
        </p:nvSpPr>
        <p:spPr>
          <a:xfrm>
            <a:off x="6712698" y="3536813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0F46DDB-FCF2-44A2-967A-FF2676554801}"/>
              </a:ext>
            </a:extLst>
          </p:cNvPr>
          <p:cNvSpPr/>
          <p:nvPr/>
        </p:nvSpPr>
        <p:spPr>
          <a:xfrm>
            <a:off x="9641438" y="4636475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93689CF-7CB7-43DE-A512-61B307329B15}"/>
              </a:ext>
            </a:extLst>
          </p:cNvPr>
          <p:cNvSpPr/>
          <p:nvPr/>
        </p:nvSpPr>
        <p:spPr>
          <a:xfrm>
            <a:off x="6712697" y="4649687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936F28-3198-4ECA-BD17-8DE9E40961B5}"/>
              </a:ext>
            </a:extLst>
          </p:cNvPr>
          <p:cNvSpPr/>
          <p:nvPr/>
        </p:nvSpPr>
        <p:spPr>
          <a:xfrm>
            <a:off x="10289510" y="473515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8276C8-D86E-4C3E-B715-41C56070C4C7}"/>
              </a:ext>
            </a:extLst>
          </p:cNvPr>
          <p:cNvSpPr/>
          <p:nvPr/>
        </p:nvSpPr>
        <p:spPr>
          <a:xfrm>
            <a:off x="10234903" y="344710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3273280-E844-4212-86D0-FCAF0B028F3F}"/>
              </a:ext>
            </a:extLst>
          </p:cNvPr>
          <p:cNvSpPr/>
          <p:nvPr/>
        </p:nvSpPr>
        <p:spPr>
          <a:xfrm>
            <a:off x="5781577" y="3690606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1760661-B781-47F4-B055-54361EF3077F}"/>
              </a:ext>
            </a:extLst>
          </p:cNvPr>
          <p:cNvSpPr/>
          <p:nvPr/>
        </p:nvSpPr>
        <p:spPr>
          <a:xfrm>
            <a:off x="5790100" y="458811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6DC6D3-8214-4587-ADBD-7CE5A3FF58FE}"/>
              </a:ext>
            </a:extLst>
          </p:cNvPr>
          <p:cNvSpPr/>
          <p:nvPr/>
        </p:nvSpPr>
        <p:spPr>
          <a:xfrm>
            <a:off x="8214672" y="1799245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BFD5736-5B0F-4CD7-A9A7-BACA39F1597E}"/>
              </a:ext>
            </a:extLst>
          </p:cNvPr>
          <p:cNvSpPr/>
          <p:nvPr/>
        </p:nvSpPr>
        <p:spPr>
          <a:xfrm>
            <a:off x="9473360" y="1672699"/>
            <a:ext cx="432048" cy="43204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C6ECF7-D58B-4C92-BA14-F449F50D3BB7}"/>
              </a:ext>
            </a:extLst>
          </p:cNvPr>
          <p:cNvSpPr/>
          <p:nvPr/>
        </p:nvSpPr>
        <p:spPr>
          <a:xfrm>
            <a:off x="10977604" y="1834516"/>
            <a:ext cx="338633" cy="23284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804914B-A425-4D33-9CC8-673801DA7718}"/>
              </a:ext>
            </a:extLst>
          </p:cNvPr>
          <p:cNvSpPr txBox="1"/>
          <p:nvPr/>
        </p:nvSpPr>
        <p:spPr>
          <a:xfrm>
            <a:off x="8190830" y="13621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PDU</a:t>
            </a:r>
            <a:endParaRPr lang="LID4096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3F460B8-FEC5-4952-AA61-FD1CE5C785EE}"/>
              </a:ext>
            </a:extLst>
          </p:cNvPr>
          <p:cNvSpPr txBox="1"/>
          <p:nvPr/>
        </p:nvSpPr>
        <p:spPr>
          <a:xfrm>
            <a:off x="8994322" y="9857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Zentral-</a:t>
            </a:r>
          </a:p>
          <a:p>
            <a:pPr algn="ctr"/>
            <a:r>
              <a:rPr lang="de-DE" dirty="0"/>
              <a:t>Steuergerät</a:t>
            </a:r>
            <a:endParaRPr lang="LID4096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A7778CE-0169-4673-B527-576711D45819}"/>
              </a:ext>
            </a:extLst>
          </p:cNvPr>
          <p:cNvSpPr txBox="1"/>
          <p:nvPr/>
        </p:nvSpPr>
        <p:spPr>
          <a:xfrm>
            <a:off x="10403692" y="1408603"/>
            <a:ext cx="14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Verbraucher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46839F9-EA3E-4B9E-8446-08151CD7676B}"/>
              </a:ext>
            </a:extLst>
          </p:cNvPr>
          <p:cNvCxnSpPr>
            <a:cxnSpLocks/>
          </p:cNvCxnSpPr>
          <p:nvPr/>
        </p:nvCxnSpPr>
        <p:spPr>
          <a:xfrm flipV="1">
            <a:off x="6446219" y="3662509"/>
            <a:ext cx="266478" cy="11292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2BED3B0-58B1-409A-895C-074A0806658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5689253" y="3429236"/>
            <a:ext cx="406747" cy="26137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74B7436-2BA1-44BB-9233-BDB15B7C5A92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H="1" flipV="1">
            <a:off x="6096000" y="3942435"/>
            <a:ext cx="8523" cy="64567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F333F8E-D54F-49F6-B278-1988C1A715B2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689252" y="4839941"/>
            <a:ext cx="415271" cy="1779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8884F6BF-9110-4C18-AC59-EABD50862DD6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 flipV="1">
            <a:off x="6418946" y="4714027"/>
            <a:ext cx="293751" cy="615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924BA33-7090-440F-93CB-B361077510B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306841" y="3718969"/>
            <a:ext cx="2242485" cy="4301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41818FF-CDAE-4F0B-83EE-1EA06232C9F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306841" y="4149080"/>
            <a:ext cx="2320214" cy="56494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9A46D4-8B2E-49AF-B272-992F4DB2E7A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509160" y="3727573"/>
            <a:ext cx="96497" cy="2651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E29311FF-6E8E-4BEF-A0FA-7111CDE3CE71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0603933" y="4265273"/>
            <a:ext cx="37485" cy="4698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A859137-3A64-4108-9D6C-1E8B84E47841}"/>
              </a:ext>
            </a:extLst>
          </p:cNvPr>
          <p:cNvCxnSpPr>
            <a:cxnSpLocks/>
          </p:cNvCxnSpPr>
          <p:nvPr/>
        </p:nvCxnSpPr>
        <p:spPr>
          <a:xfrm flipH="1" flipV="1">
            <a:off x="10809408" y="3735830"/>
            <a:ext cx="8924" cy="95972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E024F66-E838-4B2E-A024-AC5E4611C24E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9980072" y="3573017"/>
            <a:ext cx="254831" cy="7649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11FE0C9-077C-48C7-B181-E759368B2A5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9980071" y="4762390"/>
            <a:ext cx="309440" cy="9464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5289626-27B3-416E-B401-598953EBCB2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10601707" y="4986981"/>
            <a:ext cx="2226" cy="1702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E1934BB-D9BF-4F2A-932F-53639E8A40C8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 flipV="1">
            <a:off x="10918356" y="4861067"/>
            <a:ext cx="180300" cy="15679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BB51070-337C-42FA-B771-5B93D456B27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flipH="1">
            <a:off x="10863749" y="3410899"/>
            <a:ext cx="175036" cy="1621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7352C65-3829-47C4-A32B-D86F05C83C6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10549326" y="3284984"/>
            <a:ext cx="0" cy="1621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C0C08614-762D-472B-9314-63E009E5916E}"/>
              </a:ext>
            </a:extLst>
          </p:cNvPr>
          <p:cNvSpPr/>
          <p:nvPr/>
        </p:nvSpPr>
        <p:spPr>
          <a:xfrm>
            <a:off x="5382312" y="1738525"/>
            <a:ext cx="407788" cy="3498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99650C8-EEB2-4F21-986C-87E5F6170FED}"/>
              </a:ext>
            </a:extLst>
          </p:cNvPr>
          <p:cNvSpPr/>
          <p:nvPr/>
        </p:nvSpPr>
        <p:spPr>
          <a:xfrm>
            <a:off x="7233535" y="1733706"/>
            <a:ext cx="338633" cy="349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5290BBA-12B9-4F9A-BCD7-88E186D163B0}"/>
              </a:ext>
            </a:extLst>
          </p:cNvPr>
          <p:cNvSpPr txBox="1"/>
          <p:nvPr/>
        </p:nvSpPr>
        <p:spPr>
          <a:xfrm>
            <a:off x="6961391" y="1353161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LV Bat.</a:t>
            </a:r>
            <a:endParaRPr lang="LID4096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DFD0A97-1D1D-412B-A11A-9318715A2722}"/>
              </a:ext>
            </a:extLst>
          </p:cNvPr>
          <p:cNvSpPr txBox="1"/>
          <p:nvPr/>
        </p:nvSpPr>
        <p:spPr>
          <a:xfrm>
            <a:off x="5167152" y="13559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 Bat.</a:t>
            </a:r>
            <a:endParaRPr lang="LID4096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3AA05C6-E2D7-4643-87DB-B9D14D4452AF}"/>
              </a:ext>
            </a:extLst>
          </p:cNvPr>
          <p:cNvSpPr/>
          <p:nvPr/>
        </p:nvSpPr>
        <p:spPr>
          <a:xfrm>
            <a:off x="6275217" y="1745269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C5148C7-61DF-4A8D-9EB8-FAA4E3FA6F98}"/>
              </a:ext>
            </a:extLst>
          </p:cNvPr>
          <p:cNvSpPr txBox="1"/>
          <p:nvPr/>
        </p:nvSpPr>
        <p:spPr>
          <a:xfrm>
            <a:off x="6062085" y="134896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DCDC</a:t>
            </a:r>
            <a:endParaRPr lang="LID4096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ACB0765-71F1-48E9-9E0E-011F06470512}"/>
              </a:ext>
            </a:extLst>
          </p:cNvPr>
          <p:cNvSpPr/>
          <p:nvPr/>
        </p:nvSpPr>
        <p:spPr>
          <a:xfrm>
            <a:off x="6641387" y="4015241"/>
            <a:ext cx="407788" cy="3498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EFF7FA6-AEED-44AF-B40F-1A50D4917232}"/>
              </a:ext>
            </a:extLst>
          </p:cNvPr>
          <p:cNvSpPr/>
          <p:nvPr/>
        </p:nvSpPr>
        <p:spPr>
          <a:xfrm>
            <a:off x="7233535" y="3618633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F6848E8-1757-4144-83B7-C71326EDAC4C}"/>
              </a:ext>
            </a:extLst>
          </p:cNvPr>
          <p:cNvSpPr/>
          <p:nvPr/>
        </p:nvSpPr>
        <p:spPr>
          <a:xfrm>
            <a:off x="7233535" y="4479632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BFB5C0FB-7C09-4938-B38C-2529A617061C}"/>
              </a:ext>
            </a:extLst>
          </p:cNvPr>
          <p:cNvSpPr/>
          <p:nvPr/>
        </p:nvSpPr>
        <p:spPr>
          <a:xfrm>
            <a:off x="8745698" y="4680243"/>
            <a:ext cx="338633" cy="349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914F4E7-AAFE-47B7-B7A6-B4971EDBF82A}"/>
              </a:ext>
            </a:extLst>
          </p:cNvPr>
          <p:cNvCxnSpPr>
            <a:cxnSpLocks/>
            <a:stCxn id="98" idx="1"/>
            <a:endCxn id="97" idx="3"/>
          </p:cNvCxnSpPr>
          <p:nvPr/>
        </p:nvCxnSpPr>
        <p:spPr>
          <a:xfrm flipH="1">
            <a:off x="7049175" y="3735830"/>
            <a:ext cx="184360" cy="45434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27EA390-8899-4F0E-9383-C18E14CCA4E2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 flipV="1">
            <a:off x="7049175" y="4190173"/>
            <a:ext cx="184360" cy="4066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66E7497F-20E3-4FC0-9FC2-D71E7057A278}"/>
              </a:ext>
            </a:extLst>
          </p:cNvPr>
          <p:cNvSpPr/>
          <p:nvPr/>
        </p:nvSpPr>
        <p:spPr>
          <a:xfrm>
            <a:off x="7992418" y="330809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29291CE5-8A93-4CFE-80D1-7FC77EF65C58}"/>
              </a:ext>
            </a:extLst>
          </p:cNvPr>
          <p:cNvCxnSpPr>
            <a:cxnSpLocks/>
            <a:stCxn id="98" idx="3"/>
            <a:endCxn id="109" idx="1"/>
          </p:cNvCxnSpPr>
          <p:nvPr/>
        </p:nvCxnSpPr>
        <p:spPr>
          <a:xfrm flipV="1">
            <a:off x="7641323" y="3434007"/>
            <a:ext cx="351095" cy="30182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37F3286-02F6-4617-9931-60F1B9294A54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 flipV="1">
            <a:off x="6096000" y="3420030"/>
            <a:ext cx="1878082" cy="270576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8C11E37E-255B-4B16-A6F0-DDD2EF7CAB58}"/>
              </a:ext>
            </a:extLst>
          </p:cNvPr>
          <p:cNvCxnSpPr>
            <a:cxnSpLocks/>
            <a:endCxn id="23" idx="2"/>
          </p:cNvCxnSpPr>
          <p:nvPr/>
        </p:nvCxnSpPr>
        <p:spPr>
          <a:xfrm rot="10800000">
            <a:off x="6104524" y="4839941"/>
            <a:ext cx="4279923" cy="29103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08D79A41-ACE3-41A5-BF22-753C301408D6}"/>
              </a:ext>
            </a:extLst>
          </p:cNvPr>
          <p:cNvCxnSpPr>
            <a:cxnSpLocks/>
          </p:cNvCxnSpPr>
          <p:nvPr/>
        </p:nvCxnSpPr>
        <p:spPr>
          <a:xfrm flipH="1" flipV="1">
            <a:off x="10384445" y="4978381"/>
            <a:ext cx="1" cy="1823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616FD4DD-772F-469F-B037-B8C5B0FD78C7}"/>
              </a:ext>
            </a:extLst>
          </p:cNvPr>
          <p:cNvCxnSpPr>
            <a:cxnSpLocks/>
            <a:endCxn id="109" idx="3"/>
          </p:cNvCxnSpPr>
          <p:nvPr/>
        </p:nvCxnSpPr>
        <p:spPr>
          <a:xfrm rot="10800000" flipV="1">
            <a:off x="8621264" y="3284983"/>
            <a:ext cx="1683398" cy="1490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2465DEB-D464-4B9B-B226-327FD060D420}"/>
              </a:ext>
            </a:extLst>
          </p:cNvPr>
          <p:cNvCxnSpPr>
            <a:cxnSpLocks/>
          </p:cNvCxnSpPr>
          <p:nvPr/>
        </p:nvCxnSpPr>
        <p:spPr>
          <a:xfrm flipH="1" flipV="1">
            <a:off x="10282542" y="3271220"/>
            <a:ext cx="1" cy="1823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CFC8858C-7711-4DC7-A26E-FF3B4964EBB7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7535642" y="3676559"/>
            <a:ext cx="1025952" cy="814589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09EA2A2-23D7-4657-AA5B-0D885CDE1670}"/>
              </a:ext>
            </a:extLst>
          </p:cNvPr>
          <p:cNvSpPr/>
          <p:nvPr/>
        </p:nvSpPr>
        <p:spPr>
          <a:xfrm>
            <a:off x="7766998" y="5000288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90620747-18AA-4922-9E7B-8A267CFC277B}"/>
              </a:ext>
            </a:extLst>
          </p:cNvPr>
          <p:cNvCxnSpPr>
            <a:cxnSpLocks/>
            <a:stCxn id="100" idx="1"/>
            <a:endCxn id="73" idx="0"/>
          </p:cNvCxnSpPr>
          <p:nvPr/>
        </p:nvCxnSpPr>
        <p:spPr>
          <a:xfrm rot="10800000" flipV="1">
            <a:off x="8081422" y="4855174"/>
            <a:ext cx="664277" cy="145113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92C19209-C0B4-4BF7-99E7-4D217696B2CD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479587" y="4671868"/>
            <a:ext cx="286262" cy="370578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476B0370-5880-4860-A3A0-1C82523B6F4C}"/>
              </a:ext>
            </a:extLst>
          </p:cNvPr>
          <p:cNvCxnSpPr>
            <a:cxnSpLocks/>
            <a:stCxn id="100" idx="0"/>
          </p:cNvCxnSpPr>
          <p:nvPr/>
        </p:nvCxnSpPr>
        <p:spPr>
          <a:xfrm rot="16200000" flipV="1">
            <a:off x="8188347" y="3953575"/>
            <a:ext cx="1098144" cy="3551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079D6FA-83BE-4CDF-9C38-BF4F3C776950}"/>
              </a:ext>
            </a:extLst>
          </p:cNvPr>
          <p:cNvSpPr/>
          <p:nvPr/>
        </p:nvSpPr>
        <p:spPr>
          <a:xfrm>
            <a:off x="10601707" y="5995382"/>
            <a:ext cx="953541" cy="3261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30DEBB8-1050-46A1-89D3-903272DD7DEB}"/>
              </a:ext>
            </a:extLst>
          </p:cNvPr>
          <p:cNvSpPr txBox="1"/>
          <p:nvPr/>
        </p:nvSpPr>
        <p:spPr>
          <a:xfrm>
            <a:off x="9810754" y="5982796"/>
            <a:ext cx="1814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Quelle: ABC-colors.com</a:t>
            </a:r>
          </a:p>
        </p:txBody>
      </p:sp>
    </p:spTree>
    <p:extLst>
      <p:ext uri="{BB962C8B-B14F-4D97-AF65-F5344CB8AC3E}">
        <p14:creationId xmlns:p14="http://schemas.microsoft.com/office/powerpoint/2010/main" val="125968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97F02-E037-4D13-ADF6-C271BE10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ACE34-F389-4C98-AD25-848E5515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13" y="1844824"/>
            <a:ext cx="4825097" cy="367240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„Handshake“ Prozess definieren: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Leistungsbedarf</a:t>
            </a:r>
          </a:p>
          <a:p>
            <a:pPr lvl="3"/>
            <a:r>
              <a:rPr lang="de-DE" dirty="0"/>
              <a:t>Priorität</a:t>
            </a:r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Maximale Leistungsabgabe</a:t>
            </a:r>
          </a:p>
          <a:p>
            <a:pPr lvl="3"/>
            <a:r>
              <a:rPr lang="de-DE" dirty="0"/>
              <a:t>Maximale Dauerleistung</a:t>
            </a:r>
          </a:p>
          <a:p>
            <a:pPr lvl="3"/>
            <a:r>
              <a:rPr lang="de-DE" dirty="0"/>
              <a:t>Effizienzkurve</a:t>
            </a:r>
          </a:p>
          <a:p>
            <a:pPr lvl="3"/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4638D3-3EE6-47EE-821C-638AC2172DFC}"/>
              </a:ext>
            </a:extLst>
          </p:cNvPr>
          <p:cNvSpPr txBox="1">
            <a:spLocks/>
          </p:cNvSpPr>
          <p:nvPr/>
        </p:nvSpPr>
        <p:spPr>
          <a:xfrm>
            <a:off x="6857896" y="1820686"/>
            <a:ext cx="4825097" cy="36965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Informationsaustausch zur Laufzeit: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Stromverbrauch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/>
              <a:t>Aktiv/Inaktiv</a:t>
            </a:r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/>
              <a:t>Aktueller Strom</a:t>
            </a:r>
          </a:p>
          <a:p>
            <a:pPr lvl="3"/>
            <a:r>
              <a:rPr lang="de-DE" dirty="0"/>
              <a:t>Aktiv/Inaktiv</a:t>
            </a:r>
          </a:p>
          <a:p>
            <a:pPr lvl="3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CB560E6-627C-488C-9FD4-0933878C7540}"/>
              </a:ext>
            </a:extLst>
          </p:cNvPr>
          <p:cNvSpPr txBox="1"/>
          <p:nvPr/>
        </p:nvSpPr>
        <p:spPr>
          <a:xfrm>
            <a:off x="240164" y="73284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2"/>
                </a:solidFill>
              </a:rPr>
              <a:t>Definition der Kommunikation zwischen Komponenten</a:t>
            </a:r>
            <a:endParaRPr lang="LID4096" b="1" dirty="0"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DCC0EA-A612-41CB-B750-245A0C90D6CC}"/>
              </a:ext>
            </a:extLst>
          </p:cNvPr>
          <p:cNvSpPr/>
          <p:nvPr/>
        </p:nvSpPr>
        <p:spPr>
          <a:xfrm>
            <a:off x="618084" y="1556792"/>
            <a:ext cx="5063748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5535DD-BB45-42D3-BE66-C5F4498DE5F1}"/>
              </a:ext>
            </a:extLst>
          </p:cNvPr>
          <p:cNvSpPr/>
          <p:nvPr/>
        </p:nvSpPr>
        <p:spPr>
          <a:xfrm>
            <a:off x="6586925" y="1556792"/>
            <a:ext cx="5063748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0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  <a:endParaRPr lang="de-DE" sz="1800" b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A8FCBB-0E4B-4062-8585-092176D9D3F8}"/>
              </a:ext>
            </a:extLst>
          </p:cNvPr>
          <p:cNvSpPr txBox="1"/>
          <p:nvPr/>
        </p:nvSpPr>
        <p:spPr>
          <a:xfrm>
            <a:off x="4727850" y="1249556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Verbraucher und Quellen melden sich beim Zentralsteuergerät mit Energiebedarf/Leistung und Priorität an</a:t>
            </a:r>
          </a:p>
          <a:p>
            <a:endParaRPr lang="de-DE" sz="1400" dirty="0"/>
          </a:p>
          <a:p>
            <a:r>
              <a:rPr lang="de-DE" sz="1400" dirty="0"/>
              <a:t>Quellen melden sich mit Effizienzprofil beim Zentralsteuergerät an</a:t>
            </a:r>
          </a:p>
          <a:p>
            <a:endParaRPr lang="de-DE" sz="1400" dirty="0"/>
          </a:p>
          <a:p>
            <a:r>
              <a:rPr lang="de-DE" sz="1400" dirty="0"/>
              <a:t>Zentralsteuergerät warnt wenn nicht genug Energie zur Verfügung gestellt werden kann</a:t>
            </a:r>
          </a:p>
          <a:p>
            <a:endParaRPr lang="de-DE" sz="1400" dirty="0"/>
          </a:p>
          <a:p>
            <a:endParaRPr lang="LID4096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F4ACC7-40F2-4F49-9E42-03FA09E3AB1C}"/>
              </a:ext>
            </a:extLst>
          </p:cNvPr>
          <p:cNvSpPr/>
          <p:nvPr/>
        </p:nvSpPr>
        <p:spPr>
          <a:xfrm>
            <a:off x="4439816" y="1237476"/>
            <a:ext cx="5544617" cy="2088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A0A5F0-126D-4266-BCD7-C92538FA38D6}"/>
              </a:ext>
            </a:extLst>
          </p:cNvPr>
          <p:cNvSpPr txBox="1"/>
          <p:nvPr/>
        </p:nvSpPr>
        <p:spPr>
          <a:xfrm>
            <a:off x="4727849" y="4161894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Im Betrieb werden Lasten zwischen Quellen so verteilt dass die maximale Effizienz erreicht wird</a:t>
            </a:r>
          </a:p>
          <a:p>
            <a:endParaRPr lang="de-DE" sz="1400" dirty="0"/>
          </a:p>
          <a:p>
            <a:r>
              <a:rPr lang="de-DE" sz="1400" dirty="0"/>
              <a:t>Im Überlastung/Fehlerfall werden Verbraucher mit niedrigsten Prioritäten abgeschaltet</a:t>
            </a:r>
          </a:p>
          <a:p>
            <a:endParaRPr lang="LID4096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77F89F-5F30-42F5-B3CB-33B8E0A28207}"/>
              </a:ext>
            </a:extLst>
          </p:cNvPr>
          <p:cNvSpPr/>
          <p:nvPr/>
        </p:nvSpPr>
        <p:spPr>
          <a:xfrm>
            <a:off x="4439815" y="4042891"/>
            <a:ext cx="5544617" cy="1440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E4FEE4-247E-4C3D-B6F4-0B9856A9984F}"/>
              </a:ext>
            </a:extLst>
          </p:cNvPr>
          <p:cNvSpPr txBox="1"/>
          <p:nvPr/>
        </p:nvSpPr>
        <p:spPr>
          <a:xfrm>
            <a:off x="479376" y="175851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Anschluss neuer Komponente</a:t>
            </a:r>
            <a:endParaRPr lang="LID4096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AFD970-FC9E-439D-8C1E-5D7E1FA574C6}"/>
              </a:ext>
            </a:extLst>
          </p:cNvPr>
          <p:cNvSpPr txBox="1"/>
          <p:nvPr/>
        </p:nvSpPr>
        <p:spPr>
          <a:xfrm>
            <a:off x="1631504" y="470050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Im Betrieb</a:t>
            </a:r>
            <a:endParaRPr lang="LID4096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28578B-05C5-49B5-93BE-DE64FB9E88B8}"/>
              </a:ext>
            </a:extLst>
          </p:cNvPr>
          <p:cNvSpPr txBox="1"/>
          <p:nvPr/>
        </p:nvSpPr>
        <p:spPr>
          <a:xfrm>
            <a:off x="240164" y="73284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2"/>
                </a:solidFill>
              </a:rPr>
              <a:t>Funktionen</a:t>
            </a:r>
            <a:endParaRPr lang="LID4096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85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F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39FAB9D-009D-4590-ACA3-514C52169DEC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F81616BE-3E79-4937-A4E1-333A663EF185}"/>
    </a:ext>
  </a:extLst>
</a:theme>
</file>

<file path=ppt/theme/theme3.xml><?xml version="1.0" encoding="utf-8"?>
<a:theme xmlns:a="http://schemas.openxmlformats.org/drawingml/2006/main" name="fka_Deut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BC3888D-EBCC-4D0A-B11C-1EB22320D6D3}"/>
    </a:ext>
  </a:extLst>
</a:theme>
</file>

<file path=ppt/theme/theme4.xml><?xml version="1.0" encoding="utf-8"?>
<a:theme xmlns:a="http://schemas.openxmlformats.org/drawingml/2006/main" name="fka_Engli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9FE5380F-10C5-4D57-9B4A-525CA22D6C87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IF-Praesentation_Standard</Template>
  <TotalTime>0</TotalTime>
  <Words>554</Words>
  <Application>Microsoft Office PowerPoint</Application>
  <PresentationFormat>Breitbild</PresentationFormat>
  <Paragraphs>177</Paragraphs>
  <Slides>14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Wingdings</vt:lpstr>
      <vt:lpstr>IF-Praesentation_Standard</vt:lpstr>
      <vt:lpstr>ika_Englisch</vt:lpstr>
      <vt:lpstr>fka_Deutsch</vt:lpstr>
      <vt:lpstr>fka_Englisch</vt:lpstr>
      <vt:lpstr>think-cell Folie</vt:lpstr>
      <vt:lpstr>Energiemanagement in einem modularen Bordnetz</vt:lpstr>
      <vt:lpstr>Inhalt</vt:lpstr>
      <vt:lpstr>Informationen zur Person</vt:lpstr>
      <vt:lpstr>Inhalt</vt:lpstr>
      <vt:lpstr>Einleitung</vt:lpstr>
      <vt:lpstr>Inhalt</vt:lpstr>
      <vt:lpstr>Modulare Energieverteilung im Bordnetz</vt:lpstr>
      <vt:lpstr>Modulare Energieverteilung im Bordnetz</vt:lpstr>
      <vt:lpstr>Modulare Energieverteilung im Bordnetz</vt:lpstr>
      <vt:lpstr>Modulare Energieverteilung im Bordnetz</vt:lpstr>
      <vt:lpstr>Inhalt</vt:lpstr>
      <vt:lpstr>Arbeitsfortschritt und nächste Schritte</vt:lpstr>
      <vt:lpstr>Inhalt</vt:lpstr>
      <vt:lpstr>Finanzierung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minglu.li@ika.rwth-aachen.de</dc:creator>
  <cp:lastModifiedBy>Gergely Bilkei-Gorzo</cp:lastModifiedBy>
  <cp:revision>337</cp:revision>
  <cp:lastPrinted>2018-07-30T12:07:50Z</cp:lastPrinted>
  <dcterms:created xsi:type="dcterms:W3CDTF">2018-06-17T18:22:58Z</dcterms:created>
  <dcterms:modified xsi:type="dcterms:W3CDTF">2021-03-27T11:47:10Z</dcterms:modified>
  <cp:contentStatus/>
</cp:coreProperties>
</file>